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8FF2-B909-4500-9D60-865A5F092B3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A903-2699-41E9-A510-A9CBAECF7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Heap &amp;</a:t>
            </a:r>
            <a:br>
              <a:rPr lang="en-US" dirty="0"/>
            </a:br>
            <a:r>
              <a:rPr lang="en-US" dirty="0"/>
              <a:t>Inserting into a 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22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68665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5287108" y="267806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sp>
        <p:nvSpPr>
          <p:cNvPr id="13" name="Oval 12"/>
          <p:cNvSpPr/>
          <p:nvPr/>
        </p:nvSpPr>
        <p:spPr>
          <a:xfrm>
            <a:off x="4358055" y="356901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14" name="Straight Connector 13"/>
          <p:cNvCxnSpPr>
            <a:stCxn id="12" idx="3"/>
            <a:endCxn id="13" idx="0"/>
          </p:cNvCxnSpPr>
          <p:nvPr/>
        </p:nvCxnSpPr>
        <p:spPr>
          <a:xfrm flipH="1">
            <a:off x="4661391" y="3195887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31526" y="356901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16" name="Straight Connector 15"/>
          <p:cNvCxnSpPr>
            <a:stCxn id="12" idx="5"/>
            <a:endCxn id="15" idx="0"/>
          </p:cNvCxnSpPr>
          <p:nvPr/>
        </p:nvCxnSpPr>
        <p:spPr>
          <a:xfrm>
            <a:off x="5804934" y="3195887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79532" y="450393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10" name="Straight Connector 9"/>
          <p:cNvCxnSpPr>
            <a:stCxn id="13" idx="3"/>
            <a:endCxn id="17" idx="0"/>
          </p:cNvCxnSpPr>
          <p:nvPr/>
        </p:nvCxnSpPr>
        <p:spPr>
          <a:xfrm flipH="1">
            <a:off x="3582868" y="4086841"/>
            <a:ext cx="864032" cy="417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2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60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2318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845776" y="2607722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sp>
        <p:nvSpPr>
          <p:cNvPr id="13" name="Oval 12"/>
          <p:cNvSpPr/>
          <p:nvPr/>
        </p:nvSpPr>
        <p:spPr>
          <a:xfrm>
            <a:off x="1916723" y="349867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14" name="Straight Connector 13"/>
          <p:cNvCxnSpPr>
            <a:stCxn id="12" idx="3"/>
            <a:endCxn id="13" idx="0"/>
          </p:cNvCxnSpPr>
          <p:nvPr/>
        </p:nvCxnSpPr>
        <p:spPr>
          <a:xfrm flipH="1">
            <a:off x="2220059" y="3125548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90194" y="349867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16" name="Straight Connector 15"/>
          <p:cNvCxnSpPr>
            <a:stCxn id="12" idx="5"/>
            <a:endCxn id="15" idx="0"/>
          </p:cNvCxnSpPr>
          <p:nvPr/>
        </p:nvCxnSpPr>
        <p:spPr>
          <a:xfrm>
            <a:off x="3363602" y="3125548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200" y="443359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10" name="Straight Connector 9"/>
          <p:cNvCxnSpPr>
            <a:stCxn id="13" idx="3"/>
            <a:endCxn id="17" idx="0"/>
          </p:cNvCxnSpPr>
          <p:nvPr/>
        </p:nvCxnSpPr>
        <p:spPr>
          <a:xfrm flipH="1">
            <a:off x="1141536" y="4016502"/>
            <a:ext cx="864032" cy="417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31285" y="443359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</a:p>
        </p:txBody>
      </p:sp>
      <p:cxnSp>
        <p:nvCxnSpPr>
          <p:cNvPr id="5" name="Straight Connector 4"/>
          <p:cNvCxnSpPr>
            <a:stCxn id="13" idx="5"/>
            <a:endCxn id="11" idx="0"/>
          </p:cNvCxnSpPr>
          <p:nvPr/>
        </p:nvCxnSpPr>
        <p:spPr>
          <a:xfrm>
            <a:off x="2434549" y="4016502"/>
            <a:ext cx="500072" cy="41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1" idx="7"/>
            <a:endCxn id="13" idx="6"/>
          </p:cNvCxnSpPr>
          <p:nvPr/>
        </p:nvCxnSpPr>
        <p:spPr>
          <a:xfrm rot="16200000" flipV="1">
            <a:off x="2476042" y="3849365"/>
            <a:ext cx="720423" cy="625717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54264" y="2607722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sp>
        <p:nvSpPr>
          <p:cNvPr id="20" name="Oval 19"/>
          <p:cNvSpPr/>
          <p:nvPr/>
        </p:nvSpPr>
        <p:spPr>
          <a:xfrm>
            <a:off x="5325211" y="349867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</a:p>
        </p:txBody>
      </p:sp>
      <p:cxnSp>
        <p:nvCxnSpPr>
          <p:cNvPr id="21" name="Straight Connector 20"/>
          <p:cNvCxnSpPr>
            <a:stCxn id="19" idx="3"/>
            <a:endCxn id="20" idx="0"/>
          </p:cNvCxnSpPr>
          <p:nvPr/>
        </p:nvCxnSpPr>
        <p:spPr>
          <a:xfrm flipH="1">
            <a:off x="5628547" y="3125548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98682" y="349867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23" name="Straight Connector 22"/>
          <p:cNvCxnSpPr>
            <a:stCxn id="19" idx="5"/>
            <a:endCxn id="22" idx="0"/>
          </p:cNvCxnSpPr>
          <p:nvPr/>
        </p:nvCxnSpPr>
        <p:spPr>
          <a:xfrm>
            <a:off x="6772090" y="3125548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46688" y="443359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25" name="Straight Connector 24"/>
          <p:cNvCxnSpPr>
            <a:stCxn id="20" idx="3"/>
            <a:endCxn id="24" idx="0"/>
          </p:cNvCxnSpPr>
          <p:nvPr/>
        </p:nvCxnSpPr>
        <p:spPr>
          <a:xfrm flipH="1">
            <a:off x="4550024" y="4016502"/>
            <a:ext cx="864032" cy="417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39773" y="443359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27" name="Straight Connector 26"/>
          <p:cNvCxnSpPr>
            <a:stCxn id="20" idx="5"/>
            <a:endCxn id="26" idx="0"/>
          </p:cNvCxnSpPr>
          <p:nvPr/>
        </p:nvCxnSpPr>
        <p:spPr>
          <a:xfrm>
            <a:off x="5843037" y="4016502"/>
            <a:ext cx="500072" cy="41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1"/>
            <a:endCxn id="20" idx="1"/>
          </p:cNvCxnSpPr>
          <p:nvPr/>
        </p:nvCxnSpPr>
        <p:spPr>
          <a:xfrm rot="16200000" flipH="1" flipV="1">
            <a:off x="5433106" y="2677517"/>
            <a:ext cx="890954" cy="929053"/>
          </a:xfrm>
          <a:prstGeom prst="curvedConnector3">
            <a:avLst>
              <a:gd name="adj1" fmla="val -3563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547916" y="2696567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</a:p>
        </p:txBody>
      </p:sp>
      <p:sp>
        <p:nvSpPr>
          <p:cNvPr id="31" name="Oval 30"/>
          <p:cNvSpPr/>
          <p:nvPr/>
        </p:nvSpPr>
        <p:spPr>
          <a:xfrm>
            <a:off x="8618863" y="358752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cxnSp>
        <p:nvCxnSpPr>
          <p:cNvPr id="32" name="Straight Connector 31"/>
          <p:cNvCxnSpPr>
            <a:stCxn id="30" idx="3"/>
            <a:endCxn id="31" idx="0"/>
          </p:cNvCxnSpPr>
          <p:nvPr/>
        </p:nvCxnSpPr>
        <p:spPr>
          <a:xfrm flipH="1">
            <a:off x="8922199" y="3214393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292334" y="358752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34" name="Straight Connector 33"/>
          <p:cNvCxnSpPr>
            <a:stCxn id="30" idx="5"/>
            <a:endCxn id="33" idx="0"/>
          </p:cNvCxnSpPr>
          <p:nvPr/>
        </p:nvCxnSpPr>
        <p:spPr>
          <a:xfrm>
            <a:off x="10065742" y="3214393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540340" y="452243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36" name="Straight Connector 35"/>
          <p:cNvCxnSpPr>
            <a:stCxn id="31" idx="3"/>
            <a:endCxn id="35" idx="0"/>
          </p:cNvCxnSpPr>
          <p:nvPr/>
        </p:nvCxnSpPr>
        <p:spPr>
          <a:xfrm flipH="1">
            <a:off x="7843676" y="4105347"/>
            <a:ext cx="864032" cy="417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33425" y="452243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38" name="Straight Connector 37"/>
          <p:cNvCxnSpPr>
            <a:stCxn id="31" idx="5"/>
            <a:endCxn id="37" idx="0"/>
          </p:cNvCxnSpPr>
          <p:nvPr/>
        </p:nvCxnSpPr>
        <p:spPr>
          <a:xfrm>
            <a:off x="9136689" y="4105347"/>
            <a:ext cx="500072" cy="41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98211" y="560584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67659" y="56058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33425" y="56058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9008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55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81405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211311" y="264320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</a:p>
        </p:txBody>
      </p:sp>
      <p:sp>
        <p:nvSpPr>
          <p:cNvPr id="13" name="Oval 12"/>
          <p:cNvSpPr/>
          <p:nvPr/>
        </p:nvSpPr>
        <p:spPr>
          <a:xfrm>
            <a:off x="2368004" y="356233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>
          <a:xfrm flipH="1">
            <a:off x="2671340" y="2946536"/>
            <a:ext cx="539971" cy="615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12948" y="3571873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16" name="Straight Connector 15"/>
          <p:cNvCxnSpPr>
            <a:stCxn id="12" idx="6"/>
            <a:endCxn id="15" idx="0"/>
          </p:cNvCxnSpPr>
          <p:nvPr/>
        </p:nvCxnSpPr>
        <p:spPr>
          <a:xfrm>
            <a:off x="3817982" y="2946536"/>
            <a:ext cx="998302" cy="6253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14962" y="449725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10" name="Straight Connector 9"/>
          <p:cNvCxnSpPr>
            <a:stCxn id="13" idx="2"/>
            <a:endCxn id="17" idx="0"/>
          </p:cNvCxnSpPr>
          <p:nvPr/>
        </p:nvCxnSpPr>
        <p:spPr>
          <a:xfrm flipH="1">
            <a:off x="1918298" y="3865671"/>
            <a:ext cx="449706" cy="631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54534" y="4491418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5" name="Straight Connector 4"/>
          <p:cNvCxnSpPr>
            <a:stCxn id="13" idx="6"/>
            <a:endCxn id="11" idx="0"/>
          </p:cNvCxnSpPr>
          <p:nvPr/>
        </p:nvCxnSpPr>
        <p:spPr>
          <a:xfrm>
            <a:off x="2974675" y="3865671"/>
            <a:ext cx="483195" cy="625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81644" y="553160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90714" y="553160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6" name="Oval 45"/>
          <p:cNvSpPr/>
          <p:nvPr/>
        </p:nvSpPr>
        <p:spPr>
          <a:xfrm>
            <a:off x="3941064" y="450054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55</a:t>
            </a:r>
          </a:p>
        </p:txBody>
      </p:sp>
      <p:cxnSp>
        <p:nvCxnSpPr>
          <p:cNvPr id="48" name="Straight Connector 47"/>
          <p:cNvCxnSpPr>
            <a:stCxn id="15" idx="2"/>
            <a:endCxn id="46" idx="0"/>
          </p:cNvCxnSpPr>
          <p:nvPr/>
        </p:nvCxnSpPr>
        <p:spPr>
          <a:xfrm flipH="1">
            <a:off x="4244400" y="3875209"/>
            <a:ext cx="268548" cy="625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5" idx="7"/>
            <a:endCxn id="46" idx="6"/>
          </p:cNvCxnSpPr>
          <p:nvPr/>
        </p:nvCxnSpPr>
        <p:spPr>
          <a:xfrm rot="16200000" flipH="1" flipV="1">
            <a:off x="4217673" y="3990779"/>
            <a:ext cx="1143163" cy="483039"/>
          </a:xfrm>
          <a:prstGeom prst="curvedConnector4">
            <a:avLst>
              <a:gd name="adj1" fmla="val -27769"/>
              <a:gd name="adj2" fmla="val -6571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108519" y="263605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60</a:t>
            </a:r>
          </a:p>
        </p:txBody>
      </p:sp>
      <p:sp>
        <p:nvSpPr>
          <p:cNvPr id="55" name="Oval 54"/>
          <p:cNvSpPr/>
          <p:nvPr/>
        </p:nvSpPr>
        <p:spPr>
          <a:xfrm>
            <a:off x="7265212" y="355518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cxnSp>
        <p:nvCxnSpPr>
          <p:cNvPr id="56" name="Straight Connector 55"/>
          <p:cNvCxnSpPr>
            <a:stCxn id="54" idx="2"/>
            <a:endCxn id="55" idx="0"/>
          </p:cNvCxnSpPr>
          <p:nvPr/>
        </p:nvCxnSpPr>
        <p:spPr>
          <a:xfrm flipH="1">
            <a:off x="7568548" y="2939386"/>
            <a:ext cx="539971" cy="615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0156" y="3564723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55</a:t>
            </a:r>
          </a:p>
        </p:txBody>
      </p:sp>
      <p:cxnSp>
        <p:nvCxnSpPr>
          <p:cNvPr id="58" name="Straight Connector 57"/>
          <p:cNvCxnSpPr>
            <a:stCxn id="54" idx="6"/>
            <a:endCxn id="57" idx="0"/>
          </p:cNvCxnSpPr>
          <p:nvPr/>
        </p:nvCxnSpPr>
        <p:spPr>
          <a:xfrm>
            <a:off x="8715190" y="2939386"/>
            <a:ext cx="998302" cy="6253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12170" y="449010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22</a:t>
            </a:r>
          </a:p>
        </p:txBody>
      </p:sp>
      <p:cxnSp>
        <p:nvCxnSpPr>
          <p:cNvPr id="60" name="Straight Connector 59"/>
          <p:cNvCxnSpPr>
            <a:stCxn id="55" idx="2"/>
            <a:endCxn id="59" idx="0"/>
          </p:cNvCxnSpPr>
          <p:nvPr/>
        </p:nvCxnSpPr>
        <p:spPr>
          <a:xfrm flipH="1">
            <a:off x="6815506" y="3858521"/>
            <a:ext cx="449706" cy="631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051742" y="4484268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62" name="Straight Connector 61"/>
          <p:cNvCxnSpPr>
            <a:stCxn id="55" idx="6"/>
            <a:endCxn id="61" idx="0"/>
          </p:cNvCxnSpPr>
          <p:nvPr/>
        </p:nvCxnSpPr>
        <p:spPr>
          <a:xfrm>
            <a:off x="7871883" y="3858521"/>
            <a:ext cx="483195" cy="625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838272" y="4493395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64" name="Straight Connector 63"/>
          <p:cNvCxnSpPr>
            <a:stCxn id="57" idx="2"/>
            <a:endCxn id="63" idx="0"/>
          </p:cNvCxnSpPr>
          <p:nvPr/>
        </p:nvCxnSpPr>
        <p:spPr>
          <a:xfrm flipH="1">
            <a:off x="9141608" y="3868059"/>
            <a:ext cx="268548" cy="625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1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77 (Home Task)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3958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55 (Home Task)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4404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7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INSHEAP(TREE, N, ITEM)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27880"/>
              </p:ext>
            </p:extLst>
          </p:nvPr>
        </p:nvGraphicFramePr>
        <p:xfrm>
          <a:off x="1910497" y="1405912"/>
          <a:ext cx="7690704" cy="4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3" imgW="13536360" imgH="8380800" progId="">
                  <p:embed/>
                </p:oleObj>
              </mc:Choice>
              <mc:Fallback>
                <p:oleObj r:id="rId3" imgW="13536360" imgH="838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497" y="1405912"/>
                        <a:ext cx="7690704" cy="476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1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2F77-8C0C-4CC3-B14D-83708D12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C80-F323-466A-ABAB-BCFCF062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maxheap and a min heap using following data: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16, 18, 22, 20, 15, 4o</a:t>
            </a:r>
          </a:p>
        </p:txBody>
      </p:sp>
    </p:spTree>
    <p:extLst>
      <p:ext uri="{BB962C8B-B14F-4D97-AF65-F5344CB8AC3E}">
        <p14:creationId xmlns:p14="http://schemas.microsoft.com/office/powerpoint/2010/main" val="27823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Heap Data structure? </a:t>
            </a:r>
          </a:p>
          <a:p>
            <a:pPr marL="0" indent="0">
              <a:buNone/>
            </a:pPr>
            <a:r>
              <a:rPr lang="en-US" dirty="0"/>
              <a:t>		Suppose H is a complete binary tree. Then H is called a 			heap, or a max heap, if each node N of H has the following 		property: The value of N is greater than or equal to the 			value at each of the children of 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EDF358-3EDC-401B-9FE0-3B5F4EED2154}"/>
              </a:ext>
            </a:extLst>
          </p:cNvPr>
          <p:cNvGrpSpPr/>
          <p:nvPr/>
        </p:nvGrpSpPr>
        <p:grpSpPr>
          <a:xfrm>
            <a:off x="3662727" y="4001294"/>
            <a:ext cx="4866545" cy="2479004"/>
            <a:chOff x="337037" y="1825625"/>
            <a:chExt cx="4866545" cy="24790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90DCAD-A54D-44CC-ACF1-47ADA9616EFE}"/>
                </a:ext>
              </a:extLst>
            </p:cNvPr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5AD2CE-247F-4F8A-82C0-1A6638F1D4EC}"/>
                </a:ext>
              </a:extLst>
            </p:cNvPr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DF17AE-4DA3-4318-BDD7-EACADE29DBEF}"/>
                </a:ext>
              </a:extLst>
            </p:cNvPr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F79906-1608-4D0E-A9F4-942F2B6628E2}"/>
                </a:ext>
              </a:extLst>
            </p:cNvPr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45157D-A009-4561-83C1-2599A9AAAE42}"/>
                </a:ext>
              </a:extLst>
            </p:cNvPr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63BE3E-C77A-409B-9CB1-BC45B093B869}"/>
                </a:ext>
              </a:extLst>
            </p:cNvPr>
            <p:cNvSpPr/>
            <p:nvPr/>
          </p:nvSpPr>
          <p:spPr>
            <a:xfrm>
              <a:off x="3072909" y="3682819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A96C46-224D-498C-93C0-4E29B6E2AC19}"/>
                </a:ext>
              </a:extLst>
            </p:cNvPr>
            <p:cNvSpPr/>
            <p:nvPr/>
          </p:nvSpPr>
          <p:spPr>
            <a:xfrm>
              <a:off x="4596911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938B2F-4558-4D11-92D0-867C82DA034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0C04F3-EB70-4DA6-A824-043786C1E491}"/>
                </a:ext>
              </a:extLst>
            </p:cNvPr>
            <p:cNvCxnSpPr>
              <a:stCxn id="5" idx="6"/>
              <a:endCxn id="7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9ED0E-5DEC-4F77-BB97-7F8FDEF82880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11DEAF-7221-4013-940A-6495C017CAA0}"/>
                </a:ext>
              </a:extLst>
            </p:cNvPr>
            <p:cNvCxnSpPr>
              <a:stCxn id="6" idx="6"/>
              <a:endCxn id="9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7D98B4-1571-420B-A349-A88050D163B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flipH="1">
              <a:off x="3376245" y="2984746"/>
              <a:ext cx="364880" cy="698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A553CC-ECA9-4B91-9CBA-7D6AF14C1B0E}"/>
                </a:ext>
              </a:extLst>
            </p:cNvPr>
            <p:cNvCxnSpPr>
              <a:stCxn id="7" idx="6"/>
              <a:endCxn id="11" idx="0"/>
            </p:cNvCxnSpPr>
            <p:nvPr/>
          </p:nvCxnSpPr>
          <p:spPr>
            <a:xfrm>
              <a:off x="4347796" y="2984746"/>
              <a:ext cx="552451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0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Heap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 &gt; = Q and P &gt; = R</a:t>
            </a:r>
          </a:p>
          <a:p>
            <a:r>
              <a:rPr lang="en-US" dirty="0"/>
              <a:t>Q &gt; = R or Q &lt; = 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 &lt; = Q and P &lt; = R</a:t>
            </a:r>
          </a:p>
          <a:p>
            <a:r>
              <a:rPr lang="en-US" dirty="0"/>
              <a:t>Q &gt; = R or Q &lt; = R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36376" y="3666392"/>
            <a:ext cx="3454828" cy="2294792"/>
            <a:chOff x="7617069" y="624254"/>
            <a:chExt cx="1869159" cy="1241547"/>
          </a:xfrm>
        </p:grpSpPr>
        <p:sp>
          <p:nvSpPr>
            <p:cNvPr id="7" name="Oval 6"/>
            <p:cNvSpPr/>
            <p:nvPr/>
          </p:nvSpPr>
          <p:spPr>
            <a:xfrm>
              <a:off x="8255977" y="624254"/>
              <a:ext cx="465992" cy="465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P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17069" y="1398893"/>
              <a:ext cx="465992" cy="465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Q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020236" y="1399809"/>
              <a:ext cx="465992" cy="465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R</a:t>
              </a:r>
            </a:p>
          </p:txBody>
        </p:sp>
        <p:cxnSp>
          <p:nvCxnSpPr>
            <p:cNvPr id="11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7850065" y="1022003"/>
              <a:ext cx="474155" cy="3768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9" idx="0"/>
            </p:cNvCxnSpPr>
            <p:nvPr/>
          </p:nvCxnSpPr>
          <p:spPr>
            <a:xfrm>
              <a:off x="8653726" y="1022003"/>
              <a:ext cx="599506" cy="3778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99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Max Heap</a:t>
            </a: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91404"/>
              </p:ext>
            </p:extLst>
          </p:nvPr>
        </p:nvGraphicFramePr>
        <p:xfrm>
          <a:off x="6345113" y="3056548"/>
          <a:ext cx="4883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593">
                  <a:extLst>
                    <a:ext uri="{9D8B030D-6E8A-4147-A177-3AD203B41FA5}">
                      <a16:colId xmlns:a16="http://schemas.microsoft.com/office/drawing/2014/main" val="4163715551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221390367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2201108750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294714221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851550343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2301311629"/>
                    </a:ext>
                  </a:extLst>
                </a:gridCol>
                <a:gridCol w="697593">
                  <a:extLst>
                    <a:ext uri="{9D8B030D-6E8A-4147-A177-3AD203B41FA5}">
                      <a16:colId xmlns:a16="http://schemas.microsoft.com/office/drawing/2014/main" val="135238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1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5025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838200" y="2112752"/>
            <a:ext cx="4866545" cy="2479004"/>
            <a:chOff x="337037" y="1825625"/>
            <a:chExt cx="4866545" cy="2479004"/>
          </a:xfrm>
        </p:grpSpPr>
        <p:sp>
          <p:nvSpPr>
            <p:cNvPr id="4" name="Oval 3"/>
            <p:cNvSpPr/>
            <p:nvPr/>
          </p:nvSpPr>
          <p:spPr>
            <a:xfrm>
              <a:off x="2426676" y="182562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97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137137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41125" y="2681410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37037" y="3697958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96964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072909" y="3682819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96911" y="3694785"/>
              <a:ext cx="606671" cy="606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48</a:t>
              </a:r>
            </a:p>
          </p:txBody>
        </p:sp>
        <p:cxnSp>
          <p:nvCxnSpPr>
            <p:cNvPr id="14" name="Straight Connector 13"/>
            <p:cNvCxnSpPr>
              <a:stCxn id="4" idx="2"/>
              <a:endCxn id="7" idx="0"/>
            </p:cNvCxnSpPr>
            <p:nvPr/>
          </p:nvCxnSpPr>
          <p:spPr>
            <a:xfrm flipH="1">
              <a:off x="1440473" y="2128961"/>
              <a:ext cx="986203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8" idx="0"/>
            </p:cNvCxnSpPr>
            <p:nvPr/>
          </p:nvCxnSpPr>
          <p:spPr>
            <a:xfrm>
              <a:off x="3033347" y="2128961"/>
              <a:ext cx="1011114" cy="5524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2"/>
              <a:endCxn id="9" idx="0"/>
            </p:cNvCxnSpPr>
            <p:nvPr/>
          </p:nvCxnSpPr>
          <p:spPr>
            <a:xfrm flipH="1">
              <a:off x="640373" y="2984746"/>
              <a:ext cx="496764" cy="713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6"/>
              <a:endCxn id="10" idx="0"/>
            </p:cNvCxnSpPr>
            <p:nvPr/>
          </p:nvCxnSpPr>
          <p:spPr>
            <a:xfrm>
              <a:off x="1743808" y="2984746"/>
              <a:ext cx="656492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2"/>
              <a:endCxn id="11" idx="0"/>
            </p:cNvCxnSpPr>
            <p:nvPr/>
          </p:nvCxnSpPr>
          <p:spPr>
            <a:xfrm flipH="1">
              <a:off x="3376245" y="2984746"/>
              <a:ext cx="364880" cy="698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6"/>
              <a:endCxn id="12" idx="0"/>
            </p:cNvCxnSpPr>
            <p:nvPr/>
          </p:nvCxnSpPr>
          <p:spPr>
            <a:xfrm>
              <a:off x="4347796" y="2984746"/>
              <a:ext cx="552451" cy="710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009942" y="5013820"/>
            <a:ext cx="14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Heap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24973" y="5016025"/>
            <a:ext cx="29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Sequential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651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Adjoin item at the end of H so that H is still a complete tree, but not necessarily a heap.</a:t>
            </a:r>
          </a:p>
          <a:p>
            <a:r>
              <a:rPr lang="en-US" dirty="0"/>
              <a:t>Then let ITEM rise to its “appropriate place” in H so that H is finally a heap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5189">
            <a:off x="2754724" y="3520322"/>
            <a:ext cx="6239807" cy="29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INSHEAP(TREE, N, ITEM)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10497" y="1405912"/>
          <a:ext cx="7690704" cy="4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3" imgW="13536360" imgH="8380800" progId="">
                  <p:embed/>
                </p:oleObj>
              </mc:Choice>
              <mc:Fallback>
                <p:oleObj r:id="rId3" imgW="13536360" imgH="838080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497" y="1405912"/>
                        <a:ext cx="7690704" cy="476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1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44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31700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72101" y="2552367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5320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30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5668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72101" y="2552367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sp>
        <p:nvSpPr>
          <p:cNvPr id="6" name="Oval 5"/>
          <p:cNvSpPr/>
          <p:nvPr/>
        </p:nvSpPr>
        <p:spPr>
          <a:xfrm>
            <a:off x="4443048" y="3443321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7" name="Straight Connector 6"/>
          <p:cNvCxnSpPr>
            <a:stCxn id="5" idx="3"/>
            <a:endCxn id="6" idx="0"/>
          </p:cNvCxnSpPr>
          <p:nvPr/>
        </p:nvCxnSpPr>
        <p:spPr>
          <a:xfrm flipH="1">
            <a:off x="4746384" y="3070193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7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50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6860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099918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694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8159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83449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6459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693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0707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965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217985" y="3079906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sp>
        <p:nvSpPr>
          <p:cNvPr id="6" name="Oval 5"/>
          <p:cNvSpPr/>
          <p:nvPr/>
        </p:nvSpPr>
        <p:spPr>
          <a:xfrm>
            <a:off x="2288932" y="397086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7" name="Straight Connector 6"/>
          <p:cNvCxnSpPr>
            <a:stCxn id="5" idx="3"/>
            <a:endCxn id="6" idx="0"/>
          </p:cNvCxnSpPr>
          <p:nvPr/>
        </p:nvCxnSpPr>
        <p:spPr>
          <a:xfrm flipH="1">
            <a:off x="2592268" y="3597732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3" y="3970860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cxnSp>
        <p:nvCxnSpPr>
          <p:cNvPr id="9" name="Straight Connector 8"/>
          <p:cNvCxnSpPr>
            <a:stCxn id="5" idx="5"/>
            <a:endCxn id="8" idx="0"/>
          </p:cNvCxnSpPr>
          <p:nvPr/>
        </p:nvCxnSpPr>
        <p:spPr>
          <a:xfrm>
            <a:off x="3735811" y="3597732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7"/>
            <a:endCxn id="5" idx="7"/>
          </p:cNvCxnSpPr>
          <p:nvPr/>
        </p:nvCxnSpPr>
        <p:spPr>
          <a:xfrm rot="16200000" flipV="1">
            <a:off x="3662543" y="3242019"/>
            <a:ext cx="890954" cy="744418"/>
          </a:xfrm>
          <a:prstGeom prst="curvedConnector3">
            <a:avLst>
              <a:gd name="adj1" fmla="val 13563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48954" y="3073714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</a:t>
            </a:r>
          </a:p>
        </p:txBody>
      </p:sp>
      <p:sp>
        <p:nvSpPr>
          <p:cNvPr id="13" name="Oval 12"/>
          <p:cNvSpPr/>
          <p:nvPr/>
        </p:nvSpPr>
        <p:spPr>
          <a:xfrm>
            <a:off x="6819901" y="3964668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</a:t>
            </a:r>
          </a:p>
        </p:txBody>
      </p:sp>
      <p:cxnSp>
        <p:nvCxnSpPr>
          <p:cNvPr id="14" name="Straight Connector 13"/>
          <p:cNvCxnSpPr>
            <a:stCxn id="12" idx="3"/>
            <a:endCxn id="13" idx="0"/>
          </p:cNvCxnSpPr>
          <p:nvPr/>
        </p:nvCxnSpPr>
        <p:spPr>
          <a:xfrm flipH="1">
            <a:off x="7123237" y="3591540"/>
            <a:ext cx="714562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493372" y="3964668"/>
            <a:ext cx="606671" cy="60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44</a:t>
            </a:r>
          </a:p>
        </p:txBody>
      </p:sp>
      <p:cxnSp>
        <p:nvCxnSpPr>
          <p:cNvPr id="16" name="Straight Connector 15"/>
          <p:cNvCxnSpPr>
            <a:stCxn id="12" idx="5"/>
            <a:endCxn id="15" idx="0"/>
          </p:cNvCxnSpPr>
          <p:nvPr/>
        </p:nvCxnSpPr>
        <p:spPr>
          <a:xfrm>
            <a:off x="8266780" y="3591540"/>
            <a:ext cx="529928" cy="373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7985" y="49792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48954" y="497920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2765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408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Heap &amp; Inserting into a Heap</vt:lpstr>
      <vt:lpstr>Introduction to Heap</vt:lpstr>
      <vt:lpstr>Types of Heap</vt:lpstr>
      <vt:lpstr>Representation Of Max Heap</vt:lpstr>
      <vt:lpstr>Inserting into a Heap</vt:lpstr>
      <vt:lpstr>INSHEAP(TREE, N, ITEM)</vt:lpstr>
      <vt:lpstr>Inserting 44</vt:lpstr>
      <vt:lpstr>Inserting 30</vt:lpstr>
      <vt:lpstr>Inserting 50</vt:lpstr>
      <vt:lpstr>Inserting 22</vt:lpstr>
      <vt:lpstr>Inserting 60</vt:lpstr>
      <vt:lpstr>Inserting 55</vt:lpstr>
      <vt:lpstr>Inserting 77 (Home Task)</vt:lpstr>
      <vt:lpstr>Inserting 55 (Home Task)</vt:lpstr>
      <vt:lpstr>INSHEAP(TREE, N, ITEM)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&amp; Heap Sort</dc:title>
  <dc:creator>Anik Chowdhury</dc:creator>
  <cp:lastModifiedBy>blackCAT</cp:lastModifiedBy>
  <cp:revision>41</cp:revision>
  <dcterms:created xsi:type="dcterms:W3CDTF">2020-06-24T19:59:03Z</dcterms:created>
  <dcterms:modified xsi:type="dcterms:W3CDTF">2020-07-26T09:56:48Z</dcterms:modified>
</cp:coreProperties>
</file>