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226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21-Jun-21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21-Jun-21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21-Jun-21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21-Jun-21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21-Jun-21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3172" y="236220"/>
            <a:ext cx="11723370" cy="63832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91329" y="1038606"/>
            <a:ext cx="360934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0450" y="1652904"/>
            <a:ext cx="10077450" cy="4628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21-Jun-21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4252" y="1214627"/>
              <a:ext cx="9678924" cy="44104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6067" y="1266444"/>
              <a:ext cx="9577578" cy="43091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224"/>
              <a:ext cx="9296400" cy="4036060"/>
            </a:xfrm>
            <a:custGeom>
              <a:avLst/>
              <a:gdLst/>
              <a:ahLst/>
              <a:cxnLst/>
              <a:rect l="l" t="t" r="r" b="b"/>
              <a:pathLst>
                <a:path w="9296400" h="4036060">
                  <a:moveTo>
                    <a:pt x="0" y="4035552"/>
                  </a:moveTo>
                  <a:lnTo>
                    <a:pt x="9296400" y="4035552"/>
                  </a:lnTo>
                  <a:lnTo>
                    <a:pt x="9296400" y="0"/>
                  </a:lnTo>
                  <a:lnTo>
                    <a:pt x="0" y="0"/>
                  </a:lnTo>
                  <a:lnTo>
                    <a:pt x="0" y="4035552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967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1920239" y="731520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2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967"/>
              <a:ext cx="1691639" cy="645160"/>
            </a:xfrm>
            <a:custGeom>
              <a:avLst/>
              <a:gdLst/>
              <a:ahLst/>
              <a:cxnLst/>
              <a:rect l="l" t="t" r="r" b="b"/>
              <a:pathLst>
                <a:path w="1691640" h="645160">
                  <a:moveTo>
                    <a:pt x="0" y="0"/>
                  </a:moveTo>
                  <a:lnTo>
                    <a:pt x="0" y="640080"/>
                  </a:lnTo>
                </a:path>
                <a:path w="1691640" h="645160">
                  <a:moveTo>
                    <a:pt x="1691640" y="0"/>
                  </a:moveTo>
                  <a:lnTo>
                    <a:pt x="1691640" y="640080"/>
                  </a:lnTo>
                </a:path>
                <a:path w="1691640" h="645160">
                  <a:moveTo>
                    <a:pt x="0" y="644652"/>
                  </a:moveTo>
                  <a:lnTo>
                    <a:pt x="1691640" y="64465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48457" y="2553716"/>
            <a:ext cx="6907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MICROCONTROLLER </a:t>
            </a:r>
            <a:r>
              <a:rPr sz="2800" spc="-85" dirty="0"/>
              <a:t>BASED </a:t>
            </a:r>
            <a:r>
              <a:rPr sz="2800" spc="-90" dirty="0"/>
              <a:t>SYSTEM</a:t>
            </a:r>
            <a:r>
              <a:rPr sz="2800" spc="-434" dirty="0"/>
              <a:t> </a:t>
            </a:r>
            <a:r>
              <a:rPr sz="2800" spc="-90" dirty="0"/>
              <a:t>DESIGN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394452" y="3580892"/>
            <a:ext cx="1677035" cy="118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latin typeface="Gothic Uralic"/>
                <a:cs typeface="Gothic Uralic"/>
              </a:rPr>
              <a:t>CSE</a:t>
            </a:r>
            <a:r>
              <a:rPr sz="2400" b="1" spc="105" dirty="0">
                <a:latin typeface="Gothic Uralic"/>
                <a:cs typeface="Gothic Uralic"/>
              </a:rPr>
              <a:t> </a:t>
            </a:r>
            <a:r>
              <a:rPr sz="2400" b="1" spc="80" dirty="0">
                <a:latin typeface="Gothic Uralic"/>
                <a:cs typeface="Gothic Uralic"/>
              </a:rPr>
              <a:t>3215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3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2800" b="1" spc="65" dirty="0">
                <a:latin typeface="Gothic Uralic"/>
                <a:cs typeface="Gothic Uralic"/>
              </a:rPr>
              <a:t>Lecture</a:t>
            </a:r>
            <a:r>
              <a:rPr sz="2800" b="1" spc="70" dirty="0">
                <a:latin typeface="Gothic Uralic"/>
                <a:cs typeface="Gothic Uralic"/>
              </a:rPr>
              <a:t> </a:t>
            </a:r>
            <a:r>
              <a:rPr sz="2800" b="1" spc="-5" dirty="0">
                <a:latin typeface="Gothic Uralic"/>
                <a:cs typeface="Gothic Uralic"/>
              </a:rPr>
              <a:t>1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617" y="900176"/>
            <a:ext cx="3067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Microprocessor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007234"/>
            <a:ext cx="9901555" cy="17405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95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microprocessor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60" dirty="0">
                <a:latin typeface="Arial"/>
                <a:cs typeface="Arial"/>
              </a:rPr>
              <a:t>basically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200" dirty="0">
                <a:latin typeface="Arial"/>
                <a:cs typeface="Arial"/>
              </a:rPr>
              <a:t>CPU </a:t>
            </a:r>
            <a:r>
              <a:rPr sz="1800" spc="-15" dirty="0">
                <a:latin typeface="Arial"/>
                <a:cs typeface="Arial"/>
              </a:rPr>
              <a:t>on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36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chip.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95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microprocessor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70" dirty="0">
                <a:latin typeface="Arial"/>
                <a:cs typeface="Arial"/>
              </a:rPr>
              <a:t>an </a:t>
            </a:r>
            <a:r>
              <a:rPr sz="1800" spc="-5" dirty="0">
                <a:latin typeface="Arial"/>
                <a:cs typeface="Arial"/>
              </a:rPr>
              <a:t>integrated </a:t>
            </a:r>
            <a:r>
              <a:rPr sz="1800" spc="-10" dirty="0">
                <a:latin typeface="Arial"/>
                <a:cs typeface="Arial"/>
              </a:rPr>
              <a:t>circuit </a:t>
            </a:r>
            <a:r>
              <a:rPr sz="1800" spc="-65" dirty="0">
                <a:latin typeface="Arial"/>
                <a:cs typeface="Arial"/>
              </a:rPr>
              <a:t>(IC) </a:t>
            </a:r>
            <a:r>
              <a:rPr sz="1800" spc="-20" dirty="0">
                <a:latin typeface="Arial"/>
                <a:cs typeface="Arial"/>
              </a:rPr>
              <a:t>which </a:t>
            </a:r>
            <a:r>
              <a:rPr sz="1800" spc="-25" dirty="0">
                <a:latin typeface="Arial"/>
                <a:cs typeface="Arial"/>
              </a:rPr>
              <a:t>incorporates </a:t>
            </a:r>
            <a:r>
              <a:rPr sz="1800" spc="-35" dirty="0">
                <a:latin typeface="Arial"/>
                <a:cs typeface="Arial"/>
              </a:rPr>
              <a:t>core </a:t>
            </a:r>
            <a:r>
              <a:rPr sz="1800" spc="-15" dirty="0">
                <a:latin typeface="Arial"/>
                <a:cs typeface="Arial"/>
              </a:rPr>
              <a:t>functions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computer’s</a:t>
            </a:r>
            <a:endParaRPr sz="18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central </a:t>
            </a:r>
            <a:r>
              <a:rPr sz="1800" spc="-50" dirty="0">
                <a:latin typeface="Arial"/>
                <a:cs typeface="Arial"/>
              </a:rPr>
              <a:t>processing </a:t>
            </a:r>
            <a:r>
              <a:rPr sz="1800" spc="15" dirty="0">
                <a:latin typeface="Arial"/>
                <a:cs typeface="Arial"/>
              </a:rPr>
              <a:t>unit</a:t>
            </a:r>
            <a:r>
              <a:rPr sz="1800" spc="-28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(CPU).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85" dirty="0">
                <a:latin typeface="Arial"/>
                <a:cs typeface="Arial"/>
              </a:rPr>
              <a:t>One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has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add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memory,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clock,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input/output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interfaces</a:t>
            </a:r>
            <a:r>
              <a:rPr sz="1800" spc="-60" dirty="0">
                <a:latin typeface="Arial"/>
                <a:cs typeface="Arial"/>
              </a:rPr>
              <a:t> 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all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other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needed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peripherals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build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complete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101" y="790701"/>
            <a:ext cx="67665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Microcontroller </a:t>
            </a:r>
            <a:r>
              <a:rPr dirty="0"/>
              <a:t>VS</a:t>
            </a:r>
            <a:r>
              <a:rPr spc="-20" dirty="0"/>
              <a:t> </a:t>
            </a:r>
            <a:r>
              <a:rPr spc="-5" dirty="0"/>
              <a:t>Microprocessor</a:t>
            </a:r>
          </a:p>
        </p:txBody>
      </p:sp>
      <p:sp>
        <p:nvSpPr>
          <p:cNvPr id="3" name="object 3"/>
          <p:cNvSpPr/>
          <p:nvPr/>
        </p:nvSpPr>
        <p:spPr>
          <a:xfrm>
            <a:off x="1842516" y="1854707"/>
            <a:ext cx="8046719" cy="4468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101" y="782574"/>
            <a:ext cx="6765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Microcontroller </a:t>
            </a:r>
            <a:r>
              <a:rPr dirty="0"/>
              <a:t>VS</a:t>
            </a:r>
            <a:r>
              <a:rPr spc="-30" dirty="0"/>
              <a:t> </a:t>
            </a:r>
            <a:r>
              <a:rPr spc="-5" dirty="0"/>
              <a:t>Microprocessor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0450" y="1652904"/>
          <a:ext cx="10077450" cy="4628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/>
                <a:gridCol w="5029200"/>
              </a:tblGrid>
              <a:tr h="6160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Microcontroller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Microprocessor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</a:tr>
              <a:tr h="6160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Computer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chip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00" dirty="0">
                          <a:latin typeface="Arial"/>
                          <a:cs typeface="Arial"/>
                        </a:rPr>
                        <a:t>CPU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chip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 automatically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controlled</a:t>
                      </a:r>
                      <a:r>
                        <a:rPr sz="1800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devices.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Mainly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used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designing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general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purpose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systems.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10795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Less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computation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capacity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compared</a:t>
                      </a:r>
                      <a:r>
                        <a:rPr sz="1800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microprocessors.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Computation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capacity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800" spc="-3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high.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Usually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simpler</a:t>
                      </a:r>
                      <a:r>
                        <a:rPr sz="1800" spc="-3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tasks.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6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perform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complex</a:t>
                      </a:r>
                      <a:r>
                        <a:rPr sz="18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tasks.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</a:tr>
              <a:tr h="914450">
                <a:tc>
                  <a:txBody>
                    <a:bodyPr/>
                    <a:lstStyle/>
                    <a:p>
                      <a:pPr marL="91440" marR="1238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Microcontroller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based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systems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perform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single 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very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few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tasks.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27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Microprocessor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based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systems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800" spc="-3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perform 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numerous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tasks.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101" y="782574"/>
            <a:ext cx="6765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Microcontroller </a:t>
            </a:r>
            <a:r>
              <a:rPr dirty="0"/>
              <a:t>VS</a:t>
            </a:r>
            <a:r>
              <a:rPr spc="-30" dirty="0"/>
              <a:t> </a:t>
            </a:r>
            <a:r>
              <a:rPr spc="-5" dirty="0"/>
              <a:t>Microprocessor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0450" y="1652904"/>
          <a:ext cx="10077450" cy="4628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/>
                <a:gridCol w="5029200"/>
              </a:tblGrid>
              <a:tr h="6160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spc="-5" dirty="0">
                          <a:latin typeface="Gothic Uralic"/>
                          <a:cs typeface="Gothic Uralic"/>
                        </a:rPr>
                        <a:t>Microcontroller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dirty="0">
                          <a:latin typeface="Gothic Uralic"/>
                          <a:cs typeface="Gothic Uralic"/>
                        </a:rPr>
                        <a:t>Microprocessor</a:t>
                      </a:r>
                      <a:endParaRPr sz="20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6654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need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external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components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make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system.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778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complete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system,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external</a:t>
                      </a:r>
                      <a:r>
                        <a:rPr sz="1800" spc="-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components 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need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connected.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costly.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Overall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cost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3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high.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Less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consumption.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Higher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8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consumption.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Lower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clock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frequency,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usually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MHz.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Higher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clock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frequency,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usually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GHz.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</a:tr>
              <a:tr h="6401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more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special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registers.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less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special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registers.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2DF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317" y="821816"/>
            <a:ext cx="5582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Microcontroller</a:t>
            </a:r>
            <a:r>
              <a:rPr spc="-20" dirty="0"/>
              <a:t> </a:t>
            </a:r>
            <a:r>
              <a:rPr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421128"/>
            <a:ext cx="5603240" cy="263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Application</a:t>
            </a:r>
            <a:r>
              <a:rPr sz="1800" b="1" spc="-145" dirty="0">
                <a:latin typeface="Trebuchet MS"/>
                <a:cs typeface="Trebuchet MS"/>
              </a:rPr>
              <a:t> </a:t>
            </a:r>
            <a:r>
              <a:rPr sz="1800" b="1" spc="-15" dirty="0">
                <a:latin typeface="Trebuchet MS"/>
                <a:cs typeface="Trebuchet MS"/>
              </a:rPr>
              <a:t>of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spc="-55" dirty="0">
                <a:latin typeface="Trebuchet MS"/>
                <a:cs typeface="Trebuchet MS"/>
              </a:rPr>
              <a:t>Microcontroller</a:t>
            </a:r>
            <a:r>
              <a:rPr sz="1800" b="1" spc="-204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in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spc="-50" dirty="0">
                <a:latin typeface="Trebuchet MS"/>
                <a:cs typeface="Trebuchet MS"/>
              </a:rPr>
              <a:t>Day</a:t>
            </a:r>
            <a:r>
              <a:rPr sz="1800" b="1" spc="-150" dirty="0">
                <a:latin typeface="Trebuchet MS"/>
                <a:cs typeface="Trebuchet MS"/>
              </a:rPr>
              <a:t> </a:t>
            </a:r>
            <a:r>
              <a:rPr sz="1800" b="1" spc="-40" dirty="0">
                <a:latin typeface="Trebuchet MS"/>
                <a:cs typeface="Trebuchet MS"/>
              </a:rPr>
              <a:t>to</a:t>
            </a:r>
            <a:r>
              <a:rPr sz="1800" b="1" spc="-175" dirty="0">
                <a:latin typeface="Trebuchet MS"/>
                <a:cs typeface="Trebuchet MS"/>
              </a:rPr>
              <a:t> </a:t>
            </a:r>
            <a:r>
              <a:rPr sz="1800" b="1" spc="-50" dirty="0">
                <a:latin typeface="Trebuchet MS"/>
                <a:cs typeface="Trebuchet MS"/>
              </a:rPr>
              <a:t>Day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90" dirty="0">
                <a:latin typeface="Trebuchet MS"/>
                <a:cs typeface="Trebuchet MS"/>
              </a:rPr>
              <a:t>Life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b="1" spc="-95" dirty="0">
                <a:latin typeface="Trebuchet MS"/>
                <a:cs typeface="Trebuchet MS"/>
              </a:rPr>
              <a:t>Devices: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rebuchet MS"/>
              <a:cs typeface="Trebuchet MS"/>
            </a:endParaRPr>
          </a:p>
          <a:p>
            <a:pPr marL="259079" indent="-247015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259079" algn="l"/>
                <a:tab pos="259715" algn="l"/>
              </a:tabLst>
            </a:pPr>
            <a:r>
              <a:rPr sz="1800" spc="-10" dirty="0">
                <a:latin typeface="Arial"/>
                <a:cs typeface="Arial"/>
              </a:rPr>
              <a:t>Light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sensing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&amp;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controlling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880"/>
              </a:spcBef>
              <a:buClr>
                <a:srgbClr val="252525"/>
              </a:buClr>
              <a:buFont typeface="Wingdings"/>
              <a:buChar char=""/>
              <a:tabLst>
                <a:tab pos="244475" algn="l"/>
              </a:tabLst>
            </a:pPr>
            <a:r>
              <a:rPr sz="1800" spc="-50" dirty="0">
                <a:latin typeface="Arial"/>
                <a:cs typeface="Arial"/>
              </a:rPr>
              <a:t>Temperature </a:t>
            </a:r>
            <a:r>
              <a:rPr sz="1800" spc="-70" dirty="0">
                <a:latin typeface="Arial"/>
                <a:cs typeface="Arial"/>
              </a:rPr>
              <a:t>sensing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controlling</a:t>
            </a:r>
            <a:r>
              <a:rPr sz="1800" spc="-28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244475" algn="l"/>
              </a:tabLst>
            </a:pPr>
            <a:r>
              <a:rPr sz="1800" spc="-75" dirty="0">
                <a:latin typeface="Arial"/>
                <a:cs typeface="Arial"/>
              </a:rPr>
              <a:t>Fire </a:t>
            </a:r>
            <a:r>
              <a:rPr sz="1800" spc="-5" dirty="0">
                <a:latin typeface="Arial"/>
                <a:cs typeface="Arial"/>
              </a:rPr>
              <a:t>detection </a:t>
            </a:r>
            <a:r>
              <a:rPr sz="1800" spc="25" dirty="0">
                <a:latin typeface="Arial"/>
                <a:cs typeface="Arial"/>
              </a:rPr>
              <a:t>&amp;</a:t>
            </a:r>
            <a:r>
              <a:rPr sz="1800" spc="-38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safety </a:t>
            </a:r>
            <a:r>
              <a:rPr sz="1800" spc="-70" dirty="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244475" algn="l"/>
              </a:tabLst>
            </a:pPr>
            <a:r>
              <a:rPr sz="1800" spc="-20" dirty="0">
                <a:latin typeface="Arial"/>
                <a:cs typeface="Arial"/>
              </a:rPr>
              <a:t>Industrial </a:t>
            </a:r>
            <a:r>
              <a:rPr sz="1800" spc="-5" dirty="0">
                <a:latin typeface="Arial"/>
                <a:cs typeface="Arial"/>
              </a:rPr>
              <a:t>instrumentation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244475" algn="l"/>
              </a:tabLst>
            </a:pPr>
            <a:r>
              <a:rPr sz="1800" spc="-90" dirty="0">
                <a:latin typeface="Arial"/>
                <a:cs typeface="Arial"/>
              </a:rPr>
              <a:t>Process </a:t>
            </a:r>
            <a:r>
              <a:rPr sz="1800" spc="10" dirty="0">
                <a:latin typeface="Arial"/>
                <a:cs typeface="Arial"/>
              </a:rPr>
              <a:t>control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317" y="893826"/>
            <a:ext cx="5581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Microcontroller</a:t>
            </a:r>
            <a:r>
              <a:rPr spc="-25" dirty="0"/>
              <a:t> </a:t>
            </a:r>
            <a:r>
              <a:rPr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007234"/>
            <a:ext cx="6666865" cy="35236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spc="-65" dirty="0">
                <a:latin typeface="Trebuchet MS"/>
                <a:cs typeface="Trebuchet MS"/>
              </a:rPr>
              <a:t>Application</a:t>
            </a:r>
            <a:r>
              <a:rPr sz="1800" b="1" spc="-140" dirty="0">
                <a:latin typeface="Trebuchet MS"/>
                <a:cs typeface="Trebuchet MS"/>
              </a:rPr>
              <a:t> </a:t>
            </a:r>
            <a:r>
              <a:rPr sz="1800" b="1" spc="-15" dirty="0">
                <a:latin typeface="Trebuchet MS"/>
                <a:cs typeface="Trebuchet MS"/>
              </a:rPr>
              <a:t>of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b="1" spc="-55" dirty="0">
                <a:latin typeface="Trebuchet MS"/>
                <a:cs typeface="Trebuchet MS"/>
              </a:rPr>
              <a:t>Microcontroller</a:t>
            </a:r>
            <a:r>
              <a:rPr sz="1800" b="1" spc="-204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in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Industrial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Control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95" dirty="0">
                <a:latin typeface="Trebuchet MS"/>
                <a:cs typeface="Trebuchet MS"/>
              </a:rPr>
              <a:t>Devices:</a:t>
            </a:r>
            <a:endParaRPr sz="1800">
              <a:latin typeface="Trebuchet MS"/>
              <a:cs typeface="Trebuchet MS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20" dirty="0">
                <a:latin typeface="Arial"/>
                <a:cs typeface="Arial"/>
              </a:rPr>
              <a:t>Industrial </a:t>
            </a:r>
            <a:r>
              <a:rPr sz="1800" spc="-5" dirty="0">
                <a:latin typeface="Arial"/>
                <a:cs typeface="Arial"/>
              </a:rPr>
              <a:t>instrumentation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90" dirty="0">
                <a:latin typeface="Arial"/>
                <a:cs typeface="Arial"/>
              </a:rPr>
              <a:t>Process </a:t>
            </a:r>
            <a:r>
              <a:rPr sz="1800" spc="10" dirty="0">
                <a:latin typeface="Arial"/>
                <a:cs typeface="Arial"/>
              </a:rPr>
              <a:t>control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800" b="1" spc="-65" dirty="0">
                <a:latin typeface="Trebuchet MS"/>
                <a:cs typeface="Trebuchet MS"/>
              </a:rPr>
              <a:t>Application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-15" dirty="0">
                <a:latin typeface="Trebuchet MS"/>
                <a:cs typeface="Trebuchet MS"/>
              </a:rPr>
              <a:t>of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b="1" spc="-55" dirty="0">
                <a:latin typeface="Trebuchet MS"/>
                <a:cs typeface="Trebuchet MS"/>
              </a:rPr>
              <a:t>Microcontroller</a:t>
            </a:r>
            <a:r>
              <a:rPr sz="1800" b="1" spc="-195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in</a:t>
            </a:r>
            <a:r>
              <a:rPr sz="1800" b="1" spc="-155" dirty="0"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Metering</a:t>
            </a:r>
            <a:r>
              <a:rPr sz="1800" b="1" spc="-145" dirty="0">
                <a:latin typeface="Trebuchet MS"/>
                <a:cs typeface="Trebuchet MS"/>
              </a:rPr>
              <a:t> </a:t>
            </a:r>
            <a:r>
              <a:rPr sz="1800" b="1" spc="-45" dirty="0">
                <a:latin typeface="Trebuchet MS"/>
                <a:cs typeface="Trebuchet MS"/>
              </a:rPr>
              <a:t>&amp;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spc="-55" dirty="0">
                <a:latin typeface="Trebuchet MS"/>
                <a:cs typeface="Trebuchet MS"/>
              </a:rPr>
              <a:t>Measurement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95" dirty="0">
                <a:latin typeface="Trebuchet MS"/>
                <a:cs typeface="Trebuchet MS"/>
              </a:rPr>
              <a:t>Devices:</a:t>
            </a:r>
            <a:endParaRPr sz="1800">
              <a:latin typeface="Trebuchet MS"/>
              <a:cs typeface="Trebuchet MS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25" dirty="0">
                <a:latin typeface="Arial"/>
                <a:cs typeface="Arial"/>
              </a:rPr>
              <a:t>Volt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Meter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45" dirty="0">
                <a:latin typeface="Arial"/>
                <a:cs typeface="Arial"/>
              </a:rPr>
              <a:t>Measuring </a:t>
            </a:r>
            <a:r>
              <a:rPr sz="1800" spc="-20" dirty="0">
                <a:latin typeface="Arial"/>
                <a:cs typeface="Arial"/>
              </a:rPr>
              <a:t>revolving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objects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40" dirty="0">
                <a:latin typeface="Arial"/>
                <a:cs typeface="Arial"/>
              </a:rPr>
              <a:t>Current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meter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60" dirty="0">
                <a:latin typeface="Arial"/>
                <a:cs typeface="Arial"/>
              </a:rPr>
              <a:t>Hand-held </a:t>
            </a:r>
            <a:r>
              <a:rPr sz="1800" spc="-10" dirty="0">
                <a:latin typeface="Arial"/>
                <a:cs typeface="Arial"/>
              </a:rPr>
              <a:t>metering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533" y="815720"/>
            <a:ext cx="59340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Characteristics </a:t>
            </a:r>
            <a:r>
              <a:rPr sz="2900" spc="-5" dirty="0"/>
              <a:t>of</a:t>
            </a:r>
            <a:r>
              <a:rPr sz="2900" spc="-45" dirty="0"/>
              <a:t> </a:t>
            </a:r>
            <a:r>
              <a:rPr sz="2900" dirty="0"/>
              <a:t>Microcontroller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145844" y="2121534"/>
            <a:ext cx="8931275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65" dirty="0">
                <a:latin typeface="Arial"/>
                <a:cs typeface="Arial"/>
              </a:rPr>
              <a:t>I/O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intensive,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i.e.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they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are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capable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direct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interface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20" dirty="0">
                <a:latin typeface="Arial"/>
                <a:cs typeface="Arial"/>
              </a:rPr>
              <a:t> a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significant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number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sensors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  </a:t>
            </a:r>
            <a:r>
              <a:rPr sz="1800" spc="-25" dirty="0">
                <a:latin typeface="Arial"/>
                <a:cs typeface="Arial"/>
              </a:rPr>
              <a:t>actuators.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95" dirty="0">
                <a:latin typeface="Arial"/>
                <a:cs typeface="Arial"/>
              </a:rPr>
              <a:t>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high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level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integration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with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many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peripheral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devices.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70" dirty="0">
                <a:latin typeface="Arial"/>
                <a:cs typeface="Arial"/>
              </a:rPr>
              <a:t>Physically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small.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45" dirty="0">
                <a:latin typeface="Arial"/>
                <a:cs typeface="Arial"/>
              </a:rPr>
              <a:t>Comparatively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simple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program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data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storage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requirements.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5" dirty="0">
                <a:latin typeface="Arial"/>
                <a:cs typeface="Arial"/>
              </a:rPr>
              <a:t>Ability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operate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real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time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environment.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25" dirty="0">
                <a:latin typeface="Arial"/>
                <a:cs typeface="Arial"/>
              </a:rPr>
              <a:t>Optimized </a:t>
            </a:r>
            <a:r>
              <a:rPr sz="1800" spc="-5" dirty="0">
                <a:latin typeface="Arial"/>
                <a:cs typeface="Arial"/>
              </a:rPr>
              <a:t>instruction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sets.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5" dirty="0">
                <a:latin typeface="Arial"/>
                <a:cs typeface="Arial"/>
              </a:rPr>
              <a:t>Low </a:t>
            </a:r>
            <a:r>
              <a:rPr sz="1800" spc="-25" dirty="0">
                <a:latin typeface="Arial"/>
                <a:cs typeface="Arial"/>
              </a:rPr>
              <a:t>cost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5" dirty="0">
                <a:latin typeface="Arial"/>
                <a:cs typeface="Arial"/>
              </a:rPr>
              <a:t>power</a:t>
            </a:r>
            <a:r>
              <a:rPr sz="1800" spc="-38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consumption.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4252" y="1214627"/>
              <a:ext cx="9678924" cy="44104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6067" y="1266444"/>
              <a:ext cx="9577578" cy="43091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224"/>
              <a:ext cx="9296400" cy="4036060"/>
            </a:xfrm>
            <a:custGeom>
              <a:avLst/>
              <a:gdLst/>
              <a:ahLst/>
              <a:cxnLst/>
              <a:rect l="l" t="t" r="r" b="b"/>
              <a:pathLst>
                <a:path w="9296400" h="4036060">
                  <a:moveTo>
                    <a:pt x="0" y="4035552"/>
                  </a:moveTo>
                  <a:lnTo>
                    <a:pt x="9296400" y="4035552"/>
                  </a:lnTo>
                  <a:lnTo>
                    <a:pt x="9296400" y="0"/>
                  </a:lnTo>
                  <a:lnTo>
                    <a:pt x="0" y="0"/>
                  </a:lnTo>
                  <a:lnTo>
                    <a:pt x="0" y="4035552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967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1920239" y="731520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2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967"/>
              <a:ext cx="1691639" cy="645160"/>
            </a:xfrm>
            <a:custGeom>
              <a:avLst/>
              <a:gdLst/>
              <a:ahLst/>
              <a:cxnLst/>
              <a:rect l="l" t="t" r="r" b="b"/>
              <a:pathLst>
                <a:path w="1691640" h="645160">
                  <a:moveTo>
                    <a:pt x="0" y="0"/>
                  </a:moveTo>
                  <a:lnTo>
                    <a:pt x="0" y="640080"/>
                  </a:lnTo>
                </a:path>
                <a:path w="1691640" h="645160">
                  <a:moveTo>
                    <a:pt x="1691640" y="0"/>
                  </a:moveTo>
                  <a:lnTo>
                    <a:pt x="1691640" y="640080"/>
                  </a:lnTo>
                </a:path>
                <a:path w="1691640" h="645160">
                  <a:moveTo>
                    <a:pt x="0" y="644652"/>
                  </a:moveTo>
                  <a:lnTo>
                    <a:pt x="1691640" y="64465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39158" y="2762250"/>
            <a:ext cx="3326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/>
              <a:t>THANK</a:t>
            </a:r>
            <a:r>
              <a:rPr sz="4800" spc="-310" dirty="0"/>
              <a:t> </a:t>
            </a:r>
            <a:r>
              <a:rPr sz="4800" spc="-6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4329" y="1038606"/>
            <a:ext cx="38646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Embedded</a:t>
            </a:r>
            <a:r>
              <a:rPr spc="-75" dirty="0"/>
              <a:t> </a:t>
            </a:r>
            <a:r>
              <a:rPr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121534"/>
            <a:ext cx="990155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0" dirty="0">
                <a:latin typeface="Arial"/>
                <a:cs typeface="Arial"/>
              </a:rPr>
              <a:t>The </a:t>
            </a:r>
            <a:r>
              <a:rPr sz="1800" spc="-75" dirty="0">
                <a:latin typeface="Arial"/>
                <a:cs typeface="Arial"/>
              </a:rPr>
              <a:t>basic </a:t>
            </a:r>
            <a:r>
              <a:rPr sz="1800" spc="-60" dirty="0">
                <a:latin typeface="Arial"/>
                <a:cs typeface="Arial"/>
              </a:rPr>
              <a:t>idea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75" dirty="0">
                <a:latin typeface="Arial"/>
                <a:cs typeface="Arial"/>
              </a:rPr>
              <a:t>an </a:t>
            </a:r>
            <a:r>
              <a:rPr sz="1800" spc="-40" dirty="0">
                <a:latin typeface="Arial"/>
                <a:cs typeface="Arial"/>
              </a:rPr>
              <a:t>embedded </a:t>
            </a:r>
            <a:r>
              <a:rPr sz="1800" spc="-55" dirty="0">
                <a:latin typeface="Arial"/>
                <a:cs typeface="Arial"/>
              </a:rPr>
              <a:t>system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simple </a:t>
            </a:r>
            <a:r>
              <a:rPr sz="1800" spc="-40" dirty="0">
                <a:latin typeface="Arial"/>
                <a:cs typeface="Arial"/>
              </a:rPr>
              <a:t>one. </a:t>
            </a:r>
            <a:r>
              <a:rPr sz="1800" spc="45" dirty="0">
                <a:latin typeface="Arial"/>
                <a:cs typeface="Arial"/>
              </a:rPr>
              <a:t>If </a:t>
            </a:r>
            <a:r>
              <a:rPr sz="1800" spc="-10" dirty="0">
                <a:latin typeface="Arial"/>
                <a:cs typeface="Arial"/>
              </a:rPr>
              <a:t>we </a:t>
            </a:r>
            <a:r>
              <a:rPr sz="1800" spc="-20" dirty="0">
                <a:latin typeface="Arial"/>
                <a:cs typeface="Arial"/>
              </a:rPr>
              <a:t>take </a:t>
            </a:r>
            <a:r>
              <a:rPr sz="1800" spc="-70" dirty="0">
                <a:latin typeface="Arial"/>
                <a:cs typeface="Arial"/>
              </a:rPr>
              <a:t>any </a:t>
            </a:r>
            <a:r>
              <a:rPr sz="1800" spc="-35" dirty="0">
                <a:latin typeface="Arial"/>
                <a:cs typeface="Arial"/>
              </a:rPr>
              <a:t>engineering </a:t>
            </a:r>
            <a:r>
              <a:rPr sz="1800" dirty="0">
                <a:latin typeface="Arial"/>
                <a:cs typeface="Arial"/>
              </a:rPr>
              <a:t>product </a:t>
            </a:r>
            <a:r>
              <a:rPr sz="1800" spc="35" dirty="0">
                <a:latin typeface="Arial"/>
                <a:cs typeface="Arial"/>
              </a:rPr>
              <a:t>that  </a:t>
            </a:r>
            <a:r>
              <a:rPr sz="1800" spc="-70" dirty="0">
                <a:latin typeface="Arial"/>
                <a:cs typeface="Arial"/>
              </a:rPr>
              <a:t>needs </a:t>
            </a:r>
            <a:r>
              <a:rPr sz="1800" spc="5" dirty="0">
                <a:latin typeface="Arial"/>
                <a:cs typeface="Arial"/>
              </a:rPr>
              <a:t>control,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50" dirty="0">
                <a:latin typeface="Arial"/>
                <a:cs typeface="Arial"/>
              </a:rPr>
              <a:t>if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computer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incorporated </a:t>
            </a:r>
            <a:r>
              <a:rPr sz="1800" spc="20" dirty="0">
                <a:latin typeface="Arial"/>
                <a:cs typeface="Arial"/>
              </a:rPr>
              <a:t>within </a:t>
            </a:r>
            <a:r>
              <a:rPr sz="1800" spc="35" dirty="0">
                <a:latin typeface="Arial"/>
                <a:cs typeface="Arial"/>
              </a:rPr>
              <a:t>that </a:t>
            </a:r>
            <a:r>
              <a:rPr sz="1800" spc="5" dirty="0">
                <a:latin typeface="Arial"/>
                <a:cs typeface="Arial"/>
              </a:rPr>
              <a:t>product </a:t>
            </a:r>
            <a:r>
              <a:rPr sz="1800" spc="75" dirty="0">
                <a:latin typeface="Arial"/>
                <a:cs typeface="Arial"/>
              </a:rPr>
              <a:t>to </a:t>
            </a:r>
            <a:r>
              <a:rPr sz="1800" spc="-25" dirty="0">
                <a:latin typeface="Arial"/>
                <a:cs typeface="Arial"/>
              </a:rPr>
              <a:t>undertake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control,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  we </a:t>
            </a:r>
            <a:r>
              <a:rPr sz="1800" spc="-65" dirty="0">
                <a:latin typeface="Arial"/>
                <a:cs typeface="Arial"/>
              </a:rPr>
              <a:t>have </a:t>
            </a:r>
            <a:r>
              <a:rPr sz="1800" spc="-75" dirty="0">
                <a:latin typeface="Arial"/>
                <a:cs typeface="Arial"/>
              </a:rPr>
              <a:t>an </a:t>
            </a:r>
            <a:r>
              <a:rPr sz="1800" spc="-40" dirty="0">
                <a:latin typeface="Arial"/>
                <a:cs typeface="Arial"/>
              </a:rPr>
              <a:t>embedded</a:t>
            </a:r>
            <a:r>
              <a:rPr sz="1800" spc="-3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Wingdings"/>
              <a:buChar char=""/>
            </a:pPr>
            <a:endParaRPr sz="16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65" dirty="0">
                <a:latin typeface="Arial"/>
                <a:cs typeface="Arial"/>
              </a:rPr>
              <a:t>Embedded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systems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are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computer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based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systems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that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not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appear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be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computers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–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complexity</a:t>
            </a:r>
            <a:r>
              <a:rPr sz="1800" spc="-90" dirty="0">
                <a:latin typeface="Arial"/>
                <a:cs typeface="Arial"/>
              </a:rPr>
              <a:t> is  </a:t>
            </a:r>
            <a:r>
              <a:rPr sz="1800" spc="-30" dirty="0">
                <a:latin typeface="Arial"/>
                <a:cs typeface="Arial"/>
              </a:rPr>
              <a:t>hidden </a:t>
            </a:r>
            <a:r>
              <a:rPr sz="1800" spc="25" dirty="0">
                <a:latin typeface="Arial"/>
                <a:cs typeface="Arial"/>
              </a:rPr>
              <a:t>from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60" dirty="0">
                <a:latin typeface="Arial"/>
                <a:cs typeface="Arial"/>
              </a:rPr>
              <a:t>user. </a:t>
            </a:r>
            <a:r>
              <a:rPr sz="1800" spc="5" dirty="0">
                <a:latin typeface="Arial"/>
                <a:cs typeface="Arial"/>
              </a:rPr>
              <a:t>Most </a:t>
            </a:r>
            <a:r>
              <a:rPr sz="1800" spc="-30" dirty="0">
                <a:latin typeface="Arial"/>
                <a:cs typeface="Arial"/>
              </a:rPr>
              <a:t>people, </a:t>
            </a:r>
            <a:r>
              <a:rPr sz="1800" spc="15" dirty="0">
                <a:latin typeface="Arial"/>
                <a:cs typeface="Arial"/>
              </a:rPr>
              <a:t>after </a:t>
            </a:r>
            <a:r>
              <a:rPr sz="1800" spc="-35" dirty="0">
                <a:latin typeface="Arial"/>
                <a:cs typeface="Arial"/>
              </a:rPr>
              <a:t>all, </a:t>
            </a:r>
            <a:r>
              <a:rPr sz="1800" spc="-40" dirty="0">
                <a:latin typeface="Arial"/>
                <a:cs typeface="Arial"/>
              </a:rPr>
              <a:t>recognize </a:t>
            </a:r>
            <a:r>
              <a:rPr sz="1800" spc="-25" dirty="0">
                <a:latin typeface="Arial"/>
                <a:cs typeface="Arial"/>
              </a:rPr>
              <a:t>computers </a:t>
            </a:r>
            <a:r>
              <a:rPr sz="1800" spc="-35" dirty="0">
                <a:latin typeface="Arial"/>
                <a:cs typeface="Arial"/>
              </a:rPr>
              <a:t>by </a:t>
            </a:r>
            <a:r>
              <a:rPr sz="1800" spc="10" dirty="0">
                <a:latin typeface="Arial"/>
                <a:cs typeface="Arial"/>
              </a:rPr>
              <a:t>their </a:t>
            </a:r>
            <a:r>
              <a:rPr sz="1800" spc="-65" dirty="0">
                <a:latin typeface="Arial"/>
                <a:cs typeface="Arial"/>
              </a:rPr>
              <a:t>screen, </a:t>
            </a:r>
            <a:r>
              <a:rPr sz="1800" spc="-40" dirty="0">
                <a:latin typeface="Arial"/>
                <a:cs typeface="Arial"/>
              </a:rPr>
              <a:t>keyboard, </a:t>
            </a:r>
            <a:r>
              <a:rPr sz="1800" spc="-70" dirty="0">
                <a:latin typeface="Arial"/>
                <a:cs typeface="Arial"/>
              </a:rPr>
              <a:t>disc  </a:t>
            </a:r>
            <a:r>
              <a:rPr sz="1800" spc="-40" dirty="0">
                <a:latin typeface="Arial"/>
                <a:cs typeface="Arial"/>
              </a:rPr>
              <a:t>drives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so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on.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This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embedded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computer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would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have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none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those.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Wingdings"/>
              <a:buChar char=""/>
            </a:pPr>
            <a:endParaRPr sz="16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65" dirty="0">
                <a:latin typeface="Arial"/>
                <a:cs typeface="Arial"/>
              </a:rPr>
              <a:t>An </a:t>
            </a:r>
            <a:r>
              <a:rPr sz="1800" spc="-40" dirty="0">
                <a:latin typeface="Arial"/>
                <a:cs typeface="Arial"/>
              </a:rPr>
              <a:t>embedded </a:t>
            </a:r>
            <a:r>
              <a:rPr sz="1800" spc="-55" dirty="0">
                <a:latin typeface="Arial"/>
                <a:cs typeface="Arial"/>
              </a:rPr>
              <a:t>system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75" dirty="0">
                <a:latin typeface="Arial"/>
                <a:cs typeface="Arial"/>
              </a:rPr>
              <a:t>an </a:t>
            </a:r>
            <a:r>
              <a:rPr sz="1800" spc="-25" dirty="0">
                <a:latin typeface="Arial"/>
                <a:cs typeface="Arial"/>
              </a:rPr>
              <a:t>electronic </a:t>
            </a:r>
            <a:r>
              <a:rPr sz="1800" spc="-55" dirty="0">
                <a:latin typeface="Arial"/>
                <a:cs typeface="Arial"/>
              </a:rPr>
              <a:t>system </a:t>
            </a:r>
            <a:r>
              <a:rPr sz="1800" spc="35" dirty="0">
                <a:latin typeface="Arial"/>
                <a:cs typeface="Arial"/>
              </a:rPr>
              <a:t>that </a:t>
            </a:r>
            <a:r>
              <a:rPr sz="1800" spc="-105" dirty="0">
                <a:latin typeface="Arial"/>
                <a:cs typeface="Arial"/>
              </a:rPr>
              <a:t>uses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200" dirty="0">
                <a:latin typeface="Arial"/>
                <a:cs typeface="Arial"/>
              </a:rPr>
              <a:t>CPU </a:t>
            </a:r>
            <a:r>
              <a:rPr sz="1800" spc="-35" dirty="0">
                <a:latin typeface="Arial"/>
                <a:cs typeface="Arial"/>
              </a:rPr>
              <a:t>chip </a:t>
            </a:r>
            <a:r>
              <a:rPr sz="1800" spc="30" dirty="0">
                <a:latin typeface="Arial"/>
                <a:cs typeface="Arial"/>
              </a:rPr>
              <a:t>but </a:t>
            </a:r>
            <a:r>
              <a:rPr sz="1800" spc="35" dirty="0">
                <a:latin typeface="Arial"/>
                <a:cs typeface="Arial"/>
              </a:rPr>
              <a:t>that </a:t>
            </a:r>
            <a:r>
              <a:rPr sz="1800" spc="-85" dirty="0">
                <a:latin typeface="Arial"/>
                <a:cs typeface="Arial"/>
              </a:rPr>
              <a:t>is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not </a:t>
            </a:r>
            <a:r>
              <a:rPr sz="1800" spc="-45" dirty="0">
                <a:latin typeface="Arial"/>
                <a:cs typeface="Arial"/>
              </a:rPr>
              <a:t>general </a:t>
            </a:r>
            <a:r>
              <a:rPr sz="1800" spc="-35" dirty="0">
                <a:latin typeface="Arial"/>
                <a:cs typeface="Arial"/>
              </a:rPr>
              <a:t>purpose</a:t>
            </a:r>
            <a:endParaRPr sz="18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sz="1800" spc="20" dirty="0">
                <a:latin typeface="Arial"/>
                <a:cs typeface="Arial"/>
              </a:rPr>
              <a:t>work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station.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105" dirty="0">
                <a:latin typeface="Arial"/>
                <a:cs typeface="Arial"/>
              </a:rPr>
              <a:t> uses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microcontroller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or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microprocessor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or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custom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design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chip.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4329" y="1038606"/>
            <a:ext cx="3863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Embedded</a:t>
            </a:r>
            <a:r>
              <a:rPr spc="-75" dirty="0"/>
              <a:t> </a:t>
            </a:r>
            <a:r>
              <a:rPr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032508"/>
            <a:ext cx="9142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10" dirty="0">
                <a:latin typeface="Arial"/>
                <a:cs typeface="Arial"/>
              </a:rPr>
              <a:t>These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days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embedded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systems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are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everywhere,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appearing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home,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office,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factory,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car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or  </a:t>
            </a:r>
            <a:r>
              <a:rPr sz="1800" spc="-25" dirty="0">
                <a:latin typeface="Arial"/>
                <a:cs typeface="Arial"/>
              </a:rPr>
              <a:t>hospital.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40889" y="2643632"/>
          <a:ext cx="6543675" cy="2952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1225"/>
                <a:gridCol w="2181225"/>
                <a:gridCol w="2181225"/>
              </a:tblGrid>
              <a:tr h="4965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60" dirty="0">
                          <a:latin typeface="Trebuchet MS"/>
                          <a:cs typeface="Trebuchet MS"/>
                        </a:rPr>
                        <a:t>Home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28575">
                      <a:solidFill>
                        <a:srgbClr val="61A2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60" dirty="0">
                          <a:latin typeface="Trebuchet MS"/>
                          <a:cs typeface="Trebuchet MS"/>
                        </a:rPr>
                        <a:t>Office </a:t>
                      </a:r>
                      <a:r>
                        <a:rPr sz="1600" b="1" spc="-7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600" b="1" spc="-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80" dirty="0">
                          <a:latin typeface="Trebuchet MS"/>
                          <a:cs typeface="Trebuchet MS"/>
                        </a:rPr>
                        <a:t>commerce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28575">
                      <a:solidFill>
                        <a:srgbClr val="61A2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Motor</a:t>
                      </a:r>
                      <a:r>
                        <a:rPr sz="1600" b="1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90" dirty="0">
                          <a:latin typeface="Trebuchet MS"/>
                          <a:cs typeface="Trebuchet MS"/>
                        </a:rPr>
                        <a:t>car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28575">
                      <a:solidFill>
                        <a:srgbClr val="61A29F"/>
                      </a:solidFill>
                      <a:prstDash val="solid"/>
                    </a:lnB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Washing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machine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28575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Photocopier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28575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0" dirty="0">
                          <a:latin typeface="Arial"/>
                          <a:cs typeface="Arial"/>
                        </a:rPr>
                        <a:t>Door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mechanism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28575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FECEB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Answering</a:t>
                      </a:r>
                      <a:r>
                        <a:rPr sz="16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machines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Printer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70" dirty="0">
                          <a:latin typeface="Arial"/>
                          <a:cs typeface="Arial"/>
                        </a:rPr>
                        <a:t>Engine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control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Microwave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Scanner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75" dirty="0">
                          <a:latin typeface="Arial"/>
                          <a:cs typeface="Arial"/>
                        </a:rPr>
                        <a:t>Brakes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FECEB"/>
                    </a:solidFill>
                  </a:tcPr>
                </a:tc>
              </a:tr>
              <a:tr h="709421">
                <a:tc>
                  <a:txBody>
                    <a:bodyPr/>
                    <a:lstStyle/>
                    <a:p>
                      <a:pPr marL="671195" marR="429895" indent="-2362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Arial"/>
                          <a:cs typeface="Arial"/>
                        </a:rPr>
                        <a:t>Central</a:t>
                      </a:r>
                      <a:r>
                        <a:rPr sz="16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heating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controller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5" dirty="0">
                          <a:latin typeface="Arial"/>
                          <a:cs typeface="Arial"/>
                        </a:rPr>
                        <a:t>Fax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machine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5" dirty="0">
                          <a:latin typeface="Arial"/>
                          <a:cs typeface="Arial"/>
                        </a:rPr>
                        <a:t>In-car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entertainment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60" dirty="0">
                          <a:latin typeface="Arial"/>
                          <a:cs typeface="Arial"/>
                        </a:rPr>
                        <a:t>Sewing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machines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0" dirty="0">
                          <a:latin typeface="Arial"/>
                          <a:cs typeface="Arial"/>
                        </a:rPr>
                        <a:t>Security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systems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FEC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Air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bag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61A29F"/>
                      </a:solidFill>
                      <a:prstDash val="solid"/>
                    </a:lnL>
                    <a:lnR w="12700">
                      <a:solidFill>
                        <a:srgbClr val="61A29F"/>
                      </a:solidFill>
                      <a:prstDash val="solid"/>
                    </a:lnR>
                    <a:lnT w="12700">
                      <a:solidFill>
                        <a:srgbClr val="61A29F"/>
                      </a:solidFill>
                      <a:prstDash val="solid"/>
                    </a:lnT>
                    <a:lnB w="12700">
                      <a:solidFill>
                        <a:srgbClr val="61A29F"/>
                      </a:solidFill>
                      <a:prstDash val="solid"/>
                    </a:lnB>
                    <a:solidFill>
                      <a:srgbClr val="DFECEB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504946" y="5887923"/>
            <a:ext cx="4629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Arial"/>
                <a:cs typeface="Arial"/>
              </a:rPr>
              <a:t>Table1: </a:t>
            </a:r>
            <a:r>
              <a:rPr sz="1600" spc="-95" dirty="0">
                <a:latin typeface="Arial"/>
                <a:cs typeface="Arial"/>
              </a:rPr>
              <a:t>Some </a:t>
            </a:r>
            <a:r>
              <a:rPr sz="1600" spc="-20" dirty="0">
                <a:latin typeface="Arial"/>
                <a:cs typeface="Arial"/>
              </a:rPr>
              <a:t>familiar </a:t>
            </a:r>
            <a:r>
              <a:rPr sz="1600" spc="-55" dirty="0">
                <a:latin typeface="Arial"/>
                <a:cs typeface="Arial"/>
              </a:rPr>
              <a:t>examples </a:t>
            </a:r>
            <a:r>
              <a:rPr sz="1600" spc="45" dirty="0">
                <a:latin typeface="Arial"/>
                <a:cs typeface="Arial"/>
              </a:rPr>
              <a:t>of </a:t>
            </a:r>
            <a:r>
              <a:rPr sz="1600" spc="-40" dirty="0">
                <a:latin typeface="Arial"/>
                <a:cs typeface="Arial"/>
              </a:rPr>
              <a:t>embedded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systems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4329" y="893826"/>
            <a:ext cx="3863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Embedded</a:t>
            </a:r>
            <a:r>
              <a:rPr spc="-75" dirty="0"/>
              <a:t> </a:t>
            </a:r>
            <a:r>
              <a:rPr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2575560" y="1725167"/>
            <a:ext cx="7040880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19498" y="6177483"/>
            <a:ext cx="3737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"/>
                <a:cs typeface="Arial"/>
              </a:rPr>
              <a:t>A </a:t>
            </a:r>
            <a:r>
              <a:rPr sz="1600" spc="-70" dirty="0">
                <a:latin typeface="Arial"/>
                <a:cs typeface="Arial"/>
              </a:rPr>
              <a:t>basic </a:t>
            </a:r>
            <a:r>
              <a:rPr sz="1600" spc="-25" dirty="0">
                <a:latin typeface="Arial"/>
                <a:cs typeface="Arial"/>
              </a:rPr>
              <a:t>block </a:t>
            </a:r>
            <a:r>
              <a:rPr sz="1600" spc="-40" dirty="0">
                <a:latin typeface="Arial"/>
                <a:cs typeface="Arial"/>
              </a:rPr>
              <a:t>diagram </a:t>
            </a:r>
            <a:r>
              <a:rPr sz="1600" spc="45" dirty="0">
                <a:latin typeface="Arial"/>
                <a:cs typeface="Arial"/>
              </a:rPr>
              <a:t>of</a:t>
            </a:r>
            <a:r>
              <a:rPr sz="1600" spc="-28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embedded </a:t>
            </a:r>
            <a:r>
              <a:rPr sz="1600" spc="-5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2826" y="907745"/>
            <a:ext cx="35477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Vending</a:t>
            </a:r>
            <a:r>
              <a:rPr spc="-60" dirty="0"/>
              <a:t> </a:t>
            </a:r>
            <a:r>
              <a:rPr spc="-5" dirty="0"/>
              <a:t>Machine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02279" y="2103120"/>
            <a:ext cx="6841490" cy="3749040"/>
            <a:chOff x="3002279" y="2103120"/>
            <a:chExt cx="6841490" cy="3749040"/>
          </a:xfrm>
        </p:grpSpPr>
        <p:sp>
          <p:nvSpPr>
            <p:cNvPr id="4" name="object 4"/>
            <p:cNvSpPr/>
            <p:nvPr/>
          </p:nvSpPr>
          <p:spPr>
            <a:xfrm>
              <a:off x="3002279" y="2103120"/>
              <a:ext cx="2162556" cy="37490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103120"/>
              <a:ext cx="3747515" cy="37490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4329" y="1038606"/>
            <a:ext cx="3863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Embedded</a:t>
            </a:r>
            <a:r>
              <a:rPr spc="-75" dirty="0"/>
              <a:t> </a:t>
            </a:r>
            <a:r>
              <a:rPr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2589" y="2028571"/>
            <a:ext cx="5842635" cy="28219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dirty="0">
                <a:latin typeface="Gothic Uralic"/>
                <a:cs typeface="Gothic Uralic"/>
              </a:rPr>
              <a:t>Common </a:t>
            </a:r>
            <a:r>
              <a:rPr sz="1800" b="1" spc="-5" dirty="0">
                <a:latin typeface="Gothic Uralic"/>
                <a:cs typeface="Gothic Uralic"/>
              </a:rPr>
              <a:t>characteristics of embedded</a:t>
            </a:r>
            <a:r>
              <a:rPr sz="1800" b="1" spc="-9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systems</a:t>
            </a:r>
            <a:endParaRPr sz="180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70" dirty="0">
                <a:latin typeface="Arial"/>
                <a:cs typeface="Arial"/>
              </a:rPr>
              <a:t>Single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functioned:</a:t>
            </a:r>
            <a:endParaRPr sz="1800">
              <a:latin typeface="Arial"/>
              <a:cs typeface="Arial"/>
            </a:endParaRPr>
          </a:p>
          <a:p>
            <a:pPr marL="744220" lvl="1" indent="-183515">
              <a:lnSpc>
                <a:spcPct val="100000"/>
              </a:lnSpc>
              <a:spcBef>
                <a:spcPts val="525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600" spc="-65" dirty="0">
                <a:latin typeface="Arial"/>
                <a:cs typeface="Arial"/>
              </a:rPr>
              <a:t>Executes </a:t>
            </a:r>
            <a:r>
              <a:rPr sz="1600" spc="-110" dirty="0">
                <a:latin typeface="Arial"/>
                <a:cs typeface="Arial"/>
              </a:rPr>
              <a:t>a </a:t>
            </a:r>
            <a:r>
              <a:rPr sz="1600" spc="-45" dirty="0">
                <a:latin typeface="Arial"/>
                <a:cs typeface="Arial"/>
              </a:rPr>
              <a:t>single </a:t>
            </a:r>
            <a:r>
              <a:rPr sz="1600" spc="-20" dirty="0">
                <a:latin typeface="Arial"/>
                <a:cs typeface="Arial"/>
              </a:rPr>
              <a:t>program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repeatedly.</a:t>
            </a:r>
            <a:endParaRPr sz="16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88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30" dirty="0">
                <a:latin typeface="Arial"/>
                <a:cs typeface="Arial"/>
              </a:rPr>
              <a:t>Tightly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constrained:</a:t>
            </a:r>
            <a:endParaRPr sz="1800">
              <a:latin typeface="Arial"/>
              <a:cs typeface="Arial"/>
            </a:endParaRPr>
          </a:p>
          <a:p>
            <a:pPr marL="744220" lvl="1" indent="-183515">
              <a:lnSpc>
                <a:spcPct val="100000"/>
              </a:lnSpc>
              <a:spcBef>
                <a:spcPts val="509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600" spc="-15" dirty="0">
                <a:latin typeface="Arial"/>
                <a:cs typeface="Arial"/>
              </a:rPr>
              <a:t>Low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cost,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low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power,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small,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fast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and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so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on.</a:t>
            </a:r>
            <a:endParaRPr sz="16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894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60" dirty="0">
                <a:latin typeface="Arial"/>
                <a:cs typeface="Arial"/>
              </a:rPr>
              <a:t>Reactive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40" dirty="0">
                <a:latin typeface="Arial"/>
                <a:cs typeface="Arial"/>
              </a:rPr>
              <a:t>real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time:</a:t>
            </a:r>
            <a:endParaRPr sz="1800">
              <a:latin typeface="Arial"/>
              <a:cs typeface="Arial"/>
            </a:endParaRPr>
          </a:p>
          <a:p>
            <a:pPr marL="793115" lvl="1" indent="-232410">
              <a:lnSpc>
                <a:spcPct val="100000"/>
              </a:lnSpc>
              <a:spcBef>
                <a:spcPts val="690"/>
              </a:spcBef>
              <a:buClr>
                <a:srgbClr val="252525"/>
              </a:buClr>
              <a:buSzPct val="112500"/>
              <a:buFont typeface="Wingdings"/>
              <a:buChar char=""/>
              <a:tabLst>
                <a:tab pos="793115" algn="l"/>
                <a:tab pos="793750" algn="l"/>
              </a:tabLst>
            </a:pPr>
            <a:r>
              <a:rPr sz="1600" spc="-40" dirty="0">
                <a:latin typeface="Arial"/>
                <a:cs typeface="Arial"/>
              </a:rPr>
              <a:t>Continually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reacts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to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changes </a:t>
            </a:r>
            <a:r>
              <a:rPr sz="1600" spc="-20" dirty="0">
                <a:latin typeface="Arial"/>
                <a:cs typeface="Arial"/>
              </a:rPr>
              <a:t>in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system’s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environment.</a:t>
            </a:r>
            <a:endParaRPr sz="1600">
              <a:latin typeface="Arial"/>
              <a:cs typeface="Arial"/>
            </a:endParaRPr>
          </a:p>
          <a:p>
            <a:pPr marL="744220" lvl="1" indent="-183515">
              <a:lnSpc>
                <a:spcPct val="100000"/>
              </a:lnSpc>
              <a:spcBef>
                <a:spcPts val="565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600" spc="-5" dirty="0">
                <a:latin typeface="Arial"/>
                <a:cs typeface="Arial"/>
              </a:rPr>
              <a:t>Must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compute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certain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results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real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without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delay.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Real-time</a:t>
            </a:r>
            <a:r>
              <a:rPr spc="-4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0822" y="2121534"/>
            <a:ext cx="897572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Real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time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systems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will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guarantee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give</a:t>
            </a:r>
            <a:r>
              <a:rPr sz="1800" spc="-120" dirty="0">
                <a:latin typeface="Arial"/>
                <a:cs typeface="Arial"/>
              </a:rPr>
              <a:t> 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result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within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specified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time.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There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are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two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kinds 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30" dirty="0">
                <a:latin typeface="Arial"/>
                <a:cs typeface="Arial"/>
              </a:rPr>
              <a:t>real-time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systems: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800" b="1" spc="-5" dirty="0">
                <a:latin typeface="Gothic Uralic"/>
                <a:cs typeface="Gothic Uralic"/>
              </a:rPr>
              <a:t>Hard real-time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systems:</a:t>
            </a:r>
            <a:endParaRPr sz="1800">
              <a:latin typeface="Gothic Uralic"/>
              <a:cs typeface="Gothic Uralic"/>
            </a:endParaRPr>
          </a:p>
          <a:p>
            <a:pPr marL="195580" indent="-183515" algn="just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20" dirty="0">
                <a:latin typeface="Arial"/>
                <a:cs typeface="Arial"/>
              </a:rPr>
              <a:t>After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delay </a:t>
            </a:r>
            <a:r>
              <a:rPr sz="1800" spc="-100" dirty="0">
                <a:latin typeface="Arial"/>
                <a:cs typeface="Arial"/>
              </a:rPr>
              <a:t>has </a:t>
            </a:r>
            <a:r>
              <a:rPr sz="1800" spc="-90" dirty="0">
                <a:latin typeface="Arial"/>
                <a:cs typeface="Arial"/>
              </a:rPr>
              <a:t>passed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result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20" dirty="0">
                <a:latin typeface="Arial"/>
                <a:cs typeface="Arial"/>
              </a:rPr>
              <a:t>totally </a:t>
            </a:r>
            <a:r>
              <a:rPr sz="1800" spc="-90" dirty="0">
                <a:latin typeface="Arial"/>
                <a:cs typeface="Arial"/>
              </a:rPr>
              <a:t>useless </a:t>
            </a:r>
            <a:r>
              <a:rPr sz="1800" spc="-35" dirty="0">
                <a:latin typeface="Arial"/>
                <a:cs typeface="Arial"/>
              </a:rPr>
              <a:t>(and </a:t>
            </a:r>
            <a:r>
              <a:rPr sz="1800" spc="-45" dirty="0">
                <a:latin typeface="Arial"/>
                <a:cs typeface="Arial"/>
              </a:rPr>
              <a:t>considered </a:t>
            </a:r>
            <a:r>
              <a:rPr sz="1800" spc="75" dirty="0">
                <a:latin typeface="Arial"/>
                <a:cs typeface="Arial"/>
              </a:rPr>
              <a:t>to </a:t>
            </a:r>
            <a:r>
              <a:rPr sz="1800" spc="-45" dirty="0">
                <a:latin typeface="Arial"/>
                <a:cs typeface="Arial"/>
              </a:rPr>
              <a:t>be </a:t>
            </a:r>
            <a:r>
              <a:rPr sz="1800" spc="-75" dirty="0">
                <a:latin typeface="Arial"/>
                <a:cs typeface="Arial"/>
              </a:rPr>
              <a:t>an </a:t>
            </a:r>
            <a:r>
              <a:rPr sz="1800" dirty="0">
                <a:latin typeface="Arial"/>
                <a:cs typeface="Arial"/>
              </a:rPr>
              <a:t>error).</a:t>
            </a:r>
            <a:r>
              <a:rPr sz="1800" spc="29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  <a:p>
            <a:pPr marL="195580" algn="just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matter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what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happens,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hard-real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time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systems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deliver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result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specified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 marL="195580" marR="5080" indent="-183515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105" dirty="0">
                <a:latin typeface="Arial"/>
                <a:cs typeface="Arial"/>
              </a:rPr>
              <a:t>Real </a:t>
            </a:r>
            <a:r>
              <a:rPr sz="1800" spc="20" dirty="0">
                <a:latin typeface="Arial"/>
                <a:cs typeface="Arial"/>
              </a:rPr>
              <a:t>world </a:t>
            </a:r>
            <a:r>
              <a:rPr sz="1800" spc="-60" dirty="0">
                <a:latin typeface="Arial"/>
                <a:cs typeface="Arial"/>
              </a:rPr>
              <a:t>examples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controller </a:t>
            </a:r>
            <a:r>
              <a:rPr sz="1800" spc="45" dirty="0">
                <a:latin typeface="Arial"/>
                <a:cs typeface="Arial"/>
              </a:rPr>
              <a:t>for </a:t>
            </a:r>
            <a:r>
              <a:rPr sz="1800" spc="5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airbag </a:t>
            </a: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55" dirty="0">
                <a:latin typeface="Arial"/>
                <a:cs typeface="Arial"/>
              </a:rPr>
              <a:t>car. </a:t>
            </a:r>
            <a:r>
              <a:rPr sz="1800" spc="-100" dirty="0">
                <a:latin typeface="Arial"/>
                <a:cs typeface="Arial"/>
              </a:rPr>
              <a:t>The </a:t>
            </a:r>
            <a:r>
              <a:rPr sz="1800" spc="-20" dirty="0">
                <a:latin typeface="Arial"/>
                <a:cs typeface="Arial"/>
              </a:rPr>
              <a:t>reaction </a:t>
            </a:r>
            <a:r>
              <a:rPr sz="1800" spc="5" dirty="0">
                <a:latin typeface="Arial"/>
                <a:cs typeface="Arial"/>
              </a:rPr>
              <a:t>time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75" dirty="0">
                <a:latin typeface="Arial"/>
                <a:cs typeface="Arial"/>
              </a:rPr>
              <a:t>an  </a:t>
            </a:r>
            <a:r>
              <a:rPr sz="1800" spc="-45" dirty="0">
                <a:latin typeface="Arial"/>
                <a:cs typeface="Arial"/>
              </a:rPr>
              <a:t>airbag </a:t>
            </a:r>
            <a:r>
              <a:rPr sz="1800" spc="-55" dirty="0">
                <a:latin typeface="Arial"/>
                <a:cs typeface="Arial"/>
              </a:rPr>
              <a:t>system </a:t>
            </a:r>
            <a:r>
              <a:rPr sz="1800" spc="-80" dirty="0">
                <a:latin typeface="Arial"/>
                <a:cs typeface="Arial"/>
              </a:rPr>
              <a:t>is </a:t>
            </a:r>
            <a:r>
              <a:rPr sz="1800" spc="-30" dirty="0">
                <a:latin typeface="Arial"/>
                <a:cs typeface="Arial"/>
              </a:rPr>
              <a:t>around </a:t>
            </a:r>
            <a:r>
              <a:rPr sz="1800" spc="-375" dirty="0">
                <a:latin typeface="Arial"/>
                <a:cs typeface="Arial"/>
              </a:rPr>
              <a:t>1</a:t>
            </a:r>
            <a:r>
              <a:rPr sz="1800" spc="-39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ms.</a:t>
            </a:r>
            <a:endParaRPr sz="1800">
              <a:latin typeface="Arial"/>
              <a:cs typeface="Arial"/>
            </a:endParaRPr>
          </a:p>
          <a:p>
            <a:pPr marL="195580" marR="5715" indent="-183515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10" dirty="0">
                <a:latin typeface="Arial"/>
                <a:cs typeface="Arial"/>
              </a:rPr>
              <a:t>Another </a:t>
            </a:r>
            <a:r>
              <a:rPr sz="1800" spc="-40" dirty="0">
                <a:latin typeface="Arial"/>
                <a:cs typeface="Arial"/>
              </a:rPr>
              <a:t>example </a:t>
            </a:r>
            <a:r>
              <a:rPr sz="1800" spc="50" dirty="0">
                <a:latin typeface="Arial"/>
                <a:cs typeface="Arial"/>
              </a:rPr>
              <a:t>for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35" dirty="0">
                <a:latin typeface="Arial"/>
                <a:cs typeface="Arial"/>
              </a:rPr>
              <a:t>hard real-time </a:t>
            </a:r>
            <a:r>
              <a:rPr sz="1800" spc="-55" dirty="0">
                <a:latin typeface="Arial"/>
                <a:cs typeface="Arial"/>
              </a:rPr>
              <a:t>system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Anti-lock </a:t>
            </a:r>
            <a:r>
              <a:rPr sz="1800" spc="-25" dirty="0">
                <a:latin typeface="Arial"/>
                <a:cs typeface="Arial"/>
              </a:rPr>
              <a:t>braking </a:t>
            </a:r>
            <a:r>
              <a:rPr sz="1800" spc="-55" dirty="0">
                <a:latin typeface="Arial"/>
                <a:cs typeface="Arial"/>
              </a:rPr>
              <a:t>system </a:t>
            </a:r>
            <a:r>
              <a:rPr sz="1800" spc="-20" dirty="0">
                <a:latin typeface="Arial"/>
                <a:cs typeface="Arial"/>
              </a:rPr>
              <a:t>in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55" dirty="0">
                <a:latin typeface="Arial"/>
                <a:cs typeface="Arial"/>
              </a:rPr>
              <a:t>car. </a:t>
            </a:r>
            <a:r>
              <a:rPr sz="1800" spc="45" dirty="0">
                <a:latin typeface="Arial"/>
                <a:cs typeface="Arial"/>
              </a:rPr>
              <a:t>If </a:t>
            </a:r>
            <a:r>
              <a:rPr sz="1800" spc="65" dirty="0">
                <a:latin typeface="Arial"/>
                <a:cs typeface="Arial"/>
              </a:rPr>
              <a:t>it  </a:t>
            </a:r>
            <a:r>
              <a:rPr sz="1800" spc="-60" dirty="0">
                <a:latin typeface="Arial"/>
                <a:cs typeface="Arial"/>
              </a:rPr>
              <a:t>does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not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react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fast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enough,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accident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will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occur.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People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might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die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because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result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was  </a:t>
            </a:r>
            <a:r>
              <a:rPr sz="1800" spc="40" dirty="0">
                <a:latin typeface="Arial"/>
                <a:cs typeface="Arial"/>
              </a:rPr>
              <a:t>not </a:t>
            </a:r>
            <a:r>
              <a:rPr sz="1800" spc="-5" dirty="0">
                <a:latin typeface="Arial"/>
                <a:cs typeface="Arial"/>
              </a:rPr>
              <a:t>there fast</a:t>
            </a:r>
            <a:r>
              <a:rPr sz="1800" spc="-37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enough.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Real-time</a:t>
            </a:r>
            <a:r>
              <a:rPr spc="-4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5670" y="2028571"/>
            <a:ext cx="8987790" cy="238188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5" dirty="0">
                <a:latin typeface="Gothic Uralic"/>
                <a:cs typeface="Gothic Uralic"/>
              </a:rPr>
              <a:t>Soft real-time</a:t>
            </a:r>
            <a:r>
              <a:rPr sz="1800" b="1" spc="-30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systems:</a:t>
            </a:r>
            <a:endParaRPr sz="1800">
              <a:latin typeface="Gothic Uralic"/>
              <a:cs typeface="Gothic Uralic"/>
            </a:endParaRPr>
          </a:p>
          <a:p>
            <a:pPr marL="243840" indent="-231775" algn="just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244475" algn="l"/>
              </a:tabLst>
            </a:pPr>
            <a:r>
              <a:rPr sz="1800" spc="-95" dirty="0">
                <a:latin typeface="Arial"/>
                <a:cs typeface="Arial"/>
              </a:rPr>
              <a:t>On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average,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these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systems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work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i="1" spc="-95" dirty="0">
                <a:latin typeface="Trebuchet MS"/>
                <a:cs typeface="Trebuchet MS"/>
              </a:rPr>
              <a:t>fast</a:t>
            </a:r>
            <a:r>
              <a:rPr sz="1800" i="1" spc="-180" dirty="0">
                <a:latin typeface="Trebuchet MS"/>
                <a:cs typeface="Trebuchet MS"/>
              </a:rPr>
              <a:t> </a:t>
            </a:r>
            <a:r>
              <a:rPr sz="1800" i="1" spc="-55" dirty="0">
                <a:latin typeface="Trebuchet MS"/>
                <a:cs typeface="Trebuchet MS"/>
              </a:rPr>
              <a:t>enough</a:t>
            </a:r>
            <a:r>
              <a:rPr sz="1800" i="1" spc="-1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make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feel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like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real-time.</a:t>
            </a:r>
            <a:endParaRPr sz="1800">
              <a:latin typeface="Arial"/>
              <a:cs typeface="Arial"/>
            </a:endParaRPr>
          </a:p>
          <a:p>
            <a:pPr marL="195580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95" dirty="0">
                <a:latin typeface="Arial"/>
                <a:cs typeface="Arial"/>
              </a:rPr>
              <a:t>A </a:t>
            </a:r>
            <a:r>
              <a:rPr sz="1800" spc="-30" dirty="0">
                <a:latin typeface="Arial"/>
                <a:cs typeface="Arial"/>
              </a:rPr>
              <a:t>videoconferencing </a:t>
            </a:r>
            <a:r>
              <a:rPr sz="1800" spc="-55" dirty="0">
                <a:latin typeface="Arial"/>
                <a:cs typeface="Arial"/>
              </a:rPr>
              <a:t>system </a:t>
            </a:r>
            <a:r>
              <a:rPr sz="1800" spc="-100" dirty="0">
                <a:latin typeface="Arial"/>
                <a:cs typeface="Arial"/>
              </a:rPr>
              <a:t>has </a:t>
            </a:r>
            <a:r>
              <a:rPr sz="1800" spc="-55" dirty="0">
                <a:latin typeface="Arial"/>
                <a:cs typeface="Arial"/>
              </a:rPr>
              <a:t>microseconds </a:t>
            </a:r>
            <a:r>
              <a:rPr sz="1800" spc="75" dirty="0">
                <a:latin typeface="Arial"/>
                <a:cs typeface="Arial"/>
              </a:rPr>
              <a:t>to </a:t>
            </a:r>
            <a:r>
              <a:rPr sz="1800" spc="-20" dirty="0">
                <a:latin typeface="Arial"/>
                <a:cs typeface="Arial"/>
              </a:rPr>
              <a:t>record </a:t>
            </a:r>
            <a:r>
              <a:rPr sz="1800" spc="-50" dirty="0">
                <a:latin typeface="Arial"/>
                <a:cs typeface="Arial"/>
              </a:rPr>
              <a:t>sound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40" dirty="0">
                <a:latin typeface="Arial"/>
                <a:cs typeface="Arial"/>
              </a:rPr>
              <a:t>video, </a:t>
            </a:r>
            <a:r>
              <a:rPr sz="1800" spc="70" dirty="0">
                <a:latin typeface="Arial"/>
                <a:cs typeface="Arial"/>
              </a:rPr>
              <a:t>to</a:t>
            </a:r>
            <a:r>
              <a:rPr sz="1800" spc="-32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send </a:t>
            </a:r>
            <a:r>
              <a:rPr sz="1800" dirty="0">
                <a:latin typeface="Arial"/>
                <a:cs typeface="Arial"/>
              </a:rPr>
              <a:t>them </a:t>
            </a:r>
            <a:r>
              <a:rPr sz="1800" spc="75" dirty="0">
                <a:latin typeface="Arial"/>
                <a:cs typeface="Arial"/>
              </a:rPr>
              <a:t>to 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other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party,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process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incoming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195580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45" dirty="0">
                <a:latin typeface="Arial"/>
                <a:cs typeface="Arial"/>
              </a:rPr>
              <a:t>If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at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one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this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cannot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be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done,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video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will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be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blurred,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sound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may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be </a:t>
            </a:r>
            <a:r>
              <a:rPr sz="1800" spc="35" dirty="0">
                <a:latin typeface="Arial"/>
                <a:cs typeface="Arial"/>
              </a:rPr>
              <a:t>out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  </a:t>
            </a:r>
            <a:r>
              <a:rPr sz="1800" spc="-85" dirty="0">
                <a:latin typeface="Arial"/>
                <a:cs typeface="Arial"/>
              </a:rPr>
              <a:t>sync </a:t>
            </a:r>
            <a:r>
              <a:rPr sz="1800" spc="45" dirty="0">
                <a:latin typeface="Arial"/>
                <a:cs typeface="Arial"/>
              </a:rPr>
              <a:t>for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35" dirty="0">
                <a:latin typeface="Arial"/>
                <a:cs typeface="Arial"/>
              </a:rPr>
              <a:t>few </a:t>
            </a:r>
            <a:r>
              <a:rPr sz="1800" spc="-30" dirty="0">
                <a:latin typeface="Arial"/>
                <a:cs typeface="Arial"/>
              </a:rPr>
              <a:t>moments. </a:t>
            </a:r>
            <a:r>
              <a:rPr sz="1800" spc="-100" dirty="0">
                <a:latin typeface="Arial"/>
                <a:cs typeface="Arial"/>
              </a:rPr>
              <a:t>This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20" dirty="0">
                <a:latin typeface="Arial"/>
                <a:cs typeface="Arial"/>
              </a:rPr>
              <a:t>however </a:t>
            </a:r>
            <a:r>
              <a:rPr sz="1800" spc="30" dirty="0">
                <a:latin typeface="Arial"/>
                <a:cs typeface="Arial"/>
              </a:rPr>
              <a:t>not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30" dirty="0">
                <a:latin typeface="Arial"/>
                <a:cs typeface="Arial"/>
              </a:rPr>
              <a:t>catastrophe,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55" dirty="0">
                <a:latin typeface="Arial"/>
                <a:cs typeface="Arial"/>
              </a:rPr>
              <a:t>system </a:t>
            </a:r>
            <a:r>
              <a:rPr sz="1800" spc="-80" dirty="0">
                <a:latin typeface="Arial"/>
                <a:cs typeface="Arial"/>
              </a:rPr>
              <a:t>can </a:t>
            </a:r>
            <a:r>
              <a:rPr sz="1800" spc="-20" dirty="0">
                <a:latin typeface="Arial"/>
                <a:cs typeface="Arial"/>
              </a:rPr>
              <a:t>continue 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work.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5621" y="828294"/>
            <a:ext cx="3002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007234"/>
            <a:ext cx="9903460" cy="26777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95" dirty="0">
                <a:latin typeface="Arial"/>
                <a:cs typeface="Arial"/>
              </a:rPr>
              <a:t>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microcontroller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basically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computer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on</a:t>
            </a:r>
            <a:r>
              <a:rPr sz="1800" spc="-120" dirty="0">
                <a:latin typeface="Arial"/>
                <a:cs typeface="Arial"/>
              </a:rPr>
              <a:t> 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chip.</a:t>
            </a:r>
            <a:endParaRPr sz="18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95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26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compact </a:t>
            </a:r>
            <a:r>
              <a:rPr sz="1800" spc="-5" dirty="0">
                <a:latin typeface="Arial"/>
                <a:cs typeface="Arial"/>
              </a:rPr>
              <a:t>integrated </a:t>
            </a:r>
            <a:r>
              <a:rPr sz="1800" spc="-10" dirty="0">
                <a:latin typeface="Arial"/>
                <a:cs typeface="Arial"/>
              </a:rPr>
              <a:t>circuit </a:t>
            </a:r>
            <a:r>
              <a:rPr sz="1800" spc="-55" dirty="0">
                <a:latin typeface="Arial"/>
                <a:cs typeface="Arial"/>
              </a:rPr>
              <a:t>designed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spc="-25" dirty="0">
                <a:latin typeface="Arial"/>
                <a:cs typeface="Arial"/>
              </a:rPr>
              <a:t>govern </a:t>
            </a:r>
            <a:r>
              <a:rPr sz="1800" spc="-120" dirty="0">
                <a:latin typeface="Arial"/>
                <a:cs typeface="Arial"/>
              </a:rPr>
              <a:t>a  </a:t>
            </a:r>
            <a:r>
              <a:rPr sz="1800" spc="-40" dirty="0">
                <a:latin typeface="Arial"/>
                <a:cs typeface="Arial"/>
              </a:rPr>
              <a:t>specific </a:t>
            </a:r>
            <a:r>
              <a:rPr sz="1800" spc="-10" dirty="0">
                <a:latin typeface="Arial"/>
                <a:cs typeface="Arial"/>
              </a:rPr>
              <a:t>operation </a:t>
            </a:r>
            <a:r>
              <a:rPr sz="1800" spc="-20" dirty="0">
                <a:latin typeface="Arial"/>
                <a:cs typeface="Arial"/>
              </a:rPr>
              <a:t>in  </a:t>
            </a:r>
            <a:r>
              <a:rPr sz="1800" spc="-75" dirty="0">
                <a:latin typeface="Arial"/>
                <a:cs typeface="Arial"/>
              </a:rPr>
              <a:t>an </a:t>
            </a:r>
            <a:r>
              <a:rPr sz="1800" spc="-40" dirty="0">
                <a:latin typeface="Arial"/>
                <a:cs typeface="Arial"/>
              </a:rPr>
              <a:t>embedded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system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95" dirty="0">
                <a:latin typeface="Arial"/>
                <a:cs typeface="Arial"/>
              </a:rPr>
              <a:t>A </a:t>
            </a:r>
            <a:r>
              <a:rPr sz="1800" spc="-20" dirty="0">
                <a:latin typeface="Arial"/>
                <a:cs typeface="Arial"/>
              </a:rPr>
              <a:t>typical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microcontroller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includes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processor,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memory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input/output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(I/O)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peripherals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single</a:t>
            </a:r>
            <a:endParaRPr sz="18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sz="1800" spc="-35" dirty="0">
                <a:latin typeface="Arial"/>
                <a:cs typeface="Arial"/>
              </a:rPr>
              <a:t>chip.</a:t>
            </a:r>
            <a:endParaRPr sz="1800">
              <a:latin typeface="Arial"/>
              <a:cs typeface="Arial"/>
            </a:endParaRPr>
          </a:p>
          <a:p>
            <a:pPr marL="194945" marR="6985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25" dirty="0">
                <a:latin typeface="Arial"/>
                <a:cs typeface="Arial"/>
              </a:rPr>
              <a:t>Difference </a:t>
            </a:r>
            <a:r>
              <a:rPr sz="1800" spc="-5" dirty="0">
                <a:latin typeface="Arial"/>
                <a:cs typeface="Arial"/>
              </a:rPr>
              <a:t>between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20" dirty="0">
                <a:latin typeface="Arial"/>
                <a:cs typeface="Arial"/>
              </a:rPr>
              <a:t>desktop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35" dirty="0">
                <a:latin typeface="Arial"/>
                <a:cs typeface="Arial"/>
              </a:rPr>
              <a:t>that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microcontroller </a:t>
            </a:r>
            <a:r>
              <a:rPr sz="1800" spc="-85" dirty="0">
                <a:latin typeface="Arial"/>
                <a:cs typeface="Arial"/>
              </a:rPr>
              <a:t>is </a:t>
            </a:r>
            <a:r>
              <a:rPr sz="1800" spc="-75" dirty="0">
                <a:latin typeface="Arial"/>
                <a:cs typeface="Arial"/>
              </a:rPr>
              <a:t>an </a:t>
            </a:r>
            <a:r>
              <a:rPr sz="1800" spc="-20" dirty="0">
                <a:latin typeface="Arial"/>
                <a:cs typeface="Arial"/>
              </a:rPr>
              <a:t>application </a:t>
            </a:r>
            <a:r>
              <a:rPr sz="1800" spc="-40" dirty="0">
                <a:latin typeface="Arial"/>
                <a:cs typeface="Arial"/>
              </a:rPr>
              <a:t>specific  </a:t>
            </a:r>
            <a:r>
              <a:rPr sz="1800" spc="-10" dirty="0">
                <a:latin typeface="Arial"/>
                <a:cs typeface="Arial"/>
              </a:rPr>
              <a:t>computer </a:t>
            </a:r>
            <a:r>
              <a:rPr sz="1800" spc="35" dirty="0">
                <a:latin typeface="Arial"/>
                <a:cs typeface="Arial"/>
              </a:rPr>
              <a:t>that </a:t>
            </a:r>
            <a:r>
              <a:rPr sz="1800" spc="-60" dirty="0">
                <a:latin typeface="Arial"/>
                <a:cs typeface="Arial"/>
              </a:rPr>
              <a:t>usually </a:t>
            </a:r>
            <a:r>
              <a:rPr sz="1800" spc="-50" dirty="0">
                <a:latin typeface="Arial"/>
                <a:cs typeface="Arial"/>
              </a:rPr>
              <a:t>runs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55" dirty="0">
                <a:latin typeface="Arial"/>
                <a:cs typeface="Arial"/>
              </a:rPr>
              <a:t>single </a:t>
            </a:r>
            <a:r>
              <a:rPr sz="1800" spc="-15" dirty="0">
                <a:latin typeface="Arial"/>
                <a:cs typeface="Arial"/>
              </a:rPr>
              <a:t>program </a:t>
            </a:r>
            <a:r>
              <a:rPr sz="1800" dirty="0">
                <a:latin typeface="Arial"/>
                <a:cs typeface="Arial"/>
              </a:rPr>
              <a:t>performing </a:t>
            </a:r>
            <a:r>
              <a:rPr sz="1800" spc="-35" dirty="0">
                <a:latin typeface="Arial"/>
                <a:cs typeface="Arial"/>
              </a:rPr>
              <a:t>dedicated task(s) </a:t>
            </a:r>
            <a:r>
              <a:rPr sz="1800" spc="-10" dirty="0">
                <a:latin typeface="Arial"/>
                <a:cs typeface="Arial"/>
              </a:rPr>
              <a:t>while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20" dirty="0">
                <a:latin typeface="Arial"/>
                <a:cs typeface="Arial"/>
              </a:rPr>
              <a:t>desktop </a:t>
            </a:r>
            <a:r>
              <a:rPr sz="1800" spc="20" dirty="0">
                <a:latin typeface="Arial"/>
                <a:cs typeface="Arial"/>
              </a:rPr>
              <a:t>or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laptop 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general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purpose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computer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that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can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run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numerous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programs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depending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user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needs.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906</Words>
  <Application>Microsoft Office PowerPoint</Application>
  <PresentationFormat>Custom</PresentationFormat>
  <Paragraphs>126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MICROCONTROLLER BASED SYSTEM DESIGN</vt:lpstr>
      <vt:lpstr>Embedded systems</vt:lpstr>
      <vt:lpstr>Embedded systems</vt:lpstr>
      <vt:lpstr>Embedded systems</vt:lpstr>
      <vt:lpstr>Vending Machine</vt:lpstr>
      <vt:lpstr>Embedded systems</vt:lpstr>
      <vt:lpstr>Real-time Systems</vt:lpstr>
      <vt:lpstr>Real-time Systems</vt:lpstr>
      <vt:lpstr>Microcontroller</vt:lpstr>
      <vt:lpstr>Microprocessor</vt:lpstr>
      <vt:lpstr>Microcontroller VS Microprocessor</vt:lpstr>
      <vt:lpstr>Microcontroller VS Microprocessor</vt:lpstr>
      <vt:lpstr>Microcontroller VS Microprocessor</vt:lpstr>
      <vt:lpstr>Microcontroller Applications</vt:lpstr>
      <vt:lpstr>Microcontroller Applications</vt:lpstr>
      <vt:lpstr>Characteristics of Microcontroller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Based System Design</dc:title>
  <dc:creator>Afsana Ahmed Munia</dc:creator>
  <cp:lastModifiedBy>ASUS</cp:lastModifiedBy>
  <cp:revision>1</cp:revision>
  <dcterms:created xsi:type="dcterms:W3CDTF">2021-06-21T16:41:58Z</dcterms:created>
  <dcterms:modified xsi:type="dcterms:W3CDTF">2021-06-21T16:43:16Z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2021-06-21T00:00:00Z</vt:filetime>
  </property>
</Properties>
</file>