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370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18969" y="978865"/>
            <a:ext cx="7354061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52525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43965" y="4733925"/>
            <a:ext cx="9904069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15-Sep-21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52525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15-Sep-21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52525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646682" y="2007234"/>
            <a:ext cx="2689225" cy="391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15-Sep-21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52525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15-Sep-21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15-Sep-21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3172" y="236220"/>
            <a:ext cx="11723370" cy="63832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42466" y="759714"/>
            <a:ext cx="9707067" cy="1066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52525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23238" y="2623184"/>
            <a:ext cx="9145523" cy="2586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15-Sep-21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4252" y="1214627"/>
              <a:ext cx="9678924" cy="44104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06067" y="1266444"/>
              <a:ext cx="9577578" cy="43091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7800" y="1411224"/>
              <a:ext cx="9296400" cy="4036060"/>
            </a:xfrm>
            <a:custGeom>
              <a:avLst/>
              <a:gdLst/>
              <a:ahLst/>
              <a:cxnLst/>
              <a:rect l="l" t="t" r="r" b="b"/>
              <a:pathLst>
                <a:path w="9296400" h="4036060">
                  <a:moveTo>
                    <a:pt x="0" y="4035552"/>
                  </a:moveTo>
                  <a:lnTo>
                    <a:pt x="9296400" y="4035552"/>
                  </a:lnTo>
                  <a:lnTo>
                    <a:pt x="9296400" y="0"/>
                  </a:lnTo>
                  <a:lnTo>
                    <a:pt x="0" y="0"/>
                  </a:lnTo>
                  <a:lnTo>
                    <a:pt x="0" y="4035552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35879" y="1267967"/>
              <a:ext cx="1920239" cy="731520"/>
            </a:xfrm>
            <a:custGeom>
              <a:avLst/>
              <a:gdLst/>
              <a:ahLst/>
              <a:cxnLst/>
              <a:rect l="l" t="t" r="r" b="b"/>
              <a:pathLst>
                <a:path w="1920240" h="731519">
                  <a:moveTo>
                    <a:pt x="1920239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1920239" y="731520"/>
                  </a:lnTo>
                  <a:lnTo>
                    <a:pt x="1920239" y="0"/>
                  </a:lnTo>
                  <a:close/>
                </a:path>
              </a:pathLst>
            </a:custGeom>
            <a:solidFill>
              <a:srgbClr val="E2D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50179" y="1267967"/>
              <a:ext cx="1691639" cy="645160"/>
            </a:xfrm>
            <a:custGeom>
              <a:avLst/>
              <a:gdLst/>
              <a:ahLst/>
              <a:cxnLst/>
              <a:rect l="l" t="t" r="r" b="b"/>
              <a:pathLst>
                <a:path w="1691640" h="645160">
                  <a:moveTo>
                    <a:pt x="0" y="0"/>
                  </a:moveTo>
                  <a:lnTo>
                    <a:pt x="0" y="640080"/>
                  </a:lnTo>
                </a:path>
                <a:path w="1691640" h="645160">
                  <a:moveTo>
                    <a:pt x="1691640" y="0"/>
                  </a:moveTo>
                  <a:lnTo>
                    <a:pt x="1691640" y="640080"/>
                  </a:lnTo>
                </a:path>
                <a:path w="1691640" h="645160">
                  <a:moveTo>
                    <a:pt x="0" y="644652"/>
                  </a:moveTo>
                  <a:lnTo>
                    <a:pt x="1691640" y="644652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48457" y="2553716"/>
            <a:ext cx="6907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5" dirty="0"/>
              <a:t>MICROCONTROLLER </a:t>
            </a:r>
            <a:r>
              <a:rPr sz="2800" spc="-85" dirty="0"/>
              <a:t>BASED </a:t>
            </a:r>
            <a:r>
              <a:rPr sz="2800" spc="-90" dirty="0"/>
              <a:t>SYSTEM</a:t>
            </a:r>
            <a:r>
              <a:rPr sz="2800" spc="-434" dirty="0"/>
              <a:t> </a:t>
            </a:r>
            <a:r>
              <a:rPr sz="2800" spc="-90" dirty="0"/>
              <a:t>DESIGN</a:t>
            </a:r>
            <a:endParaRPr sz="2800"/>
          </a:p>
        </p:txBody>
      </p:sp>
      <p:sp>
        <p:nvSpPr>
          <p:cNvPr id="10" name="object 10"/>
          <p:cNvSpPr txBox="1"/>
          <p:nvPr/>
        </p:nvSpPr>
        <p:spPr>
          <a:xfrm>
            <a:off x="5290820" y="3580892"/>
            <a:ext cx="1882775" cy="1181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50" dirty="0">
                <a:latin typeface="Gothic Uralic"/>
                <a:cs typeface="Gothic Uralic"/>
              </a:rPr>
              <a:t>CSE</a:t>
            </a:r>
            <a:r>
              <a:rPr sz="2400" b="1" spc="120" dirty="0">
                <a:latin typeface="Gothic Uralic"/>
                <a:cs typeface="Gothic Uralic"/>
              </a:rPr>
              <a:t> </a:t>
            </a:r>
            <a:r>
              <a:rPr sz="2400" b="1" spc="60" dirty="0">
                <a:latin typeface="Gothic Uralic"/>
                <a:cs typeface="Gothic Uralic"/>
              </a:rPr>
              <a:t>3215</a:t>
            </a:r>
            <a:endParaRPr sz="24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2350">
              <a:latin typeface="Gothic Uralic"/>
              <a:cs typeface="Gothic Uralic"/>
            </a:endParaRPr>
          </a:p>
          <a:p>
            <a:pPr algn="ctr">
              <a:lnSpc>
                <a:spcPct val="100000"/>
              </a:lnSpc>
            </a:pPr>
            <a:r>
              <a:rPr sz="2800" b="1" spc="65" dirty="0">
                <a:latin typeface="Gothic Uralic"/>
                <a:cs typeface="Gothic Uralic"/>
              </a:rPr>
              <a:t>Lecture</a:t>
            </a:r>
            <a:r>
              <a:rPr sz="2800" b="1" spc="50" dirty="0">
                <a:latin typeface="Gothic Uralic"/>
                <a:cs typeface="Gothic Uralic"/>
              </a:rPr>
              <a:t> </a:t>
            </a:r>
            <a:r>
              <a:rPr sz="2800" b="1" spc="35" dirty="0">
                <a:latin typeface="Gothic Uralic"/>
                <a:cs typeface="Gothic Uralic"/>
              </a:rPr>
              <a:t>10</a:t>
            </a:r>
            <a:endParaRPr sz="2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5317" y="1006297"/>
            <a:ext cx="78790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Synchronous Serial</a:t>
            </a:r>
            <a:r>
              <a:rPr spc="-55" dirty="0"/>
              <a:t> </a:t>
            </a:r>
            <a:r>
              <a:rPr spc="-5" dirty="0"/>
              <a:t>Communication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4432" y="2116963"/>
            <a:ext cx="9340215" cy="2449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 indent="-18288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25" dirty="0">
                <a:latin typeface="Arial"/>
                <a:cs typeface="Arial"/>
              </a:rPr>
              <a:t>In </a:t>
            </a:r>
            <a:r>
              <a:rPr sz="2400" spc="-65" dirty="0">
                <a:latin typeface="Arial"/>
                <a:cs typeface="Arial"/>
              </a:rPr>
              <a:t>synchronous </a:t>
            </a:r>
            <a:r>
              <a:rPr sz="2400" spc="-55" dirty="0">
                <a:latin typeface="Arial"/>
                <a:cs typeface="Arial"/>
              </a:rPr>
              <a:t>transmission, </a:t>
            </a:r>
            <a:r>
              <a:rPr sz="2400" spc="15" dirty="0">
                <a:latin typeface="Arial"/>
                <a:cs typeface="Arial"/>
              </a:rPr>
              <a:t>the </a:t>
            </a:r>
            <a:r>
              <a:rPr sz="2400" spc="60" dirty="0">
                <a:latin typeface="Arial"/>
                <a:cs typeface="Arial"/>
              </a:rPr>
              <a:t>bit </a:t>
            </a:r>
            <a:r>
              <a:rPr sz="2400" spc="-40" dirty="0">
                <a:latin typeface="Arial"/>
                <a:cs typeface="Arial"/>
              </a:rPr>
              <a:t>stream </a:t>
            </a:r>
            <a:r>
              <a:rPr sz="2400" spc="-95" dirty="0">
                <a:latin typeface="Arial"/>
                <a:cs typeface="Arial"/>
              </a:rPr>
              <a:t>is </a:t>
            </a:r>
            <a:r>
              <a:rPr sz="2400" spc="-40" dirty="0">
                <a:latin typeface="Arial"/>
                <a:cs typeface="Arial"/>
              </a:rPr>
              <a:t>combined </a:t>
            </a:r>
            <a:r>
              <a:rPr sz="2400" spc="35" dirty="0">
                <a:latin typeface="Arial"/>
                <a:cs typeface="Arial"/>
              </a:rPr>
              <a:t>into </a:t>
            </a:r>
            <a:r>
              <a:rPr sz="2400" spc="-15" dirty="0">
                <a:latin typeface="Arial"/>
                <a:cs typeface="Arial"/>
              </a:rPr>
              <a:t>longer </a:t>
            </a:r>
            <a:r>
              <a:rPr sz="2400" spc="63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"frames,"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which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may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contain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multiple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bytes.</a:t>
            </a:r>
            <a:endParaRPr sz="2400">
              <a:latin typeface="Arial"/>
              <a:cs typeface="Arial"/>
            </a:endParaRPr>
          </a:p>
          <a:p>
            <a:pPr marL="195580" marR="762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170" dirty="0">
                <a:latin typeface="Arial"/>
                <a:cs typeface="Arial"/>
              </a:rPr>
              <a:t>Each </a:t>
            </a:r>
            <a:r>
              <a:rPr sz="2400" spc="-15" dirty="0">
                <a:latin typeface="Arial"/>
                <a:cs typeface="Arial"/>
              </a:rPr>
              <a:t>byte, </a:t>
            </a:r>
            <a:r>
              <a:rPr sz="2400" spc="-25" dirty="0">
                <a:latin typeface="Arial"/>
                <a:cs typeface="Arial"/>
              </a:rPr>
              <a:t>however, </a:t>
            </a:r>
            <a:r>
              <a:rPr sz="2400" spc="-100" dirty="0">
                <a:latin typeface="Arial"/>
                <a:cs typeface="Arial"/>
              </a:rPr>
              <a:t>is </a:t>
            </a:r>
            <a:r>
              <a:rPr sz="2400" spc="-10" dirty="0">
                <a:latin typeface="Arial"/>
                <a:cs typeface="Arial"/>
              </a:rPr>
              <a:t>introduced </a:t>
            </a:r>
            <a:r>
              <a:rPr sz="2400" spc="40" dirty="0">
                <a:latin typeface="Arial"/>
                <a:cs typeface="Arial"/>
              </a:rPr>
              <a:t>onto </a:t>
            </a:r>
            <a:r>
              <a:rPr sz="2400" spc="15" dirty="0">
                <a:latin typeface="Arial"/>
                <a:cs typeface="Arial"/>
              </a:rPr>
              <a:t>the </a:t>
            </a:r>
            <a:r>
              <a:rPr sz="2400" spc="-55" dirty="0">
                <a:latin typeface="Arial"/>
                <a:cs typeface="Arial"/>
              </a:rPr>
              <a:t>transmission </a:t>
            </a:r>
            <a:r>
              <a:rPr sz="2400" spc="-15" dirty="0">
                <a:latin typeface="Arial"/>
                <a:cs typeface="Arial"/>
              </a:rPr>
              <a:t>link </a:t>
            </a:r>
            <a:r>
              <a:rPr sz="2400" spc="50" dirty="0">
                <a:latin typeface="Arial"/>
                <a:cs typeface="Arial"/>
              </a:rPr>
              <a:t>without</a:t>
            </a:r>
            <a:r>
              <a:rPr sz="2400" spc="-430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a  </a:t>
            </a:r>
            <a:r>
              <a:rPr sz="2400" spc="-65" dirty="0">
                <a:latin typeface="Arial"/>
                <a:cs typeface="Arial"/>
              </a:rPr>
              <a:t>gap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between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it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and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next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one.</a:t>
            </a:r>
            <a:endParaRPr sz="2400">
              <a:latin typeface="Arial"/>
              <a:cs typeface="Arial"/>
            </a:endParaRPr>
          </a:p>
          <a:p>
            <a:pPr marL="195580" marR="635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  <a:tab pos="956944" algn="l"/>
                <a:tab pos="1638935" algn="l"/>
                <a:tab pos="2176780" algn="l"/>
                <a:tab pos="2764790" algn="l"/>
                <a:tab pos="3374390" algn="l"/>
                <a:tab pos="4182745" algn="l"/>
                <a:tab pos="4667250" algn="l"/>
                <a:tab pos="5508625" algn="l"/>
                <a:tab pos="6046470" algn="l"/>
                <a:tab pos="6635115" algn="l"/>
                <a:tab pos="8253730" algn="l"/>
                <a:tab pos="8892540" algn="l"/>
              </a:tabLst>
            </a:pPr>
            <a:r>
              <a:rPr sz="2400" spc="-80" dirty="0">
                <a:latin typeface="Arial"/>
                <a:cs typeface="Arial"/>
              </a:rPr>
              <a:t>Data	</a:t>
            </a:r>
            <a:r>
              <a:rPr sz="2400" spc="-5" dirty="0">
                <a:latin typeface="Arial"/>
                <a:cs typeface="Arial"/>
              </a:rPr>
              <a:t>rate	</a:t>
            </a:r>
            <a:r>
              <a:rPr sz="2400" spc="135" dirty="0">
                <a:latin typeface="Arial"/>
                <a:cs typeface="Arial"/>
              </a:rPr>
              <a:t>f</a:t>
            </a:r>
            <a:r>
              <a:rPr sz="2400" spc="25" dirty="0">
                <a:latin typeface="Arial"/>
                <a:cs typeface="Arial"/>
              </a:rPr>
              <a:t>or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5" dirty="0">
                <a:latin typeface="Arial"/>
                <a:cs typeface="Arial"/>
              </a:rPr>
              <a:t>link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5" dirty="0">
                <a:latin typeface="Arial"/>
                <a:cs typeface="Arial"/>
              </a:rPr>
              <a:t>must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60" dirty="0">
                <a:latin typeface="Arial"/>
                <a:cs typeface="Arial"/>
              </a:rPr>
              <a:t>b</a:t>
            </a:r>
            <a:r>
              <a:rPr sz="2400" spc="-5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25" dirty="0">
                <a:latin typeface="Arial"/>
                <a:cs typeface="Arial"/>
              </a:rPr>
              <a:t>same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50" dirty="0">
                <a:latin typeface="Arial"/>
                <a:cs typeface="Arial"/>
              </a:rPr>
              <a:t>f</a:t>
            </a:r>
            <a:r>
              <a:rPr sz="2400" spc="90" dirty="0">
                <a:latin typeface="Arial"/>
                <a:cs typeface="Arial"/>
              </a:rPr>
              <a:t>o</a:t>
            </a:r>
            <a:r>
              <a:rPr sz="2400" spc="5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dirty="0">
                <a:latin typeface="Arial"/>
                <a:cs typeface="Arial"/>
              </a:rPr>
              <a:t>	transmi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30" dirty="0">
                <a:latin typeface="Arial"/>
                <a:cs typeface="Arial"/>
              </a:rPr>
              <a:t>t</a:t>
            </a:r>
            <a:r>
              <a:rPr sz="2400" spc="65" dirty="0">
                <a:latin typeface="Arial"/>
                <a:cs typeface="Arial"/>
              </a:rPr>
              <a:t>e</a:t>
            </a:r>
            <a:r>
              <a:rPr sz="2400" spc="5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0" dirty="0">
                <a:latin typeface="Arial"/>
                <a:cs typeface="Arial"/>
              </a:rPr>
              <a:t>a</a:t>
            </a:r>
            <a:r>
              <a:rPr sz="2400" spc="-110" dirty="0">
                <a:latin typeface="Arial"/>
                <a:cs typeface="Arial"/>
              </a:rPr>
              <a:t>n</a:t>
            </a:r>
            <a:r>
              <a:rPr sz="2400" spc="-1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200" dirty="0">
                <a:latin typeface="Arial"/>
                <a:cs typeface="Arial"/>
              </a:rPr>
              <a:t>t</a:t>
            </a:r>
            <a:r>
              <a:rPr sz="2400" spc="-35" dirty="0">
                <a:latin typeface="Arial"/>
                <a:cs typeface="Arial"/>
              </a:rPr>
              <a:t>h</a:t>
            </a:r>
            <a:r>
              <a:rPr sz="2400" spc="-70" dirty="0">
                <a:latin typeface="Arial"/>
                <a:cs typeface="Arial"/>
              </a:rPr>
              <a:t>e  </a:t>
            </a:r>
            <a:r>
              <a:rPr sz="2400" spc="-50" dirty="0">
                <a:latin typeface="Arial"/>
                <a:cs typeface="Arial"/>
              </a:rPr>
              <a:t>receiver.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5317" y="1006297"/>
            <a:ext cx="78790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Synchronous Serial</a:t>
            </a:r>
            <a:r>
              <a:rPr spc="-55" dirty="0"/>
              <a:t> </a:t>
            </a:r>
            <a:r>
              <a:rPr spc="-5" dirty="0"/>
              <a:t>Communication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4432" y="2051430"/>
            <a:ext cx="7018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10" dirty="0">
                <a:latin typeface="Arial"/>
                <a:cs typeface="Arial"/>
              </a:rPr>
              <a:t>Both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transmitter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and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receiver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share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a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common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clock.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4432" y="4493132"/>
            <a:ext cx="9341485" cy="149796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95580" marR="5080" indent="-182880">
              <a:lnSpc>
                <a:spcPts val="2300"/>
              </a:lnSpc>
              <a:spcBef>
                <a:spcPts val="66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  <a:tab pos="810895" algn="l"/>
                <a:tab pos="2411095" algn="l"/>
                <a:tab pos="3606165" algn="l"/>
                <a:tab pos="4859020" algn="l"/>
                <a:tab pos="5432425" algn="l"/>
                <a:tab pos="6236970" algn="l"/>
                <a:tab pos="6653530" algn="l"/>
                <a:tab pos="6941184" algn="l"/>
                <a:tab pos="8209280" algn="l"/>
                <a:tab pos="9091930" algn="l"/>
              </a:tabLst>
            </a:pPr>
            <a:r>
              <a:rPr sz="2400" spc="-135" dirty="0">
                <a:latin typeface="Arial"/>
                <a:cs typeface="Arial"/>
              </a:rPr>
              <a:t>Th</a:t>
            </a:r>
            <a:r>
              <a:rPr sz="2400" spc="-12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transmi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30" dirty="0">
                <a:latin typeface="Arial"/>
                <a:cs typeface="Arial"/>
              </a:rPr>
              <a:t>t</a:t>
            </a:r>
            <a:r>
              <a:rPr sz="2400" spc="65" dirty="0">
                <a:latin typeface="Arial"/>
                <a:cs typeface="Arial"/>
              </a:rPr>
              <a:t>e</a:t>
            </a:r>
            <a:r>
              <a:rPr sz="2400" spc="5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30" dirty="0">
                <a:latin typeface="Arial"/>
                <a:cs typeface="Arial"/>
              </a:rPr>
              <a:t>typically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5" dirty="0">
                <a:latin typeface="Arial"/>
                <a:cs typeface="Arial"/>
              </a:rPr>
              <a:t>pr</a:t>
            </a:r>
            <a:r>
              <a:rPr sz="2400" spc="25" dirty="0">
                <a:latin typeface="Arial"/>
                <a:cs typeface="Arial"/>
              </a:rPr>
              <a:t>o</a:t>
            </a:r>
            <a:r>
              <a:rPr sz="2400" spc="-45" dirty="0">
                <a:latin typeface="Arial"/>
                <a:cs typeface="Arial"/>
              </a:rPr>
              <a:t>v</a:t>
            </a:r>
            <a:r>
              <a:rPr sz="2400" spc="-20" dirty="0">
                <a:latin typeface="Arial"/>
                <a:cs typeface="Arial"/>
              </a:rPr>
              <a:t>i</a:t>
            </a:r>
            <a:r>
              <a:rPr sz="2400" spc="-65" dirty="0">
                <a:latin typeface="Arial"/>
                <a:cs typeface="Arial"/>
              </a:rPr>
              <a:t>d</a:t>
            </a:r>
            <a:r>
              <a:rPr sz="2400" spc="-55" dirty="0">
                <a:latin typeface="Arial"/>
                <a:cs typeface="Arial"/>
              </a:rPr>
              <a:t>e</a:t>
            </a:r>
            <a:r>
              <a:rPr sz="2400" spc="-19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0" dirty="0">
                <a:latin typeface="Arial"/>
                <a:cs typeface="Arial"/>
              </a:rPr>
              <a:t>clock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95" dirty="0">
                <a:latin typeface="Arial"/>
                <a:cs typeface="Arial"/>
              </a:rPr>
              <a:t>a</a:t>
            </a:r>
            <a:r>
              <a:rPr sz="2400" spc="-17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6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90" dirty="0">
                <a:latin typeface="Arial"/>
                <a:cs typeface="Arial"/>
              </a:rPr>
              <a:t>sepa</a:t>
            </a:r>
            <a:r>
              <a:rPr sz="2400" spc="-45" dirty="0">
                <a:latin typeface="Arial"/>
                <a:cs typeface="Arial"/>
              </a:rPr>
              <a:t>r</a:t>
            </a:r>
            <a:r>
              <a:rPr sz="2400" spc="-25" dirty="0">
                <a:latin typeface="Arial"/>
                <a:cs typeface="Arial"/>
              </a:rPr>
              <a:t>ate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5" dirty="0">
                <a:latin typeface="Arial"/>
                <a:cs typeface="Arial"/>
              </a:rPr>
              <a:t>si</a:t>
            </a:r>
            <a:r>
              <a:rPr sz="2400" spc="-55" dirty="0">
                <a:latin typeface="Arial"/>
                <a:cs typeface="Arial"/>
              </a:rPr>
              <a:t>gnal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in  addition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to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serial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35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60" dirty="0">
                <a:latin typeface="Arial"/>
                <a:cs typeface="Arial"/>
              </a:rPr>
              <a:t>No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start,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stop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or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parity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are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added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to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32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90" dirty="0">
                <a:latin typeface="Arial"/>
                <a:cs typeface="Arial"/>
              </a:rPr>
              <a:t>It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is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responsibility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of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receiver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to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group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bits.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75887" y="2804115"/>
            <a:ext cx="4828034" cy="1382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5317" y="1006297"/>
            <a:ext cx="78790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Synchronous Serial</a:t>
            </a:r>
            <a:r>
              <a:rPr spc="-55" dirty="0"/>
              <a:t> </a:t>
            </a:r>
            <a:r>
              <a:rPr spc="-5" dirty="0"/>
              <a:t>Communication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4432" y="3886580"/>
            <a:ext cx="9338945" cy="18230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715" algn="just">
              <a:lnSpc>
                <a:spcPts val="2590"/>
              </a:lnSpc>
              <a:spcBef>
                <a:spcPts val="425"/>
              </a:spcBef>
            </a:pPr>
            <a:r>
              <a:rPr sz="2400" spc="15" dirty="0">
                <a:latin typeface="Arial"/>
                <a:cs typeface="Arial"/>
              </a:rPr>
              <a:t>Without </a:t>
            </a:r>
            <a:r>
              <a:rPr sz="2400" spc="-100" dirty="0">
                <a:latin typeface="Arial"/>
                <a:cs typeface="Arial"/>
              </a:rPr>
              <a:t>gaps </a:t>
            </a:r>
            <a:r>
              <a:rPr sz="2400" spc="-75" dirty="0">
                <a:latin typeface="Arial"/>
                <a:cs typeface="Arial"/>
              </a:rPr>
              <a:t>and </a:t>
            </a:r>
            <a:r>
              <a:rPr sz="2400" spc="15" dirty="0">
                <a:latin typeface="Arial"/>
                <a:cs typeface="Arial"/>
              </a:rPr>
              <a:t>start </a:t>
            </a:r>
            <a:r>
              <a:rPr sz="2400" spc="-7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stop </a:t>
            </a:r>
            <a:r>
              <a:rPr sz="2400" spc="-15" dirty="0">
                <a:latin typeface="Arial"/>
                <a:cs typeface="Arial"/>
              </a:rPr>
              <a:t>bits, </a:t>
            </a:r>
            <a:r>
              <a:rPr sz="2400" dirty="0">
                <a:latin typeface="Arial"/>
                <a:cs typeface="Arial"/>
              </a:rPr>
              <a:t>there </a:t>
            </a:r>
            <a:r>
              <a:rPr sz="2400" spc="-95" dirty="0">
                <a:latin typeface="Arial"/>
                <a:cs typeface="Arial"/>
              </a:rPr>
              <a:t>is </a:t>
            </a:r>
            <a:r>
              <a:rPr sz="2400" spc="-20" dirty="0">
                <a:latin typeface="Arial"/>
                <a:cs typeface="Arial"/>
              </a:rPr>
              <a:t>no </a:t>
            </a:r>
            <a:r>
              <a:rPr sz="2400" spc="-10" dirty="0">
                <a:latin typeface="Arial"/>
                <a:cs typeface="Arial"/>
              </a:rPr>
              <a:t>built-in </a:t>
            </a:r>
            <a:r>
              <a:rPr sz="2400" spc="-80" dirty="0">
                <a:latin typeface="Arial"/>
                <a:cs typeface="Arial"/>
              </a:rPr>
              <a:t>mechanism </a:t>
            </a:r>
            <a:r>
              <a:rPr sz="2400" spc="100" dirty="0">
                <a:latin typeface="Arial"/>
                <a:cs typeface="Arial"/>
              </a:rPr>
              <a:t>to  </a:t>
            </a:r>
            <a:r>
              <a:rPr sz="2400" spc="-35" dirty="0">
                <a:latin typeface="Arial"/>
                <a:cs typeface="Arial"/>
              </a:rPr>
              <a:t>help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receiving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device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adjust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its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bit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synchronization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midstream.</a:t>
            </a:r>
            <a:endParaRPr sz="2400">
              <a:latin typeface="Arial"/>
              <a:cs typeface="Arial"/>
            </a:endParaRPr>
          </a:p>
          <a:p>
            <a:pPr marL="12700" marR="5080" algn="just">
              <a:lnSpc>
                <a:spcPct val="90000"/>
              </a:lnSpc>
              <a:spcBef>
                <a:spcPts val="865"/>
              </a:spcBef>
            </a:pPr>
            <a:r>
              <a:rPr sz="2400" spc="-65" dirty="0">
                <a:latin typeface="Arial"/>
                <a:cs typeface="Arial"/>
              </a:rPr>
              <a:t>Timing </a:t>
            </a:r>
            <a:r>
              <a:rPr sz="2400" spc="-80" dirty="0">
                <a:latin typeface="Arial"/>
                <a:cs typeface="Arial"/>
              </a:rPr>
              <a:t>becomes </a:t>
            </a:r>
            <a:r>
              <a:rPr sz="2400" spc="-50" dirty="0">
                <a:latin typeface="Arial"/>
                <a:cs typeface="Arial"/>
              </a:rPr>
              <a:t>very </a:t>
            </a:r>
            <a:r>
              <a:rPr sz="2400" spc="15" dirty="0">
                <a:latin typeface="Arial"/>
                <a:cs typeface="Arial"/>
              </a:rPr>
              <a:t>important, </a:t>
            </a:r>
            <a:r>
              <a:rPr sz="2400" dirty="0">
                <a:latin typeface="Arial"/>
                <a:cs typeface="Arial"/>
              </a:rPr>
              <a:t>therefore, </a:t>
            </a:r>
            <a:r>
              <a:rPr sz="2400" spc="-110" dirty="0">
                <a:latin typeface="Arial"/>
                <a:cs typeface="Arial"/>
              </a:rPr>
              <a:t>because </a:t>
            </a:r>
            <a:r>
              <a:rPr sz="2400" spc="20" dirty="0">
                <a:latin typeface="Arial"/>
                <a:cs typeface="Arial"/>
              </a:rPr>
              <a:t>the </a:t>
            </a:r>
            <a:r>
              <a:rPr sz="2400" spc="-95" dirty="0">
                <a:latin typeface="Arial"/>
                <a:cs typeface="Arial"/>
              </a:rPr>
              <a:t>accuracy </a:t>
            </a:r>
            <a:r>
              <a:rPr sz="2400" spc="75" dirty="0">
                <a:latin typeface="Arial"/>
                <a:cs typeface="Arial"/>
              </a:rPr>
              <a:t>of </a:t>
            </a:r>
            <a:r>
              <a:rPr sz="2400" spc="15" dirty="0">
                <a:latin typeface="Arial"/>
                <a:cs typeface="Arial"/>
              </a:rPr>
              <a:t>the  </a:t>
            </a:r>
            <a:r>
              <a:rPr sz="2400" spc="-55" dirty="0">
                <a:latin typeface="Arial"/>
                <a:cs typeface="Arial"/>
              </a:rPr>
              <a:t>received </a:t>
            </a:r>
            <a:r>
              <a:rPr sz="2400" spc="10" dirty="0">
                <a:latin typeface="Arial"/>
                <a:cs typeface="Arial"/>
              </a:rPr>
              <a:t>information </a:t>
            </a:r>
            <a:r>
              <a:rPr sz="2400" spc="-110" dirty="0">
                <a:latin typeface="Arial"/>
                <a:cs typeface="Arial"/>
              </a:rPr>
              <a:t>is </a:t>
            </a:r>
            <a:r>
              <a:rPr sz="2400" spc="-25" dirty="0">
                <a:latin typeface="Arial"/>
                <a:cs typeface="Arial"/>
              </a:rPr>
              <a:t>completely dependent </a:t>
            </a:r>
            <a:r>
              <a:rPr sz="2400" spc="-15" dirty="0">
                <a:latin typeface="Arial"/>
                <a:cs typeface="Arial"/>
              </a:rPr>
              <a:t>on </a:t>
            </a:r>
            <a:r>
              <a:rPr sz="2400" spc="15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ability </a:t>
            </a:r>
            <a:r>
              <a:rPr sz="2400" spc="75" dirty="0">
                <a:latin typeface="Arial"/>
                <a:cs typeface="Arial"/>
              </a:rPr>
              <a:t>of </a:t>
            </a:r>
            <a:r>
              <a:rPr sz="2400" spc="15" dirty="0">
                <a:latin typeface="Arial"/>
                <a:cs typeface="Arial"/>
              </a:rPr>
              <a:t>the  </a:t>
            </a:r>
            <a:r>
              <a:rPr sz="2400" spc="-50" dirty="0">
                <a:latin typeface="Arial"/>
                <a:cs typeface="Arial"/>
              </a:rPr>
              <a:t>receiving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device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to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keep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an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accurate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count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of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as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they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come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in.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08732" y="2014727"/>
            <a:ext cx="6452616" cy="1877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5317" y="1006297"/>
            <a:ext cx="78790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Synchronous Serial</a:t>
            </a:r>
            <a:r>
              <a:rPr spc="-55" dirty="0"/>
              <a:t> </a:t>
            </a:r>
            <a:r>
              <a:rPr spc="-5" dirty="0"/>
              <a:t>Communication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4432" y="2348864"/>
            <a:ext cx="934148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155" dirty="0">
                <a:latin typeface="Arial"/>
                <a:cs typeface="Arial"/>
              </a:rPr>
              <a:t>The </a:t>
            </a:r>
            <a:r>
              <a:rPr sz="2800" spc="-70" dirty="0">
                <a:latin typeface="Arial"/>
                <a:cs typeface="Arial"/>
              </a:rPr>
              <a:t>advantage </a:t>
            </a:r>
            <a:r>
              <a:rPr sz="2800" spc="80" dirty="0">
                <a:latin typeface="Arial"/>
                <a:cs typeface="Arial"/>
              </a:rPr>
              <a:t>of </a:t>
            </a:r>
            <a:r>
              <a:rPr sz="2800" spc="-75" dirty="0">
                <a:latin typeface="Arial"/>
                <a:cs typeface="Arial"/>
              </a:rPr>
              <a:t>synchronous </a:t>
            </a:r>
            <a:r>
              <a:rPr sz="2800" spc="-65" dirty="0">
                <a:latin typeface="Arial"/>
                <a:cs typeface="Arial"/>
              </a:rPr>
              <a:t>transmission </a:t>
            </a:r>
            <a:r>
              <a:rPr sz="2800" spc="-125" dirty="0">
                <a:latin typeface="Arial"/>
                <a:cs typeface="Arial"/>
              </a:rPr>
              <a:t>is </a:t>
            </a:r>
            <a:r>
              <a:rPr sz="2800" spc="-95" dirty="0">
                <a:latin typeface="Arial"/>
                <a:cs typeface="Arial"/>
              </a:rPr>
              <a:t>speed. </a:t>
            </a:r>
            <a:r>
              <a:rPr sz="2800" spc="-5" dirty="0">
                <a:latin typeface="Arial"/>
                <a:cs typeface="Arial"/>
              </a:rPr>
              <a:t>With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no  extra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bits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30" dirty="0">
                <a:latin typeface="Arial"/>
                <a:cs typeface="Arial"/>
              </a:rPr>
              <a:t>or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gaps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114" dirty="0">
                <a:latin typeface="Arial"/>
                <a:cs typeface="Arial"/>
              </a:rPr>
              <a:t>to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introduce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15" dirty="0">
                <a:latin typeface="Arial"/>
                <a:cs typeface="Arial"/>
              </a:rPr>
              <a:t>at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20" dirty="0">
                <a:latin typeface="Arial"/>
                <a:cs typeface="Arial"/>
              </a:rPr>
              <a:t>the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sending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end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and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remove  </a:t>
            </a:r>
            <a:r>
              <a:rPr sz="2800" spc="15" dirty="0">
                <a:latin typeface="Arial"/>
                <a:cs typeface="Arial"/>
              </a:rPr>
              <a:t>at </a:t>
            </a:r>
            <a:r>
              <a:rPr sz="2800" spc="20" dirty="0">
                <a:latin typeface="Arial"/>
                <a:cs typeface="Arial"/>
              </a:rPr>
              <a:t>the </a:t>
            </a:r>
            <a:r>
              <a:rPr sz="2800" spc="-60" dirty="0">
                <a:latin typeface="Arial"/>
                <a:cs typeface="Arial"/>
              </a:rPr>
              <a:t>receiving </a:t>
            </a:r>
            <a:r>
              <a:rPr sz="2800" spc="-70" dirty="0">
                <a:latin typeface="Arial"/>
                <a:cs typeface="Arial"/>
              </a:rPr>
              <a:t>end, </a:t>
            </a:r>
            <a:r>
              <a:rPr sz="2800" spc="-85" dirty="0">
                <a:latin typeface="Arial"/>
                <a:cs typeface="Arial"/>
              </a:rPr>
              <a:t>and, </a:t>
            </a:r>
            <a:r>
              <a:rPr sz="2800" spc="-60" dirty="0">
                <a:latin typeface="Arial"/>
                <a:cs typeface="Arial"/>
              </a:rPr>
              <a:t>by </a:t>
            </a:r>
            <a:r>
              <a:rPr sz="2800" spc="-45" dirty="0">
                <a:latin typeface="Arial"/>
                <a:cs typeface="Arial"/>
              </a:rPr>
              <a:t>extension, </a:t>
            </a:r>
            <a:r>
              <a:rPr sz="2800" spc="70" dirty="0">
                <a:latin typeface="Arial"/>
                <a:cs typeface="Arial"/>
              </a:rPr>
              <a:t>with </a:t>
            </a:r>
            <a:r>
              <a:rPr sz="2800" spc="20" dirty="0">
                <a:latin typeface="Arial"/>
                <a:cs typeface="Arial"/>
              </a:rPr>
              <a:t>fewer </a:t>
            </a:r>
            <a:r>
              <a:rPr sz="2800" spc="-10" dirty="0">
                <a:latin typeface="Arial"/>
                <a:cs typeface="Arial"/>
              </a:rPr>
              <a:t>bits </a:t>
            </a:r>
            <a:r>
              <a:rPr sz="2800" spc="105" dirty="0">
                <a:latin typeface="Arial"/>
                <a:cs typeface="Arial"/>
              </a:rPr>
              <a:t>to  </a:t>
            </a:r>
            <a:r>
              <a:rPr sz="2800" spc="-55" dirty="0">
                <a:latin typeface="Arial"/>
                <a:cs typeface="Arial"/>
              </a:rPr>
              <a:t>move </a:t>
            </a:r>
            <a:r>
              <a:rPr sz="2800" spc="-125" dirty="0">
                <a:latin typeface="Arial"/>
                <a:cs typeface="Arial"/>
              </a:rPr>
              <a:t>across </a:t>
            </a:r>
            <a:r>
              <a:rPr sz="2800" spc="20" dirty="0">
                <a:latin typeface="Arial"/>
                <a:cs typeface="Arial"/>
              </a:rPr>
              <a:t>the </a:t>
            </a:r>
            <a:r>
              <a:rPr sz="2800" spc="-35" dirty="0">
                <a:latin typeface="Arial"/>
                <a:cs typeface="Arial"/>
              </a:rPr>
              <a:t>link, </a:t>
            </a:r>
            <a:r>
              <a:rPr sz="2800" spc="-80" dirty="0">
                <a:latin typeface="Arial"/>
                <a:cs typeface="Arial"/>
              </a:rPr>
              <a:t>synchronous </a:t>
            </a:r>
            <a:r>
              <a:rPr sz="2800" spc="-65" dirty="0">
                <a:latin typeface="Arial"/>
                <a:cs typeface="Arial"/>
              </a:rPr>
              <a:t>transmission </a:t>
            </a:r>
            <a:r>
              <a:rPr sz="2800" spc="-130" dirty="0">
                <a:latin typeface="Arial"/>
                <a:cs typeface="Arial"/>
              </a:rPr>
              <a:t>is </a:t>
            </a:r>
            <a:r>
              <a:rPr sz="2800" spc="-15" dirty="0">
                <a:latin typeface="Arial"/>
                <a:cs typeface="Arial"/>
              </a:rPr>
              <a:t>faster </a:t>
            </a:r>
            <a:r>
              <a:rPr sz="2800" spc="-20" dirty="0">
                <a:latin typeface="Arial"/>
                <a:cs typeface="Arial"/>
              </a:rPr>
              <a:t>than  </a:t>
            </a:r>
            <a:r>
              <a:rPr sz="2800" spc="-85" dirty="0">
                <a:latin typeface="Arial"/>
                <a:cs typeface="Arial"/>
              </a:rPr>
              <a:t>asynchronous </a:t>
            </a:r>
            <a:r>
              <a:rPr sz="2800" spc="-65" dirty="0">
                <a:latin typeface="Arial"/>
                <a:cs typeface="Arial"/>
              </a:rPr>
              <a:t>transmission. </a:t>
            </a:r>
            <a:r>
              <a:rPr sz="2800" spc="-100" dirty="0">
                <a:latin typeface="Arial"/>
                <a:cs typeface="Arial"/>
              </a:rPr>
              <a:t>For </a:t>
            </a:r>
            <a:r>
              <a:rPr sz="2800" spc="-15" dirty="0">
                <a:latin typeface="Arial"/>
                <a:cs typeface="Arial"/>
              </a:rPr>
              <a:t>this </a:t>
            </a:r>
            <a:r>
              <a:rPr sz="2800" spc="-85" dirty="0">
                <a:latin typeface="Arial"/>
                <a:cs typeface="Arial"/>
              </a:rPr>
              <a:t>reason, </a:t>
            </a:r>
            <a:r>
              <a:rPr sz="2800" spc="105" dirty="0">
                <a:latin typeface="Arial"/>
                <a:cs typeface="Arial"/>
              </a:rPr>
              <a:t>it </a:t>
            </a:r>
            <a:r>
              <a:rPr sz="2800" spc="-125" dirty="0">
                <a:latin typeface="Arial"/>
                <a:cs typeface="Arial"/>
              </a:rPr>
              <a:t>is </a:t>
            </a:r>
            <a:r>
              <a:rPr sz="2800" spc="-30" dirty="0">
                <a:latin typeface="Arial"/>
                <a:cs typeface="Arial"/>
              </a:rPr>
              <a:t>more </a:t>
            </a:r>
            <a:r>
              <a:rPr sz="2800" spc="-50" dirty="0">
                <a:latin typeface="Arial"/>
                <a:cs typeface="Arial"/>
              </a:rPr>
              <a:t>useful  </a:t>
            </a:r>
            <a:r>
              <a:rPr sz="2800" spc="75" dirty="0">
                <a:latin typeface="Arial"/>
                <a:cs typeface="Arial"/>
              </a:rPr>
              <a:t>for </a:t>
            </a:r>
            <a:r>
              <a:rPr sz="2800" spc="-90" dirty="0">
                <a:latin typeface="Arial"/>
                <a:cs typeface="Arial"/>
              </a:rPr>
              <a:t>high-speed </a:t>
            </a:r>
            <a:r>
              <a:rPr sz="2800" spc="-50" dirty="0">
                <a:latin typeface="Arial"/>
                <a:cs typeface="Arial"/>
              </a:rPr>
              <a:t>applications </a:t>
            </a:r>
            <a:r>
              <a:rPr sz="2800" spc="-120" dirty="0">
                <a:latin typeface="Arial"/>
                <a:cs typeface="Arial"/>
              </a:rPr>
              <a:t>such </a:t>
            </a:r>
            <a:r>
              <a:rPr sz="2800" spc="-210" dirty="0">
                <a:latin typeface="Arial"/>
                <a:cs typeface="Arial"/>
              </a:rPr>
              <a:t>as </a:t>
            </a:r>
            <a:r>
              <a:rPr sz="2800" spc="20" dirty="0">
                <a:latin typeface="Arial"/>
                <a:cs typeface="Arial"/>
              </a:rPr>
              <a:t>the </a:t>
            </a:r>
            <a:r>
              <a:rPr sz="2800" spc="-65" dirty="0">
                <a:latin typeface="Arial"/>
                <a:cs typeface="Arial"/>
              </a:rPr>
              <a:t>transmission </a:t>
            </a:r>
            <a:r>
              <a:rPr sz="2800" spc="80" dirty="0">
                <a:latin typeface="Arial"/>
                <a:cs typeface="Arial"/>
              </a:rPr>
              <a:t>of </a:t>
            </a:r>
            <a:r>
              <a:rPr sz="2800" spc="-40" dirty="0">
                <a:latin typeface="Arial"/>
                <a:cs typeface="Arial"/>
              </a:rPr>
              <a:t>data  </a:t>
            </a:r>
            <a:r>
              <a:rPr sz="2800" spc="45" dirty="0">
                <a:latin typeface="Arial"/>
                <a:cs typeface="Arial"/>
              </a:rPr>
              <a:t>from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one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computer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114" dirty="0">
                <a:latin typeface="Arial"/>
                <a:cs typeface="Arial"/>
              </a:rPr>
              <a:t>to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another.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4135120" marR="5080" indent="-4123054">
              <a:lnSpc>
                <a:spcPts val="3879"/>
              </a:lnSpc>
              <a:spcBef>
                <a:spcPts val="595"/>
              </a:spcBef>
            </a:pPr>
            <a:r>
              <a:rPr spc="-5" dirty="0"/>
              <a:t>Universal asynchronous receiver/transmitter  </a:t>
            </a:r>
            <a:r>
              <a:rPr dirty="0"/>
              <a:t>(UART)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9710" y="2378202"/>
            <a:ext cx="9406255" cy="3180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6350" indent="-182880" algn="just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125" dirty="0">
                <a:latin typeface="Arial"/>
                <a:cs typeface="Arial"/>
              </a:rPr>
              <a:t>A </a:t>
            </a:r>
            <a:r>
              <a:rPr sz="2400" spc="-60" dirty="0">
                <a:latin typeface="Arial"/>
                <a:cs typeface="Arial"/>
              </a:rPr>
              <a:t>universal </a:t>
            </a:r>
            <a:r>
              <a:rPr sz="2400" spc="-75" dirty="0">
                <a:latin typeface="Arial"/>
                <a:cs typeface="Arial"/>
              </a:rPr>
              <a:t>asynchronous </a:t>
            </a:r>
            <a:r>
              <a:rPr sz="2400" spc="-20" dirty="0">
                <a:latin typeface="Arial"/>
                <a:cs typeface="Arial"/>
              </a:rPr>
              <a:t>receiver/transmitter </a:t>
            </a:r>
            <a:r>
              <a:rPr sz="2400" spc="-110" dirty="0">
                <a:latin typeface="Arial"/>
                <a:cs typeface="Arial"/>
              </a:rPr>
              <a:t>(UART), is </a:t>
            </a:r>
            <a:r>
              <a:rPr sz="2400" spc="-160" dirty="0">
                <a:latin typeface="Arial"/>
                <a:cs typeface="Arial"/>
              </a:rPr>
              <a:t>a </a:t>
            </a:r>
            <a:r>
              <a:rPr sz="2400" spc="-10" dirty="0">
                <a:latin typeface="Arial"/>
                <a:cs typeface="Arial"/>
              </a:rPr>
              <a:t>computer  </a:t>
            </a:r>
            <a:r>
              <a:rPr sz="2400" spc="-35" dirty="0">
                <a:latin typeface="Arial"/>
                <a:cs typeface="Arial"/>
              </a:rPr>
              <a:t>hardware </a:t>
            </a:r>
            <a:r>
              <a:rPr sz="2400" spc="-70" dirty="0">
                <a:latin typeface="Arial"/>
                <a:cs typeface="Arial"/>
              </a:rPr>
              <a:t>device </a:t>
            </a:r>
            <a:r>
              <a:rPr sz="2400" spc="65" dirty="0">
                <a:latin typeface="Arial"/>
                <a:cs typeface="Arial"/>
              </a:rPr>
              <a:t>for </a:t>
            </a:r>
            <a:r>
              <a:rPr sz="2400" spc="-70" dirty="0">
                <a:latin typeface="Arial"/>
                <a:cs typeface="Arial"/>
              </a:rPr>
              <a:t>asynchronous serial </a:t>
            </a:r>
            <a:r>
              <a:rPr sz="2400" spc="-35" dirty="0">
                <a:latin typeface="Arial"/>
                <a:cs typeface="Arial"/>
              </a:rPr>
              <a:t>communication </a:t>
            </a:r>
            <a:r>
              <a:rPr sz="2400" spc="-25" dirty="0">
                <a:latin typeface="Arial"/>
                <a:cs typeface="Arial"/>
              </a:rPr>
              <a:t>in </a:t>
            </a:r>
            <a:r>
              <a:rPr sz="2400" spc="-20" dirty="0">
                <a:latin typeface="Arial"/>
                <a:cs typeface="Arial"/>
              </a:rPr>
              <a:t>which </a:t>
            </a:r>
            <a:r>
              <a:rPr sz="2400" spc="20" dirty="0">
                <a:latin typeface="Arial"/>
                <a:cs typeface="Arial"/>
              </a:rPr>
              <a:t>the  </a:t>
            </a:r>
            <a:r>
              <a:rPr sz="2400" spc="-40" dirty="0">
                <a:latin typeface="Arial"/>
                <a:cs typeface="Arial"/>
              </a:rPr>
              <a:t>data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format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and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transmission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speeds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are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configurable.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Wingdings"/>
              <a:buChar char=""/>
            </a:pPr>
            <a:endParaRPr sz="2400">
              <a:latin typeface="Arial"/>
              <a:cs typeface="Arial"/>
            </a:endParaRPr>
          </a:p>
          <a:p>
            <a:pPr marL="194945" marR="5080" indent="-182880" algn="just">
              <a:lnSpc>
                <a:spcPct val="100000"/>
              </a:lnSpc>
              <a:spcBef>
                <a:spcPts val="192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85" dirty="0">
                <a:latin typeface="Arial"/>
                <a:cs typeface="Arial"/>
              </a:rPr>
              <a:t>Essentially, </a:t>
            </a:r>
            <a:r>
              <a:rPr sz="2400" spc="15" dirty="0">
                <a:latin typeface="Arial"/>
                <a:cs typeface="Arial"/>
              </a:rPr>
              <a:t>the </a:t>
            </a:r>
            <a:r>
              <a:rPr sz="2400" spc="-195" dirty="0">
                <a:latin typeface="Arial"/>
                <a:cs typeface="Arial"/>
              </a:rPr>
              <a:t>UART </a:t>
            </a:r>
            <a:r>
              <a:rPr sz="2400" spc="-70" dirty="0">
                <a:latin typeface="Arial"/>
                <a:cs typeface="Arial"/>
              </a:rPr>
              <a:t>acts </a:t>
            </a:r>
            <a:r>
              <a:rPr sz="2400" spc="-180" dirty="0">
                <a:latin typeface="Arial"/>
                <a:cs typeface="Arial"/>
              </a:rPr>
              <a:t>as </a:t>
            </a:r>
            <a:r>
              <a:rPr sz="2400" spc="-95" dirty="0">
                <a:latin typeface="Arial"/>
                <a:cs typeface="Arial"/>
              </a:rPr>
              <a:t>an </a:t>
            </a:r>
            <a:r>
              <a:rPr sz="2400" spc="-25" dirty="0">
                <a:latin typeface="Arial"/>
                <a:cs typeface="Arial"/>
              </a:rPr>
              <a:t>intermediary </a:t>
            </a:r>
            <a:r>
              <a:rPr sz="2400" spc="-10" dirty="0">
                <a:latin typeface="Arial"/>
                <a:cs typeface="Arial"/>
              </a:rPr>
              <a:t>between </a:t>
            </a:r>
            <a:r>
              <a:rPr sz="2400" spc="-40" dirty="0">
                <a:latin typeface="Arial"/>
                <a:cs typeface="Arial"/>
              </a:rPr>
              <a:t>parallel </a:t>
            </a:r>
            <a:r>
              <a:rPr sz="2400" spc="-65" dirty="0">
                <a:latin typeface="Arial"/>
                <a:cs typeface="Arial"/>
              </a:rPr>
              <a:t>and  </a:t>
            </a:r>
            <a:r>
              <a:rPr sz="2400" spc="-70" dirty="0">
                <a:latin typeface="Arial"/>
                <a:cs typeface="Arial"/>
              </a:rPr>
              <a:t>serial </a:t>
            </a:r>
            <a:r>
              <a:rPr sz="2400" spc="-40" dirty="0">
                <a:latin typeface="Arial"/>
                <a:cs typeface="Arial"/>
              </a:rPr>
              <a:t>interfaces. </a:t>
            </a:r>
            <a:r>
              <a:rPr sz="2400" spc="-120" dirty="0">
                <a:latin typeface="Arial"/>
                <a:cs typeface="Arial"/>
              </a:rPr>
              <a:t>On </a:t>
            </a:r>
            <a:r>
              <a:rPr sz="2400" spc="-40" dirty="0">
                <a:latin typeface="Arial"/>
                <a:cs typeface="Arial"/>
              </a:rPr>
              <a:t>one </a:t>
            </a:r>
            <a:r>
              <a:rPr sz="2400" spc="-50" dirty="0">
                <a:latin typeface="Arial"/>
                <a:cs typeface="Arial"/>
              </a:rPr>
              <a:t>end </a:t>
            </a:r>
            <a:r>
              <a:rPr sz="2400" spc="75" dirty="0">
                <a:latin typeface="Arial"/>
                <a:cs typeface="Arial"/>
              </a:rPr>
              <a:t>of </a:t>
            </a:r>
            <a:r>
              <a:rPr sz="2400" spc="15" dirty="0">
                <a:latin typeface="Arial"/>
                <a:cs typeface="Arial"/>
              </a:rPr>
              <a:t>the </a:t>
            </a:r>
            <a:r>
              <a:rPr sz="2400" spc="-195" dirty="0">
                <a:latin typeface="Arial"/>
                <a:cs typeface="Arial"/>
              </a:rPr>
              <a:t>UART </a:t>
            </a:r>
            <a:r>
              <a:rPr sz="2400" spc="-100" dirty="0">
                <a:latin typeface="Arial"/>
                <a:cs typeface="Arial"/>
              </a:rPr>
              <a:t>is </a:t>
            </a:r>
            <a:r>
              <a:rPr sz="2400" spc="-160" dirty="0">
                <a:latin typeface="Arial"/>
                <a:cs typeface="Arial"/>
              </a:rPr>
              <a:t>a </a:t>
            </a:r>
            <a:r>
              <a:rPr sz="2400" spc="-85" dirty="0">
                <a:latin typeface="Arial"/>
                <a:cs typeface="Arial"/>
              </a:rPr>
              <a:t>bus </a:t>
            </a:r>
            <a:r>
              <a:rPr sz="2400" spc="75" dirty="0">
                <a:latin typeface="Arial"/>
                <a:cs typeface="Arial"/>
              </a:rPr>
              <a:t>of </a:t>
            </a:r>
            <a:r>
              <a:rPr sz="2400" spc="-50" dirty="0">
                <a:latin typeface="Arial"/>
                <a:cs typeface="Arial"/>
              </a:rPr>
              <a:t>eight-or-so </a:t>
            </a:r>
            <a:r>
              <a:rPr sz="2400" spc="-40" dirty="0">
                <a:latin typeface="Arial"/>
                <a:cs typeface="Arial"/>
              </a:rPr>
              <a:t>data  </a:t>
            </a:r>
            <a:r>
              <a:rPr sz="2400" spc="-65" dirty="0">
                <a:latin typeface="Arial"/>
                <a:cs typeface="Arial"/>
              </a:rPr>
              <a:t>lines </a:t>
            </a:r>
            <a:r>
              <a:rPr sz="2400" spc="-40" dirty="0">
                <a:latin typeface="Arial"/>
                <a:cs typeface="Arial"/>
              </a:rPr>
              <a:t>(plus </a:t>
            </a:r>
            <a:r>
              <a:rPr sz="2400" spc="-85" dirty="0">
                <a:latin typeface="Arial"/>
                <a:cs typeface="Arial"/>
              </a:rPr>
              <a:t>some </a:t>
            </a:r>
            <a:r>
              <a:rPr sz="2400" spc="15" dirty="0">
                <a:latin typeface="Arial"/>
                <a:cs typeface="Arial"/>
              </a:rPr>
              <a:t>control </a:t>
            </a:r>
            <a:r>
              <a:rPr sz="2400" spc="-45" dirty="0">
                <a:latin typeface="Arial"/>
                <a:cs typeface="Arial"/>
              </a:rPr>
              <a:t>pins), </a:t>
            </a:r>
            <a:r>
              <a:rPr sz="2400" spc="-15" dirty="0">
                <a:latin typeface="Arial"/>
                <a:cs typeface="Arial"/>
              </a:rPr>
              <a:t>on </a:t>
            </a:r>
            <a:r>
              <a:rPr sz="2400" spc="15" dirty="0">
                <a:latin typeface="Arial"/>
                <a:cs typeface="Arial"/>
              </a:rPr>
              <a:t>the </a:t>
            </a:r>
            <a:r>
              <a:rPr sz="2400" spc="20" dirty="0">
                <a:latin typeface="Arial"/>
                <a:cs typeface="Arial"/>
              </a:rPr>
              <a:t>other </a:t>
            </a:r>
            <a:r>
              <a:rPr sz="2400" spc="-105" dirty="0">
                <a:latin typeface="Arial"/>
                <a:cs typeface="Arial"/>
              </a:rPr>
              <a:t>is </a:t>
            </a:r>
            <a:r>
              <a:rPr sz="2400" spc="15" dirty="0">
                <a:latin typeface="Arial"/>
                <a:cs typeface="Arial"/>
              </a:rPr>
              <a:t>the </a:t>
            </a:r>
            <a:r>
              <a:rPr sz="2400" spc="100" dirty="0">
                <a:latin typeface="Arial"/>
                <a:cs typeface="Arial"/>
              </a:rPr>
              <a:t>two </a:t>
            </a:r>
            <a:r>
              <a:rPr sz="2400" spc="-65" dirty="0">
                <a:latin typeface="Arial"/>
                <a:cs typeface="Arial"/>
              </a:rPr>
              <a:t>serial </a:t>
            </a:r>
            <a:r>
              <a:rPr sz="2400" spc="-35" dirty="0">
                <a:latin typeface="Arial"/>
                <a:cs typeface="Arial"/>
              </a:rPr>
              <a:t>wires </a:t>
            </a:r>
            <a:r>
              <a:rPr sz="2400" spc="-195" dirty="0">
                <a:latin typeface="Arial"/>
                <a:cs typeface="Arial"/>
              </a:rPr>
              <a:t>- </a:t>
            </a:r>
            <a:r>
              <a:rPr sz="2400" spc="-265" dirty="0">
                <a:latin typeface="Arial"/>
                <a:cs typeface="Arial"/>
              </a:rPr>
              <a:t>RX  </a:t>
            </a:r>
            <a:r>
              <a:rPr sz="2400" spc="-75" dirty="0">
                <a:latin typeface="Arial"/>
                <a:cs typeface="Arial"/>
              </a:rPr>
              <a:t>and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TX.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4135120" marR="5080" indent="-4123054">
              <a:lnSpc>
                <a:spcPts val="3879"/>
              </a:lnSpc>
              <a:spcBef>
                <a:spcPts val="595"/>
              </a:spcBef>
            </a:pPr>
            <a:r>
              <a:rPr spc="-5" dirty="0"/>
              <a:t>Universal asynchronous receiver/transmitter  </a:t>
            </a:r>
            <a:r>
              <a:rPr dirty="0"/>
              <a:t>(UART)</a:t>
            </a:r>
          </a:p>
        </p:txBody>
      </p:sp>
      <p:sp>
        <p:nvSpPr>
          <p:cNvPr id="3" name="object 3"/>
          <p:cNvSpPr/>
          <p:nvPr/>
        </p:nvSpPr>
        <p:spPr>
          <a:xfrm>
            <a:off x="2508504" y="2103120"/>
            <a:ext cx="6504432" cy="4206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4135120" marR="5080" indent="-4123054">
              <a:lnSpc>
                <a:spcPts val="3879"/>
              </a:lnSpc>
              <a:spcBef>
                <a:spcPts val="595"/>
              </a:spcBef>
            </a:pPr>
            <a:r>
              <a:rPr spc="-5" dirty="0"/>
              <a:t>Universal asynchronous receiver/transmitter  </a:t>
            </a:r>
            <a:r>
              <a:rPr dirty="0"/>
              <a:t>(UART)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3473" y="2246121"/>
            <a:ext cx="885825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spc="-225" dirty="0">
                <a:latin typeface="Arial"/>
                <a:cs typeface="Arial"/>
              </a:rPr>
              <a:t>UARTs </a:t>
            </a:r>
            <a:r>
              <a:rPr sz="2400" spc="-10" dirty="0">
                <a:latin typeface="Arial"/>
                <a:cs typeface="Arial"/>
              </a:rPr>
              <a:t>do </a:t>
            </a:r>
            <a:r>
              <a:rPr sz="2400" spc="-20" dirty="0">
                <a:latin typeface="Arial"/>
                <a:cs typeface="Arial"/>
              </a:rPr>
              <a:t>exist </a:t>
            </a:r>
            <a:r>
              <a:rPr sz="2400" spc="-180" dirty="0">
                <a:latin typeface="Arial"/>
                <a:cs typeface="Arial"/>
              </a:rPr>
              <a:t>as </a:t>
            </a:r>
            <a:r>
              <a:rPr sz="2400" spc="-65" dirty="0">
                <a:latin typeface="Arial"/>
                <a:cs typeface="Arial"/>
              </a:rPr>
              <a:t>stand-alone </a:t>
            </a:r>
            <a:r>
              <a:rPr sz="2400" spc="-175" dirty="0">
                <a:latin typeface="Arial"/>
                <a:cs typeface="Arial"/>
              </a:rPr>
              <a:t>ICs, </a:t>
            </a:r>
            <a:r>
              <a:rPr sz="2400" spc="40" dirty="0">
                <a:latin typeface="Arial"/>
                <a:cs typeface="Arial"/>
              </a:rPr>
              <a:t>but </a:t>
            </a:r>
            <a:r>
              <a:rPr sz="2400" spc="-5" dirty="0">
                <a:latin typeface="Arial"/>
                <a:cs typeface="Arial"/>
              </a:rPr>
              <a:t>they’re </a:t>
            </a:r>
            <a:r>
              <a:rPr sz="2400" spc="-20" dirty="0">
                <a:latin typeface="Arial"/>
                <a:cs typeface="Arial"/>
              </a:rPr>
              <a:t>more </a:t>
            </a:r>
            <a:r>
              <a:rPr sz="2400" spc="-40" dirty="0">
                <a:latin typeface="Arial"/>
                <a:cs typeface="Arial"/>
              </a:rPr>
              <a:t>commonly  </a:t>
            </a:r>
            <a:r>
              <a:rPr sz="2400" spc="10" dirty="0">
                <a:latin typeface="Arial"/>
                <a:cs typeface="Arial"/>
              </a:rPr>
              <a:t>found </a:t>
            </a:r>
            <a:r>
              <a:rPr sz="2400" spc="-65" dirty="0">
                <a:latin typeface="Arial"/>
                <a:cs typeface="Arial"/>
              </a:rPr>
              <a:t>inside</a:t>
            </a:r>
            <a:r>
              <a:rPr sz="2400" spc="-29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microcontrollers.</a:t>
            </a:r>
            <a:endParaRPr sz="24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2400" spc="-80" dirty="0">
                <a:latin typeface="Arial"/>
                <a:cs typeface="Arial"/>
              </a:rPr>
              <a:t>For </a:t>
            </a:r>
            <a:r>
              <a:rPr sz="2400" spc="-60" dirty="0">
                <a:latin typeface="Arial"/>
                <a:cs typeface="Arial"/>
              </a:rPr>
              <a:t>example, </a:t>
            </a:r>
            <a:r>
              <a:rPr sz="2400" spc="15" dirty="0">
                <a:latin typeface="Arial"/>
                <a:cs typeface="Arial"/>
              </a:rPr>
              <a:t>the </a:t>
            </a:r>
            <a:r>
              <a:rPr sz="2400" spc="-30" dirty="0">
                <a:latin typeface="Arial"/>
                <a:cs typeface="Arial"/>
              </a:rPr>
              <a:t>Arduino </a:t>
            </a:r>
            <a:r>
              <a:rPr sz="2400" spc="-40" dirty="0">
                <a:latin typeface="Arial"/>
                <a:cs typeface="Arial"/>
              </a:rPr>
              <a:t>Uno </a:t>
            </a:r>
            <a:r>
              <a:rPr sz="2400" spc="-195" dirty="0">
                <a:latin typeface="Arial"/>
                <a:cs typeface="Arial"/>
              </a:rPr>
              <a:t>- </a:t>
            </a:r>
            <a:r>
              <a:rPr sz="2400" spc="-95" dirty="0">
                <a:latin typeface="Arial"/>
                <a:cs typeface="Arial"/>
              </a:rPr>
              <a:t>based </a:t>
            </a:r>
            <a:r>
              <a:rPr sz="2400" spc="-15" dirty="0">
                <a:latin typeface="Arial"/>
                <a:cs typeface="Arial"/>
              </a:rPr>
              <a:t>on </a:t>
            </a:r>
            <a:r>
              <a:rPr sz="2400" spc="15" dirty="0">
                <a:latin typeface="Arial"/>
                <a:cs typeface="Arial"/>
              </a:rPr>
              <a:t>the </a:t>
            </a:r>
            <a:r>
              <a:rPr sz="2400" spc="105" dirty="0">
                <a:latin typeface="Arial"/>
                <a:cs typeface="Arial"/>
              </a:rPr>
              <a:t>“old </a:t>
            </a:r>
            <a:r>
              <a:rPr sz="2400" spc="70" dirty="0">
                <a:latin typeface="Arial"/>
                <a:cs typeface="Arial"/>
              </a:rPr>
              <a:t>faithful”  </a:t>
            </a:r>
            <a:r>
              <a:rPr sz="2400" spc="-145" dirty="0">
                <a:latin typeface="Arial"/>
                <a:cs typeface="Arial"/>
              </a:rPr>
              <a:t>ATmega328 </a:t>
            </a:r>
            <a:r>
              <a:rPr sz="2400" spc="-195" dirty="0">
                <a:latin typeface="Arial"/>
                <a:cs typeface="Arial"/>
              </a:rPr>
              <a:t>- </a:t>
            </a:r>
            <a:r>
              <a:rPr sz="2400" spc="-135" dirty="0">
                <a:latin typeface="Arial"/>
                <a:cs typeface="Arial"/>
              </a:rPr>
              <a:t>has </a:t>
            </a:r>
            <a:r>
              <a:rPr sz="2400" spc="-15" dirty="0">
                <a:latin typeface="Arial"/>
                <a:cs typeface="Arial"/>
              </a:rPr>
              <a:t>just </a:t>
            </a:r>
            <a:r>
              <a:rPr sz="2400" spc="-160" dirty="0">
                <a:latin typeface="Arial"/>
                <a:cs typeface="Arial"/>
              </a:rPr>
              <a:t>a </a:t>
            </a:r>
            <a:r>
              <a:rPr sz="2400" spc="-65" dirty="0">
                <a:latin typeface="Arial"/>
                <a:cs typeface="Arial"/>
              </a:rPr>
              <a:t>single </a:t>
            </a:r>
            <a:r>
              <a:rPr sz="2400" spc="-170" dirty="0">
                <a:latin typeface="Arial"/>
                <a:cs typeface="Arial"/>
              </a:rPr>
              <a:t>UART, </a:t>
            </a:r>
            <a:r>
              <a:rPr sz="2400" spc="-10" dirty="0">
                <a:latin typeface="Arial"/>
                <a:cs typeface="Arial"/>
              </a:rPr>
              <a:t>while </a:t>
            </a:r>
            <a:r>
              <a:rPr sz="2400" spc="20" dirty="0">
                <a:latin typeface="Arial"/>
                <a:cs typeface="Arial"/>
              </a:rPr>
              <a:t>the </a:t>
            </a:r>
            <a:r>
              <a:rPr sz="2400" spc="-30" dirty="0">
                <a:latin typeface="Arial"/>
                <a:cs typeface="Arial"/>
              </a:rPr>
              <a:t>Arduino </a:t>
            </a:r>
            <a:r>
              <a:rPr sz="2400" spc="-65" dirty="0">
                <a:latin typeface="Arial"/>
                <a:cs typeface="Arial"/>
              </a:rPr>
              <a:t>Mega </a:t>
            </a:r>
            <a:r>
              <a:rPr sz="2400" spc="-195" dirty="0">
                <a:latin typeface="Arial"/>
                <a:cs typeface="Arial"/>
              </a:rPr>
              <a:t>-  </a:t>
            </a:r>
            <a:r>
              <a:rPr sz="2400" spc="30" dirty="0">
                <a:latin typeface="Arial"/>
                <a:cs typeface="Arial"/>
              </a:rPr>
              <a:t>built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on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an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ATmega2560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95" dirty="0">
                <a:latin typeface="Arial"/>
                <a:cs typeface="Arial"/>
              </a:rPr>
              <a:t>-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has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a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whopping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four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200" dirty="0">
                <a:latin typeface="Arial"/>
                <a:cs typeface="Arial"/>
              </a:rPr>
              <a:t>UARTs.</a:t>
            </a:r>
            <a:endParaRPr sz="24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2400" spc="-195" dirty="0">
                <a:latin typeface="Arial"/>
                <a:cs typeface="Arial"/>
              </a:rPr>
              <a:t>UART </a:t>
            </a:r>
            <a:r>
              <a:rPr sz="2400" spc="-100" dirty="0">
                <a:latin typeface="Arial"/>
                <a:cs typeface="Arial"/>
              </a:rPr>
              <a:t>is </a:t>
            </a:r>
            <a:r>
              <a:rPr sz="2400" spc="-45" dirty="0">
                <a:latin typeface="Arial"/>
                <a:cs typeface="Arial"/>
              </a:rPr>
              <a:t>becoming </a:t>
            </a:r>
            <a:r>
              <a:rPr sz="2400" spc="-120" dirty="0">
                <a:latin typeface="Arial"/>
                <a:cs typeface="Arial"/>
              </a:rPr>
              <a:t>less</a:t>
            </a:r>
            <a:r>
              <a:rPr sz="2400" spc="-254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common.</a:t>
            </a:r>
            <a:endParaRPr sz="2400">
              <a:latin typeface="Arial"/>
              <a:cs typeface="Arial"/>
            </a:endParaRPr>
          </a:p>
          <a:p>
            <a:pPr marL="355600" marR="6985" indent="-342900" algn="just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2400" spc="90" dirty="0">
                <a:latin typeface="Arial"/>
                <a:cs typeface="Arial"/>
              </a:rPr>
              <a:t>It </a:t>
            </a:r>
            <a:r>
              <a:rPr sz="2400" spc="-135" dirty="0">
                <a:latin typeface="Arial"/>
                <a:cs typeface="Arial"/>
              </a:rPr>
              <a:t>has </a:t>
            </a:r>
            <a:r>
              <a:rPr sz="2400" spc="-65" dirty="0">
                <a:latin typeface="Arial"/>
                <a:cs typeface="Arial"/>
              </a:rPr>
              <a:t>been </a:t>
            </a:r>
            <a:r>
              <a:rPr sz="2400" spc="-55" dirty="0">
                <a:latin typeface="Arial"/>
                <a:cs typeface="Arial"/>
              </a:rPr>
              <a:t>replaced </a:t>
            </a:r>
            <a:r>
              <a:rPr sz="2400" spc="-40" dirty="0">
                <a:latin typeface="Arial"/>
                <a:cs typeface="Arial"/>
              </a:rPr>
              <a:t>by </a:t>
            </a:r>
            <a:r>
              <a:rPr sz="2400" spc="-10" dirty="0">
                <a:latin typeface="Arial"/>
                <a:cs typeface="Arial"/>
              </a:rPr>
              <a:t>faster </a:t>
            </a:r>
            <a:r>
              <a:rPr sz="2400" spc="-75" dirty="0">
                <a:latin typeface="Arial"/>
                <a:cs typeface="Arial"/>
              </a:rPr>
              <a:t>and </a:t>
            </a:r>
            <a:r>
              <a:rPr sz="2400" spc="-35" dirty="0">
                <a:latin typeface="Arial"/>
                <a:cs typeface="Arial"/>
              </a:rPr>
              <a:t>sophisticated interfaces </a:t>
            </a:r>
            <a:r>
              <a:rPr sz="2400" spc="-100" dirty="0">
                <a:latin typeface="Arial"/>
                <a:cs typeface="Arial"/>
              </a:rPr>
              <a:t>such  </a:t>
            </a:r>
            <a:r>
              <a:rPr sz="2400" spc="-180" dirty="0">
                <a:latin typeface="Arial"/>
                <a:cs typeface="Arial"/>
              </a:rPr>
              <a:t>as </a:t>
            </a:r>
            <a:r>
              <a:rPr sz="2400" spc="-185" dirty="0">
                <a:latin typeface="Arial"/>
                <a:cs typeface="Arial"/>
              </a:rPr>
              <a:t>USB, </a:t>
            </a:r>
            <a:r>
              <a:rPr sz="2400" spc="-30" dirty="0">
                <a:latin typeface="Arial"/>
                <a:cs typeface="Arial"/>
              </a:rPr>
              <a:t>Ethernet, </a:t>
            </a:r>
            <a:r>
              <a:rPr sz="2400" spc="-185" dirty="0">
                <a:latin typeface="Arial"/>
                <a:cs typeface="Arial"/>
              </a:rPr>
              <a:t>SPI,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I2C.</a:t>
            </a:r>
            <a:endParaRPr sz="24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spc="-35" dirty="0">
                <a:latin typeface="Arial"/>
                <a:cs typeface="Arial"/>
              </a:rPr>
              <a:t>Still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used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when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simple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low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speed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communication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is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needed.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4135120" marR="5080" indent="-4123054">
              <a:lnSpc>
                <a:spcPts val="3879"/>
              </a:lnSpc>
              <a:spcBef>
                <a:spcPts val="595"/>
              </a:spcBef>
            </a:pPr>
            <a:r>
              <a:rPr spc="-5" dirty="0"/>
              <a:t>Universal asynchronous receiver/transmitter  </a:t>
            </a:r>
            <a:r>
              <a:rPr dirty="0"/>
              <a:t>(UART)</a:t>
            </a:r>
          </a:p>
        </p:txBody>
      </p:sp>
      <p:sp>
        <p:nvSpPr>
          <p:cNvPr id="3" name="object 3"/>
          <p:cNvSpPr/>
          <p:nvPr/>
        </p:nvSpPr>
        <p:spPr>
          <a:xfrm>
            <a:off x="1167383" y="2363723"/>
            <a:ext cx="9957816" cy="3182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0821" y="854786"/>
            <a:ext cx="361187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UART</a:t>
            </a:r>
            <a:r>
              <a:rPr spc="-75" dirty="0"/>
              <a:t> </a:t>
            </a:r>
            <a:r>
              <a:rPr dirty="0"/>
              <a:t>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9710" y="2051430"/>
            <a:ext cx="9407525" cy="3775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8890" indent="-18288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25" dirty="0">
                <a:latin typeface="Arial"/>
                <a:cs typeface="Arial"/>
              </a:rPr>
              <a:t>In </a:t>
            </a:r>
            <a:r>
              <a:rPr sz="2400" spc="-195" dirty="0">
                <a:latin typeface="Arial"/>
                <a:cs typeface="Arial"/>
              </a:rPr>
              <a:t>UART </a:t>
            </a:r>
            <a:r>
              <a:rPr sz="2400" spc="-35" dirty="0">
                <a:latin typeface="Arial"/>
                <a:cs typeface="Arial"/>
              </a:rPr>
              <a:t>communication, </a:t>
            </a:r>
            <a:r>
              <a:rPr sz="2400" spc="100" dirty="0">
                <a:latin typeface="Arial"/>
                <a:cs typeface="Arial"/>
              </a:rPr>
              <a:t>two </a:t>
            </a:r>
            <a:r>
              <a:rPr sz="2400" spc="-225" dirty="0">
                <a:latin typeface="Arial"/>
                <a:cs typeface="Arial"/>
              </a:rPr>
              <a:t>UARTs </a:t>
            </a:r>
            <a:r>
              <a:rPr sz="2400" spc="-45" dirty="0">
                <a:latin typeface="Arial"/>
                <a:cs typeface="Arial"/>
              </a:rPr>
              <a:t>communicate </a:t>
            </a:r>
            <a:r>
              <a:rPr sz="2400" spc="-10" dirty="0">
                <a:latin typeface="Arial"/>
                <a:cs typeface="Arial"/>
              </a:rPr>
              <a:t>directly </a:t>
            </a:r>
            <a:r>
              <a:rPr sz="2400" spc="55" dirty="0">
                <a:latin typeface="Arial"/>
                <a:cs typeface="Arial"/>
              </a:rPr>
              <a:t>with </a:t>
            </a:r>
            <a:r>
              <a:rPr sz="2400" spc="-105" dirty="0">
                <a:latin typeface="Arial"/>
                <a:cs typeface="Arial"/>
              </a:rPr>
              <a:t>each  </a:t>
            </a:r>
            <a:r>
              <a:rPr sz="2400" spc="5" dirty="0">
                <a:latin typeface="Arial"/>
                <a:cs typeface="Arial"/>
              </a:rPr>
              <a:t>other.</a:t>
            </a:r>
            <a:endParaRPr sz="2400">
              <a:latin typeface="Arial"/>
              <a:cs typeface="Arial"/>
            </a:endParaRPr>
          </a:p>
          <a:p>
            <a:pPr marL="194945" marR="508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135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data </a:t>
            </a:r>
            <a:r>
              <a:rPr sz="2400" spc="-80" dirty="0">
                <a:latin typeface="Arial"/>
                <a:cs typeface="Arial"/>
              </a:rPr>
              <a:t>bus </a:t>
            </a:r>
            <a:r>
              <a:rPr sz="2400" spc="-100" dirty="0">
                <a:latin typeface="Arial"/>
                <a:cs typeface="Arial"/>
              </a:rPr>
              <a:t>is </a:t>
            </a:r>
            <a:r>
              <a:rPr sz="2400" spc="-95" dirty="0">
                <a:latin typeface="Arial"/>
                <a:cs typeface="Arial"/>
              </a:rPr>
              <a:t>used </a:t>
            </a:r>
            <a:r>
              <a:rPr sz="2400" spc="100" dirty="0">
                <a:latin typeface="Arial"/>
                <a:cs typeface="Arial"/>
              </a:rPr>
              <a:t>to </a:t>
            </a:r>
            <a:r>
              <a:rPr sz="2400" spc="-90" dirty="0">
                <a:latin typeface="Arial"/>
                <a:cs typeface="Arial"/>
              </a:rPr>
              <a:t>send </a:t>
            </a:r>
            <a:r>
              <a:rPr sz="2400" spc="-40" dirty="0">
                <a:latin typeface="Arial"/>
                <a:cs typeface="Arial"/>
              </a:rPr>
              <a:t>data </a:t>
            </a:r>
            <a:r>
              <a:rPr sz="2400" spc="105" dirty="0">
                <a:latin typeface="Arial"/>
                <a:cs typeface="Arial"/>
              </a:rPr>
              <a:t>to </a:t>
            </a:r>
            <a:r>
              <a:rPr sz="2400" spc="15" dirty="0">
                <a:latin typeface="Arial"/>
                <a:cs typeface="Arial"/>
              </a:rPr>
              <a:t>the </a:t>
            </a:r>
            <a:r>
              <a:rPr sz="2400" spc="-195" dirty="0">
                <a:latin typeface="Arial"/>
                <a:cs typeface="Arial"/>
              </a:rPr>
              <a:t>UART </a:t>
            </a:r>
            <a:r>
              <a:rPr sz="2400" spc="-50" dirty="0">
                <a:latin typeface="Arial"/>
                <a:cs typeface="Arial"/>
              </a:rPr>
              <a:t>by </a:t>
            </a:r>
            <a:r>
              <a:rPr sz="2400" spc="-15" dirty="0">
                <a:latin typeface="Arial"/>
                <a:cs typeface="Arial"/>
              </a:rPr>
              <a:t>another </a:t>
            </a:r>
            <a:r>
              <a:rPr sz="2400" spc="-70" dirty="0">
                <a:latin typeface="Arial"/>
                <a:cs typeface="Arial"/>
              </a:rPr>
              <a:t>device </a:t>
            </a:r>
            <a:r>
              <a:rPr sz="2400" spc="-35" dirty="0">
                <a:latin typeface="Arial"/>
                <a:cs typeface="Arial"/>
              </a:rPr>
              <a:t>like </a:t>
            </a:r>
            <a:r>
              <a:rPr sz="2400" spc="-160" dirty="0">
                <a:latin typeface="Arial"/>
                <a:cs typeface="Arial"/>
              </a:rPr>
              <a:t>a  </a:t>
            </a:r>
            <a:r>
              <a:rPr sz="2400" spc="-215" dirty="0">
                <a:latin typeface="Arial"/>
                <a:cs typeface="Arial"/>
              </a:rPr>
              <a:t>CPU, </a:t>
            </a:r>
            <a:r>
              <a:rPr sz="2400" spc="-40" dirty="0">
                <a:latin typeface="Arial"/>
                <a:cs typeface="Arial"/>
              </a:rPr>
              <a:t>memory, </a:t>
            </a:r>
            <a:r>
              <a:rPr sz="2400" spc="25" dirty="0">
                <a:latin typeface="Arial"/>
                <a:cs typeface="Arial"/>
              </a:rPr>
              <a:t>or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microcontroller.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  <a:tab pos="942340" algn="l"/>
                <a:tab pos="1278890" algn="l"/>
                <a:tab pos="2880995" algn="l"/>
                <a:tab pos="3655060" algn="l"/>
                <a:tab pos="4229735" algn="l"/>
                <a:tab pos="4947285" algn="l"/>
                <a:tab pos="5551170" algn="l"/>
                <a:tab pos="5973445" algn="l"/>
                <a:tab pos="6548120" algn="l"/>
                <a:tab pos="8282940" algn="l"/>
                <a:tab pos="9159240" algn="l"/>
              </a:tabLst>
            </a:pPr>
            <a:r>
              <a:rPr sz="2400" spc="-80" dirty="0">
                <a:latin typeface="Arial"/>
                <a:cs typeface="Arial"/>
              </a:rPr>
              <a:t>Data	</a:t>
            </a:r>
            <a:r>
              <a:rPr sz="2400" spc="-105" dirty="0">
                <a:latin typeface="Arial"/>
                <a:cs typeface="Arial"/>
              </a:rPr>
              <a:t>is	</a:t>
            </a:r>
            <a:r>
              <a:rPr sz="2400" spc="20" dirty="0">
                <a:latin typeface="Arial"/>
                <a:cs typeface="Arial"/>
              </a:rPr>
              <a:t>tr</a:t>
            </a:r>
            <a:r>
              <a:rPr sz="2400" spc="25" dirty="0">
                <a:latin typeface="Arial"/>
                <a:cs typeface="Arial"/>
              </a:rPr>
              <a:t>a</a:t>
            </a:r>
            <a:r>
              <a:rPr sz="2400" spc="-25" dirty="0">
                <a:latin typeface="Arial"/>
                <a:cs typeface="Arial"/>
              </a:rPr>
              <a:t>nsferred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50" dirty="0">
                <a:latin typeface="Arial"/>
                <a:cs typeface="Arial"/>
              </a:rPr>
              <a:t>fr</a:t>
            </a:r>
            <a:r>
              <a:rPr sz="2400" spc="100" dirty="0">
                <a:latin typeface="Arial"/>
                <a:cs typeface="Arial"/>
              </a:rPr>
              <a:t>o</a:t>
            </a:r>
            <a:r>
              <a:rPr sz="2400" spc="-3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40" dirty="0">
                <a:latin typeface="Arial"/>
                <a:cs typeface="Arial"/>
              </a:rPr>
              <a:t>data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90" dirty="0">
                <a:latin typeface="Arial"/>
                <a:cs typeface="Arial"/>
              </a:rPr>
              <a:t>bu</a:t>
            </a:r>
            <a:r>
              <a:rPr sz="2400" spc="-7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00" dirty="0">
                <a:latin typeface="Arial"/>
                <a:cs typeface="Arial"/>
              </a:rPr>
              <a:t>to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204" dirty="0">
                <a:latin typeface="Arial"/>
                <a:cs typeface="Arial"/>
              </a:rPr>
              <a:t>t</a:t>
            </a:r>
            <a:r>
              <a:rPr sz="2400" spc="-70" dirty="0">
                <a:latin typeface="Arial"/>
                <a:cs typeface="Arial"/>
              </a:rPr>
              <a:t>he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0" dirty="0">
                <a:latin typeface="Arial"/>
                <a:cs typeface="Arial"/>
              </a:rPr>
              <a:t>tra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smit</a:t>
            </a:r>
            <a:r>
              <a:rPr sz="2400" spc="25" dirty="0">
                <a:latin typeface="Arial"/>
                <a:cs typeface="Arial"/>
              </a:rPr>
              <a:t>ting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20" dirty="0">
                <a:latin typeface="Arial"/>
                <a:cs typeface="Arial"/>
              </a:rPr>
              <a:t>U</a:t>
            </a:r>
            <a:r>
              <a:rPr sz="2400" spc="-229" dirty="0">
                <a:latin typeface="Arial"/>
                <a:cs typeface="Arial"/>
              </a:rPr>
              <a:t>AR</a:t>
            </a:r>
            <a:r>
              <a:rPr sz="2400" spc="-20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5" dirty="0"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  <a:spcBef>
                <a:spcPts val="5"/>
              </a:spcBef>
            </a:pPr>
            <a:r>
              <a:rPr sz="2400" spc="-40" dirty="0">
                <a:latin typeface="Arial"/>
                <a:cs typeface="Arial"/>
              </a:rPr>
              <a:t>parallel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form.</a:t>
            </a:r>
            <a:endParaRPr sz="2400">
              <a:latin typeface="Arial"/>
              <a:cs typeface="Arial"/>
            </a:endParaRPr>
          </a:p>
          <a:p>
            <a:pPr marL="194945" marR="635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30" dirty="0">
                <a:latin typeface="Arial"/>
                <a:cs typeface="Arial"/>
              </a:rPr>
              <a:t>After </a:t>
            </a:r>
            <a:r>
              <a:rPr sz="2400" spc="15" dirty="0">
                <a:latin typeface="Arial"/>
                <a:cs typeface="Arial"/>
              </a:rPr>
              <a:t>the </a:t>
            </a:r>
            <a:r>
              <a:rPr sz="2400" spc="5" dirty="0">
                <a:latin typeface="Arial"/>
                <a:cs typeface="Arial"/>
              </a:rPr>
              <a:t>transmitting </a:t>
            </a:r>
            <a:r>
              <a:rPr sz="2400" spc="-195" dirty="0">
                <a:latin typeface="Arial"/>
                <a:cs typeface="Arial"/>
              </a:rPr>
              <a:t>UART </a:t>
            </a:r>
            <a:r>
              <a:rPr sz="2400" spc="-35" dirty="0">
                <a:latin typeface="Arial"/>
                <a:cs typeface="Arial"/>
              </a:rPr>
              <a:t>gets </a:t>
            </a:r>
            <a:r>
              <a:rPr sz="2400" spc="20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parallel data </a:t>
            </a:r>
            <a:r>
              <a:rPr sz="2400" spc="40" dirty="0">
                <a:latin typeface="Arial"/>
                <a:cs typeface="Arial"/>
              </a:rPr>
              <a:t>from</a:t>
            </a:r>
            <a:r>
              <a:rPr sz="2400" spc="-48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data </a:t>
            </a:r>
            <a:r>
              <a:rPr sz="2400" spc="-80" dirty="0">
                <a:latin typeface="Arial"/>
                <a:cs typeface="Arial"/>
              </a:rPr>
              <a:t>bus, </a:t>
            </a:r>
            <a:r>
              <a:rPr sz="2400" spc="95" dirty="0">
                <a:latin typeface="Arial"/>
                <a:cs typeface="Arial"/>
              </a:rPr>
              <a:t>it  </a:t>
            </a:r>
            <a:r>
              <a:rPr sz="2400" spc="-95" dirty="0">
                <a:latin typeface="Arial"/>
                <a:cs typeface="Arial"/>
              </a:rPr>
              <a:t>adds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a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start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bit,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a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parity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bit,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and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a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stop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bit,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creating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data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packet.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15" dirty="0">
                <a:latin typeface="Arial"/>
                <a:cs typeface="Arial"/>
              </a:rPr>
              <a:t>Next,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data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packet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is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output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serially,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bit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by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bit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at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Tx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pin.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0821" y="854786"/>
            <a:ext cx="361187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UART</a:t>
            </a:r>
            <a:r>
              <a:rPr spc="-75" dirty="0"/>
              <a:t> </a:t>
            </a:r>
            <a:r>
              <a:rPr dirty="0"/>
              <a:t>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9710" y="1806702"/>
            <a:ext cx="9408795" cy="21977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135" dirty="0">
                <a:latin typeface="Arial"/>
                <a:cs typeface="Arial"/>
              </a:rPr>
              <a:t>The </a:t>
            </a:r>
            <a:r>
              <a:rPr sz="2400" spc="-50" dirty="0">
                <a:latin typeface="Arial"/>
                <a:cs typeface="Arial"/>
              </a:rPr>
              <a:t>receiving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95" dirty="0">
                <a:latin typeface="Arial"/>
                <a:cs typeface="Arial"/>
              </a:rPr>
              <a:t>UART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reads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data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packet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bit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by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bit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at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its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Rx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pin.</a:t>
            </a:r>
            <a:endParaRPr sz="2400">
              <a:latin typeface="Arial"/>
              <a:cs typeface="Arial"/>
            </a:endParaRPr>
          </a:p>
          <a:p>
            <a:pPr marL="194945" marR="8255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135" dirty="0">
                <a:latin typeface="Arial"/>
                <a:cs typeface="Arial"/>
              </a:rPr>
              <a:t>The </a:t>
            </a:r>
            <a:r>
              <a:rPr sz="2400" spc="-45" dirty="0">
                <a:latin typeface="Arial"/>
                <a:cs typeface="Arial"/>
              </a:rPr>
              <a:t>receiving </a:t>
            </a:r>
            <a:r>
              <a:rPr sz="2400" spc="-195" dirty="0">
                <a:latin typeface="Arial"/>
                <a:cs typeface="Arial"/>
              </a:rPr>
              <a:t>UART </a:t>
            </a:r>
            <a:r>
              <a:rPr sz="2400" spc="5" dirty="0">
                <a:latin typeface="Arial"/>
                <a:cs typeface="Arial"/>
              </a:rPr>
              <a:t>then </a:t>
            </a:r>
            <a:r>
              <a:rPr sz="2400" spc="-35" dirty="0">
                <a:latin typeface="Arial"/>
                <a:cs typeface="Arial"/>
              </a:rPr>
              <a:t>converts </a:t>
            </a:r>
            <a:r>
              <a:rPr sz="2400" spc="15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data </a:t>
            </a:r>
            <a:r>
              <a:rPr sz="2400" spc="-75" dirty="0">
                <a:latin typeface="Arial"/>
                <a:cs typeface="Arial"/>
              </a:rPr>
              <a:t>back </a:t>
            </a:r>
            <a:r>
              <a:rPr sz="2400" spc="35" dirty="0">
                <a:latin typeface="Arial"/>
                <a:cs typeface="Arial"/>
              </a:rPr>
              <a:t>into </a:t>
            </a:r>
            <a:r>
              <a:rPr sz="2400" spc="-40" dirty="0">
                <a:latin typeface="Arial"/>
                <a:cs typeface="Arial"/>
              </a:rPr>
              <a:t>parallel </a:t>
            </a:r>
            <a:r>
              <a:rPr sz="2400" spc="40" dirty="0">
                <a:latin typeface="Arial"/>
                <a:cs typeface="Arial"/>
              </a:rPr>
              <a:t>form </a:t>
            </a:r>
            <a:r>
              <a:rPr sz="2400" spc="-75" dirty="0">
                <a:latin typeface="Arial"/>
                <a:cs typeface="Arial"/>
              </a:rPr>
              <a:t>and  </a:t>
            </a:r>
            <a:r>
              <a:rPr sz="2400" spc="-60" dirty="0">
                <a:latin typeface="Arial"/>
                <a:cs typeface="Arial"/>
              </a:rPr>
              <a:t>removes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start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bit,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parity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bit,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and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stop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bits.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  <a:tab pos="1231900" algn="l"/>
                <a:tab pos="1811020" algn="l"/>
                <a:tab pos="3131185" algn="l"/>
                <a:tab pos="4011929" algn="l"/>
                <a:tab pos="5314950" algn="l"/>
                <a:tab pos="5894070" algn="l"/>
                <a:tab pos="6619875" algn="l"/>
                <a:tab pos="7640955" algn="l"/>
                <a:tab pos="8020684" algn="l"/>
                <a:tab pos="9111615" algn="l"/>
              </a:tabLst>
            </a:pPr>
            <a:r>
              <a:rPr sz="2400" spc="-85" dirty="0">
                <a:latin typeface="Arial"/>
                <a:cs typeface="Arial"/>
              </a:rPr>
              <a:t>Finally</a:t>
            </a:r>
            <a:r>
              <a:rPr sz="2400" spc="-55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5" dirty="0">
                <a:latin typeface="Arial"/>
                <a:cs typeface="Arial"/>
              </a:rPr>
              <a:t>receiv</a:t>
            </a:r>
            <a:r>
              <a:rPr sz="2400" spc="-25" dirty="0">
                <a:latin typeface="Arial"/>
                <a:cs typeface="Arial"/>
              </a:rPr>
              <a:t>i</a:t>
            </a:r>
            <a:r>
              <a:rPr sz="2400" spc="-40" dirty="0">
                <a:latin typeface="Arial"/>
                <a:cs typeface="Arial"/>
              </a:rPr>
              <a:t>ng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20" dirty="0">
                <a:latin typeface="Arial"/>
                <a:cs typeface="Arial"/>
              </a:rPr>
              <a:t>U</a:t>
            </a:r>
            <a:r>
              <a:rPr sz="2400" spc="-229" dirty="0">
                <a:latin typeface="Arial"/>
                <a:cs typeface="Arial"/>
              </a:rPr>
              <a:t>AR</a:t>
            </a:r>
            <a:r>
              <a:rPr sz="2400" spc="-20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0" dirty="0">
                <a:latin typeface="Arial"/>
                <a:cs typeface="Arial"/>
              </a:rPr>
              <a:t>tra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spc="-204" dirty="0">
                <a:latin typeface="Arial"/>
                <a:cs typeface="Arial"/>
              </a:rPr>
              <a:t>s</a:t>
            </a:r>
            <a:r>
              <a:rPr sz="2400" spc="-25" dirty="0">
                <a:latin typeface="Arial"/>
                <a:cs typeface="Arial"/>
              </a:rPr>
              <a:t>fers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5" dirty="0">
                <a:latin typeface="Arial"/>
                <a:cs typeface="Arial"/>
              </a:rPr>
              <a:t>da</a:t>
            </a:r>
            <a:r>
              <a:rPr sz="2400" spc="10" dirty="0">
                <a:latin typeface="Arial"/>
                <a:cs typeface="Arial"/>
              </a:rPr>
              <a:t>t</a:t>
            </a:r>
            <a:r>
              <a:rPr sz="2400" spc="-16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80" dirty="0">
                <a:latin typeface="Arial"/>
                <a:cs typeface="Arial"/>
              </a:rPr>
              <a:t>p</a:t>
            </a:r>
            <a:r>
              <a:rPr sz="2400" spc="-9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cket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5" dirty="0">
                <a:latin typeface="Arial"/>
                <a:cs typeface="Arial"/>
              </a:rPr>
              <a:t>in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80" dirty="0">
                <a:latin typeface="Arial"/>
                <a:cs typeface="Arial"/>
              </a:rPr>
              <a:t>p</a:t>
            </a:r>
            <a:r>
              <a:rPr sz="2400" spc="-90" dirty="0">
                <a:latin typeface="Arial"/>
                <a:cs typeface="Arial"/>
              </a:rPr>
              <a:t>a</a:t>
            </a:r>
            <a:r>
              <a:rPr sz="2400" spc="-30" dirty="0">
                <a:latin typeface="Arial"/>
                <a:cs typeface="Arial"/>
              </a:rPr>
              <a:t>rallel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10" dirty="0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data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bus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on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receiving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end.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52444" y="4133088"/>
            <a:ext cx="5356859" cy="2308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1097" y="1006297"/>
            <a:ext cx="52895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Parallel</a:t>
            </a:r>
            <a:r>
              <a:rPr spc="-75" dirty="0"/>
              <a:t> </a:t>
            </a:r>
            <a:r>
              <a:rPr spc="-5" dirty="0"/>
              <a:t>communication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15872" y="2116963"/>
            <a:ext cx="9184640" cy="2814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 algn="just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75" dirty="0">
                <a:latin typeface="Arial"/>
                <a:cs typeface="Arial"/>
              </a:rPr>
              <a:t>Parallel </a:t>
            </a:r>
            <a:r>
              <a:rPr sz="2400" spc="-30" dirty="0">
                <a:latin typeface="Arial"/>
                <a:cs typeface="Arial"/>
              </a:rPr>
              <a:t>communication </a:t>
            </a:r>
            <a:r>
              <a:rPr sz="2400" spc="-100" dirty="0">
                <a:latin typeface="Arial"/>
                <a:cs typeface="Arial"/>
              </a:rPr>
              <a:t>is </a:t>
            </a:r>
            <a:r>
              <a:rPr sz="2400" spc="-160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method </a:t>
            </a:r>
            <a:r>
              <a:rPr sz="2400" spc="75" dirty="0">
                <a:latin typeface="Arial"/>
                <a:cs typeface="Arial"/>
              </a:rPr>
              <a:t>of </a:t>
            </a:r>
            <a:r>
              <a:rPr sz="2400" spc="-55" dirty="0">
                <a:latin typeface="Arial"/>
                <a:cs typeface="Arial"/>
              </a:rPr>
              <a:t>conveying </a:t>
            </a:r>
            <a:r>
              <a:rPr sz="2400" spc="5" dirty="0">
                <a:latin typeface="Arial"/>
                <a:cs typeface="Arial"/>
              </a:rPr>
              <a:t>multiple </a:t>
            </a:r>
            <a:r>
              <a:rPr sz="2400" spc="-40" dirty="0">
                <a:latin typeface="Arial"/>
                <a:cs typeface="Arial"/>
              </a:rPr>
              <a:t>binary </a:t>
            </a:r>
            <a:r>
              <a:rPr sz="2400" dirty="0">
                <a:latin typeface="Arial"/>
                <a:cs typeface="Arial"/>
              </a:rPr>
              <a:t>bits  </a:t>
            </a:r>
            <a:r>
              <a:rPr sz="2400" spc="-50" dirty="0">
                <a:latin typeface="Arial"/>
                <a:cs typeface="Arial"/>
              </a:rPr>
              <a:t>simultaneously.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Wingdings"/>
              <a:buChar char=""/>
            </a:pPr>
            <a:endParaRPr sz="2400">
              <a:latin typeface="Arial"/>
              <a:cs typeface="Arial"/>
            </a:endParaRPr>
          </a:p>
          <a:p>
            <a:pPr marL="194945" marR="5080" indent="-182880" algn="just">
              <a:lnSpc>
                <a:spcPct val="100000"/>
              </a:lnSpc>
              <a:spcBef>
                <a:spcPts val="192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b="1" spc="-155" dirty="0">
                <a:latin typeface="Arial"/>
                <a:cs typeface="Arial"/>
              </a:rPr>
              <a:t>The </a:t>
            </a:r>
            <a:r>
              <a:rPr sz="2400" b="1" spc="-170" dirty="0">
                <a:latin typeface="Arial"/>
                <a:cs typeface="Arial"/>
              </a:rPr>
              <a:t>mechanism </a:t>
            </a:r>
            <a:r>
              <a:rPr sz="2400" b="1" spc="-25" dirty="0">
                <a:latin typeface="Arial"/>
                <a:cs typeface="Arial"/>
              </a:rPr>
              <a:t>for </a:t>
            </a:r>
            <a:r>
              <a:rPr sz="2400" b="1" spc="-90" dirty="0">
                <a:latin typeface="Arial"/>
                <a:cs typeface="Arial"/>
              </a:rPr>
              <a:t>parallel </a:t>
            </a:r>
            <a:r>
              <a:rPr sz="2400" b="1" spc="-150" dirty="0">
                <a:latin typeface="Arial"/>
                <a:cs typeface="Arial"/>
              </a:rPr>
              <a:t>transmission </a:t>
            </a:r>
            <a:r>
              <a:rPr sz="2400" b="1" spc="-195" dirty="0">
                <a:latin typeface="Arial"/>
                <a:cs typeface="Arial"/>
              </a:rPr>
              <a:t>is </a:t>
            </a:r>
            <a:r>
              <a:rPr sz="2400" b="1" spc="-155" dirty="0">
                <a:latin typeface="Arial"/>
                <a:cs typeface="Arial"/>
              </a:rPr>
              <a:t>a </a:t>
            </a:r>
            <a:r>
              <a:rPr sz="2400" b="1" spc="-130" dirty="0">
                <a:latin typeface="Arial"/>
                <a:cs typeface="Arial"/>
              </a:rPr>
              <a:t>conceptually </a:t>
            </a:r>
            <a:r>
              <a:rPr sz="2400" b="1" spc="-135" dirty="0">
                <a:latin typeface="Arial"/>
                <a:cs typeface="Arial"/>
              </a:rPr>
              <a:t>simple  </a:t>
            </a:r>
            <a:r>
              <a:rPr sz="2400" b="1" spc="-145" dirty="0">
                <a:latin typeface="Arial"/>
                <a:cs typeface="Arial"/>
              </a:rPr>
              <a:t>one: </a:t>
            </a:r>
            <a:r>
              <a:rPr sz="2400" spc="-130" dirty="0">
                <a:latin typeface="Arial"/>
                <a:cs typeface="Arial"/>
              </a:rPr>
              <a:t>Use </a:t>
            </a:r>
            <a:r>
              <a:rPr sz="2400" spc="-40" dirty="0">
                <a:latin typeface="Arial"/>
                <a:cs typeface="Arial"/>
              </a:rPr>
              <a:t>n </a:t>
            </a:r>
            <a:r>
              <a:rPr sz="2400" spc="-35" dirty="0">
                <a:latin typeface="Arial"/>
                <a:cs typeface="Arial"/>
              </a:rPr>
              <a:t>wires </a:t>
            </a:r>
            <a:r>
              <a:rPr sz="2400" spc="100" dirty="0">
                <a:latin typeface="Arial"/>
                <a:cs typeface="Arial"/>
              </a:rPr>
              <a:t>to </a:t>
            </a:r>
            <a:r>
              <a:rPr sz="2400" spc="-90" dirty="0">
                <a:latin typeface="Arial"/>
                <a:cs typeface="Arial"/>
              </a:rPr>
              <a:t>send </a:t>
            </a:r>
            <a:r>
              <a:rPr sz="2400" spc="-40" dirty="0">
                <a:latin typeface="Arial"/>
                <a:cs typeface="Arial"/>
              </a:rPr>
              <a:t>n </a:t>
            </a:r>
            <a:r>
              <a:rPr sz="2400" spc="-5" dirty="0">
                <a:latin typeface="Arial"/>
                <a:cs typeface="Arial"/>
              </a:rPr>
              <a:t>bits </a:t>
            </a:r>
            <a:r>
              <a:rPr sz="2400" spc="15" dirty="0">
                <a:latin typeface="Arial"/>
                <a:cs typeface="Arial"/>
              </a:rPr>
              <a:t>at </a:t>
            </a:r>
            <a:r>
              <a:rPr sz="2400" spc="-45" dirty="0">
                <a:latin typeface="Arial"/>
                <a:cs typeface="Arial"/>
              </a:rPr>
              <a:t>one </a:t>
            </a:r>
            <a:r>
              <a:rPr sz="2400" spc="-5" dirty="0">
                <a:latin typeface="Arial"/>
                <a:cs typeface="Arial"/>
              </a:rPr>
              <a:t>time. </a:t>
            </a:r>
            <a:r>
              <a:rPr sz="2400" spc="-65" dirty="0">
                <a:latin typeface="Arial"/>
                <a:cs typeface="Arial"/>
              </a:rPr>
              <a:t>That </a:t>
            </a:r>
            <a:r>
              <a:rPr sz="2400" spc="-50" dirty="0">
                <a:latin typeface="Arial"/>
                <a:cs typeface="Arial"/>
              </a:rPr>
              <a:t>way </a:t>
            </a:r>
            <a:r>
              <a:rPr sz="2400" spc="-105" dirty="0">
                <a:latin typeface="Arial"/>
                <a:cs typeface="Arial"/>
              </a:rPr>
              <a:t>each </a:t>
            </a:r>
            <a:r>
              <a:rPr sz="2400" spc="60" dirty="0">
                <a:latin typeface="Arial"/>
                <a:cs typeface="Arial"/>
              </a:rPr>
              <a:t>bit </a:t>
            </a:r>
            <a:r>
              <a:rPr sz="2400" spc="-130" dirty="0">
                <a:latin typeface="Arial"/>
                <a:cs typeface="Arial"/>
              </a:rPr>
              <a:t>has </a:t>
            </a:r>
            <a:r>
              <a:rPr sz="2400" spc="-5" dirty="0">
                <a:latin typeface="Arial"/>
                <a:cs typeface="Arial"/>
              </a:rPr>
              <a:t>its  </a:t>
            </a:r>
            <a:r>
              <a:rPr sz="2400" spc="25" dirty="0">
                <a:latin typeface="Arial"/>
                <a:cs typeface="Arial"/>
              </a:rPr>
              <a:t>own </a:t>
            </a:r>
            <a:r>
              <a:rPr sz="2400" spc="-10" dirty="0">
                <a:latin typeface="Arial"/>
                <a:cs typeface="Arial"/>
              </a:rPr>
              <a:t>wire, </a:t>
            </a:r>
            <a:r>
              <a:rPr sz="2400" spc="-75" dirty="0">
                <a:latin typeface="Arial"/>
                <a:cs typeface="Arial"/>
              </a:rPr>
              <a:t>and </a:t>
            </a:r>
            <a:r>
              <a:rPr sz="2400" spc="-45" dirty="0">
                <a:latin typeface="Arial"/>
                <a:cs typeface="Arial"/>
              </a:rPr>
              <a:t>all </a:t>
            </a:r>
            <a:r>
              <a:rPr sz="2400" spc="-40" dirty="0">
                <a:latin typeface="Arial"/>
                <a:cs typeface="Arial"/>
              </a:rPr>
              <a:t>n </a:t>
            </a:r>
            <a:r>
              <a:rPr sz="2400" spc="-5" dirty="0">
                <a:latin typeface="Arial"/>
                <a:cs typeface="Arial"/>
              </a:rPr>
              <a:t>bits </a:t>
            </a:r>
            <a:r>
              <a:rPr sz="2400" spc="75" dirty="0">
                <a:latin typeface="Arial"/>
                <a:cs typeface="Arial"/>
              </a:rPr>
              <a:t>of </a:t>
            </a:r>
            <a:r>
              <a:rPr sz="2400" spc="-45" dirty="0">
                <a:latin typeface="Arial"/>
                <a:cs typeface="Arial"/>
              </a:rPr>
              <a:t>one </a:t>
            </a:r>
            <a:r>
              <a:rPr sz="2400" spc="-5" dirty="0">
                <a:latin typeface="Arial"/>
                <a:cs typeface="Arial"/>
              </a:rPr>
              <a:t>group </a:t>
            </a:r>
            <a:r>
              <a:rPr sz="2400" spc="-105" dirty="0">
                <a:latin typeface="Arial"/>
                <a:cs typeface="Arial"/>
              </a:rPr>
              <a:t>can </a:t>
            </a:r>
            <a:r>
              <a:rPr sz="2400" spc="-50" dirty="0">
                <a:latin typeface="Arial"/>
                <a:cs typeface="Arial"/>
              </a:rPr>
              <a:t>be </a:t>
            </a:r>
            <a:r>
              <a:rPr sz="2400" spc="5" dirty="0">
                <a:latin typeface="Arial"/>
                <a:cs typeface="Arial"/>
              </a:rPr>
              <a:t>transmitted </a:t>
            </a:r>
            <a:r>
              <a:rPr sz="2400" spc="55" dirty="0">
                <a:latin typeface="Arial"/>
                <a:cs typeface="Arial"/>
              </a:rPr>
              <a:t>with </a:t>
            </a:r>
            <a:r>
              <a:rPr sz="2400" spc="-105" dirty="0">
                <a:latin typeface="Arial"/>
                <a:cs typeface="Arial"/>
              </a:rPr>
              <a:t>each  </a:t>
            </a:r>
            <a:r>
              <a:rPr sz="2400" spc="-50" dirty="0">
                <a:latin typeface="Arial"/>
                <a:cs typeface="Arial"/>
              </a:rPr>
              <a:t>clock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tick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from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one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device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to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another.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0821" y="854786"/>
            <a:ext cx="361187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UART</a:t>
            </a:r>
            <a:r>
              <a:rPr spc="-75" dirty="0"/>
              <a:t> </a:t>
            </a:r>
            <a:r>
              <a:rPr dirty="0"/>
              <a:t>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9710" y="2051430"/>
            <a:ext cx="94075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 algn="just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195" dirty="0">
                <a:latin typeface="Arial"/>
                <a:cs typeface="Arial"/>
              </a:rPr>
              <a:t>UART </a:t>
            </a:r>
            <a:r>
              <a:rPr sz="2400" spc="5" dirty="0">
                <a:latin typeface="Arial"/>
                <a:cs typeface="Arial"/>
              </a:rPr>
              <a:t>transmitted </a:t>
            </a:r>
            <a:r>
              <a:rPr sz="2400" spc="-35" dirty="0">
                <a:latin typeface="Arial"/>
                <a:cs typeface="Arial"/>
              </a:rPr>
              <a:t>data </a:t>
            </a:r>
            <a:r>
              <a:rPr sz="2400" spc="-100" dirty="0">
                <a:latin typeface="Arial"/>
                <a:cs typeface="Arial"/>
              </a:rPr>
              <a:t>is </a:t>
            </a:r>
            <a:r>
              <a:rPr sz="2400" spc="-50" dirty="0">
                <a:latin typeface="Arial"/>
                <a:cs typeface="Arial"/>
              </a:rPr>
              <a:t>organized </a:t>
            </a:r>
            <a:r>
              <a:rPr sz="2400" spc="35" dirty="0">
                <a:latin typeface="Arial"/>
                <a:cs typeface="Arial"/>
              </a:rPr>
              <a:t>into </a:t>
            </a:r>
            <a:r>
              <a:rPr sz="2400" spc="-60" dirty="0">
                <a:latin typeface="Arial"/>
                <a:cs typeface="Arial"/>
              </a:rPr>
              <a:t>packets. </a:t>
            </a:r>
            <a:r>
              <a:rPr sz="2400" spc="-165" dirty="0">
                <a:latin typeface="Arial"/>
                <a:cs typeface="Arial"/>
              </a:rPr>
              <a:t>Each </a:t>
            </a:r>
            <a:r>
              <a:rPr sz="2400" spc="-35" dirty="0">
                <a:latin typeface="Arial"/>
                <a:cs typeface="Arial"/>
              </a:rPr>
              <a:t>packet  </a:t>
            </a:r>
            <a:r>
              <a:rPr sz="2400" spc="-45" dirty="0">
                <a:latin typeface="Arial"/>
                <a:cs typeface="Arial"/>
              </a:rPr>
              <a:t>contains </a:t>
            </a:r>
            <a:r>
              <a:rPr sz="2400" spc="-500" dirty="0">
                <a:latin typeface="Arial"/>
                <a:cs typeface="Arial"/>
              </a:rPr>
              <a:t>1 </a:t>
            </a:r>
            <a:r>
              <a:rPr sz="2400" spc="15" dirty="0">
                <a:latin typeface="Arial"/>
                <a:cs typeface="Arial"/>
              </a:rPr>
              <a:t>start </a:t>
            </a:r>
            <a:r>
              <a:rPr sz="2400" spc="30" dirty="0">
                <a:latin typeface="Arial"/>
                <a:cs typeface="Arial"/>
              </a:rPr>
              <a:t>bit, </a:t>
            </a:r>
            <a:r>
              <a:rPr sz="2400" spc="-160" dirty="0">
                <a:latin typeface="Arial"/>
                <a:cs typeface="Arial"/>
              </a:rPr>
              <a:t>5 </a:t>
            </a:r>
            <a:r>
              <a:rPr sz="2400" spc="100" dirty="0">
                <a:latin typeface="Arial"/>
                <a:cs typeface="Arial"/>
              </a:rPr>
              <a:t>to </a:t>
            </a:r>
            <a:r>
              <a:rPr sz="2400" spc="-20" dirty="0">
                <a:latin typeface="Arial"/>
                <a:cs typeface="Arial"/>
              </a:rPr>
              <a:t>9 </a:t>
            </a:r>
            <a:r>
              <a:rPr sz="2400" spc="-40" dirty="0">
                <a:latin typeface="Arial"/>
                <a:cs typeface="Arial"/>
              </a:rPr>
              <a:t>data </a:t>
            </a:r>
            <a:r>
              <a:rPr sz="2400" spc="-5" dirty="0">
                <a:latin typeface="Arial"/>
                <a:cs typeface="Arial"/>
              </a:rPr>
              <a:t>bits </a:t>
            </a:r>
            <a:r>
              <a:rPr sz="2400" spc="-30" dirty="0">
                <a:latin typeface="Arial"/>
                <a:cs typeface="Arial"/>
              </a:rPr>
              <a:t>(depending </a:t>
            </a:r>
            <a:r>
              <a:rPr sz="2400" spc="-15" dirty="0">
                <a:latin typeface="Arial"/>
                <a:cs typeface="Arial"/>
              </a:rPr>
              <a:t>on </a:t>
            </a:r>
            <a:r>
              <a:rPr sz="2400" spc="20" dirty="0">
                <a:latin typeface="Arial"/>
                <a:cs typeface="Arial"/>
              </a:rPr>
              <a:t>the </a:t>
            </a:r>
            <a:r>
              <a:rPr sz="2400" spc="-135" dirty="0">
                <a:latin typeface="Arial"/>
                <a:cs typeface="Arial"/>
              </a:rPr>
              <a:t>UART), </a:t>
            </a:r>
            <a:r>
              <a:rPr sz="2400" spc="-105" dirty="0">
                <a:latin typeface="Arial"/>
                <a:cs typeface="Arial"/>
              </a:rPr>
              <a:t>an  </a:t>
            </a:r>
            <a:r>
              <a:rPr sz="2400" dirty="0">
                <a:latin typeface="Arial"/>
                <a:cs typeface="Arial"/>
              </a:rPr>
              <a:t>optional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parity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bit,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and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00" dirty="0">
                <a:latin typeface="Arial"/>
                <a:cs typeface="Arial"/>
              </a:rPr>
              <a:t>1</a:t>
            </a:r>
            <a:r>
              <a:rPr sz="2400" spc="-470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or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229" dirty="0">
                <a:latin typeface="Arial"/>
                <a:cs typeface="Arial"/>
              </a:rPr>
              <a:t>2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stop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bits: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17035" y="3489959"/>
            <a:ext cx="5288279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0821" y="854786"/>
            <a:ext cx="361187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UART</a:t>
            </a:r>
            <a:r>
              <a:rPr spc="-75" dirty="0"/>
              <a:t> </a:t>
            </a:r>
            <a:r>
              <a:rPr dirty="0"/>
              <a:t>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9710" y="4220755"/>
            <a:ext cx="8411845" cy="985519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94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25" dirty="0">
                <a:latin typeface="Arial"/>
                <a:cs typeface="Arial"/>
              </a:rPr>
              <a:t>In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configuration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shown,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it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takes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260" dirty="0">
                <a:latin typeface="Arial"/>
                <a:cs typeface="Arial"/>
              </a:rPr>
              <a:t>10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to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send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204" dirty="0">
                <a:latin typeface="Arial"/>
                <a:cs typeface="Arial"/>
              </a:rPr>
              <a:t>7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of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100" dirty="0">
                <a:latin typeface="Arial"/>
                <a:cs typeface="Arial"/>
              </a:rPr>
              <a:t>Transmission </a:t>
            </a:r>
            <a:r>
              <a:rPr sz="2400" spc="-30" dirty="0">
                <a:latin typeface="Arial"/>
                <a:cs typeface="Arial"/>
              </a:rPr>
              <a:t>efficiency </a:t>
            </a:r>
            <a:r>
              <a:rPr sz="2400" spc="-105" dirty="0">
                <a:latin typeface="Arial"/>
                <a:cs typeface="Arial"/>
              </a:rPr>
              <a:t>is </a:t>
            </a:r>
            <a:r>
              <a:rPr sz="2400" spc="-165" dirty="0">
                <a:latin typeface="Arial"/>
                <a:cs typeface="Arial"/>
              </a:rPr>
              <a:t>7/10, </a:t>
            </a:r>
            <a:r>
              <a:rPr sz="2400" spc="25" dirty="0">
                <a:latin typeface="Arial"/>
                <a:cs typeface="Arial"/>
              </a:rPr>
              <a:t>or</a:t>
            </a:r>
            <a:r>
              <a:rPr sz="2400" spc="-380" dirty="0">
                <a:latin typeface="Arial"/>
                <a:cs typeface="Arial"/>
              </a:rPr>
              <a:t> </a:t>
            </a:r>
            <a:r>
              <a:rPr sz="2400" spc="-300" dirty="0">
                <a:latin typeface="Arial"/>
                <a:cs typeface="Arial"/>
              </a:rPr>
              <a:t>70%.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82595" y="2234235"/>
            <a:ext cx="6740780" cy="1694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4135120" marR="5080" indent="-4123054">
              <a:lnSpc>
                <a:spcPts val="3879"/>
              </a:lnSpc>
              <a:spcBef>
                <a:spcPts val="595"/>
              </a:spcBef>
            </a:pPr>
            <a:r>
              <a:rPr spc="-5" dirty="0"/>
              <a:t>Universal asynchronous receiver/transmitter  </a:t>
            </a:r>
            <a:r>
              <a:rPr dirty="0"/>
              <a:t>(UART)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2394114"/>
            <a:ext cx="10063480" cy="244856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4"/>
              </a:spcBef>
            </a:pPr>
            <a:r>
              <a:rPr sz="2400" b="1" spc="-270" dirty="0">
                <a:latin typeface="Arial"/>
                <a:cs typeface="Arial"/>
              </a:rPr>
              <a:t>START</a:t>
            </a:r>
            <a:r>
              <a:rPr sz="2400" b="1" spc="-160" dirty="0">
                <a:latin typeface="Arial"/>
                <a:cs typeface="Arial"/>
              </a:rPr>
              <a:t> </a:t>
            </a:r>
            <a:r>
              <a:rPr sz="2400" b="1" spc="-170" dirty="0">
                <a:latin typeface="Arial"/>
                <a:cs typeface="Arial"/>
              </a:rPr>
              <a:t>BIT</a:t>
            </a:r>
            <a:endParaRPr sz="24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900"/>
              </a:spcBef>
            </a:pPr>
            <a:r>
              <a:rPr sz="2400" spc="-130" dirty="0">
                <a:latin typeface="Arial"/>
                <a:cs typeface="Arial"/>
              </a:rPr>
              <a:t>The </a:t>
            </a:r>
            <a:r>
              <a:rPr sz="2400" spc="-195" dirty="0">
                <a:latin typeface="Arial"/>
                <a:cs typeface="Arial"/>
              </a:rPr>
              <a:t>UART </a:t>
            </a:r>
            <a:r>
              <a:rPr sz="2400" spc="-35" dirty="0">
                <a:latin typeface="Arial"/>
                <a:cs typeface="Arial"/>
              </a:rPr>
              <a:t>data </a:t>
            </a:r>
            <a:r>
              <a:rPr sz="2400" spc="-55" dirty="0">
                <a:latin typeface="Arial"/>
                <a:cs typeface="Arial"/>
              </a:rPr>
              <a:t>transmission </a:t>
            </a:r>
            <a:r>
              <a:rPr sz="2400" spc="-35" dirty="0">
                <a:latin typeface="Arial"/>
                <a:cs typeface="Arial"/>
              </a:rPr>
              <a:t>line </a:t>
            </a:r>
            <a:r>
              <a:rPr sz="2400" spc="-105" dirty="0">
                <a:latin typeface="Arial"/>
                <a:cs typeface="Arial"/>
              </a:rPr>
              <a:t>is </a:t>
            </a:r>
            <a:r>
              <a:rPr sz="2400" spc="-30" dirty="0">
                <a:latin typeface="Arial"/>
                <a:cs typeface="Arial"/>
              </a:rPr>
              <a:t>normally </a:t>
            </a:r>
            <a:r>
              <a:rPr sz="2400" spc="-35" dirty="0">
                <a:latin typeface="Arial"/>
                <a:cs typeface="Arial"/>
              </a:rPr>
              <a:t>held </a:t>
            </a:r>
            <a:r>
              <a:rPr sz="2400" spc="15" dirty="0">
                <a:latin typeface="Arial"/>
                <a:cs typeface="Arial"/>
              </a:rPr>
              <a:t>at </a:t>
            </a:r>
            <a:r>
              <a:rPr sz="2400" spc="-160" dirty="0">
                <a:latin typeface="Arial"/>
                <a:cs typeface="Arial"/>
              </a:rPr>
              <a:t>a </a:t>
            </a:r>
            <a:r>
              <a:rPr sz="2400" spc="-30" dirty="0">
                <a:latin typeface="Arial"/>
                <a:cs typeface="Arial"/>
              </a:rPr>
              <a:t>high </a:t>
            </a:r>
            <a:r>
              <a:rPr sz="2400" spc="-25" dirty="0">
                <a:latin typeface="Arial"/>
                <a:cs typeface="Arial"/>
              </a:rPr>
              <a:t>voltage </a:t>
            </a:r>
            <a:r>
              <a:rPr sz="2400" spc="-45" dirty="0">
                <a:latin typeface="Arial"/>
                <a:cs typeface="Arial"/>
              </a:rPr>
              <a:t>level </a:t>
            </a:r>
            <a:r>
              <a:rPr sz="2400" spc="-20" dirty="0">
                <a:latin typeface="Arial"/>
                <a:cs typeface="Arial"/>
              </a:rPr>
              <a:t>when  </a:t>
            </a:r>
            <a:r>
              <a:rPr sz="2400" spc="15" dirty="0">
                <a:latin typeface="Arial"/>
                <a:cs typeface="Arial"/>
              </a:rPr>
              <a:t>it’s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not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transmitting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data.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95" dirty="0">
                <a:latin typeface="Arial"/>
                <a:cs typeface="Arial"/>
              </a:rPr>
              <a:t>To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start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transfer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of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data,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transmitting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95" dirty="0">
                <a:latin typeface="Arial"/>
                <a:cs typeface="Arial"/>
              </a:rPr>
              <a:t>UART  </a:t>
            </a:r>
            <a:r>
              <a:rPr sz="2400" spc="-45" dirty="0">
                <a:latin typeface="Arial"/>
                <a:cs typeface="Arial"/>
              </a:rPr>
              <a:t>pulls </a:t>
            </a:r>
            <a:r>
              <a:rPr sz="2400" spc="15" dirty="0">
                <a:latin typeface="Arial"/>
                <a:cs typeface="Arial"/>
              </a:rPr>
              <a:t>the </a:t>
            </a:r>
            <a:r>
              <a:rPr sz="2400" spc="-55" dirty="0">
                <a:latin typeface="Arial"/>
                <a:cs typeface="Arial"/>
              </a:rPr>
              <a:t>transmission </a:t>
            </a:r>
            <a:r>
              <a:rPr sz="2400" spc="-35" dirty="0">
                <a:latin typeface="Arial"/>
                <a:cs typeface="Arial"/>
              </a:rPr>
              <a:t>line </a:t>
            </a:r>
            <a:r>
              <a:rPr sz="2400" spc="40" dirty="0">
                <a:latin typeface="Arial"/>
                <a:cs typeface="Arial"/>
              </a:rPr>
              <a:t>from </a:t>
            </a:r>
            <a:r>
              <a:rPr sz="2400" spc="-35" dirty="0">
                <a:latin typeface="Arial"/>
                <a:cs typeface="Arial"/>
              </a:rPr>
              <a:t>high </a:t>
            </a:r>
            <a:r>
              <a:rPr sz="2400" spc="100" dirty="0">
                <a:latin typeface="Arial"/>
                <a:cs typeface="Arial"/>
              </a:rPr>
              <a:t>to </a:t>
            </a:r>
            <a:r>
              <a:rPr sz="2400" spc="40" dirty="0">
                <a:latin typeface="Arial"/>
                <a:cs typeface="Arial"/>
              </a:rPr>
              <a:t>low </a:t>
            </a:r>
            <a:r>
              <a:rPr sz="2400" spc="70" dirty="0">
                <a:latin typeface="Arial"/>
                <a:cs typeface="Arial"/>
              </a:rPr>
              <a:t>for </a:t>
            </a:r>
            <a:r>
              <a:rPr sz="2400" spc="-45" dirty="0">
                <a:latin typeface="Arial"/>
                <a:cs typeface="Arial"/>
              </a:rPr>
              <a:t>one </a:t>
            </a:r>
            <a:r>
              <a:rPr sz="2400" spc="-50" dirty="0">
                <a:latin typeface="Arial"/>
                <a:cs typeface="Arial"/>
              </a:rPr>
              <a:t>clock </a:t>
            </a:r>
            <a:r>
              <a:rPr sz="2400" spc="-80" dirty="0">
                <a:latin typeface="Arial"/>
                <a:cs typeface="Arial"/>
              </a:rPr>
              <a:t>cycle. When </a:t>
            </a:r>
            <a:r>
              <a:rPr sz="2400" spc="20" dirty="0">
                <a:latin typeface="Arial"/>
                <a:cs typeface="Arial"/>
              </a:rPr>
              <a:t>the  </a:t>
            </a:r>
            <a:r>
              <a:rPr sz="2400" spc="-50" dirty="0">
                <a:latin typeface="Arial"/>
                <a:cs typeface="Arial"/>
              </a:rPr>
              <a:t>receiving </a:t>
            </a:r>
            <a:r>
              <a:rPr sz="2400" spc="-195" dirty="0">
                <a:latin typeface="Arial"/>
                <a:cs typeface="Arial"/>
              </a:rPr>
              <a:t>UART </a:t>
            </a:r>
            <a:r>
              <a:rPr sz="2400" spc="-20" dirty="0">
                <a:latin typeface="Arial"/>
                <a:cs typeface="Arial"/>
              </a:rPr>
              <a:t>detects </a:t>
            </a:r>
            <a:r>
              <a:rPr sz="2400" spc="15" dirty="0">
                <a:latin typeface="Arial"/>
                <a:cs typeface="Arial"/>
              </a:rPr>
              <a:t>the </a:t>
            </a:r>
            <a:r>
              <a:rPr sz="2400" spc="-30" dirty="0">
                <a:latin typeface="Arial"/>
                <a:cs typeface="Arial"/>
              </a:rPr>
              <a:t>high </a:t>
            </a:r>
            <a:r>
              <a:rPr sz="2400" spc="105" dirty="0">
                <a:latin typeface="Arial"/>
                <a:cs typeface="Arial"/>
              </a:rPr>
              <a:t>to </a:t>
            </a:r>
            <a:r>
              <a:rPr sz="2400" spc="40" dirty="0">
                <a:latin typeface="Arial"/>
                <a:cs typeface="Arial"/>
              </a:rPr>
              <a:t>low </a:t>
            </a:r>
            <a:r>
              <a:rPr sz="2400" spc="-25" dirty="0">
                <a:latin typeface="Arial"/>
                <a:cs typeface="Arial"/>
              </a:rPr>
              <a:t>voltage </a:t>
            </a:r>
            <a:r>
              <a:rPr sz="2400" spc="-10" dirty="0">
                <a:latin typeface="Arial"/>
                <a:cs typeface="Arial"/>
              </a:rPr>
              <a:t>transition, </a:t>
            </a:r>
            <a:r>
              <a:rPr sz="2400" spc="90" dirty="0">
                <a:latin typeface="Arial"/>
                <a:cs typeface="Arial"/>
              </a:rPr>
              <a:t>it </a:t>
            </a:r>
            <a:r>
              <a:rPr sz="2400" spc="-65" dirty="0">
                <a:latin typeface="Arial"/>
                <a:cs typeface="Arial"/>
              </a:rPr>
              <a:t>begins </a:t>
            </a:r>
            <a:r>
              <a:rPr sz="2400" spc="-45" dirty="0">
                <a:latin typeface="Arial"/>
                <a:cs typeface="Arial"/>
              </a:rPr>
              <a:t>reading 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bits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data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frame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at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frequency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of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baud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rate.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4135120" marR="5080" indent="-4123054">
              <a:lnSpc>
                <a:spcPts val="3879"/>
              </a:lnSpc>
              <a:spcBef>
                <a:spcPts val="595"/>
              </a:spcBef>
            </a:pPr>
            <a:r>
              <a:rPr spc="-5" dirty="0"/>
              <a:t>Universal asynchronous receiver/transmitter  </a:t>
            </a:r>
            <a:r>
              <a:rPr dirty="0"/>
              <a:t>(UART)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2873143"/>
            <a:ext cx="10062210" cy="171831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5"/>
              </a:spcBef>
            </a:pPr>
            <a:r>
              <a:rPr sz="2400" b="1" spc="-240" dirty="0">
                <a:latin typeface="Arial"/>
                <a:cs typeface="Arial"/>
              </a:rPr>
              <a:t>DATA</a:t>
            </a:r>
            <a:r>
              <a:rPr sz="2400" b="1" spc="-150" dirty="0">
                <a:latin typeface="Arial"/>
                <a:cs typeface="Arial"/>
              </a:rPr>
              <a:t> </a:t>
            </a:r>
            <a:r>
              <a:rPr sz="2400" b="1" spc="-215" dirty="0">
                <a:latin typeface="Arial"/>
                <a:cs typeface="Arial"/>
              </a:rPr>
              <a:t>FRAME</a:t>
            </a:r>
            <a:endParaRPr sz="24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900"/>
              </a:spcBef>
            </a:pPr>
            <a:r>
              <a:rPr sz="2400" spc="-135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data </a:t>
            </a:r>
            <a:r>
              <a:rPr sz="2400" spc="-20" dirty="0">
                <a:latin typeface="Arial"/>
                <a:cs typeface="Arial"/>
              </a:rPr>
              <a:t>frame </a:t>
            </a:r>
            <a:r>
              <a:rPr sz="2400" spc="-45" dirty="0">
                <a:latin typeface="Arial"/>
                <a:cs typeface="Arial"/>
              </a:rPr>
              <a:t>contains </a:t>
            </a:r>
            <a:r>
              <a:rPr sz="2400" spc="15" dirty="0">
                <a:latin typeface="Arial"/>
                <a:cs typeface="Arial"/>
              </a:rPr>
              <a:t>the </a:t>
            </a:r>
            <a:r>
              <a:rPr sz="2400" spc="-45" dirty="0">
                <a:latin typeface="Arial"/>
                <a:cs typeface="Arial"/>
              </a:rPr>
              <a:t>actual </a:t>
            </a:r>
            <a:r>
              <a:rPr sz="2400" spc="-40" dirty="0">
                <a:latin typeface="Arial"/>
                <a:cs typeface="Arial"/>
              </a:rPr>
              <a:t>data being </a:t>
            </a:r>
            <a:r>
              <a:rPr sz="2400" spc="-15" dirty="0">
                <a:latin typeface="Arial"/>
                <a:cs typeface="Arial"/>
              </a:rPr>
              <a:t>transferred. </a:t>
            </a:r>
            <a:r>
              <a:rPr sz="2400" spc="90" dirty="0">
                <a:latin typeface="Arial"/>
                <a:cs typeface="Arial"/>
              </a:rPr>
              <a:t>It </a:t>
            </a:r>
            <a:r>
              <a:rPr sz="2400" spc="-105" dirty="0">
                <a:latin typeface="Arial"/>
                <a:cs typeface="Arial"/>
              </a:rPr>
              <a:t>can </a:t>
            </a:r>
            <a:r>
              <a:rPr sz="2400" spc="-55" dirty="0">
                <a:latin typeface="Arial"/>
                <a:cs typeface="Arial"/>
              </a:rPr>
              <a:t>be </a:t>
            </a:r>
            <a:r>
              <a:rPr sz="2400" spc="-160" dirty="0">
                <a:latin typeface="Arial"/>
                <a:cs typeface="Arial"/>
              </a:rPr>
              <a:t>5 </a:t>
            </a:r>
            <a:r>
              <a:rPr sz="2400" spc="-5" dirty="0">
                <a:latin typeface="Arial"/>
                <a:cs typeface="Arial"/>
              </a:rPr>
              <a:t>bits </a:t>
            </a:r>
            <a:r>
              <a:rPr sz="2400" spc="-20" dirty="0">
                <a:latin typeface="Arial"/>
                <a:cs typeface="Arial"/>
              </a:rPr>
              <a:t>up  </a:t>
            </a:r>
            <a:r>
              <a:rPr sz="2400" spc="100" dirty="0">
                <a:latin typeface="Arial"/>
                <a:cs typeface="Arial"/>
              </a:rPr>
              <a:t>to </a:t>
            </a:r>
            <a:r>
              <a:rPr sz="2400" spc="-15" dirty="0">
                <a:latin typeface="Arial"/>
                <a:cs typeface="Arial"/>
              </a:rPr>
              <a:t>8 </a:t>
            </a:r>
            <a:r>
              <a:rPr sz="2400" spc="-5" dirty="0">
                <a:latin typeface="Arial"/>
                <a:cs typeface="Arial"/>
              </a:rPr>
              <a:t>bits </a:t>
            </a:r>
            <a:r>
              <a:rPr sz="2400" spc="-15" dirty="0">
                <a:latin typeface="Arial"/>
                <a:cs typeface="Arial"/>
              </a:rPr>
              <a:t>long </a:t>
            </a:r>
            <a:r>
              <a:rPr sz="2400" spc="70" dirty="0">
                <a:latin typeface="Arial"/>
                <a:cs typeface="Arial"/>
              </a:rPr>
              <a:t>if </a:t>
            </a:r>
            <a:r>
              <a:rPr sz="2400" spc="-160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parity </a:t>
            </a:r>
            <a:r>
              <a:rPr sz="2400" spc="60" dirty="0">
                <a:latin typeface="Arial"/>
                <a:cs typeface="Arial"/>
              </a:rPr>
              <a:t>bit </a:t>
            </a:r>
            <a:r>
              <a:rPr sz="2400" spc="-100" dirty="0">
                <a:latin typeface="Arial"/>
                <a:cs typeface="Arial"/>
              </a:rPr>
              <a:t>is </a:t>
            </a:r>
            <a:r>
              <a:rPr sz="2400" spc="-85" dirty="0">
                <a:latin typeface="Arial"/>
                <a:cs typeface="Arial"/>
              </a:rPr>
              <a:t>used. </a:t>
            </a:r>
            <a:r>
              <a:rPr sz="2400" spc="65" dirty="0">
                <a:latin typeface="Arial"/>
                <a:cs typeface="Arial"/>
              </a:rPr>
              <a:t>If </a:t>
            </a:r>
            <a:r>
              <a:rPr sz="2400" spc="-20" dirty="0">
                <a:latin typeface="Arial"/>
                <a:cs typeface="Arial"/>
              </a:rPr>
              <a:t>no </a:t>
            </a:r>
            <a:r>
              <a:rPr sz="2400" spc="-5" dirty="0">
                <a:latin typeface="Arial"/>
                <a:cs typeface="Arial"/>
              </a:rPr>
              <a:t>parity </a:t>
            </a:r>
            <a:r>
              <a:rPr sz="2400" spc="60" dirty="0">
                <a:latin typeface="Arial"/>
                <a:cs typeface="Arial"/>
              </a:rPr>
              <a:t>bit </a:t>
            </a:r>
            <a:r>
              <a:rPr sz="2400" spc="-100" dirty="0">
                <a:latin typeface="Arial"/>
                <a:cs typeface="Arial"/>
              </a:rPr>
              <a:t>is </a:t>
            </a:r>
            <a:r>
              <a:rPr sz="2400" spc="-85" dirty="0">
                <a:latin typeface="Arial"/>
                <a:cs typeface="Arial"/>
              </a:rPr>
              <a:t>used,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45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data </a:t>
            </a:r>
            <a:r>
              <a:rPr sz="2400" spc="-20" dirty="0">
                <a:latin typeface="Arial"/>
                <a:cs typeface="Arial"/>
              </a:rPr>
              <a:t>frame </a:t>
            </a:r>
            <a:r>
              <a:rPr sz="2400" spc="-105" dirty="0">
                <a:latin typeface="Arial"/>
                <a:cs typeface="Arial"/>
              </a:rPr>
              <a:t>can  </a:t>
            </a:r>
            <a:r>
              <a:rPr sz="2400" spc="-55" dirty="0">
                <a:latin typeface="Arial"/>
                <a:cs typeface="Arial"/>
              </a:rPr>
              <a:t>be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9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long.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most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cases,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data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is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sent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with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least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significant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bit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first.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4135120" marR="5080" indent="-4123054">
              <a:lnSpc>
                <a:spcPts val="3879"/>
              </a:lnSpc>
              <a:spcBef>
                <a:spcPts val="595"/>
              </a:spcBef>
            </a:pPr>
            <a:r>
              <a:rPr spc="-5" dirty="0"/>
              <a:t>Universal asynchronous receiver/transmitter  </a:t>
            </a:r>
            <a:r>
              <a:rPr dirty="0"/>
              <a:t>(UART)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1987292"/>
            <a:ext cx="9902825" cy="413067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90"/>
              </a:spcBef>
            </a:pPr>
            <a:r>
              <a:rPr sz="2800" b="1" spc="-260" dirty="0">
                <a:latin typeface="Arial"/>
                <a:cs typeface="Arial"/>
              </a:rPr>
              <a:t>PARITY</a:t>
            </a:r>
            <a:endParaRPr sz="2800">
              <a:latin typeface="Arial"/>
              <a:cs typeface="Arial"/>
            </a:endParaRPr>
          </a:p>
          <a:p>
            <a:pPr marL="12700" marR="5080" algn="just">
              <a:lnSpc>
                <a:spcPct val="80000"/>
              </a:lnSpc>
              <a:spcBef>
                <a:spcPts val="920"/>
              </a:spcBef>
            </a:pPr>
            <a:r>
              <a:rPr sz="2400" spc="-50" dirty="0">
                <a:latin typeface="Arial"/>
                <a:cs typeface="Arial"/>
              </a:rPr>
              <a:t>Parity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describes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evenness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or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oddness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of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a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number.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The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parity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bit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is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a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way  </a:t>
            </a:r>
            <a:r>
              <a:rPr sz="2400" spc="65" dirty="0">
                <a:latin typeface="Arial"/>
                <a:cs typeface="Arial"/>
              </a:rPr>
              <a:t>for </a:t>
            </a:r>
            <a:r>
              <a:rPr sz="2400" spc="15" dirty="0">
                <a:latin typeface="Arial"/>
                <a:cs typeface="Arial"/>
              </a:rPr>
              <a:t>the </a:t>
            </a:r>
            <a:r>
              <a:rPr sz="2400" spc="-50" dirty="0">
                <a:latin typeface="Arial"/>
                <a:cs typeface="Arial"/>
              </a:rPr>
              <a:t>receiving </a:t>
            </a:r>
            <a:r>
              <a:rPr sz="2400" spc="-195" dirty="0">
                <a:latin typeface="Arial"/>
                <a:cs typeface="Arial"/>
              </a:rPr>
              <a:t>UART </a:t>
            </a:r>
            <a:r>
              <a:rPr sz="2400" spc="100" dirty="0">
                <a:latin typeface="Arial"/>
                <a:cs typeface="Arial"/>
              </a:rPr>
              <a:t>to </a:t>
            </a:r>
            <a:r>
              <a:rPr sz="2400" spc="30" dirty="0">
                <a:latin typeface="Arial"/>
                <a:cs typeface="Arial"/>
              </a:rPr>
              <a:t>tell </a:t>
            </a:r>
            <a:r>
              <a:rPr sz="2400" spc="70" dirty="0">
                <a:latin typeface="Arial"/>
                <a:cs typeface="Arial"/>
              </a:rPr>
              <a:t>if </a:t>
            </a:r>
            <a:r>
              <a:rPr sz="2400" spc="-100" dirty="0">
                <a:latin typeface="Arial"/>
                <a:cs typeface="Arial"/>
              </a:rPr>
              <a:t>any </a:t>
            </a:r>
            <a:r>
              <a:rPr sz="2400" spc="-40" dirty="0">
                <a:latin typeface="Arial"/>
                <a:cs typeface="Arial"/>
              </a:rPr>
              <a:t>data </a:t>
            </a:r>
            <a:r>
              <a:rPr sz="2400" spc="-135" dirty="0">
                <a:latin typeface="Arial"/>
                <a:cs typeface="Arial"/>
              </a:rPr>
              <a:t>has </a:t>
            </a:r>
            <a:r>
              <a:rPr sz="2400" spc="-75" dirty="0">
                <a:latin typeface="Arial"/>
                <a:cs typeface="Arial"/>
              </a:rPr>
              <a:t>changed </a:t>
            </a:r>
            <a:r>
              <a:rPr sz="2400" spc="-20" dirty="0">
                <a:latin typeface="Arial"/>
                <a:cs typeface="Arial"/>
              </a:rPr>
              <a:t>during </a:t>
            </a:r>
            <a:r>
              <a:rPr sz="2400" spc="-55" dirty="0">
                <a:latin typeface="Arial"/>
                <a:cs typeface="Arial"/>
              </a:rPr>
              <a:t>transmission.  Bits </a:t>
            </a:r>
            <a:r>
              <a:rPr sz="2400" spc="-105" dirty="0">
                <a:latin typeface="Arial"/>
                <a:cs typeface="Arial"/>
              </a:rPr>
              <a:t>can </a:t>
            </a:r>
            <a:r>
              <a:rPr sz="2400" spc="-55" dirty="0">
                <a:latin typeface="Arial"/>
                <a:cs typeface="Arial"/>
              </a:rPr>
              <a:t>be </a:t>
            </a:r>
            <a:r>
              <a:rPr sz="2400" spc="-75" dirty="0">
                <a:latin typeface="Arial"/>
                <a:cs typeface="Arial"/>
              </a:rPr>
              <a:t>changed </a:t>
            </a:r>
            <a:r>
              <a:rPr sz="2400" spc="-40" dirty="0">
                <a:latin typeface="Arial"/>
                <a:cs typeface="Arial"/>
              </a:rPr>
              <a:t>by </a:t>
            </a:r>
            <a:r>
              <a:rPr sz="2400" spc="-30" dirty="0">
                <a:latin typeface="Arial"/>
                <a:cs typeface="Arial"/>
              </a:rPr>
              <a:t>electromagnetic </a:t>
            </a:r>
            <a:r>
              <a:rPr sz="2400" spc="-25" dirty="0">
                <a:latin typeface="Arial"/>
                <a:cs typeface="Arial"/>
              </a:rPr>
              <a:t>radiation, </a:t>
            </a:r>
            <a:r>
              <a:rPr sz="2400" spc="-55" dirty="0">
                <a:latin typeface="Arial"/>
                <a:cs typeface="Arial"/>
              </a:rPr>
              <a:t>mismatched </a:t>
            </a:r>
            <a:r>
              <a:rPr sz="2400" spc="-60" dirty="0">
                <a:latin typeface="Arial"/>
                <a:cs typeface="Arial"/>
              </a:rPr>
              <a:t>baud </a:t>
            </a:r>
            <a:r>
              <a:rPr sz="2400" spc="-45" dirty="0">
                <a:latin typeface="Arial"/>
                <a:cs typeface="Arial"/>
              </a:rPr>
              <a:t>rates,  </a:t>
            </a:r>
            <a:r>
              <a:rPr sz="2400" spc="25" dirty="0">
                <a:latin typeface="Arial"/>
                <a:cs typeface="Arial"/>
              </a:rPr>
              <a:t>or </a:t>
            </a:r>
            <a:r>
              <a:rPr sz="2400" spc="-15" dirty="0">
                <a:latin typeface="Arial"/>
                <a:cs typeface="Arial"/>
              </a:rPr>
              <a:t>long </a:t>
            </a:r>
            <a:r>
              <a:rPr sz="2400" spc="-60" dirty="0">
                <a:latin typeface="Arial"/>
                <a:cs typeface="Arial"/>
              </a:rPr>
              <a:t>distance </a:t>
            </a:r>
            <a:r>
              <a:rPr sz="2400" spc="-40" dirty="0">
                <a:latin typeface="Arial"/>
                <a:cs typeface="Arial"/>
              </a:rPr>
              <a:t>data </a:t>
            </a:r>
            <a:r>
              <a:rPr sz="2400" spc="-35" dirty="0">
                <a:latin typeface="Arial"/>
                <a:cs typeface="Arial"/>
              </a:rPr>
              <a:t>transfers. </a:t>
            </a:r>
            <a:r>
              <a:rPr sz="2400" spc="30" dirty="0">
                <a:latin typeface="Arial"/>
                <a:cs typeface="Arial"/>
              </a:rPr>
              <a:t>After </a:t>
            </a:r>
            <a:r>
              <a:rPr sz="2400" spc="15" dirty="0">
                <a:latin typeface="Arial"/>
                <a:cs typeface="Arial"/>
              </a:rPr>
              <a:t>the </a:t>
            </a:r>
            <a:r>
              <a:rPr sz="2400" spc="-45" dirty="0">
                <a:latin typeface="Arial"/>
                <a:cs typeface="Arial"/>
              </a:rPr>
              <a:t>receiving </a:t>
            </a:r>
            <a:r>
              <a:rPr sz="2400" spc="-195" dirty="0">
                <a:latin typeface="Arial"/>
                <a:cs typeface="Arial"/>
              </a:rPr>
              <a:t>UART </a:t>
            </a:r>
            <a:r>
              <a:rPr sz="2400" spc="-85" dirty="0">
                <a:latin typeface="Arial"/>
                <a:cs typeface="Arial"/>
              </a:rPr>
              <a:t>reads </a:t>
            </a:r>
            <a:r>
              <a:rPr sz="2400" spc="20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data  </a:t>
            </a:r>
            <a:r>
              <a:rPr sz="2400" spc="-30" dirty="0">
                <a:latin typeface="Arial"/>
                <a:cs typeface="Arial"/>
              </a:rPr>
              <a:t>frame,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it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counts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number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of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bits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with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a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value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of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00" dirty="0">
                <a:latin typeface="Arial"/>
                <a:cs typeface="Arial"/>
              </a:rPr>
              <a:t>1</a:t>
            </a:r>
            <a:r>
              <a:rPr sz="2400" spc="-42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and </a:t>
            </a:r>
            <a:r>
              <a:rPr sz="2400" spc="-100" dirty="0">
                <a:latin typeface="Arial"/>
                <a:cs typeface="Arial"/>
              </a:rPr>
              <a:t>checks </a:t>
            </a:r>
            <a:r>
              <a:rPr sz="2400" spc="70" dirty="0">
                <a:latin typeface="Arial"/>
                <a:cs typeface="Arial"/>
              </a:rPr>
              <a:t>if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the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total</a:t>
            </a:r>
            <a:r>
              <a:rPr sz="2400" spc="-100" dirty="0">
                <a:latin typeface="Arial"/>
                <a:cs typeface="Arial"/>
              </a:rPr>
              <a:t> is  an </a:t>
            </a:r>
            <a:r>
              <a:rPr sz="2400" spc="-75" dirty="0">
                <a:latin typeface="Arial"/>
                <a:cs typeface="Arial"/>
              </a:rPr>
              <a:t>even </a:t>
            </a:r>
            <a:r>
              <a:rPr sz="2400" spc="25" dirty="0">
                <a:latin typeface="Arial"/>
                <a:cs typeface="Arial"/>
              </a:rPr>
              <a:t>or </a:t>
            </a:r>
            <a:r>
              <a:rPr sz="2400" spc="-10" dirty="0">
                <a:latin typeface="Arial"/>
                <a:cs typeface="Arial"/>
              </a:rPr>
              <a:t>odd </a:t>
            </a:r>
            <a:r>
              <a:rPr sz="2400" spc="-35" dirty="0">
                <a:latin typeface="Arial"/>
                <a:cs typeface="Arial"/>
              </a:rPr>
              <a:t>number. </a:t>
            </a:r>
            <a:r>
              <a:rPr sz="2400" spc="65" dirty="0">
                <a:latin typeface="Arial"/>
                <a:cs typeface="Arial"/>
              </a:rPr>
              <a:t>If </a:t>
            </a:r>
            <a:r>
              <a:rPr sz="2400" spc="20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parity </a:t>
            </a:r>
            <a:r>
              <a:rPr sz="2400" spc="60" dirty="0">
                <a:latin typeface="Arial"/>
                <a:cs typeface="Arial"/>
              </a:rPr>
              <a:t>bit </a:t>
            </a:r>
            <a:r>
              <a:rPr sz="2400" spc="-100" dirty="0">
                <a:latin typeface="Arial"/>
                <a:cs typeface="Arial"/>
              </a:rPr>
              <a:t>is </a:t>
            </a:r>
            <a:r>
              <a:rPr sz="2400" spc="-160" dirty="0">
                <a:latin typeface="Arial"/>
                <a:cs typeface="Arial"/>
              </a:rPr>
              <a:t>a </a:t>
            </a:r>
            <a:r>
              <a:rPr sz="2400" spc="-20" dirty="0">
                <a:latin typeface="Arial"/>
                <a:cs typeface="Arial"/>
              </a:rPr>
              <a:t>0 </a:t>
            </a:r>
            <a:r>
              <a:rPr sz="2400" spc="-50" dirty="0">
                <a:latin typeface="Arial"/>
                <a:cs typeface="Arial"/>
              </a:rPr>
              <a:t>(even </a:t>
            </a:r>
            <a:r>
              <a:rPr sz="2400" spc="-5" dirty="0">
                <a:latin typeface="Arial"/>
                <a:cs typeface="Arial"/>
              </a:rPr>
              <a:t>parity), </a:t>
            </a:r>
            <a:r>
              <a:rPr sz="2400" spc="15" dirty="0">
                <a:latin typeface="Arial"/>
                <a:cs typeface="Arial"/>
              </a:rPr>
              <a:t>the </a:t>
            </a:r>
            <a:r>
              <a:rPr sz="2400" spc="-500" dirty="0">
                <a:latin typeface="Arial"/>
                <a:cs typeface="Arial"/>
              </a:rPr>
              <a:t>1 </a:t>
            </a:r>
            <a:r>
              <a:rPr sz="2400" spc="-5" dirty="0">
                <a:latin typeface="Arial"/>
                <a:cs typeface="Arial"/>
              </a:rPr>
              <a:t>bits </a:t>
            </a:r>
            <a:r>
              <a:rPr sz="2400" spc="-25" dirty="0">
                <a:latin typeface="Arial"/>
                <a:cs typeface="Arial"/>
              </a:rPr>
              <a:t>in </a:t>
            </a:r>
            <a:r>
              <a:rPr sz="2400" spc="15" dirty="0">
                <a:latin typeface="Arial"/>
                <a:cs typeface="Arial"/>
              </a:rPr>
              <a:t>the  </a:t>
            </a:r>
            <a:r>
              <a:rPr sz="2400" spc="-40" dirty="0">
                <a:latin typeface="Arial"/>
                <a:cs typeface="Arial"/>
              </a:rPr>
              <a:t>data </a:t>
            </a:r>
            <a:r>
              <a:rPr sz="2400" spc="-20" dirty="0">
                <a:latin typeface="Arial"/>
                <a:cs typeface="Arial"/>
              </a:rPr>
              <a:t>frame </a:t>
            </a:r>
            <a:r>
              <a:rPr sz="2400" spc="-50" dirty="0">
                <a:latin typeface="Arial"/>
                <a:cs typeface="Arial"/>
              </a:rPr>
              <a:t>should </a:t>
            </a:r>
            <a:r>
              <a:rPr sz="2400" spc="50" dirty="0">
                <a:latin typeface="Arial"/>
                <a:cs typeface="Arial"/>
              </a:rPr>
              <a:t>total </a:t>
            </a:r>
            <a:r>
              <a:rPr sz="2400" spc="100" dirty="0">
                <a:latin typeface="Arial"/>
                <a:cs typeface="Arial"/>
              </a:rPr>
              <a:t>to </a:t>
            </a:r>
            <a:r>
              <a:rPr sz="2400" spc="-100" dirty="0">
                <a:latin typeface="Arial"/>
                <a:cs typeface="Arial"/>
              </a:rPr>
              <a:t>an </a:t>
            </a:r>
            <a:r>
              <a:rPr sz="2400" spc="-75" dirty="0">
                <a:latin typeface="Arial"/>
                <a:cs typeface="Arial"/>
              </a:rPr>
              <a:t>even </a:t>
            </a:r>
            <a:r>
              <a:rPr sz="2400" spc="-35" dirty="0">
                <a:latin typeface="Arial"/>
                <a:cs typeface="Arial"/>
              </a:rPr>
              <a:t>number. </a:t>
            </a:r>
            <a:r>
              <a:rPr sz="2400" spc="65" dirty="0">
                <a:latin typeface="Arial"/>
                <a:cs typeface="Arial"/>
              </a:rPr>
              <a:t>If </a:t>
            </a:r>
            <a:r>
              <a:rPr sz="2400" spc="1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parity </a:t>
            </a:r>
            <a:r>
              <a:rPr sz="2400" spc="60" dirty="0">
                <a:latin typeface="Arial"/>
                <a:cs typeface="Arial"/>
              </a:rPr>
              <a:t>bit </a:t>
            </a:r>
            <a:r>
              <a:rPr sz="2400" spc="-100" dirty="0">
                <a:latin typeface="Arial"/>
                <a:cs typeface="Arial"/>
              </a:rPr>
              <a:t>is </a:t>
            </a:r>
            <a:r>
              <a:rPr sz="2400" spc="-160" dirty="0">
                <a:latin typeface="Arial"/>
                <a:cs typeface="Arial"/>
              </a:rPr>
              <a:t>a </a:t>
            </a:r>
            <a:r>
              <a:rPr sz="2400" spc="-500" dirty="0">
                <a:latin typeface="Arial"/>
                <a:cs typeface="Arial"/>
              </a:rPr>
              <a:t>1 </a:t>
            </a:r>
            <a:r>
              <a:rPr sz="2400" dirty="0">
                <a:latin typeface="Arial"/>
                <a:cs typeface="Arial"/>
              </a:rPr>
              <a:t>(odd  </a:t>
            </a:r>
            <a:r>
              <a:rPr sz="2400" spc="-5" dirty="0">
                <a:latin typeface="Arial"/>
                <a:cs typeface="Arial"/>
              </a:rPr>
              <a:t>parity),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00" dirty="0">
                <a:latin typeface="Arial"/>
                <a:cs typeface="Arial"/>
              </a:rPr>
              <a:t>1</a:t>
            </a:r>
            <a:r>
              <a:rPr sz="2400" spc="-4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bits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in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data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frame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should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total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to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an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odd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number.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When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parity </a:t>
            </a:r>
            <a:r>
              <a:rPr sz="2400" spc="60" dirty="0">
                <a:latin typeface="Arial"/>
                <a:cs typeface="Arial"/>
              </a:rPr>
              <a:t>bit </a:t>
            </a:r>
            <a:r>
              <a:rPr sz="2400" spc="-65" dirty="0">
                <a:latin typeface="Arial"/>
                <a:cs typeface="Arial"/>
              </a:rPr>
              <a:t>matches </a:t>
            </a:r>
            <a:r>
              <a:rPr sz="2400" spc="15" dirty="0">
                <a:latin typeface="Arial"/>
                <a:cs typeface="Arial"/>
              </a:rPr>
              <a:t>the </a:t>
            </a:r>
            <a:r>
              <a:rPr sz="2400" spc="-45" dirty="0">
                <a:latin typeface="Arial"/>
                <a:cs typeface="Arial"/>
              </a:rPr>
              <a:t>data, </a:t>
            </a:r>
            <a:r>
              <a:rPr sz="2400" spc="15" dirty="0">
                <a:latin typeface="Arial"/>
                <a:cs typeface="Arial"/>
              </a:rPr>
              <a:t>the </a:t>
            </a:r>
            <a:r>
              <a:rPr sz="2400" spc="-195" dirty="0">
                <a:latin typeface="Arial"/>
                <a:cs typeface="Arial"/>
              </a:rPr>
              <a:t>UART </a:t>
            </a:r>
            <a:r>
              <a:rPr sz="2400" spc="-35" dirty="0">
                <a:latin typeface="Arial"/>
                <a:cs typeface="Arial"/>
              </a:rPr>
              <a:t>knows </a:t>
            </a:r>
            <a:r>
              <a:rPr sz="2400" spc="45" dirty="0">
                <a:latin typeface="Arial"/>
                <a:cs typeface="Arial"/>
              </a:rPr>
              <a:t>that </a:t>
            </a:r>
            <a:r>
              <a:rPr sz="2400" spc="15" dirty="0">
                <a:latin typeface="Arial"/>
                <a:cs typeface="Arial"/>
              </a:rPr>
              <a:t>the </a:t>
            </a:r>
            <a:r>
              <a:rPr sz="2400" spc="-50" dirty="0">
                <a:latin typeface="Arial"/>
                <a:cs typeface="Arial"/>
              </a:rPr>
              <a:t>transmission </a:t>
            </a:r>
            <a:r>
              <a:rPr sz="2400" spc="-85" dirty="0">
                <a:latin typeface="Arial"/>
                <a:cs typeface="Arial"/>
              </a:rPr>
              <a:t>was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free  </a:t>
            </a:r>
            <a:r>
              <a:rPr sz="2400" spc="75" dirty="0">
                <a:latin typeface="Arial"/>
                <a:cs typeface="Arial"/>
              </a:rPr>
              <a:t>of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errors.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But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70" dirty="0">
                <a:latin typeface="Arial"/>
                <a:cs typeface="Arial"/>
              </a:rPr>
              <a:t>if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parity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bit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is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a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0,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and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total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is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odd;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or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parity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bit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is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a  </a:t>
            </a:r>
            <a:r>
              <a:rPr sz="2400" spc="-280" dirty="0">
                <a:latin typeface="Arial"/>
                <a:cs typeface="Arial"/>
              </a:rPr>
              <a:t>1, </a:t>
            </a:r>
            <a:r>
              <a:rPr sz="2400" spc="-75" dirty="0">
                <a:latin typeface="Arial"/>
                <a:cs typeface="Arial"/>
              </a:rPr>
              <a:t>and </a:t>
            </a:r>
            <a:r>
              <a:rPr sz="2400" spc="20" dirty="0">
                <a:latin typeface="Arial"/>
                <a:cs typeface="Arial"/>
              </a:rPr>
              <a:t>the </a:t>
            </a:r>
            <a:r>
              <a:rPr sz="2400" spc="50" dirty="0">
                <a:latin typeface="Arial"/>
                <a:cs typeface="Arial"/>
              </a:rPr>
              <a:t>total </a:t>
            </a:r>
            <a:r>
              <a:rPr sz="2400" spc="-100" dirty="0">
                <a:latin typeface="Arial"/>
                <a:cs typeface="Arial"/>
              </a:rPr>
              <a:t>is </a:t>
            </a:r>
            <a:r>
              <a:rPr sz="2400" spc="-75" dirty="0">
                <a:latin typeface="Arial"/>
                <a:cs typeface="Arial"/>
              </a:rPr>
              <a:t>even, </a:t>
            </a:r>
            <a:r>
              <a:rPr sz="2400" spc="15" dirty="0">
                <a:latin typeface="Arial"/>
                <a:cs typeface="Arial"/>
              </a:rPr>
              <a:t>the </a:t>
            </a:r>
            <a:r>
              <a:rPr sz="2400" spc="-195" dirty="0">
                <a:latin typeface="Arial"/>
                <a:cs typeface="Arial"/>
              </a:rPr>
              <a:t>UART </a:t>
            </a:r>
            <a:r>
              <a:rPr sz="2400" spc="-30" dirty="0">
                <a:latin typeface="Arial"/>
                <a:cs typeface="Arial"/>
              </a:rPr>
              <a:t>knows </a:t>
            </a:r>
            <a:r>
              <a:rPr sz="2400" spc="45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bits </a:t>
            </a:r>
            <a:r>
              <a:rPr sz="2400" spc="-25" dirty="0">
                <a:latin typeface="Arial"/>
                <a:cs typeface="Arial"/>
              </a:rPr>
              <a:t>in </a:t>
            </a:r>
            <a:r>
              <a:rPr sz="2400" spc="20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data </a:t>
            </a:r>
            <a:r>
              <a:rPr sz="2400" spc="-20" dirty="0">
                <a:latin typeface="Arial"/>
                <a:cs typeface="Arial"/>
              </a:rPr>
              <a:t>frame </a:t>
            </a:r>
            <a:r>
              <a:rPr sz="2400" spc="-95" dirty="0">
                <a:latin typeface="Arial"/>
                <a:cs typeface="Arial"/>
              </a:rPr>
              <a:t>have  </a:t>
            </a:r>
            <a:r>
              <a:rPr sz="2400" spc="-75" dirty="0">
                <a:latin typeface="Arial"/>
                <a:cs typeface="Arial"/>
              </a:rPr>
              <a:t>changed.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4135120" marR="5080" indent="-4123054">
              <a:lnSpc>
                <a:spcPts val="3879"/>
              </a:lnSpc>
              <a:spcBef>
                <a:spcPts val="595"/>
              </a:spcBef>
            </a:pPr>
            <a:r>
              <a:rPr spc="-5" dirty="0"/>
              <a:t>Universal asynchronous receiver/transmitter  </a:t>
            </a:r>
            <a:r>
              <a:rPr dirty="0"/>
              <a:t>(UART)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0541" y="2873143"/>
            <a:ext cx="9765030" cy="171831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5"/>
              </a:spcBef>
            </a:pPr>
            <a:r>
              <a:rPr sz="2400" b="1" spc="-254" dirty="0">
                <a:latin typeface="Arial"/>
                <a:cs typeface="Arial"/>
              </a:rPr>
              <a:t>STOP</a:t>
            </a:r>
            <a:r>
              <a:rPr sz="2400" b="1" spc="-160" dirty="0">
                <a:latin typeface="Arial"/>
                <a:cs typeface="Arial"/>
              </a:rPr>
              <a:t> </a:t>
            </a:r>
            <a:r>
              <a:rPr sz="2400" b="1" spc="-210" dirty="0">
                <a:latin typeface="Arial"/>
                <a:cs typeface="Arial"/>
              </a:rPr>
              <a:t>BITS</a:t>
            </a:r>
            <a:endParaRPr sz="24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900"/>
              </a:spcBef>
            </a:pPr>
            <a:r>
              <a:rPr sz="2400" spc="-195" dirty="0">
                <a:latin typeface="Arial"/>
                <a:cs typeface="Arial"/>
              </a:rPr>
              <a:t>To </a:t>
            </a:r>
            <a:r>
              <a:rPr sz="2400" spc="-75" dirty="0">
                <a:latin typeface="Arial"/>
                <a:cs typeface="Arial"/>
              </a:rPr>
              <a:t>signal </a:t>
            </a:r>
            <a:r>
              <a:rPr sz="2400" spc="15" dirty="0">
                <a:latin typeface="Arial"/>
                <a:cs typeface="Arial"/>
              </a:rPr>
              <a:t>the </a:t>
            </a:r>
            <a:r>
              <a:rPr sz="2400" spc="-55" dirty="0">
                <a:latin typeface="Arial"/>
                <a:cs typeface="Arial"/>
              </a:rPr>
              <a:t>end </a:t>
            </a:r>
            <a:r>
              <a:rPr sz="2400" spc="75" dirty="0">
                <a:latin typeface="Arial"/>
                <a:cs typeface="Arial"/>
              </a:rPr>
              <a:t>of </a:t>
            </a:r>
            <a:r>
              <a:rPr sz="2400" spc="20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data packet, </a:t>
            </a:r>
            <a:r>
              <a:rPr sz="2400" spc="15" dirty="0">
                <a:latin typeface="Arial"/>
                <a:cs typeface="Arial"/>
              </a:rPr>
              <a:t>the </a:t>
            </a:r>
            <a:r>
              <a:rPr sz="2400" spc="-65" dirty="0">
                <a:latin typeface="Arial"/>
                <a:cs typeface="Arial"/>
              </a:rPr>
              <a:t>sending </a:t>
            </a:r>
            <a:r>
              <a:rPr sz="2400" spc="-195" dirty="0">
                <a:latin typeface="Arial"/>
                <a:cs typeface="Arial"/>
              </a:rPr>
              <a:t>UART </a:t>
            </a:r>
            <a:r>
              <a:rPr sz="2400" spc="-60" dirty="0">
                <a:latin typeface="Arial"/>
                <a:cs typeface="Arial"/>
              </a:rPr>
              <a:t>drives </a:t>
            </a:r>
            <a:r>
              <a:rPr sz="2400" spc="15" dirty="0">
                <a:latin typeface="Arial"/>
                <a:cs typeface="Arial"/>
              </a:rPr>
              <a:t>the </a:t>
            </a:r>
            <a:r>
              <a:rPr sz="2400" spc="-35" dirty="0">
                <a:latin typeface="Arial"/>
                <a:cs typeface="Arial"/>
              </a:rPr>
              <a:t>data  </a:t>
            </a:r>
            <a:r>
              <a:rPr sz="2400" spc="-55" dirty="0">
                <a:latin typeface="Arial"/>
                <a:cs typeface="Arial"/>
              </a:rPr>
              <a:t>transmission </a:t>
            </a:r>
            <a:r>
              <a:rPr sz="2400" spc="-35" dirty="0">
                <a:latin typeface="Arial"/>
                <a:cs typeface="Arial"/>
              </a:rPr>
              <a:t>line </a:t>
            </a:r>
            <a:r>
              <a:rPr sz="2400" spc="40" dirty="0">
                <a:latin typeface="Arial"/>
                <a:cs typeface="Arial"/>
              </a:rPr>
              <a:t>from </a:t>
            </a:r>
            <a:r>
              <a:rPr sz="2400" spc="-160" dirty="0">
                <a:latin typeface="Arial"/>
                <a:cs typeface="Arial"/>
              </a:rPr>
              <a:t>a </a:t>
            </a:r>
            <a:r>
              <a:rPr sz="2400" spc="40" dirty="0">
                <a:latin typeface="Arial"/>
                <a:cs typeface="Arial"/>
              </a:rPr>
              <a:t>low </a:t>
            </a:r>
            <a:r>
              <a:rPr sz="2400" spc="-25" dirty="0">
                <a:latin typeface="Arial"/>
                <a:cs typeface="Arial"/>
              </a:rPr>
              <a:t>voltage </a:t>
            </a:r>
            <a:r>
              <a:rPr sz="2400" spc="100" dirty="0">
                <a:latin typeface="Arial"/>
                <a:cs typeface="Arial"/>
              </a:rPr>
              <a:t>to </a:t>
            </a:r>
            <a:r>
              <a:rPr sz="2400" spc="-160" dirty="0">
                <a:latin typeface="Arial"/>
                <a:cs typeface="Arial"/>
              </a:rPr>
              <a:t>a </a:t>
            </a:r>
            <a:r>
              <a:rPr sz="2400" spc="-30" dirty="0">
                <a:latin typeface="Arial"/>
                <a:cs typeface="Arial"/>
              </a:rPr>
              <a:t>high </a:t>
            </a:r>
            <a:r>
              <a:rPr sz="2400" spc="-25" dirty="0">
                <a:latin typeface="Arial"/>
                <a:cs typeface="Arial"/>
              </a:rPr>
              <a:t>voltage </a:t>
            </a:r>
            <a:r>
              <a:rPr sz="2400" spc="70" dirty="0">
                <a:latin typeface="Arial"/>
                <a:cs typeface="Arial"/>
              </a:rPr>
              <a:t>for </a:t>
            </a:r>
            <a:r>
              <a:rPr sz="2400" spc="15" dirty="0">
                <a:latin typeface="Arial"/>
                <a:cs typeface="Arial"/>
              </a:rPr>
              <a:t>at </a:t>
            </a:r>
            <a:r>
              <a:rPr sz="2400" spc="-50" dirty="0">
                <a:latin typeface="Arial"/>
                <a:cs typeface="Arial"/>
              </a:rPr>
              <a:t>least </a:t>
            </a:r>
            <a:r>
              <a:rPr sz="2400" spc="100" dirty="0">
                <a:latin typeface="Arial"/>
                <a:cs typeface="Arial"/>
              </a:rPr>
              <a:t>two </a:t>
            </a:r>
            <a:r>
              <a:rPr sz="2400" spc="60" dirty="0">
                <a:latin typeface="Arial"/>
                <a:cs typeface="Arial"/>
              </a:rPr>
              <a:t>bit  </a:t>
            </a:r>
            <a:r>
              <a:rPr sz="2400" spc="-30" dirty="0">
                <a:latin typeface="Arial"/>
                <a:cs typeface="Arial"/>
              </a:rPr>
              <a:t>durations.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77946" y="738378"/>
            <a:ext cx="5436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50" dirty="0">
                <a:solidFill>
                  <a:srgbClr val="252525"/>
                </a:solidFill>
                <a:latin typeface="Arial"/>
                <a:cs typeface="Arial"/>
              </a:rPr>
              <a:t>Steps </a:t>
            </a:r>
            <a:r>
              <a:rPr sz="3600" b="1" spc="-45" dirty="0">
                <a:solidFill>
                  <a:srgbClr val="252525"/>
                </a:solidFill>
                <a:latin typeface="Arial"/>
                <a:cs typeface="Arial"/>
              </a:rPr>
              <a:t>of </a:t>
            </a:r>
            <a:r>
              <a:rPr sz="3600" b="1" spc="-345" dirty="0">
                <a:solidFill>
                  <a:srgbClr val="252525"/>
                </a:solidFill>
                <a:latin typeface="Arial"/>
                <a:cs typeface="Arial"/>
              </a:rPr>
              <a:t>UART</a:t>
            </a:r>
            <a:r>
              <a:rPr sz="3600" b="1" spc="-434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3600" b="1" spc="-225" dirty="0">
                <a:solidFill>
                  <a:srgbClr val="252525"/>
                </a:solidFill>
                <a:latin typeface="Arial"/>
                <a:cs typeface="Arial"/>
              </a:rPr>
              <a:t>transmission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24914" y="2027935"/>
            <a:ext cx="8820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2400" spc="-280" dirty="0">
                <a:solidFill>
                  <a:srgbClr val="252525"/>
                </a:solidFill>
                <a:latin typeface="Arial"/>
                <a:cs typeface="Arial"/>
              </a:rPr>
              <a:t>1.	</a:t>
            </a:r>
            <a:r>
              <a:rPr sz="2400" spc="-135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transmitting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95" dirty="0">
                <a:latin typeface="Arial"/>
                <a:cs typeface="Arial"/>
              </a:rPr>
              <a:t>UART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receives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data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parallel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from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data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bus: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09644" y="2589275"/>
            <a:ext cx="3861815" cy="3749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77946" y="738378"/>
            <a:ext cx="5436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50" dirty="0">
                <a:solidFill>
                  <a:srgbClr val="252525"/>
                </a:solidFill>
                <a:latin typeface="Arial"/>
                <a:cs typeface="Arial"/>
              </a:rPr>
              <a:t>Steps </a:t>
            </a:r>
            <a:r>
              <a:rPr sz="3600" b="1" spc="-45" dirty="0">
                <a:solidFill>
                  <a:srgbClr val="252525"/>
                </a:solidFill>
                <a:latin typeface="Arial"/>
                <a:cs typeface="Arial"/>
              </a:rPr>
              <a:t>of </a:t>
            </a:r>
            <a:r>
              <a:rPr sz="3600" b="1" spc="-345" dirty="0">
                <a:solidFill>
                  <a:srgbClr val="252525"/>
                </a:solidFill>
                <a:latin typeface="Arial"/>
                <a:cs typeface="Arial"/>
              </a:rPr>
              <a:t>UART</a:t>
            </a:r>
            <a:r>
              <a:rPr sz="3600" b="1" spc="-434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3600" b="1" spc="-225" dirty="0">
                <a:solidFill>
                  <a:srgbClr val="252525"/>
                </a:solidFill>
                <a:latin typeface="Arial"/>
                <a:cs typeface="Arial"/>
              </a:rPr>
              <a:t>transmission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844" y="2027935"/>
            <a:ext cx="96697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latin typeface="Arial"/>
                <a:cs typeface="Arial"/>
              </a:rPr>
              <a:t>2.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The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transmitting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95" dirty="0">
                <a:latin typeface="Arial"/>
                <a:cs typeface="Arial"/>
              </a:rPr>
              <a:t>UART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adds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start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bit,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parity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bit,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and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stop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bit(s)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to  </a:t>
            </a:r>
            <a:r>
              <a:rPr sz="2400" spc="15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data</a:t>
            </a:r>
            <a:r>
              <a:rPr sz="2400" spc="-31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frame: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22676" y="3194304"/>
            <a:ext cx="5289804" cy="2613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77946" y="738378"/>
            <a:ext cx="543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50" dirty="0">
                <a:solidFill>
                  <a:srgbClr val="252525"/>
                </a:solidFill>
                <a:latin typeface="Arial"/>
                <a:cs typeface="Arial"/>
              </a:rPr>
              <a:t>Steps </a:t>
            </a:r>
            <a:r>
              <a:rPr sz="3600" b="1" spc="-45" dirty="0">
                <a:solidFill>
                  <a:srgbClr val="252525"/>
                </a:solidFill>
                <a:latin typeface="Arial"/>
                <a:cs typeface="Arial"/>
              </a:rPr>
              <a:t>of </a:t>
            </a:r>
            <a:r>
              <a:rPr sz="3600" b="1" spc="-345" dirty="0">
                <a:solidFill>
                  <a:srgbClr val="252525"/>
                </a:solidFill>
                <a:latin typeface="Arial"/>
                <a:cs typeface="Arial"/>
              </a:rPr>
              <a:t>UART</a:t>
            </a:r>
            <a:r>
              <a:rPr sz="3600" b="1" spc="-44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3600" b="1" spc="-225" dirty="0">
                <a:solidFill>
                  <a:srgbClr val="252525"/>
                </a:solidFill>
                <a:latin typeface="Arial"/>
                <a:cs typeface="Arial"/>
              </a:rPr>
              <a:t>transmission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844" y="2027935"/>
            <a:ext cx="100615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latin typeface="Arial"/>
                <a:cs typeface="Arial"/>
              </a:rPr>
              <a:t>3. </a:t>
            </a:r>
            <a:r>
              <a:rPr sz="2400" spc="-13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entire </a:t>
            </a:r>
            <a:r>
              <a:rPr sz="2400" spc="-40" dirty="0">
                <a:latin typeface="Arial"/>
                <a:cs typeface="Arial"/>
              </a:rPr>
              <a:t>packet </a:t>
            </a:r>
            <a:r>
              <a:rPr sz="2400" spc="-95" dirty="0">
                <a:latin typeface="Arial"/>
                <a:cs typeface="Arial"/>
              </a:rPr>
              <a:t>is </a:t>
            </a:r>
            <a:r>
              <a:rPr sz="2400" spc="-35" dirty="0">
                <a:latin typeface="Arial"/>
                <a:cs typeface="Arial"/>
              </a:rPr>
              <a:t>sent </a:t>
            </a:r>
            <a:r>
              <a:rPr sz="2400" spc="-60" dirty="0">
                <a:latin typeface="Arial"/>
                <a:cs typeface="Arial"/>
              </a:rPr>
              <a:t>serially </a:t>
            </a:r>
            <a:r>
              <a:rPr sz="2400" spc="40" dirty="0">
                <a:latin typeface="Arial"/>
                <a:cs typeface="Arial"/>
              </a:rPr>
              <a:t>from </a:t>
            </a:r>
            <a:r>
              <a:rPr sz="2400" spc="15" dirty="0">
                <a:latin typeface="Arial"/>
                <a:cs typeface="Arial"/>
              </a:rPr>
              <a:t>the </a:t>
            </a:r>
            <a:r>
              <a:rPr sz="2400" spc="5" dirty="0">
                <a:latin typeface="Arial"/>
                <a:cs typeface="Arial"/>
              </a:rPr>
              <a:t>transmitting </a:t>
            </a:r>
            <a:r>
              <a:rPr sz="2400" spc="-195" dirty="0">
                <a:latin typeface="Arial"/>
                <a:cs typeface="Arial"/>
              </a:rPr>
              <a:t>UART </a:t>
            </a:r>
            <a:r>
              <a:rPr sz="2400" spc="100" dirty="0">
                <a:latin typeface="Arial"/>
                <a:cs typeface="Arial"/>
              </a:rPr>
              <a:t>to </a:t>
            </a:r>
            <a:r>
              <a:rPr sz="2400" spc="15" dirty="0">
                <a:latin typeface="Arial"/>
                <a:cs typeface="Arial"/>
              </a:rPr>
              <a:t>the  </a:t>
            </a:r>
            <a:r>
              <a:rPr sz="2400" spc="-50" dirty="0">
                <a:latin typeface="Arial"/>
                <a:cs typeface="Arial"/>
              </a:rPr>
              <a:t>receiving </a:t>
            </a:r>
            <a:r>
              <a:rPr sz="2400" spc="-170" dirty="0">
                <a:latin typeface="Arial"/>
                <a:cs typeface="Arial"/>
              </a:rPr>
              <a:t>UART. </a:t>
            </a:r>
            <a:r>
              <a:rPr sz="2400" spc="-135" dirty="0">
                <a:latin typeface="Arial"/>
                <a:cs typeface="Arial"/>
              </a:rPr>
              <a:t>The </a:t>
            </a:r>
            <a:r>
              <a:rPr sz="2400" spc="-50" dirty="0">
                <a:latin typeface="Arial"/>
                <a:cs typeface="Arial"/>
              </a:rPr>
              <a:t>receiving </a:t>
            </a:r>
            <a:r>
              <a:rPr sz="2400" spc="-195" dirty="0">
                <a:latin typeface="Arial"/>
                <a:cs typeface="Arial"/>
              </a:rPr>
              <a:t>UART </a:t>
            </a:r>
            <a:r>
              <a:rPr sz="2400" spc="-100" dirty="0">
                <a:latin typeface="Arial"/>
                <a:cs typeface="Arial"/>
              </a:rPr>
              <a:t>samples </a:t>
            </a:r>
            <a:r>
              <a:rPr sz="2400" spc="15" dirty="0">
                <a:latin typeface="Arial"/>
                <a:cs typeface="Arial"/>
              </a:rPr>
              <a:t>the </a:t>
            </a:r>
            <a:r>
              <a:rPr sz="2400" spc="-35" dirty="0">
                <a:latin typeface="Arial"/>
                <a:cs typeface="Arial"/>
              </a:rPr>
              <a:t>data line </a:t>
            </a:r>
            <a:r>
              <a:rPr sz="2400" spc="15" dirty="0">
                <a:latin typeface="Arial"/>
                <a:cs typeface="Arial"/>
              </a:rPr>
              <a:t>at </a:t>
            </a:r>
            <a:r>
              <a:rPr sz="2400" spc="20" dirty="0">
                <a:latin typeface="Arial"/>
                <a:cs typeface="Arial"/>
              </a:rPr>
              <a:t>the </a:t>
            </a:r>
            <a:r>
              <a:rPr sz="2400" spc="-65" dirty="0">
                <a:latin typeface="Arial"/>
                <a:cs typeface="Arial"/>
              </a:rPr>
              <a:t>pre-  </a:t>
            </a:r>
            <a:r>
              <a:rPr sz="2400" spc="-20" dirty="0">
                <a:latin typeface="Arial"/>
                <a:cs typeface="Arial"/>
              </a:rPr>
              <a:t>configured </a:t>
            </a:r>
            <a:r>
              <a:rPr sz="2400" spc="-60" dirty="0">
                <a:latin typeface="Arial"/>
                <a:cs typeface="Arial"/>
              </a:rPr>
              <a:t>baud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rate: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69107" y="3386328"/>
            <a:ext cx="6303264" cy="2924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77946" y="738378"/>
            <a:ext cx="5436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50" dirty="0">
                <a:solidFill>
                  <a:srgbClr val="252525"/>
                </a:solidFill>
                <a:latin typeface="Arial"/>
                <a:cs typeface="Arial"/>
              </a:rPr>
              <a:t>Steps </a:t>
            </a:r>
            <a:r>
              <a:rPr sz="3600" b="1" spc="-45" dirty="0">
                <a:solidFill>
                  <a:srgbClr val="252525"/>
                </a:solidFill>
                <a:latin typeface="Arial"/>
                <a:cs typeface="Arial"/>
              </a:rPr>
              <a:t>of </a:t>
            </a:r>
            <a:r>
              <a:rPr sz="3600" b="1" spc="-345" dirty="0">
                <a:solidFill>
                  <a:srgbClr val="252525"/>
                </a:solidFill>
                <a:latin typeface="Arial"/>
                <a:cs typeface="Arial"/>
              </a:rPr>
              <a:t>UART</a:t>
            </a:r>
            <a:r>
              <a:rPr sz="3600" b="1" spc="-434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3600" b="1" spc="-225" dirty="0">
                <a:solidFill>
                  <a:srgbClr val="252525"/>
                </a:solidFill>
                <a:latin typeface="Arial"/>
                <a:cs typeface="Arial"/>
              </a:rPr>
              <a:t>transmission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2991" y="2027935"/>
            <a:ext cx="95103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Arial"/>
                <a:cs typeface="Arial"/>
              </a:rPr>
              <a:t>4. </a:t>
            </a:r>
            <a:r>
              <a:rPr sz="2400" spc="-135" dirty="0">
                <a:latin typeface="Arial"/>
                <a:cs typeface="Arial"/>
              </a:rPr>
              <a:t>The </a:t>
            </a:r>
            <a:r>
              <a:rPr sz="2400" spc="-45" dirty="0">
                <a:latin typeface="Arial"/>
                <a:cs typeface="Arial"/>
              </a:rPr>
              <a:t>receiving </a:t>
            </a:r>
            <a:r>
              <a:rPr sz="2400" spc="-195" dirty="0">
                <a:latin typeface="Arial"/>
                <a:cs typeface="Arial"/>
              </a:rPr>
              <a:t>UART </a:t>
            </a:r>
            <a:r>
              <a:rPr sz="2400" spc="-90" dirty="0">
                <a:latin typeface="Arial"/>
                <a:cs typeface="Arial"/>
              </a:rPr>
              <a:t>discards </a:t>
            </a:r>
            <a:r>
              <a:rPr sz="2400" spc="20" dirty="0">
                <a:latin typeface="Arial"/>
                <a:cs typeface="Arial"/>
              </a:rPr>
              <a:t>the </a:t>
            </a:r>
            <a:r>
              <a:rPr sz="2400" spc="15" dirty="0">
                <a:latin typeface="Arial"/>
                <a:cs typeface="Arial"/>
              </a:rPr>
              <a:t>start </a:t>
            </a:r>
            <a:r>
              <a:rPr sz="2400" spc="30" dirty="0">
                <a:latin typeface="Arial"/>
                <a:cs typeface="Arial"/>
              </a:rPr>
              <a:t>bit, </a:t>
            </a:r>
            <a:r>
              <a:rPr sz="2400" spc="-5" dirty="0">
                <a:latin typeface="Arial"/>
                <a:cs typeface="Arial"/>
              </a:rPr>
              <a:t>parity </a:t>
            </a:r>
            <a:r>
              <a:rPr sz="2400" spc="30" dirty="0">
                <a:latin typeface="Arial"/>
                <a:cs typeface="Arial"/>
              </a:rPr>
              <a:t>bit, </a:t>
            </a:r>
            <a:r>
              <a:rPr sz="2400" spc="-70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stop </a:t>
            </a:r>
            <a:r>
              <a:rPr sz="2400" spc="60" dirty="0">
                <a:latin typeface="Arial"/>
                <a:cs typeface="Arial"/>
              </a:rPr>
              <a:t>bit </a:t>
            </a:r>
            <a:r>
              <a:rPr sz="2400" spc="40" dirty="0">
                <a:latin typeface="Arial"/>
                <a:cs typeface="Arial"/>
              </a:rPr>
              <a:t>from  </a:t>
            </a:r>
            <a:r>
              <a:rPr sz="2400" spc="15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data</a:t>
            </a:r>
            <a:r>
              <a:rPr sz="2400" spc="-30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frame: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74492" y="3159251"/>
            <a:ext cx="5224272" cy="2561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1097" y="1006297"/>
            <a:ext cx="52895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Parallel</a:t>
            </a:r>
            <a:r>
              <a:rPr spc="-75" dirty="0"/>
              <a:t> </a:t>
            </a:r>
            <a:r>
              <a:rPr spc="-5" dirty="0"/>
              <a:t>communication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15872" y="2116963"/>
            <a:ext cx="91808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80" dirty="0">
                <a:latin typeface="Arial"/>
                <a:cs typeface="Arial"/>
              </a:rPr>
              <a:t>Figure </a:t>
            </a:r>
            <a:r>
              <a:rPr sz="2400" spc="-65" dirty="0">
                <a:latin typeface="Arial"/>
                <a:cs typeface="Arial"/>
              </a:rPr>
              <a:t>shows </a:t>
            </a:r>
            <a:r>
              <a:rPr sz="2400" spc="25" dirty="0">
                <a:latin typeface="Arial"/>
                <a:cs typeface="Arial"/>
              </a:rPr>
              <a:t>how </a:t>
            </a:r>
            <a:r>
              <a:rPr sz="2400" spc="-40" dirty="0">
                <a:latin typeface="Arial"/>
                <a:cs typeface="Arial"/>
              </a:rPr>
              <a:t>parallel </a:t>
            </a:r>
            <a:r>
              <a:rPr sz="2400" spc="-55" dirty="0">
                <a:latin typeface="Arial"/>
                <a:cs typeface="Arial"/>
              </a:rPr>
              <a:t>transmission </a:t>
            </a:r>
            <a:r>
              <a:rPr sz="2400" spc="-20" dirty="0">
                <a:latin typeface="Arial"/>
                <a:cs typeface="Arial"/>
              </a:rPr>
              <a:t>works </a:t>
            </a:r>
            <a:r>
              <a:rPr sz="2400" spc="65" dirty="0">
                <a:latin typeface="Arial"/>
                <a:cs typeface="Arial"/>
              </a:rPr>
              <a:t>for </a:t>
            </a:r>
            <a:r>
              <a:rPr sz="2400" spc="-40" dirty="0">
                <a:latin typeface="Arial"/>
                <a:cs typeface="Arial"/>
              </a:rPr>
              <a:t>n </a:t>
            </a:r>
            <a:r>
              <a:rPr sz="2400" spc="-95" dirty="0">
                <a:latin typeface="Arial"/>
                <a:cs typeface="Arial"/>
              </a:rPr>
              <a:t>=8. </a:t>
            </a:r>
            <a:r>
              <a:rPr sz="2400" spc="-85" dirty="0">
                <a:latin typeface="Arial"/>
                <a:cs typeface="Arial"/>
              </a:rPr>
              <a:t>Typically, </a:t>
            </a:r>
            <a:r>
              <a:rPr sz="2400" spc="20" dirty="0">
                <a:latin typeface="Arial"/>
                <a:cs typeface="Arial"/>
              </a:rPr>
              <a:t>the  </a:t>
            </a:r>
            <a:r>
              <a:rPr sz="2400" dirty="0">
                <a:latin typeface="Arial"/>
                <a:cs typeface="Arial"/>
              </a:rPr>
              <a:t>eight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wires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are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bundled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a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cable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with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a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connector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at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each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end.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40023" y="3236976"/>
            <a:ext cx="5472683" cy="2601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77946" y="738378"/>
            <a:ext cx="5436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50" dirty="0">
                <a:solidFill>
                  <a:srgbClr val="252525"/>
                </a:solidFill>
                <a:latin typeface="Arial"/>
                <a:cs typeface="Arial"/>
              </a:rPr>
              <a:t>Steps </a:t>
            </a:r>
            <a:r>
              <a:rPr sz="3600" b="1" spc="-45" dirty="0">
                <a:solidFill>
                  <a:srgbClr val="252525"/>
                </a:solidFill>
                <a:latin typeface="Arial"/>
                <a:cs typeface="Arial"/>
              </a:rPr>
              <a:t>of </a:t>
            </a:r>
            <a:r>
              <a:rPr sz="3600" b="1" spc="-345" dirty="0">
                <a:solidFill>
                  <a:srgbClr val="252525"/>
                </a:solidFill>
                <a:latin typeface="Arial"/>
                <a:cs typeface="Arial"/>
              </a:rPr>
              <a:t>UART</a:t>
            </a:r>
            <a:r>
              <a:rPr sz="3600" b="1" spc="-434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3600" b="1" spc="-225" dirty="0">
                <a:solidFill>
                  <a:srgbClr val="252525"/>
                </a:solidFill>
                <a:latin typeface="Arial"/>
                <a:cs typeface="Arial"/>
              </a:rPr>
              <a:t>transmission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1980" y="2027935"/>
            <a:ext cx="96735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90525" algn="l"/>
                <a:tab pos="1021715" algn="l"/>
                <a:tab pos="2345690" algn="l"/>
                <a:tab pos="3233420" algn="l"/>
                <a:tab pos="4507230" algn="l"/>
                <a:tab pos="5092700" algn="l"/>
                <a:tab pos="5924550" algn="l"/>
                <a:tab pos="6656070" algn="l"/>
                <a:tab pos="7415530" algn="l"/>
                <a:tab pos="8081645" algn="l"/>
                <a:tab pos="9177655" algn="l"/>
              </a:tabLst>
            </a:pPr>
            <a:r>
              <a:rPr sz="2400" spc="-160" dirty="0">
                <a:latin typeface="Arial"/>
                <a:cs typeface="Arial"/>
              </a:rPr>
              <a:t>5</a:t>
            </a:r>
            <a:r>
              <a:rPr sz="2400" spc="-65" dirty="0">
                <a:latin typeface="Arial"/>
                <a:cs typeface="Arial"/>
              </a:rPr>
              <a:t>.	</a:t>
            </a:r>
            <a:r>
              <a:rPr sz="2400" spc="-135" dirty="0">
                <a:latin typeface="Arial"/>
                <a:cs typeface="Arial"/>
              </a:rPr>
              <a:t>Th</a:t>
            </a:r>
            <a:r>
              <a:rPr sz="2400" spc="-12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0" dirty="0">
                <a:latin typeface="Arial"/>
                <a:cs typeface="Arial"/>
              </a:rPr>
              <a:t>re</a:t>
            </a:r>
            <a:r>
              <a:rPr sz="2400" spc="-114" dirty="0">
                <a:latin typeface="Arial"/>
                <a:cs typeface="Arial"/>
              </a:rPr>
              <a:t>c</a:t>
            </a:r>
            <a:r>
              <a:rPr sz="2400" spc="-90" dirty="0">
                <a:latin typeface="Arial"/>
                <a:cs typeface="Arial"/>
              </a:rPr>
              <a:t>e</a:t>
            </a:r>
            <a:r>
              <a:rPr sz="2400" spc="-30" dirty="0">
                <a:latin typeface="Arial"/>
                <a:cs typeface="Arial"/>
              </a:rPr>
              <a:t>i</a:t>
            </a:r>
            <a:r>
              <a:rPr sz="2400" spc="-40" dirty="0">
                <a:latin typeface="Arial"/>
                <a:cs typeface="Arial"/>
              </a:rPr>
              <a:t>vin</a:t>
            </a:r>
            <a:r>
              <a:rPr sz="2400" spc="-4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14" dirty="0">
                <a:latin typeface="Arial"/>
                <a:cs typeface="Arial"/>
              </a:rPr>
              <a:t>U</a:t>
            </a:r>
            <a:r>
              <a:rPr sz="2400" spc="-229" dirty="0">
                <a:latin typeface="Arial"/>
                <a:cs typeface="Arial"/>
              </a:rPr>
              <a:t>AR</a:t>
            </a:r>
            <a:r>
              <a:rPr sz="2400" spc="-20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0" dirty="0">
                <a:latin typeface="Arial"/>
                <a:cs typeface="Arial"/>
              </a:rPr>
              <a:t>co</a:t>
            </a:r>
            <a:r>
              <a:rPr sz="2400" spc="-65" dirty="0">
                <a:latin typeface="Arial"/>
                <a:cs typeface="Arial"/>
              </a:rPr>
              <a:t>n</a:t>
            </a:r>
            <a:r>
              <a:rPr sz="2400" spc="20" dirty="0">
                <a:latin typeface="Arial"/>
                <a:cs typeface="Arial"/>
              </a:rPr>
              <a:t>ver</a:t>
            </a:r>
            <a:r>
              <a:rPr sz="2400" spc="15" dirty="0">
                <a:latin typeface="Arial"/>
                <a:cs typeface="Arial"/>
              </a:rPr>
              <a:t>t</a:t>
            </a:r>
            <a:r>
              <a:rPr sz="2400" spc="-19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75" dirty="0">
                <a:latin typeface="Arial"/>
                <a:cs typeface="Arial"/>
              </a:rPr>
              <a:t>ser</a:t>
            </a:r>
            <a:r>
              <a:rPr sz="2400" spc="-35" dirty="0">
                <a:latin typeface="Arial"/>
                <a:cs typeface="Arial"/>
              </a:rPr>
              <a:t>i</a:t>
            </a:r>
            <a:r>
              <a:rPr sz="2400" spc="-75" dirty="0">
                <a:latin typeface="Arial"/>
                <a:cs typeface="Arial"/>
              </a:rPr>
              <a:t>al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40" dirty="0">
                <a:latin typeface="Arial"/>
                <a:cs typeface="Arial"/>
              </a:rPr>
              <a:t>data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95" dirty="0">
                <a:latin typeface="Arial"/>
                <a:cs typeface="Arial"/>
              </a:rPr>
              <a:t>bac</a:t>
            </a:r>
            <a:r>
              <a:rPr sz="2400" spc="-30" dirty="0">
                <a:latin typeface="Arial"/>
                <a:cs typeface="Arial"/>
              </a:rPr>
              <a:t>k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35" dirty="0">
                <a:latin typeface="Arial"/>
                <a:cs typeface="Arial"/>
              </a:rPr>
              <a:t>into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40" dirty="0">
                <a:latin typeface="Arial"/>
                <a:cs typeface="Arial"/>
              </a:rPr>
              <a:t>parallel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5" dirty="0">
                <a:latin typeface="Arial"/>
                <a:cs typeface="Arial"/>
              </a:rPr>
              <a:t>and  </a:t>
            </a:r>
            <a:r>
              <a:rPr sz="2400" spc="-30" dirty="0">
                <a:latin typeface="Arial"/>
                <a:cs typeface="Arial"/>
              </a:rPr>
              <a:t>transfers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it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to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data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bus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on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receiving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end: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32147" y="2820923"/>
            <a:ext cx="3401567" cy="3566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338" y="759714"/>
            <a:ext cx="4497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Advantages of</a:t>
            </a:r>
            <a:r>
              <a:rPr spc="-75" dirty="0"/>
              <a:t> </a:t>
            </a:r>
            <a:r>
              <a:rPr spc="-5" dirty="0"/>
              <a:t>UART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5670" y="2394114"/>
            <a:ext cx="8450580" cy="279209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94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80" dirty="0">
                <a:latin typeface="Arial"/>
                <a:cs typeface="Arial"/>
              </a:rPr>
              <a:t>Only </a:t>
            </a:r>
            <a:r>
              <a:rPr sz="2400" spc="-140" dirty="0">
                <a:latin typeface="Arial"/>
                <a:cs typeface="Arial"/>
              </a:rPr>
              <a:t>uses </a:t>
            </a:r>
            <a:r>
              <a:rPr sz="2400" spc="100" dirty="0">
                <a:latin typeface="Arial"/>
                <a:cs typeface="Arial"/>
              </a:rPr>
              <a:t>two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wires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55" dirty="0">
                <a:latin typeface="Arial"/>
                <a:cs typeface="Arial"/>
              </a:rPr>
              <a:t>No </a:t>
            </a:r>
            <a:r>
              <a:rPr sz="2400" spc="-50" dirty="0">
                <a:latin typeface="Arial"/>
                <a:cs typeface="Arial"/>
              </a:rPr>
              <a:t>clock </a:t>
            </a:r>
            <a:r>
              <a:rPr sz="2400" spc="-70" dirty="0">
                <a:latin typeface="Arial"/>
                <a:cs typeface="Arial"/>
              </a:rPr>
              <a:t>signal </a:t>
            </a:r>
            <a:r>
              <a:rPr sz="2400" spc="-105" dirty="0">
                <a:latin typeface="Arial"/>
                <a:cs typeface="Arial"/>
              </a:rPr>
              <a:t>is</a:t>
            </a:r>
            <a:r>
              <a:rPr sz="2400" spc="-42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necessary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180" dirty="0">
                <a:latin typeface="Arial"/>
                <a:cs typeface="Arial"/>
              </a:rPr>
              <a:t>Has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a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parity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bit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to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allow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for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error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checking</a:t>
            </a:r>
            <a:endParaRPr sz="2400">
              <a:latin typeface="Arial"/>
              <a:cs typeface="Arial"/>
            </a:endParaRPr>
          </a:p>
          <a:p>
            <a:pPr marL="195580" marR="508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135" dirty="0">
                <a:latin typeface="Arial"/>
                <a:cs typeface="Arial"/>
              </a:rPr>
              <a:t>The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structure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of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data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packet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can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be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changed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as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long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as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both  </a:t>
            </a:r>
            <a:r>
              <a:rPr sz="2400" spc="-110" dirty="0">
                <a:latin typeface="Arial"/>
                <a:cs typeface="Arial"/>
              </a:rPr>
              <a:t>sides </a:t>
            </a:r>
            <a:r>
              <a:rPr sz="2400" spc="-75" dirty="0">
                <a:latin typeface="Arial"/>
                <a:cs typeface="Arial"/>
              </a:rPr>
              <a:t>are </a:t>
            </a:r>
            <a:r>
              <a:rPr sz="2400" spc="-35" dirty="0">
                <a:latin typeface="Arial"/>
                <a:cs typeface="Arial"/>
              </a:rPr>
              <a:t>set up </a:t>
            </a:r>
            <a:r>
              <a:rPr sz="2400" spc="65" dirty="0">
                <a:latin typeface="Arial"/>
                <a:cs typeface="Arial"/>
              </a:rPr>
              <a:t>for</a:t>
            </a:r>
            <a:r>
              <a:rPr sz="2400" spc="-459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it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90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75" dirty="0">
                <a:latin typeface="Arial"/>
                <a:cs typeface="Arial"/>
              </a:rPr>
              <a:t>Well </a:t>
            </a:r>
            <a:r>
              <a:rPr sz="2400" spc="-35" dirty="0">
                <a:latin typeface="Arial"/>
                <a:cs typeface="Arial"/>
              </a:rPr>
              <a:t>documented </a:t>
            </a:r>
            <a:r>
              <a:rPr sz="2400" spc="-75" dirty="0">
                <a:latin typeface="Arial"/>
                <a:cs typeface="Arial"/>
              </a:rPr>
              <a:t>and </a:t>
            </a:r>
            <a:r>
              <a:rPr sz="2400" spc="-20" dirty="0">
                <a:latin typeface="Arial"/>
                <a:cs typeface="Arial"/>
              </a:rPr>
              <a:t>widely </a:t>
            </a:r>
            <a:r>
              <a:rPr sz="2400" spc="-95" dirty="0">
                <a:latin typeface="Arial"/>
                <a:cs typeface="Arial"/>
              </a:rPr>
              <a:t>used</a:t>
            </a:r>
            <a:r>
              <a:rPr sz="2400" spc="-4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method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0158" y="759714"/>
            <a:ext cx="5091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Disadvantages of</a:t>
            </a:r>
            <a:r>
              <a:rPr spc="-20" dirty="0"/>
              <a:t> </a:t>
            </a:r>
            <a:r>
              <a:rPr spc="-10" dirty="0"/>
              <a:t>UART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12442" y="2694073"/>
            <a:ext cx="7795895" cy="98679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130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size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of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data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frame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is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limited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to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a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maximum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of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9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40" dirty="0">
                <a:latin typeface="Arial"/>
                <a:cs typeface="Arial"/>
              </a:rPr>
              <a:t>Doesn’t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support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multiple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slave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or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multiple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master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0220" y="1006297"/>
            <a:ext cx="712850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UART communication </a:t>
            </a:r>
            <a:r>
              <a:rPr dirty="0"/>
              <a:t>in</a:t>
            </a:r>
            <a:r>
              <a:rPr spc="-60" dirty="0"/>
              <a:t> </a:t>
            </a:r>
            <a:r>
              <a:rPr spc="-5" dirty="0"/>
              <a:t>Arduino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06195" algn="just">
              <a:lnSpc>
                <a:spcPct val="141700"/>
              </a:lnSpc>
              <a:spcBef>
                <a:spcPts val="100"/>
              </a:spcBef>
            </a:pPr>
            <a:r>
              <a:rPr spc="35" dirty="0"/>
              <a:t>int </a:t>
            </a:r>
            <a:r>
              <a:rPr spc="-55" dirty="0"/>
              <a:t>ledPin</a:t>
            </a:r>
            <a:r>
              <a:rPr spc="-315" dirty="0"/>
              <a:t> </a:t>
            </a:r>
            <a:r>
              <a:rPr spc="-145" dirty="0"/>
              <a:t>= </a:t>
            </a:r>
            <a:r>
              <a:rPr spc="-185" dirty="0"/>
              <a:t>13;  </a:t>
            </a:r>
            <a:r>
              <a:rPr spc="-50" dirty="0"/>
              <a:t>char </a:t>
            </a:r>
            <a:r>
              <a:rPr spc="-10" dirty="0"/>
              <a:t>state </a:t>
            </a:r>
            <a:r>
              <a:rPr spc="-145" dirty="0"/>
              <a:t>=</a:t>
            </a:r>
            <a:r>
              <a:rPr spc="-360" dirty="0"/>
              <a:t> </a:t>
            </a:r>
            <a:r>
              <a:rPr spc="-35" dirty="0"/>
              <a:t>0;  </a:t>
            </a:r>
            <a:r>
              <a:rPr spc="-15" dirty="0"/>
              <a:t>void </a:t>
            </a:r>
            <a:r>
              <a:rPr spc="-10" dirty="0"/>
              <a:t>setup()</a:t>
            </a:r>
            <a:r>
              <a:rPr spc="-270" dirty="0"/>
              <a:t> </a:t>
            </a:r>
            <a:r>
              <a:rPr spc="30" dirty="0"/>
              <a:t>{</a:t>
            </a:r>
          </a:p>
          <a:p>
            <a:pPr marL="60960" marR="5080">
              <a:lnSpc>
                <a:spcPts val="3060"/>
              </a:lnSpc>
              <a:spcBef>
                <a:spcPts val="250"/>
              </a:spcBef>
            </a:pPr>
            <a:r>
              <a:rPr spc="-30" dirty="0"/>
              <a:t>pinMode(ledPin,</a:t>
            </a:r>
            <a:r>
              <a:rPr spc="-150" dirty="0"/>
              <a:t> </a:t>
            </a:r>
            <a:r>
              <a:rPr spc="-120" dirty="0"/>
              <a:t>OUTPUT);  </a:t>
            </a:r>
            <a:r>
              <a:rPr spc="-40" dirty="0"/>
              <a:t>Serial.begin(9600);</a:t>
            </a: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pc="30" dirty="0"/>
              <a:t>}</a:t>
            </a:r>
          </a:p>
          <a:p>
            <a:pPr marL="12700" marR="364490" indent="48260">
              <a:lnSpc>
                <a:spcPct val="141700"/>
              </a:lnSpc>
            </a:pPr>
            <a:r>
              <a:rPr spc="-15" dirty="0"/>
              <a:t>void </a:t>
            </a:r>
            <a:r>
              <a:rPr spc="10" dirty="0"/>
              <a:t>loop() </a:t>
            </a:r>
            <a:r>
              <a:rPr spc="30" dirty="0"/>
              <a:t>{  </a:t>
            </a:r>
            <a:r>
              <a:rPr spc="-40" dirty="0"/>
              <a:t>if(Serial.available() </a:t>
            </a:r>
            <a:r>
              <a:rPr spc="-145" dirty="0"/>
              <a:t>&gt; </a:t>
            </a:r>
            <a:r>
              <a:rPr spc="15" dirty="0"/>
              <a:t>0){  </a:t>
            </a:r>
            <a:r>
              <a:rPr spc="-10" dirty="0"/>
              <a:t>state </a:t>
            </a:r>
            <a:r>
              <a:rPr spc="-145" dirty="0"/>
              <a:t>=</a:t>
            </a:r>
            <a:r>
              <a:rPr spc="-225" dirty="0"/>
              <a:t> </a:t>
            </a:r>
            <a:r>
              <a:rPr spc="-45" dirty="0"/>
              <a:t>Serial.read();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pc="30" dirty="0"/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8716" y="2007234"/>
            <a:ext cx="254508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700"/>
              </a:lnSpc>
              <a:spcBef>
                <a:spcPts val="100"/>
              </a:spcBef>
            </a:pPr>
            <a:r>
              <a:rPr sz="1800" spc="5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(state </a:t>
            </a:r>
            <a:r>
              <a:rPr sz="1800" spc="-150" dirty="0">
                <a:latin typeface="Arial"/>
                <a:cs typeface="Arial"/>
              </a:rPr>
              <a:t>== </a:t>
            </a:r>
            <a:r>
              <a:rPr sz="1800" spc="55" dirty="0">
                <a:latin typeface="Arial"/>
                <a:cs typeface="Arial"/>
              </a:rPr>
              <a:t>'0')  </a:t>
            </a:r>
            <a:r>
              <a:rPr sz="1800" spc="-20" dirty="0">
                <a:latin typeface="Arial"/>
                <a:cs typeface="Arial"/>
              </a:rPr>
              <a:t>digitalWrite(ledPin,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LOW);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98716" y="3172841"/>
            <a:ext cx="2575560" cy="80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800"/>
              </a:lnSpc>
              <a:spcBef>
                <a:spcPts val="100"/>
              </a:spcBef>
            </a:pPr>
            <a:r>
              <a:rPr sz="1800" spc="5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(state </a:t>
            </a:r>
            <a:r>
              <a:rPr sz="1800" spc="-150" dirty="0">
                <a:latin typeface="Arial"/>
                <a:cs typeface="Arial"/>
              </a:rPr>
              <a:t>== </a:t>
            </a:r>
            <a:r>
              <a:rPr sz="1800" spc="-35" dirty="0">
                <a:latin typeface="Arial"/>
                <a:cs typeface="Arial"/>
              </a:rPr>
              <a:t>'1')  </a:t>
            </a:r>
            <a:r>
              <a:rPr sz="1800" spc="-20" dirty="0">
                <a:latin typeface="Arial"/>
                <a:cs typeface="Arial"/>
              </a:rPr>
              <a:t>digitalWrite(ledPin,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HIGH);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49948" y="4453508"/>
            <a:ext cx="106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0220" y="1006297"/>
            <a:ext cx="712850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UART communication </a:t>
            </a:r>
            <a:r>
              <a:rPr dirty="0"/>
              <a:t>in</a:t>
            </a:r>
            <a:r>
              <a:rPr spc="-60" dirty="0"/>
              <a:t> </a:t>
            </a:r>
            <a:r>
              <a:rPr spc="-5" dirty="0"/>
              <a:t>Arduino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2002663"/>
            <a:ext cx="9671050" cy="45980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400" b="1" spc="-95" dirty="0">
                <a:latin typeface="Arial"/>
                <a:cs typeface="Arial"/>
              </a:rPr>
              <a:t>Serial.begin()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900"/>
              </a:spcBef>
            </a:pPr>
            <a:r>
              <a:rPr sz="2400" spc="-125" dirty="0">
                <a:latin typeface="Arial"/>
                <a:cs typeface="Arial"/>
              </a:rPr>
              <a:t>Sets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data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rate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in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per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second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(baud)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for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serial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data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transmission.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For  </a:t>
            </a:r>
            <a:r>
              <a:rPr sz="2400" spc="-35" dirty="0">
                <a:latin typeface="Arial"/>
                <a:cs typeface="Arial"/>
              </a:rPr>
              <a:t>communicating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with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computer,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use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one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of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these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rates: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300,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600,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1200,  </a:t>
            </a:r>
            <a:r>
              <a:rPr sz="2400" spc="-75" dirty="0">
                <a:latin typeface="Arial"/>
                <a:cs typeface="Arial"/>
              </a:rPr>
              <a:t>2400,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4800,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9600,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14400,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19200,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28800,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38400,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57600,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or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215" dirty="0">
                <a:latin typeface="Arial"/>
                <a:cs typeface="Arial"/>
              </a:rPr>
              <a:t>115200.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400" b="1" spc="-150" dirty="0">
                <a:latin typeface="Arial"/>
                <a:cs typeface="Arial"/>
              </a:rPr>
              <a:t>Syntax:</a:t>
            </a:r>
            <a:endParaRPr sz="24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900"/>
              </a:spcBef>
            </a:pPr>
            <a:r>
              <a:rPr sz="2400" spc="-65" dirty="0">
                <a:latin typeface="Arial"/>
                <a:cs typeface="Arial"/>
              </a:rPr>
              <a:t>Serial.begin(speed)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400" b="1" i="1" spc="-40" dirty="0">
                <a:latin typeface="Times New Roman"/>
                <a:cs typeface="Times New Roman"/>
              </a:rPr>
              <a:t>Arduino </a:t>
            </a:r>
            <a:r>
              <a:rPr sz="2400" b="1" i="1" spc="-10" dirty="0">
                <a:latin typeface="Times New Roman"/>
                <a:cs typeface="Times New Roman"/>
              </a:rPr>
              <a:t>Mega</a:t>
            </a:r>
            <a:r>
              <a:rPr sz="2400" b="1" i="1" spc="-155" dirty="0">
                <a:latin typeface="Times New Roman"/>
                <a:cs typeface="Times New Roman"/>
              </a:rPr>
              <a:t> </a:t>
            </a:r>
            <a:r>
              <a:rPr sz="2400" b="1" i="1" spc="-35" dirty="0">
                <a:latin typeface="Times New Roman"/>
                <a:cs typeface="Times New Roman"/>
              </a:rPr>
              <a:t>only:</a:t>
            </a:r>
            <a:endParaRPr sz="2400">
              <a:latin typeface="Times New Roman"/>
              <a:cs typeface="Times New Roman"/>
            </a:endParaRPr>
          </a:p>
          <a:p>
            <a:pPr marL="993775" marR="6020435" algn="just">
              <a:lnSpc>
                <a:spcPct val="131200"/>
              </a:lnSpc>
              <a:spcBef>
                <a:spcPts val="5"/>
              </a:spcBef>
            </a:pPr>
            <a:r>
              <a:rPr sz="2400" spc="-85" dirty="0">
                <a:latin typeface="Arial"/>
                <a:cs typeface="Arial"/>
              </a:rPr>
              <a:t>Serial1.begin(speed)  </a:t>
            </a:r>
            <a:r>
              <a:rPr sz="2400" spc="-135" dirty="0">
                <a:latin typeface="Arial"/>
                <a:cs typeface="Arial"/>
              </a:rPr>
              <a:t>Ser</a:t>
            </a:r>
            <a:r>
              <a:rPr sz="2400" spc="-55" dirty="0">
                <a:latin typeface="Arial"/>
                <a:cs typeface="Arial"/>
              </a:rPr>
              <a:t>i</a:t>
            </a:r>
            <a:r>
              <a:rPr sz="2400" spc="-120" dirty="0">
                <a:latin typeface="Arial"/>
                <a:cs typeface="Arial"/>
              </a:rPr>
              <a:t>al2</a:t>
            </a:r>
            <a:r>
              <a:rPr sz="2400" spc="-85" dirty="0">
                <a:latin typeface="Arial"/>
                <a:cs typeface="Arial"/>
              </a:rPr>
              <a:t>.</a:t>
            </a:r>
            <a:r>
              <a:rPr sz="2400" spc="-50" dirty="0">
                <a:latin typeface="Arial"/>
                <a:cs typeface="Arial"/>
              </a:rPr>
              <a:t>beg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65" dirty="0">
                <a:latin typeface="Arial"/>
                <a:cs typeface="Arial"/>
              </a:rPr>
              <a:t>n(spe</a:t>
            </a:r>
            <a:r>
              <a:rPr sz="2400" spc="-7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d)  </a:t>
            </a:r>
            <a:r>
              <a:rPr sz="2400" spc="-70" dirty="0">
                <a:latin typeface="Arial"/>
                <a:cs typeface="Arial"/>
              </a:rPr>
              <a:t>Serial3.begin(speed)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0220" y="1006297"/>
            <a:ext cx="712850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UART communication </a:t>
            </a:r>
            <a:r>
              <a:rPr dirty="0"/>
              <a:t>in</a:t>
            </a:r>
            <a:r>
              <a:rPr spc="-60" dirty="0"/>
              <a:t> </a:t>
            </a:r>
            <a:r>
              <a:rPr spc="-5" dirty="0"/>
              <a:t>Arduino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2002663"/>
            <a:ext cx="9431655" cy="42322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400" b="1" spc="-100" dirty="0">
                <a:latin typeface="Arial"/>
                <a:cs typeface="Arial"/>
              </a:rPr>
              <a:t>Serial.available()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900"/>
              </a:spcBef>
            </a:pPr>
            <a:r>
              <a:rPr sz="2400" spc="-100" dirty="0">
                <a:latin typeface="Arial"/>
                <a:cs typeface="Arial"/>
              </a:rPr>
              <a:t>Get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number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of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bytes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(characters)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available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for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reading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from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serial  </a:t>
            </a:r>
            <a:r>
              <a:rPr sz="2400" spc="35" dirty="0">
                <a:latin typeface="Arial"/>
                <a:cs typeface="Arial"/>
              </a:rPr>
              <a:t>port.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400" b="1" spc="-150" dirty="0">
                <a:latin typeface="Arial"/>
                <a:cs typeface="Arial"/>
              </a:rPr>
              <a:t>Syntax:</a:t>
            </a:r>
            <a:endParaRPr sz="24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900"/>
              </a:spcBef>
            </a:pPr>
            <a:r>
              <a:rPr sz="2400" spc="-75" dirty="0">
                <a:latin typeface="Arial"/>
                <a:cs typeface="Arial"/>
              </a:rPr>
              <a:t>Serial.available(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400" b="1" i="1" spc="-40" dirty="0">
                <a:latin typeface="Times New Roman"/>
                <a:cs typeface="Times New Roman"/>
              </a:rPr>
              <a:t>Arduino </a:t>
            </a:r>
            <a:r>
              <a:rPr sz="2400" b="1" i="1" spc="-10" dirty="0">
                <a:latin typeface="Times New Roman"/>
                <a:cs typeface="Times New Roman"/>
              </a:rPr>
              <a:t>Mega</a:t>
            </a:r>
            <a:r>
              <a:rPr sz="2400" b="1" i="1" spc="-155" dirty="0">
                <a:latin typeface="Times New Roman"/>
                <a:cs typeface="Times New Roman"/>
              </a:rPr>
              <a:t> </a:t>
            </a:r>
            <a:r>
              <a:rPr sz="2400" b="1" i="1" spc="-35" dirty="0">
                <a:latin typeface="Times New Roman"/>
                <a:cs typeface="Times New Roman"/>
              </a:rPr>
              <a:t>only: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900"/>
              </a:spcBef>
            </a:pPr>
            <a:r>
              <a:rPr sz="2400" spc="-100" dirty="0">
                <a:latin typeface="Arial"/>
                <a:cs typeface="Arial"/>
              </a:rPr>
              <a:t>Serial1.available(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926465" marR="6155690">
              <a:lnSpc>
                <a:spcPct val="131300"/>
              </a:lnSpc>
            </a:pPr>
            <a:r>
              <a:rPr sz="2400" spc="-80" dirty="0">
                <a:latin typeface="Arial"/>
                <a:cs typeface="Arial"/>
              </a:rPr>
              <a:t>Serial2.available(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)  </a:t>
            </a:r>
            <a:r>
              <a:rPr sz="2400" spc="-80" dirty="0">
                <a:latin typeface="Arial"/>
                <a:cs typeface="Arial"/>
              </a:rPr>
              <a:t>Serial3.available(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6336" y="1004773"/>
            <a:ext cx="67995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Serial Peripheral </a:t>
            </a:r>
            <a:r>
              <a:rPr dirty="0"/>
              <a:t>Interface</a:t>
            </a:r>
            <a:r>
              <a:rPr spc="-80" dirty="0"/>
              <a:t> </a:t>
            </a:r>
            <a:r>
              <a:rPr spc="-5" dirty="0"/>
              <a:t>(SPI)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2116963"/>
            <a:ext cx="9789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  <a:tab pos="1051560" algn="l"/>
                <a:tab pos="2520950" algn="l"/>
                <a:tab pos="3844290" algn="l"/>
                <a:tab pos="4618355" algn="l"/>
                <a:tab pos="4964430" algn="l"/>
                <a:tab pos="5427980" algn="l"/>
                <a:tab pos="6733540" algn="l"/>
                <a:tab pos="7345045" algn="l"/>
                <a:tab pos="7774940" algn="l"/>
              </a:tabLst>
            </a:pPr>
            <a:r>
              <a:rPr sz="2400" spc="-100" dirty="0">
                <a:latin typeface="Arial"/>
                <a:cs typeface="Arial"/>
              </a:rPr>
              <a:t>Serial	</a:t>
            </a:r>
            <a:r>
              <a:rPr sz="2400" spc="-60" dirty="0">
                <a:latin typeface="Arial"/>
                <a:cs typeface="Arial"/>
              </a:rPr>
              <a:t>Peripheral	</a:t>
            </a:r>
            <a:r>
              <a:rPr sz="2400" spc="-20" dirty="0">
                <a:latin typeface="Arial"/>
                <a:cs typeface="Arial"/>
              </a:rPr>
              <a:t>Interface	</a:t>
            </a:r>
            <a:r>
              <a:rPr sz="2400" spc="-114" dirty="0">
                <a:latin typeface="Arial"/>
                <a:cs typeface="Arial"/>
              </a:rPr>
              <a:t>(SPI)	</a:t>
            </a:r>
            <a:r>
              <a:rPr sz="2400" spc="-95" dirty="0">
                <a:latin typeface="Arial"/>
                <a:cs typeface="Arial"/>
              </a:rPr>
              <a:t>is	</a:t>
            </a:r>
            <a:r>
              <a:rPr sz="2400" spc="-100" dirty="0">
                <a:latin typeface="Arial"/>
                <a:cs typeface="Arial"/>
              </a:rPr>
              <a:t>an	</a:t>
            </a:r>
            <a:r>
              <a:rPr sz="2400" spc="-15" dirty="0">
                <a:latin typeface="Arial"/>
                <a:cs typeface="Arial"/>
              </a:rPr>
              <a:t>interface	</a:t>
            </a:r>
            <a:r>
              <a:rPr sz="2400" spc="-85" dirty="0">
                <a:latin typeface="Arial"/>
                <a:cs typeface="Arial"/>
              </a:rPr>
              <a:t>bus	</a:t>
            </a:r>
            <a:r>
              <a:rPr sz="2400" spc="25" dirty="0">
                <a:latin typeface="Arial"/>
                <a:cs typeface="Arial"/>
              </a:rPr>
              <a:t>or	</a:t>
            </a:r>
            <a:r>
              <a:rPr sz="2400" spc="-35" dirty="0">
                <a:latin typeface="Arial"/>
                <a:cs typeface="Arial"/>
              </a:rPr>
              <a:t>communication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8674" y="2482722"/>
            <a:ext cx="9603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00810" algn="l"/>
                <a:tab pos="2896235" algn="l"/>
                <a:tab pos="3651885" algn="l"/>
                <a:tab pos="4072890" algn="l"/>
                <a:tab pos="4833620" algn="l"/>
                <a:tab pos="5551170" algn="l"/>
                <a:tab pos="6842125" algn="l"/>
                <a:tab pos="9108440" algn="l"/>
              </a:tabLst>
            </a:pPr>
            <a:r>
              <a:rPr sz="2400" spc="20" dirty="0">
                <a:latin typeface="Arial"/>
                <a:cs typeface="Arial"/>
              </a:rPr>
              <a:t>protocol	</a:t>
            </a:r>
            <a:r>
              <a:rPr sz="2400" spc="-114" dirty="0">
                <a:latin typeface="Arial"/>
                <a:cs typeface="Arial"/>
              </a:rPr>
              <a:t>c</a:t>
            </a:r>
            <a:r>
              <a:rPr sz="2400" spc="-20" dirty="0">
                <a:latin typeface="Arial"/>
                <a:cs typeface="Arial"/>
              </a:rPr>
              <a:t>ommo</a:t>
            </a:r>
            <a:r>
              <a:rPr sz="2400" spc="-30" dirty="0">
                <a:latin typeface="Arial"/>
                <a:cs typeface="Arial"/>
              </a:rPr>
              <a:t>n</a:t>
            </a:r>
            <a:r>
              <a:rPr sz="2400" spc="-35" dirty="0">
                <a:latin typeface="Arial"/>
                <a:cs typeface="Arial"/>
              </a:rPr>
              <a:t>ly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95" dirty="0">
                <a:latin typeface="Arial"/>
                <a:cs typeface="Arial"/>
              </a:rPr>
              <a:t>used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00" dirty="0">
                <a:latin typeface="Arial"/>
                <a:cs typeface="Arial"/>
              </a:rPr>
              <a:t>to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10" dirty="0">
                <a:latin typeface="Arial"/>
                <a:cs typeface="Arial"/>
              </a:rPr>
              <a:t>se</a:t>
            </a:r>
            <a:r>
              <a:rPr sz="2400" spc="-105" dirty="0">
                <a:latin typeface="Arial"/>
                <a:cs typeface="Arial"/>
              </a:rPr>
              <a:t>n</a:t>
            </a:r>
            <a:r>
              <a:rPr sz="2400" spc="-1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40" dirty="0">
                <a:latin typeface="Arial"/>
                <a:cs typeface="Arial"/>
              </a:rPr>
              <a:t>data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35" dirty="0">
                <a:latin typeface="Arial"/>
                <a:cs typeface="Arial"/>
              </a:rPr>
              <a:t>be</a:t>
            </a:r>
            <a:r>
              <a:rPr sz="2400" spc="30" dirty="0">
                <a:latin typeface="Arial"/>
                <a:cs typeface="Arial"/>
              </a:rPr>
              <a:t>t</a:t>
            </a:r>
            <a:r>
              <a:rPr sz="2400" spc="-40" dirty="0">
                <a:latin typeface="Arial"/>
                <a:cs typeface="Arial"/>
              </a:rPr>
              <a:t>wee</a:t>
            </a:r>
            <a:r>
              <a:rPr sz="2400" spc="-3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4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35" dirty="0">
                <a:latin typeface="Arial"/>
                <a:cs typeface="Arial"/>
              </a:rPr>
              <a:t>croco</a:t>
            </a:r>
            <a:r>
              <a:rPr sz="2400" spc="45" dirty="0">
                <a:latin typeface="Arial"/>
                <a:cs typeface="Arial"/>
              </a:rPr>
              <a:t>ntr</a:t>
            </a:r>
            <a:r>
              <a:rPr sz="2400" spc="75" dirty="0">
                <a:latin typeface="Arial"/>
                <a:cs typeface="Arial"/>
              </a:rPr>
              <a:t>o</a:t>
            </a:r>
            <a:r>
              <a:rPr sz="2400" spc="-20" dirty="0">
                <a:latin typeface="Arial"/>
                <a:cs typeface="Arial"/>
              </a:rPr>
              <a:t>ll</a:t>
            </a:r>
            <a:r>
              <a:rPr sz="2400" spc="-35" dirty="0">
                <a:latin typeface="Arial"/>
                <a:cs typeface="Arial"/>
              </a:rPr>
              <a:t>e</a:t>
            </a:r>
            <a:r>
              <a:rPr sz="2400" spc="40" dirty="0">
                <a:latin typeface="Arial"/>
                <a:cs typeface="Arial"/>
              </a:rPr>
              <a:t>r</a:t>
            </a:r>
            <a:r>
              <a:rPr sz="2400" spc="-19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0" dirty="0">
                <a:latin typeface="Arial"/>
                <a:cs typeface="Arial"/>
              </a:rPr>
              <a:t>a</a:t>
            </a:r>
            <a:r>
              <a:rPr sz="2400" spc="-110" dirty="0">
                <a:latin typeface="Arial"/>
                <a:cs typeface="Arial"/>
              </a:rPr>
              <a:t>n</a:t>
            </a:r>
            <a:r>
              <a:rPr sz="2400" spc="-15" dirty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844" y="2734601"/>
            <a:ext cx="8223250" cy="361315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994"/>
              </a:spcBef>
            </a:pPr>
            <a:r>
              <a:rPr sz="2400" spc="-75" dirty="0">
                <a:latin typeface="Arial"/>
                <a:cs typeface="Arial"/>
              </a:rPr>
              <a:t>small </a:t>
            </a:r>
            <a:r>
              <a:rPr sz="2400" spc="-50" dirty="0">
                <a:latin typeface="Arial"/>
                <a:cs typeface="Arial"/>
              </a:rPr>
              <a:t>peripherals </a:t>
            </a:r>
            <a:r>
              <a:rPr sz="2400" spc="-100" dirty="0">
                <a:latin typeface="Arial"/>
                <a:cs typeface="Arial"/>
              </a:rPr>
              <a:t>such </a:t>
            </a:r>
            <a:r>
              <a:rPr sz="2400" spc="-180" dirty="0">
                <a:latin typeface="Arial"/>
                <a:cs typeface="Arial"/>
              </a:rPr>
              <a:t>as </a:t>
            </a:r>
            <a:r>
              <a:rPr sz="2400" spc="20" dirty="0">
                <a:latin typeface="Arial"/>
                <a:cs typeface="Arial"/>
              </a:rPr>
              <a:t>shift </a:t>
            </a:r>
            <a:r>
              <a:rPr sz="2400" spc="-40" dirty="0">
                <a:latin typeface="Arial"/>
                <a:cs typeface="Arial"/>
              </a:rPr>
              <a:t>registers,</a:t>
            </a:r>
            <a:r>
              <a:rPr sz="2400" spc="-484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sensors, </a:t>
            </a:r>
            <a:r>
              <a:rPr sz="2400" spc="-75" dirty="0">
                <a:latin typeface="Arial"/>
                <a:cs typeface="Arial"/>
              </a:rPr>
              <a:t>and </a:t>
            </a:r>
            <a:r>
              <a:rPr sz="2400" spc="-285" dirty="0">
                <a:latin typeface="Arial"/>
                <a:cs typeface="Arial"/>
              </a:rPr>
              <a:t>SD </a:t>
            </a:r>
            <a:r>
              <a:rPr sz="2400" spc="-85" dirty="0">
                <a:latin typeface="Arial"/>
                <a:cs typeface="Arial"/>
              </a:rPr>
              <a:t>cards.</a:t>
            </a:r>
            <a:endParaRPr sz="2400">
              <a:latin typeface="Arial"/>
              <a:cs typeface="Arial"/>
            </a:endParaRPr>
          </a:p>
          <a:p>
            <a:pPr marL="194945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b="1" spc="-130" dirty="0">
                <a:latin typeface="Arial"/>
                <a:cs typeface="Arial"/>
              </a:rPr>
              <a:t>Peripherals</a:t>
            </a:r>
            <a:endParaRPr sz="2400">
              <a:latin typeface="Arial"/>
              <a:cs typeface="Arial"/>
            </a:endParaRPr>
          </a:p>
          <a:p>
            <a:pPr marL="743585" lvl="1" indent="-183515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Font typeface="Wingdings"/>
              <a:buChar char=""/>
              <a:tabLst>
                <a:tab pos="744220" algn="l"/>
              </a:tabLst>
            </a:pPr>
            <a:r>
              <a:rPr sz="2400" spc="-240" dirty="0">
                <a:latin typeface="Arial"/>
                <a:cs typeface="Arial"/>
              </a:rPr>
              <a:t>LCDs</a:t>
            </a:r>
            <a:endParaRPr sz="2400">
              <a:latin typeface="Arial"/>
              <a:cs typeface="Arial"/>
            </a:endParaRPr>
          </a:p>
          <a:p>
            <a:pPr marL="743585" lvl="1" indent="-183515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Font typeface="Wingdings"/>
              <a:buChar char=""/>
              <a:tabLst>
                <a:tab pos="744220" algn="l"/>
              </a:tabLst>
            </a:pPr>
            <a:r>
              <a:rPr sz="2400" spc="-130" dirty="0">
                <a:latin typeface="Arial"/>
                <a:cs typeface="Arial"/>
              </a:rPr>
              <a:t>Sensors</a:t>
            </a:r>
            <a:endParaRPr sz="2400">
              <a:latin typeface="Arial"/>
              <a:cs typeface="Arial"/>
            </a:endParaRPr>
          </a:p>
          <a:p>
            <a:pPr marL="743585" lvl="1" indent="-183515">
              <a:lnSpc>
                <a:spcPct val="100000"/>
              </a:lnSpc>
              <a:spcBef>
                <a:spcPts val="490"/>
              </a:spcBef>
              <a:buClr>
                <a:srgbClr val="252525"/>
              </a:buClr>
              <a:buFont typeface="Wingdings"/>
              <a:buChar char=""/>
              <a:tabLst>
                <a:tab pos="744220" algn="l"/>
              </a:tabLst>
            </a:pPr>
            <a:r>
              <a:rPr sz="2400" spc="-40" dirty="0">
                <a:latin typeface="Arial"/>
                <a:cs typeface="Arial"/>
              </a:rPr>
              <a:t>Lots </a:t>
            </a:r>
            <a:r>
              <a:rPr sz="2400" spc="75" dirty="0">
                <a:latin typeface="Arial"/>
                <a:cs typeface="Arial"/>
              </a:rPr>
              <a:t>of </a:t>
            </a:r>
            <a:r>
              <a:rPr sz="2400" spc="20" dirty="0">
                <a:latin typeface="Arial"/>
                <a:cs typeface="Arial"/>
              </a:rPr>
              <a:t>other</a:t>
            </a:r>
            <a:r>
              <a:rPr sz="2400" spc="-48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chips</a:t>
            </a:r>
            <a:endParaRPr sz="2400">
              <a:latin typeface="Arial"/>
              <a:cs typeface="Arial"/>
            </a:endParaRPr>
          </a:p>
          <a:p>
            <a:pPr marL="194945" indent="-182880">
              <a:lnSpc>
                <a:spcPct val="100000"/>
              </a:lnSpc>
              <a:spcBef>
                <a:spcPts val="90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b="1" spc="-100" dirty="0">
                <a:latin typeface="Arial"/>
                <a:cs typeface="Arial"/>
              </a:rPr>
              <a:t>Microcontrollers</a:t>
            </a:r>
            <a:endParaRPr sz="2400">
              <a:latin typeface="Arial"/>
              <a:cs typeface="Arial"/>
            </a:endParaRPr>
          </a:p>
          <a:p>
            <a:pPr marL="743585" lvl="1" indent="-183515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Font typeface="Wingdings"/>
              <a:buChar char=""/>
              <a:tabLst>
                <a:tab pos="744220" algn="l"/>
              </a:tabLst>
            </a:pPr>
            <a:r>
              <a:rPr sz="2400" spc="-30" dirty="0">
                <a:latin typeface="Arial"/>
                <a:cs typeface="Arial"/>
              </a:rPr>
              <a:t>Almost </a:t>
            </a:r>
            <a:r>
              <a:rPr sz="2400" spc="-45" dirty="0">
                <a:latin typeface="Arial"/>
                <a:cs typeface="Arial"/>
              </a:rPr>
              <a:t>all </a:t>
            </a:r>
            <a:r>
              <a:rPr sz="2400" spc="-165" dirty="0">
                <a:latin typeface="Arial"/>
                <a:cs typeface="Arial"/>
              </a:rPr>
              <a:t>MCUs </a:t>
            </a:r>
            <a:r>
              <a:rPr sz="2400" spc="-90" dirty="0">
                <a:latin typeface="Arial"/>
                <a:cs typeface="Arial"/>
              </a:rPr>
              <a:t>have </a:t>
            </a:r>
            <a:r>
              <a:rPr sz="2400" spc="-225" dirty="0">
                <a:latin typeface="Arial"/>
                <a:cs typeface="Arial"/>
              </a:rPr>
              <a:t>SPI</a:t>
            </a:r>
            <a:r>
              <a:rPr sz="2400" spc="-42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masters</a:t>
            </a:r>
            <a:endParaRPr sz="2400">
              <a:latin typeface="Arial"/>
              <a:cs typeface="Arial"/>
            </a:endParaRPr>
          </a:p>
          <a:p>
            <a:pPr marL="743585" lvl="1" indent="-183515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Font typeface="Wingdings"/>
              <a:buChar char=""/>
              <a:tabLst>
                <a:tab pos="744220" algn="l"/>
              </a:tabLst>
            </a:pPr>
            <a:r>
              <a:rPr sz="2400" spc="-130" dirty="0">
                <a:latin typeface="Arial"/>
                <a:cs typeface="Arial"/>
              </a:rPr>
              <a:t>Some </a:t>
            </a:r>
            <a:r>
              <a:rPr sz="2400" spc="-90" dirty="0">
                <a:latin typeface="Arial"/>
                <a:cs typeface="Arial"/>
              </a:rPr>
              <a:t>have </a:t>
            </a:r>
            <a:r>
              <a:rPr sz="2400" spc="-225" dirty="0">
                <a:latin typeface="Arial"/>
                <a:cs typeface="Arial"/>
              </a:rPr>
              <a:t>SPI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slaves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6336" y="1004773"/>
            <a:ext cx="67995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Serial Peripheral </a:t>
            </a:r>
            <a:r>
              <a:rPr dirty="0"/>
              <a:t>Interface</a:t>
            </a:r>
            <a:r>
              <a:rPr spc="-80" dirty="0"/>
              <a:t> </a:t>
            </a:r>
            <a:r>
              <a:rPr spc="-5" dirty="0"/>
              <a:t>(SPI)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2116963"/>
            <a:ext cx="9789160" cy="3660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 algn="just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114" dirty="0">
                <a:latin typeface="Arial"/>
                <a:cs typeface="Arial"/>
              </a:rPr>
              <a:t>One </a:t>
            </a:r>
            <a:r>
              <a:rPr sz="2400" spc="-45" dirty="0">
                <a:latin typeface="Arial"/>
                <a:cs typeface="Arial"/>
              </a:rPr>
              <a:t>unique </a:t>
            </a:r>
            <a:r>
              <a:rPr sz="2400" spc="10" dirty="0">
                <a:latin typeface="Arial"/>
                <a:cs typeface="Arial"/>
              </a:rPr>
              <a:t>benefit </a:t>
            </a:r>
            <a:r>
              <a:rPr sz="2400" spc="75" dirty="0">
                <a:latin typeface="Arial"/>
                <a:cs typeface="Arial"/>
              </a:rPr>
              <a:t>of </a:t>
            </a:r>
            <a:r>
              <a:rPr sz="2400" spc="-225" dirty="0">
                <a:latin typeface="Arial"/>
                <a:cs typeface="Arial"/>
              </a:rPr>
              <a:t>SPI </a:t>
            </a:r>
            <a:r>
              <a:rPr sz="2400" spc="-100" dirty="0">
                <a:latin typeface="Arial"/>
                <a:cs typeface="Arial"/>
              </a:rPr>
              <a:t>is </a:t>
            </a:r>
            <a:r>
              <a:rPr sz="2400" spc="15" dirty="0">
                <a:latin typeface="Arial"/>
                <a:cs typeface="Arial"/>
              </a:rPr>
              <a:t>the fact </a:t>
            </a:r>
            <a:r>
              <a:rPr sz="2400" spc="45" dirty="0">
                <a:latin typeface="Arial"/>
                <a:cs typeface="Arial"/>
              </a:rPr>
              <a:t>that </a:t>
            </a:r>
            <a:r>
              <a:rPr sz="2400" spc="-40" dirty="0">
                <a:latin typeface="Arial"/>
                <a:cs typeface="Arial"/>
              </a:rPr>
              <a:t>data </a:t>
            </a:r>
            <a:r>
              <a:rPr sz="2400" spc="-105" dirty="0">
                <a:latin typeface="Arial"/>
                <a:cs typeface="Arial"/>
              </a:rPr>
              <a:t>can </a:t>
            </a:r>
            <a:r>
              <a:rPr sz="2400" spc="-55" dirty="0">
                <a:latin typeface="Arial"/>
                <a:cs typeface="Arial"/>
              </a:rPr>
              <a:t>be </a:t>
            </a:r>
            <a:r>
              <a:rPr sz="2400" spc="-10" dirty="0">
                <a:latin typeface="Arial"/>
                <a:cs typeface="Arial"/>
              </a:rPr>
              <a:t>transferred </a:t>
            </a:r>
            <a:r>
              <a:rPr sz="2400" spc="50" dirty="0">
                <a:latin typeface="Arial"/>
                <a:cs typeface="Arial"/>
              </a:rPr>
              <a:t>without  </a:t>
            </a:r>
            <a:r>
              <a:rPr sz="2400" spc="15" dirty="0">
                <a:latin typeface="Arial"/>
                <a:cs typeface="Arial"/>
              </a:rPr>
              <a:t>interruption. </a:t>
            </a:r>
            <a:r>
              <a:rPr sz="2400" spc="-90" dirty="0">
                <a:latin typeface="Arial"/>
                <a:cs typeface="Arial"/>
              </a:rPr>
              <a:t>Any </a:t>
            </a:r>
            <a:r>
              <a:rPr sz="2400" spc="-30" dirty="0">
                <a:latin typeface="Arial"/>
                <a:cs typeface="Arial"/>
              </a:rPr>
              <a:t>number </a:t>
            </a:r>
            <a:r>
              <a:rPr sz="2400" spc="75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bits </a:t>
            </a:r>
            <a:r>
              <a:rPr sz="2400" spc="-105" dirty="0">
                <a:latin typeface="Arial"/>
                <a:cs typeface="Arial"/>
              </a:rPr>
              <a:t>can </a:t>
            </a:r>
            <a:r>
              <a:rPr sz="2400" spc="-55" dirty="0">
                <a:latin typeface="Arial"/>
                <a:cs typeface="Arial"/>
              </a:rPr>
              <a:t>be </a:t>
            </a:r>
            <a:r>
              <a:rPr sz="2400" spc="-35" dirty="0">
                <a:latin typeface="Arial"/>
                <a:cs typeface="Arial"/>
              </a:rPr>
              <a:t>sent </a:t>
            </a:r>
            <a:r>
              <a:rPr sz="2400" spc="25" dirty="0">
                <a:latin typeface="Arial"/>
                <a:cs typeface="Arial"/>
              </a:rPr>
              <a:t>or </a:t>
            </a:r>
            <a:r>
              <a:rPr sz="2400" spc="-60" dirty="0">
                <a:latin typeface="Arial"/>
                <a:cs typeface="Arial"/>
              </a:rPr>
              <a:t>received </a:t>
            </a:r>
            <a:r>
              <a:rPr sz="2400" spc="-25" dirty="0">
                <a:latin typeface="Arial"/>
                <a:cs typeface="Arial"/>
              </a:rPr>
              <a:t>in </a:t>
            </a:r>
            <a:r>
              <a:rPr sz="2400" spc="-160" dirty="0">
                <a:latin typeface="Arial"/>
                <a:cs typeface="Arial"/>
              </a:rPr>
              <a:t>a </a:t>
            </a:r>
            <a:r>
              <a:rPr sz="2400" spc="-30" dirty="0">
                <a:latin typeface="Arial"/>
                <a:cs typeface="Arial"/>
              </a:rPr>
              <a:t>continuous  </a:t>
            </a:r>
            <a:r>
              <a:rPr sz="2400" spc="-45" dirty="0">
                <a:latin typeface="Arial"/>
                <a:cs typeface="Arial"/>
              </a:rPr>
              <a:t>stream.</a:t>
            </a:r>
            <a:endParaRPr sz="2400">
              <a:latin typeface="Arial"/>
              <a:cs typeface="Arial"/>
            </a:endParaRPr>
          </a:p>
          <a:p>
            <a:pPr marL="194945" indent="-18288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110" dirty="0">
                <a:latin typeface="Arial"/>
                <a:cs typeface="Arial"/>
              </a:rPr>
              <a:t>Devices </a:t>
            </a:r>
            <a:r>
              <a:rPr sz="2400" spc="-35" dirty="0">
                <a:latin typeface="Arial"/>
                <a:cs typeface="Arial"/>
              </a:rPr>
              <a:t>communicating </a:t>
            </a:r>
            <a:r>
              <a:rPr sz="2400" spc="-75" dirty="0">
                <a:latin typeface="Arial"/>
                <a:cs typeface="Arial"/>
              </a:rPr>
              <a:t>via </a:t>
            </a:r>
            <a:r>
              <a:rPr sz="2400" spc="-220" dirty="0">
                <a:latin typeface="Arial"/>
                <a:cs typeface="Arial"/>
              </a:rPr>
              <a:t>SPI </a:t>
            </a:r>
            <a:r>
              <a:rPr sz="2400" spc="-70" dirty="0">
                <a:latin typeface="Arial"/>
                <a:cs typeface="Arial"/>
              </a:rPr>
              <a:t>are </a:t>
            </a:r>
            <a:r>
              <a:rPr sz="2400" spc="-25" dirty="0">
                <a:latin typeface="Arial"/>
                <a:cs typeface="Arial"/>
              </a:rPr>
              <a:t>in </a:t>
            </a:r>
            <a:r>
              <a:rPr sz="2400" spc="-160" dirty="0">
                <a:latin typeface="Arial"/>
                <a:cs typeface="Arial"/>
              </a:rPr>
              <a:t>a </a:t>
            </a:r>
            <a:r>
              <a:rPr sz="2400" spc="-80" dirty="0">
                <a:latin typeface="Arial"/>
                <a:cs typeface="Arial"/>
              </a:rPr>
              <a:t>master-slave</a:t>
            </a:r>
            <a:r>
              <a:rPr sz="2400" spc="-509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relationship.</a:t>
            </a:r>
            <a:endParaRPr sz="2400">
              <a:latin typeface="Arial"/>
              <a:cs typeface="Arial"/>
            </a:endParaRPr>
          </a:p>
          <a:p>
            <a:pPr marL="194945" marR="6350" indent="-18288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135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master </a:t>
            </a:r>
            <a:r>
              <a:rPr sz="2400" spc="-100" dirty="0">
                <a:latin typeface="Arial"/>
                <a:cs typeface="Arial"/>
              </a:rPr>
              <a:t>is </a:t>
            </a:r>
            <a:r>
              <a:rPr sz="2400" spc="1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controlling </a:t>
            </a:r>
            <a:r>
              <a:rPr sz="2400" spc="-70" dirty="0">
                <a:latin typeface="Arial"/>
                <a:cs typeface="Arial"/>
              </a:rPr>
              <a:t>device </a:t>
            </a:r>
            <a:r>
              <a:rPr sz="2400" spc="-65" dirty="0">
                <a:latin typeface="Arial"/>
                <a:cs typeface="Arial"/>
              </a:rPr>
              <a:t>(usually </a:t>
            </a:r>
            <a:r>
              <a:rPr sz="2400" spc="-16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microcontroller), </a:t>
            </a:r>
            <a:r>
              <a:rPr sz="2400" spc="-10" dirty="0">
                <a:latin typeface="Arial"/>
                <a:cs typeface="Arial"/>
              </a:rPr>
              <a:t>while </a:t>
            </a:r>
            <a:r>
              <a:rPr sz="2400" spc="15" dirty="0">
                <a:latin typeface="Arial"/>
                <a:cs typeface="Arial"/>
              </a:rPr>
              <a:t>the  </a:t>
            </a:r>
            <a:r>
              <a:rPr sz="2400" spc="-100" dirty="0">
                <a:latin typeface="Arial"/>
                <a:cs typeface="Arial"/>
              </a:rPr>
              <a:t>slave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(usually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a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sensor,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display,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or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memory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chip)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takes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instruction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from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  </a:t>
            </a:r>
            <a:r>
              <a:rPr sz="2400" spc="-45" dirty="0">
                <a:latin typeface="Arial"/>
                <a:cs typeface="Arial"/>
              </a:rPr>
              <a:t>master.</a:t>
            </a:r>
            <a:endParaRPr sz="2400">
              <a:latin typeface="Arial"/>
              <a:cs typeface="Arial"/>
            </a:endParaRPr>
          </a:p>
          <a:p>
            <a:pPr marL="194945" indent="-18288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130" dirty="0">
                <a:latin typeface="Arial"/>
                <a:cs typeface="Arial"/>
              </a:rPr>
              <a:t>The </a:t>
            </a:r>
            <a:r>
              <a:rPr sz="2400" spc="-45" dirty="0">
                <a:latin typeface="Arial"/>
                <a:cs typeface="Arial"/>
              </a:rPr>
              <a:t>simplest </a:t>
            </a:r>
            <a:r>
              <a:rPr sz="2400" spc="-5" dirty="0">
                <a:latin typeface="Arial"/>
                <a:cs typeface="Arial"/>
              </a:rPr>
              <a:t>configuration </a:t>
            </a:r>
            <a:r>
              <a:rPr sz="2400" spc="75" dirty="0">
                <a:latin typeface="Arial"/>
                <a:cs typeface="Arial"/>
              </a:rPr>
              <a:t>of </a:t>
            </a:r>
            <a:r>
              <a:rPr sz="2400" spc="-220" dirty="0">
                <a:latin typeface="Arial"/>
                <a:cs typeface="Arial"/>
              </a:rPr>
              <a:t>SPI </a:t>
            </a:r>
            <a:r>
              <a:rPr sz="2400" spc="-110" dirty="0">
                <a:latin typeface="Arial"/>
                <a:cs typeface="Arial"/>
              </a:rPr>
              <a:t>is </a:t>
            </a:r>
            <a:r>
              <a:rPr sz="2400" spc="-160" dirty="0">
                <a:latin typeface="Arial"/>
                <a:cs typeface="Arial"/>
              </a:rPr>
              <a:t>a </a:t>
            </a:r>
            <a:r>
              <a:rPr sz="2400" spc="-65" dirty="0">
                <a:latin typeface="Arial"/>
                <a:cs typeface="Arial"/>
              </a:rPr>
              <a:t>single </a:t>
            </a:r>
            <a:r>
              <a:rPr sz="2400" spc="-45" dirty="0">
                <a:latin typeface="Arial"/>
                <a:cs typeface="Arial"/>
              </a:rPr>
              <a:t>master, </a:t>
            </a:r>
            <a:r>
              <a:rPr sz="2400" spc="-65" dirty="0">
                <a:latin typeface="Arial"/>
                <a:cs typeface="Arial"/>
              </a:rPr>
              <a:t>single </a:t>
            </a:r>
            <a:r>
              <a:rPr sz="2400" spc="-100" dirty="0">
                <a:latin typeface="Arial"/>
                <a:cs typeface="Arial"/>
              </a:rPr>
              <a:t>slave</a:t>
            </a:r>
            <a:r>
              <a:rPr sz="2400" spc="39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system,</a:t>
            </a:r>
            <a:endParaRPr sz="2400">
              <a:latin typeface="Arial"/>
              <a:cs typeface="Arial"/>
            </a:endParaRPr>
          </a:p>
          <a:p>
            <a:pPr marL="194945" algn="just">
              <a:lnSpc>
                <a:spcPct val="100000"/>
              </a:lnSpc>
              <a:spcBef>
                <a:spcPts val="5"/>
              </a:spcBef>
            </a:pPr>
            <a:r>
              <a:rPr sz="2400" spc="40" dirty="0">
                <a:latin typeface="Arial"/>
                <a:cs typeface="Arial"/>
              </a:rPr>
              <a:t>but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one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master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can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control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more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than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one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slave.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6336" y="1004773"/>
            <a:ext cx="67995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Serial Peripheral </a:t>
            </a:r>
            <a:r>
              <a:rPr dirty="0"/>
              <a:t>Interface</a:t>
            </a:r>
            <a:r>
              <a:rPr spc="-80" dirty="0"/>
              <a:t> </a:t>
            </a:r>
            <a:r>
              <a:rPr spc="-5" dirty="0"/>
              <a:t>(SPI)</a:t>
            </a:r>
          </a:p>
        </p:txBody>
      </p:sp>
      <p:sp>
        <p:nvSpPr>
          <p:cNvPr id="3" name="object 3"/>
          <p:cNvSpPr/>
          <p:nvPr/>
        </p:nvSpPr>
        <p:spPr>
          <a:xfrm>
            <a:off x="3409188" y="2534411"/>
            <a:ext cx="5643371" cy="2926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6336" y="1004773"/>
            <a:ext cx="67995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Serial Peripheral </a:t>
            </a:r>
            <a:r>
              <a:rPr dirty="0"/>
              <a:t>Interface</a:t>
            </a:r>
            <a:r>
              <a:rPr spc="-80" dirty="0"/>
              <a:t> </a:t>
            </a:r>
            <a:r>
              <a:rPr spc="-5" dirty="0"/>
              <a:t>(SPI)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8255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235" algn="l"/>
                <a:tab pos="356870" algn="l"/>
              </a:tabLst>
            </a:pPr>
            <a:r>
              <a:rPr b="1" spc="-120" dirty="0">
                <a:latin typeface="Arial"/>
                <a:cs typeface="Arial"/>
              </a:rPr>
              <a:t>MOSI </a:t>
            </a:r>
            <a:r>
              <a:rPr b="1" spc="-60" dirty="0">
                <a:latin typeface="Arial"/>
                <a:cs typeface="Arial"/>
              </a:rPr>
              <a:t>(Master </a:t>
            </a:r>
            <a:r>
              <a:rPr b="1" spc="-114" dirty="0">
                <a:latin typeface="Arial"/>
                <a:cs typeface="Arial"/>
              </a:rPr>
              <a:t>Output/Slave </a:t>
            </a:r>
            <a:r>
              <a:rPr b="1" spc="-55" dirty="0">
                <a:latin typeface="Arial"/>
                <a:cs typeface="Arial"/>
              </a:rPr>
              <a:t>Input) </a:t>
            </a:r>
            <a:r>
              <a:rPr spc="-135" dirty="0"/>
              <a:t>– </a:t>
            </a:r>
            <a:r>
              <a:rPr spc="-80" dirty="0"/>
              <a:t>Line </a:t>
            </a:r>
            <a:r>
              <a:rPr spc="65" dirty="0"/>
              <a:t>for </a:t>
            </a:r>
            <a:r>
              <a:rPr spc="15" dirty="0"/>
              <a:t>the </a:t>
            </a:r>
            <a:r>
              <a:rPr spc="-40" dirty="0"/>
              <a:t>master </a:t>
            </a:r>
            <a:r>
              <a:rPr spc="100" dirty="0"/>
              <a:t>to </a:t>
            </a:r>
            <a:r>
              <a:rPr spc="-90" dirty="0"/>
              <a:t>send  </a:t>
            </a:r>
            <a:r>
              <a:rPr spc="-40" dirty="0"/>
              <a:t>data </a:t>
            </a:r>
            <a:r>
              <a:rPr spc="100" dirty="0"/>
              <a:t>to </a:t>
            </a:r>
            <a:r>
              <a:rPr spc="15" dirty="0"/>
              <a:t>the</a:t>
            </a:r>
            <a:r>
              <a:rPr spc="-495" dirty="0"/>
              <a:t> </a:t>
            </a:r>
            <a:r>
              <a:rPr spc="-95" dirty="0"/>
              <a:t>slave.</a:t>
            </a:r>
          </a:p>
          <a:p>
            <a:pPr marL="356870" marR="8890" indent="-342900">
              <a:lnSpc>
                <a:spcPct val="100000"/>
              </a:lnSpc>
              <a:buFont typeface="Wingdings"/>
              <a:buChar char=""/>
              <a:tabLst>
                <a:tab pos="356235" algn="l"/>
                <a:tab pos="356870" algn="l"/>
              </a:tabLst>
            </a:pPr>
            <a:r>
              <a:rPr b="1" spc="-114" dirty="0">
                <a:latin typeface="Arial"/>
                <a:cs typeface="Arial"/>
              </a:rPr>
              <a:t>MISO </a:t>
            </a:r>
            <a:r>
              <a:rPr b="1" spc="-65" dirty="0">
                <a:latin typeface="Arial"/>
                <a:cs typeface="Arial"/>
              </a:rPr>
              <a:t>(Master </a:t>
            </a:r>
            <a:r>
              <a:rPr b="1" spc="-114" dirty="0">
                <a:latin typeface="Arial"/>
                <a:cs typeface="Arial"/>
              </a:rPr>
              <a:t>Input/Slave </a:t>
            </a:r>
            <a:r>
              <a:rPr b="1" spc="-70" dirty="0">
                <a:latin typeface="Arial"/>
                <a:cs typeface="Arial"/>
              </a:rPr>
              <a:t>Output) </a:t>
            </a:r>
            <a:r>
              <a:rPr spc="-135" dirty="0"/>
              <a:t>– </a:t>
            </a:r>
            <a:r>
              <a:rPr spc="-80" dirty="0"/>
              <a:t>Line </a:t>
            </a:r>
            <a:r>
              <a:rPr spc="65" dirty="0"/>
              <a:t>for </a:t>
            </a:r>
            <a:r>
              <a:rPr spc="15" dirty="0"/>
              <a:t>the </a:t>
            </a:r>
            <a:r>
              <a:rPr spc="-100" dirty="0"/>
              <a:t>slave </a:t>
            </a:r>
            <a:r>
              <a:rPr spc="100" dirty="0"/>
              <a:t>to </a:t>
            </a:r>
            <a:r>
              <a:rPr spc="-90" dirty="0"/>
              <a:t>send </a:t>
            </a:r>
            <a:r>
              <a:rPr spc="-40" dirty="0"/>
              <a:t>data  </a:t>
            </a:r>
            <a:r>
              <a:rPr spc="100" dirty="0"/>
              <a:t>to </a:t>
            </a:r>
            <a:r>
              <a:rPr spc="15" dirty="0"/>
              <a:t>the</a:t>
            </a:r>
            <a:r>
              <a:rPr spc="-395" dirty="0"/>
              <a:t> </a:t>
            </a:r>
            <a:r>
              <a:rPr spc="-45" dirty="0"/>
              <a:t>master.</a:t>
            </a:r>
          </a:p>
          <a:p>
            <a:pPr marL="356870" indent="-342900">
              <a:lnSpc>
                <a:spcPct val="100000"/>
              </a:lnSpc>
              <a:buFont typeface="Wingdings"/>
              <a:buChar char=""/>
              <a:tabLst>
                <a:tab pos="356235" algn="l"/>
                <a:tab pos="356870" algn="l"/>
              </a:tabLst>
            </a:pPr>
            <a:r>
              <a:rPr b="1" spc="-345" dirty="0">
                <a:latin typeface="Arial"/>
                <a:cs typeface="Arial"/>
              </a:rPr>
              <a:t>SCLK </a:t>
            </a:r>
            <a:r>
              <a:rPr b="1" spc="-130" dirty="0">
                <a:latin typeface="Arial"/>
                <a:cs typeface="Arial"/>
              </a:rPr>
              <a:t>(Clock) </a:t>
            </a:r>
            <a:r>
              <a:rPr spc="-135" dirty="0"/>
              <a:t>– </a:t>
            </a:r>
            <a:r>
              <a:rPr spc="-80" dirty="0"/>
              <a:t>Line </a:t>
            </a:r>
            <a:r>
              <a:rPr spc="65" dirty="0"/>
              <a:t>for </a:t>
            </a:r>
            <a:r>
              <a:rPr spc="15" dirty="0"/>
              <a:t>the </a:t>
            </a:r>
            <a:r>
              <a:rPr spc="-50" dirty="0"/>
              <a:t>clock</a:t>
            </a:r>
            <a:r>
              <a:rPr spc="-395" dirty="0"/>
              <a:t> </a:t>
            </a:r>
            <a:r>
              <a:rPr spc="-70" dirty="0"/>
              <a:t>signal.</a:t>
            </a:r>
          </a:p>
          <a:p>
            <a:pPr marL="356870" marR="5080" indent="-342900">
              <a:lnSpc>
                <a:spcPct val="100000"/>
              </a:lnSpc>
              <a:buFont typeface="Wingdings"/>
              <a:buChar char=""/>
              <a:tabLst>
                <a:tab pos="356235" algn="l"/>
                <a:tab pos="356870" algn="l"/>
                <a:tab pos="1226820" algn="l"/>
                <a:tab pos="2169795" algn="l"/>
                <a:tab pos="3776345" algn="l"/>
                <a:tab pos="4825365" algn="l"/>
                <a:tab pos="5121275" algn="l"/>
                <a:tab pos="5801995" algn="l"/>
                <a:tab pos="6329680" algn="l"/>
                <a:tab pos="6904355" algn="l"/>
                <a:tab pos="7950200" algn="l"/>
                <a:tab pos="8373745" algn="l"/>
              </a:tabLst>
            </a:pPr>
            <a:r>
              <a:rPr b="1" spc="-360" dirty="0">
                <a:latin typeface="Arial"/>
                <a:cs typeface="Arial"/>
              </a:rPr>
              <a:t>S</a:t>
            </a:r>
            <a:r>
              <a:rPr b="1" spc="-285" dirty="0">
                <a:latin typeface="Arial"/>
                <a:cs typeface="Arial"/>
              </a:rPr>
              <a:t>S/CS</a:t>
            </a:r>
            <a:r>
              <a:rPr b="1" dirty="0">
                <a:latin typeface="Arial"/>
                <a:cs typeface="Arial"/>
              </a:rPr>
              <a:t>	</a:t>
            </a:r>
            <a:r>
              <a:rPr b="1" spc="-105" dirty="0">
                <a:latin typeface="Arial"/>
                <a:cs typeface="Arial"/>
              </a:rPr>
              <a:t>(</a:t>
            </a:r>
            <a:r>
              <a:rPr b="1" spc="-195" dirty="0">
                <a:latin typeface="Arial"/>
                <a:cs typeface="Arial"/>
              </a:rPr>
              <a:t>S</a:t>
            </a:r>
            <a:r>
              <a:rPr b="1" spc="-120" dirty="0">
                <a:latin typeface="Arial"/>
                <a:cs typeface="Arial"/>
              </a:rPr>
              <a:t>lave</a:t>
            </a:r>
            <a:r>
              <a:rPr b="1" dirty="0">
                <a:latin typeface="Arial"/>
                <a:cs typeface="Arial"/>
              </a:rPr>
              <a:t>	</a:t>
            </a:r>
            <a:r>
              <a:rPr b="1" spc="-350" dirty="0">
                <a:latin typeface="Arial"/>
                <a:cs typeface="Arial"/>
              </a:rPr>
              <a:t>S</a:t>
            </a:r>
            <a:r>
              <a:rPr b="1" spc="-105" dirty="0">
                <a:latin typeface="Arial"/>
                <a:cs typeface="Arial"/>
              </a:rPr>
              <a:t>elec</a:t>
            </a:r>
            <a:r>
              <a:rPr b="1" spc="-65" dirty="0">
                <a:latin typeface="Arial"/>
                <a:cs typeface="Arial"/>
              </a:rPr>
              <a:t>t</a:t>
            </a:r>
            <a:r>
              <a:rPr b="1" spc="-130" dirty="0">
                <a:latin typeface="Arial"/>
                <a:cs typeface="Arial"/>
              </a:rPr>
              <a:t>/</a:t>
            </a:r>
            <a:r>
              <a:rPr b="1" spc="-315" dirty="0">
                <a:latin typeface="Arial"/>
                <a:cs typeface="Arial"/>
              </a:rPr>
              <a:t>C</a:t>
            </a:r>
            <a:r>
              <a:rPr b="1" spc="-140" dirty="0">
                <a:latin typeface="Arial"/>
                <a:cs typeface="Arial"/>
              </a:rPr>
              <a:t>h</a:t>
            </a:r>
            <a:r>
              <a:rPr b="1" spc="-70" dirty="0">
                <a:latin typeface="Arial"/>
                <a:cs typeface="Arial"/>
              </a:rPr>
              <a:t>i</a:t>
            </a:r>
            <a:r>
              <a:rPr b="1" spc="-135" dirty="0">
                <a:latin typeface="Arial"/>
                <a:cs typeface="Arial"/>
              </a:rPr>
              <a:t>p</a:t>
            </a:r>
            <a:r>
              <a:rPr b="1" dirty="0">
                <a:latin typeface="Arial"/>
                <a:cs typeface="Arial"/>
              </a:rPr>
              <a:t>	</a:t>
            </a:r>
            <a:r>
              <a:rPr b="1" spc="-110" dirty="0">
                <a:latin typeface="Arial"/>
                <a:cs typeface="Arial"/>
              </a:rPr>
              <a:t>Select)</a:t>
            </a:r>
            <a:r>
              <a:rPr b="1" dirty="0">
                <a:latin typeface="Arial"/>
                <a:cs typeface="Arial"/>
              </a:rPr>
              <a:t>	</a:t>
            </a:r>
            <a:r>
              <a:rPr spc="-135" dirty="0"/>
              <a:t>–</a:t>
            </a:r>
            <a:r>
              <a:rPr dirty="0"/>
              <a:t>	</a:t>
            </a:r>
            <a:r>
              <a:rPr spc="-80" dirty="0"/>
              <a:t>Line</a:t>
            </a:r>
            <a:r>
              <a:rPr dirty="0"/>
              <a:t>	</a:t>
            </a:r>
            <a:r>
              <a:rPr spc="65" dirty="0"/>
              <a:t>for</a:t>
            </a:r>
            <a:r>
              <a:rPr dirty="0"/>
              <a:t>	</a:t>
            </a:r>
            <a:r>
              <a:rPr spc="15" dirty="0"/>
              <a:t>the</a:t>
            </a:r>
            <a:r>
              <a:rPr dirty="0"/>
              <a:t>	</a:t>
            </a:r>
            <a:r>
              <a:rPr spc="-145" dirty="0"/>
              <a:t>ma</a:t>
            </a:r>
            <a:r>
              <a:rPr spc="-100" dirty="0"/>
              <a:t>s</a:t>
            </a:r>
            <a:r>
              <a:rPr spc="30" dirty="0"/>
              <a:t>t</a:t>
            </a:r>
            <a:r>
              <a:rPr spc="65" dirty="0"/>
              <a:t>e</a:t>
            </a:r>
            <a:r>
              <a:rPr spc="50" dirty="0"/>
              <a:t>r</a:t>
            </a:r>
            <a:r>
              <a:rPr dirty="0"/>
              <a:t>	</a:t>
            </a:r>
            <a:r>
              <a:rPr spc="100" dirty="0"/>
              <a:t>to</a:t>
            </a:r>
            <a:r>
              <a:rPr dirty="0"/>
              <a:t>	</a:t>
            </a:r>
            <a:r>
              <a:rPr spc="-120" dirty="0"/>
              <a:t>se</a:t>
            </a:r>
            <a:r>
              <a:rPr spc="-45" dirty="0"/>
              <a:t>l</a:t>
            </a:r>
            <a:r>
              <a:rPr spc="-15" dirty="0"/>
              <a:t>ect  </a:t>
            </a:r>
            <a:r>
              <a:rPr spc="-25" dirty="0"/>
              <a:t>which </a:t>
            </a:r>
            <a:r>
              <a:rPr spc="-100" dirty="0"/>
              <a:t>slave </a:t>
            </a:r>
            <a:r>
              <a:rPr spc="100" dirty="0"/>
              <a:t>to</a:t>
            </a:r>
            <a:r>
              <a:rPr spc="-470" dirty="0"/>
              <a:t> </a:t>
            </a:r>
            <a:r>
              <a:rPr spc="-90" dirty="0"/>
              <a:t>send </a:t>
            </a:r>
            <a:r>
              <a:rPr spc="-40" dirty="0"/>
              <a:t>data </a:t>
            </a:r>
            <a:r>
              <a:rPr spc="45" dirty="0"/>
              <a:t>to.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4458" y="1006297"/>
            <a:ext cx="48621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Serial</a:t>
            </a:r>
            <a:r>
              <a:rPr spc="-65" dirty="0"/>
              <a:t> </a:t>
            </a:r>
            <a:r>
              <a:rPr spc="-5" dirty="0"/>
              <a:t>communication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15872" y="2116963"/>
            <a:ext cx="9184005" cy="160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100" dirty="0">
                <a:latin typeface="Arial"/>
                <a:cs typeface="Arial"/>
              </a:rPr>
              <a:t>Serial </a:t>
            </a:r>
            <a:r>
              <a:rPr sz="2400" spc="-35" dirty="0">
                <a:latin typeface="Arial"/>
                <a:cs typeface="Arial"/>
              </a:rPr>
              <a:t>communication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is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80" dirty="0">
                <a:latin typeface="Arial"/>
                <a:cs typeface="Arial"/>
              </a:rPr>
              <a:t> process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of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sending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data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one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bit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at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a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time,  </a:t>
            </a:r>
            <a:r>
              <a:rPr sz="2400" spc="-45" dirty="0">
                <a:latin typeface="Arial"/>
                <a:cs typeface="Arial"/>
              </a:rPr>
              <a:t>sequentially,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over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a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communication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channel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or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computer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bus.</a:t>
            </a:r>
            <a:endParaRPr sz="2400">
              <a:latin typeface="Arial"/>
              <a:cs typeface="Arial"/>
            </a:endParaRPr>
          </a:p>
          <a:p>
            <a:pPr marL="194945" marR="5715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  <a:tab pos="1089660" algn="l"/>
                <a:tab pos="2908300" algn="l"/>
                <a:tab pos="3940175" algn="l"/>
                <a:tab pos="4359275" algn="l"/>
                <a:tab pos="5040630" algn="l"/>
                <a:tab pos="5502275" algn="l"/>
                <a:tab pos="6388100" algn="l"/>
                <a:tab pos="7303770" algn="l"/>
              </a:tabLst>
            </a:pPr>
            <a:r>
              <a:rPr sz="2400" spc="-135" dirty="0">
                <a:latin typeface="Arial"/>
                <a:cs typeface="Arial"/>
              </a:rPr>
              <a:t>Ser</a:t>
            </a:r>
            <a:r>
              <a:rPr sz="2400" spc="-55" dirty="0">
                <a:latin typeface="Arial"/>
                <a:cs typeface="Arial"/>
              </a:rPr>
              <a:t>i</a:t>
            </a:r>
            <a:r>
              <a:rPr sz="2400" spc="-75" dirty="0">
                <a:latin typeface="Arial"/>
                <a:cs typeface="Arial"/>
              </a:rPr>
              <a:t>al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30" dirty="0">
                <a:latin typeface="Arial"/>
                <a:cs typeface="Arial"/>
              </a:rPr>
              <a:t>tran</a:t>
            </a:r>
            <a:r>
              <a:rPr sz="2400" spc="-50" dirty="0">
                <a:latin typeface="Arial"/>
                <a:cs typeface="Arial"/>
              </a:rPr>
              <a:t>s</a:t>
            </a:r>
            <a:r>
              <a:rPr sz="2400" spc="-4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204" dirty="0">
                <a:latin typeface="Arial"/>
                <a:cs typeface="Arial"/>
              </a:rPr>
              <a:t>s</a:t>
            </a:r>
            <a:r>
              <a:rPr sz="2400" spc="-60" dirty="0">
                <a:latin typeface="Arial"/>
                <a:cs typeface="Arial"/>
              </a:rPr>
              <a:t>sion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80" dirty="0">
                <a:latin typeface="Arial"/>
                <a:cs typeface="Arial"/>
              </a:rPr>
              <a:t>oc</a:t>
            </a:r>
            <a:r>
              <a:rPr sz="2400" spc="-85" dirty="0">
                <a:latin typeface="Arial"/>
                <a:cs typeface="Arial"/>
              </a:rPr>
              <a:t>c</a:t>
            </a:r>
            <a:r>
              <a:rPr sz="2400" spc="-65" dirty="0">
                <a:latin typeface="Arial"/>
                <a:cs typeface="Arial"/>
              </a:rPr>
              <a:t>urs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3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5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-10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75" dirty="0">
                <a:latin typeface="Arial"/>
                <a:cs typeface="Arial"/>
              </a:rPr>
              <a:t>of</a:t>
            </a:r>
            <a:r>
              <a:rPr sz="2400" dirty="0">
                <a:latin typeface="Arial"/>
                <a:cs typeface="Arial"/>
              </a:rPr>
              <a:t>	three	</a:t>
            </a:r>
            <a:r>
              <a:rPr sz="2400" spc="-90" dirty="0">
                <a:latin typeface="Arial"/>
                <a:cs typeface="Arial"/>
              </a:rPr>
              <a:t>ways</a:t>
            </a:r>
            <a:r>
              <a:rPr sz="2400" spc="-65" dirty="0">
                <a:latin typeface="Arial"/>
                <a:cs typeface="Arial"/>
              </a:rPr>
              <a:t>: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50" dirty="0">
                <a:latin typeface="Arial"/>
                <a:cs typeface="Arial"/>
              </a:rPr>
              <a:t>as</a:t>
            </a:r>
            <a:r>
              <a:rPr sz="2400" spc="-160" dirty="0">
                <a:latin typeface="Arial"/>
                <a:cs typeface="Arial"/>
              </a:rPr>
              <a:t>y</a:t>
            </a:r>
            <a:r>
              <a:rPr sz="2400" spc="-80" dirty="0">
                <a:latin typeface="Arial"/>
                <a:cs typeface="Arial"/>
              </a:rPr>
              <a:t>n</a:t>
            </a:r>
            <a:r>
              <a:rPr sz="2400" spc="-85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hro</a:t>
            </a:r>
            <a:r>
              <a:rPr sz="2400" spc="-15" dirty="0">
                <a:latin typeface="Arial"/>
                <a:cs typeface="Arial"/>
              </a:rPr>
              <a:t>n</a:t>
            </a:r>
            <a:r>
              <a:rPr sz="2400" spc="-65" dirty="0">
                <a:latin typeface="Arial"/>
                <a:cs typeface="Arial"/>
              </a:rPr>
              <a:t>ous,  synchronous, </a:t>
            </a:r>
            <a:r>
              <a:rPr sz="2400" spc="-75" dirty="0">
                <a:latin typeface="Arial"/>
                <a:cs typeface="Arial"/>
              </a:rPr>
              <a:t>and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isochronous.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08732" y="3889247"/>
            <a:ext cx="6295644" cy="2145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6336" y="1004773"/>
            <a:ext cx="67995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Serial Peripheral </a:t>
            </a:r>
            <a:r>
              <a:rPr dirty="0"/>
              <a:t>Interface</a:t>
            </a:r>
            <a:r>
              <a:rPr spc="-80" dirty="0"/>
              <a:t> </a:t>
            </a:r>
            <a:r>
              <a:rPr spc="-5" dirty="0"/>
              <a:t>(SPI)</a:t>
            </a:r>
          </a:p>
        </p:txBody>
      </p:sp>
      <p:sp>
        <p:nvSpPr>
          <p:cNvPr id="3" name="object 3"/>
          <p:cNvSpPr/>
          <p:nvPr/>
        </p:nvSpPr>
        <p:spPr>
          <a:xfrm>
            <a:off x="1680972" y="2235707"/>
            <a:ext cx="8830056" cy="3145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9965" y="958722"/>
            <a:ext cx="3594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</a:t>
            </a:r>
            <a:r>
              <a:rPr dirty="0"/>
              <a:t>SPI</a:t>
            </a:r>
            <a:r>
              <a:rPr spc="-60" dirty="0"/>
              <a:t> </a:t>
            </a:r>
            <a:r>
              <a:rPr spc="-5" dirty="0"/>
              <a:t>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5061" y="3557396"/>
            <a:ext cx="9260205" cy="21977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25" dirty="0">
                <a:latin typeface="Arial"/>
                <a:cs typeface="Arial"/>
              </a:rPr>
              <a:t>In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85" dirty="0">
                <a:latin typeface="Arial"/>
                <a:cs typeface="Arial"/>
              </a:rPr>
              <a:t>SPI,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only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one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side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generates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clock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signal.</a:t>
            </a:r>
            <a:endParaRPr sz="2400">
              <a:latin typeface="Arial"/>
              <a:cs typeface="Arial"/>
            </a:endParaRPr>
          </a:p>
          <a:p>
            <a:pPr marL="194945" marR="508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135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side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that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generates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clock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is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called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“</a:t>
            </a:r>
            <a:r>
              <a:rPr sz="2400" b="1" spc="5" dirty="0">
                <a:latin typeface="Arial"/>
                <a:cs typeface="Arial"/>
              </a:rPr>
              <a:t>master</a:t>
            </a:r>
            <a:r>
              <a:rPr sz="2400" spc="5" dirty="0">
                <a:latin typeface="Arial"/>
                <a:cs typeface="Arial"/>
              </a:rPr>
              <a:t>”,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and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other  </a:t>
            </a:r>
            <a:r>
              <a:rPr sz="2400" spc="-85" dirty="0">
                <a:latin typeface="Arial"/>
                <a:cs typeface="Arial"/>
              </a:rPr>
              <a:t>side </a:t>
            </a:r>
            <a:r>
              <a:rPr sz="2400" spc="-100" dirty="0">
                <a:latin typeface="Arial"/>
                <a:cs typeface="Arial"/>
              </a:rPr>
              <a:t>is </a:t>
            </a:r>
            <a:r>
              <a:rPr sz="2400" spc="-60" dirty="0">
                <a:latin typeface="Arial"/>
                <a:cs typeface="Arial"/>
              </a:rPr>
              <a:t>called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3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“</a:t>
            </a:r>
            <a:r>
              <a:rPr sz="2400" b="1" spc="-10" dirty="0">
                <a:latin typeface="Arial"/>
                <a:cs typeface="Arial"/>
              </a:rPr>
              <a:t>slave</a:t>
            </a:r>
            <a:r>
              <a:rPr sz="2400" spc="-10" dirty="0">
                <a:latin typeface="Arial"/>
                <a:cs typeface="Arial"/>
              </a:rPr>
              <a:t>”.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90" dirty="0">
                <a:latin typeface="Arial"/>
                <a:cs typeface="Arial"/>
              </a:rPr>
              <a:t>There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is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always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only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one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master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(almost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always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microcontroller),</a:t>
            </a:r>
            <a:endParaRPr sz="24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sz="2400" spc="40" dirty="0">
                <a:latin typeface="Arial"/>
                <a:cs typeface="Arial"/>
              </a:rPr>
              <a:t>but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there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can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be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multiple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slaves.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00400" y="1874520"/>
            <a:ext cx="6126480" cy="1514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9965" y="958722"/>
            <a:ext cx="3594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</a:t>
            </a:r>
            <a:r>
              <a:rPr dirty="0"/>
              <a:t>SPI</a:t>
            </a:r>
            <a:r>
              <a:rPr spc="-60" dirty="0"/>
              <a:t> </a:t>
            </a:r>
            <a:r>
              <a:rPr spc="-5" dirty="0"/>
              <a:t>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2116963"/>
            <a:ext cx="9902190" cy="36607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94945" marR="7620" indent="-182880">
              <a:lnSpc>
                <a:spcPct val="100800"/>
              </a:lnSpc>
              <a:spcBef>
                <a:spcPts val="7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85" dirty="0">
                <a:latin typeface="Arial"/>
                <a:cs typeface="Arial"/>
              </a:rPr>
              <a:t>When </a:t>
            </a:r>
            <a:r>
              <a:rPr sz="2400" spc="-40" dirty="0">
                <a:latin typeface="Arial"/>
                <a:cs typeface="Arial"/>
              </a:rPr>
              <a:t>data </a:t>
            </a:r>
            <a:r>
              <a:rPr sz="2400" spc="-100" dirty="0">
                <a:latin typeface="Arial"/>
                <a:cs typeface="Arial"/>
              </a:rPr>
              <a:t>is </a:t>
            </a:r>
            <a:r>
              <a:rPr sz="2400" spc="-35" dirty="0">
                <a:latin typeface="Arial"/>
                <a:cs typeface="Arial"/>
              </a:rPr>
              <a:t>sent </a:t>
            </a:r>
            <a:r>
              <a:rPr sz="2400" spc="40" dirty="0">
                <a:latin typeface="Arial"/>
                <a:cs typeface="Arial"/>
              </a:rPr>
              <a:t>from </a:t>
            </a:r>
            <a:r>
              <a:rPr sz="2400" spc="15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master </a:t>
            </a:r>
            <a:r>
              <a:rPr sz="2400" spc="100" dirty="0">
                <a:latin typeface="Arial"/>
                <a:cs typeface="Arial"/>
              </a:rPr>
              <a:t>to </a:t>
            </a:r>
            <a:r>
              <a:rPr sz="2400" spc="-160" dirty="0">
                <a:latin typeface="Arial"/>
                <a:cs typeface="Arial"/>
              </a:rPr>
              <a:t>a </a:t>
            </a:r>
            <a:r>
              <a:rPr sz="2400" spc="-95" dirty="0">
                <a:latin typeface="Arial"/>
                <a:cs typeface="Arial"/>
              </a:rPr>
              <a:t>slave, </a:t>
            </a:r>
            <a:r>
              <a:rPr sz="2400" spc="15" dirty="0">
                <a:latin typeface="Arial"/>
                <a:cs typeface="Arial"/>
              </a:rPr>
              <a:t>it’s </a:t>
            </a:r>
            <a:r>
              <a:rPr sz="2400" spc="-35" dirty="0">
                <a:latin typeface="Arial"/>
                <a:cs typeface="Arial"/>
              </a:rPr>
              <a:t>sent </a:t>
            </a:r>
            <a:r>
              <a:rPr sz="2400" spc="-15" dirty="0">
                <a:latin typeface="Arial"/>
                <a:cs typeface="Arial"/>
              </a:rPr>
              <a:t>on </a:t>
            </a:r>
            <a:r>
              <a:rPr sz="2400" spc="-160" dirty="0">
                <a:latin typeface="Arial"/>
                <a:cs typeface="Arial"/>
              </a:rPr>
              <a:t>a </a:t>
            </a:r>
            <a:r>
              <a:rPr sz="2400" spc="-40" dirty="0">
                <a:latin typeface="Arial"/>
                <a:cs typeface="Arial"/>
              </a:rPr>
              <a:t>data </a:t>
            </a:r>
            <a:r>
              <a:rPr sz="2400" spc="-35" dirty="0">
                <a:latin typeface="Arial"/>
                <a:cs typeface="Arial"/>
              </a:rPr>
              <a:t>line </a:t>
            </a:r>
            <a:r>
              <a:rPr sz="2400" spc="-60" dirty="0">
                <a:latin typeface="Arial"/>
                <a:cs typeface="Arial"/>
              </a:rPr>
              <a:t>called  </a:t>
            </a:r>
            <a:r>
              <a:rPr sz="2400" spc="-120" dirty="0">
                <a:latin typeface="Arial"/>
                <a:cs typeface="Arial"/>
              </a:rPr>
              <a:t>MOSI,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for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“Master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Output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/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Slave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Input”.</a:t>
            </a:r>
            <a:endParaRPr sz="2400">
              <a:latin typeface="Arial"/>
              <a:cs typeface="Arial"/>
            </a:endParaRPr>
          </a:p>
          <a:p>
            <a:pPr marL="194945" marR="6985" indent="-182880">
              <a:lnSpc>
                <a:spcPct val="100000"/>
              </a:lnSpc>
              <a:spcBef>
                <a:spcPts val="87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65" dirty="0">
                <a:latin typeface="Arial"/>
                <a:cs typeface="Arial"/>
              </a:rPr>
              <a:t>If </a:t>
            </a:r>
            <a:r>
              <a:rPr sz="2400" spc="15" dirty="0">
                <a:latin typeface="Arial"/>
                <a:cs typeface="Arial"/>
              </a:rPr>
              <a:t>the </a:t>
            </a:r>
            <a:r>
              <a:rPr sz="2400" spc="-100" dirty="0">
                <a:latin typeface="Arial"/>
                <a:cs typeface="Arial"/>
              </a:rPr>
              <a:t>slave </a:t>
            </a:r>
            <a:r>
              <a:rPr sz="2400" spc="-90" dirty="0">
                <a:latin typeface="Arial"/>
                <a:cs typeface="Arial"/>
              </a:rPr>
              <a:t>needs </a:t>
            </a:r>
            <a:r>
              <a:rPr sz="2400" spc="100" dirty="0">
                <a:latin typeface="Arial"/>
                <a:cs typeface="Arial"/>
              </a:rPr>
              <a:t>to </a:t>
            </a:r>
            <a:r>
              <a:rPr sz="2400" spc="-90" dirty="0">
                <a:latin typeface="Arial"/>
                <a:cs typeface="Arial"/>
              </a:rPr>
              <a:t>send </a:t>
            </a:r>
            <a:r>
              <a:rPr sz="2400" spc="-160" dirty="0">
                <a:latin typeface="Arial"/>
                <a:cs typeface="Arial"/>
              </a:rPr>
              <a:t>a </a:t>
            </a:r>
            <a:r>
              <a:rPr sz="2400" spc="-75" dirty="0">
                <a:latin typeface="Arial"/>
                <a:cs typeface="Arial"/>
              </a:rPr>
              <a:t>response </a:t>
            </a:r>
            <a:r>
              <a:rPr sz="2400" spc="-80" dirty="0">
                <a:latin typeface="Arial"/>
                <a:cs typeface="Arial"/>
              </a:rPr>
              <a:t>back </a:t>
            </a:r>
            <a:r>
              <a:rPr sz="2400" spc="100" dirty="0">
                <a:latin typeface="Arial"/>
                <a:cs typeface="Arial"/>
              </a:rPr>
              <a:t>to </a:t>
            </a:r>
            <a:r>
              <a:rPr sz="2400" spc="15" dirty="0">
                <a:latin typeface="Arial"/>
                <a:cs typeface="Arial"/>
              </a:rPr>
              <a:t>the </a:t>
            </a:r>
            <a:r>
              <a:rPr sz="2400" spc="-45" dirty="0">
                <a:latin typeface="Arial"/>
                <a:cs typeface="Arial"/>
              </a:rPr>
              <a:t>master, </a:t>
            </a:r>
            <a:r>
              <a:rPr sz="2400" spc="15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master </a:t>
            </a:r>
            <a:r>
              <a:rPr sz="2400" spc="25" dirty="0">
                <a:latin typeface="Arial"/>
                <a:cs typeface="Arial"/>
              </a:rPr>
              <a:t>will  </a:t>
            </a:r>
            <a:r>
              <a:rPr sz="2400" spc="-20" dirty="0">
                <a:latin typeface="Arial"/>
                <a:cs typeface="Arial"/>
              </a:rPr>
              <a:t>continue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to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generate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a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prearranged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number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of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clock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cycles.</a:t>
            </a:r>
            <a:endParaRPr sz="2400">
              <a:latin typeface="Arial"/>
              <a:cs typeface="Arial"/>
            </a:endParaRPr>
          </a:p>
          <a:p>
            <a:pPr marL="194945" indent="-182880">
              <a:lnSpc>
                <a:spcPct val="100000"/>
              </a:lnSpc>
              <a:spcBef>
                <a:spcPts val="90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135" dirty="0">
                <a:latin typeface="Arial"/>
                <a:cs typeface="Arial"/>
              </a:rPr>
              <a:t>The </a:t>
            </a:r>
            <a:r>
              <a:rPr sz="2400" spc="-100" dirty="0">
                <a:latin typeface="Arial"/>
                <a:cs typeface="Arial"/>
              </a:rPr>
              <a:t>slave </a:t>
            </a:r>
            <a:r>
              <a:rPr sz="2400" spc="30" dirty="0">
                <a:latin typeface="Arial"/>
                <a:cs typeface="Arial"/>
              </a:rPr>
              <a:t>will </a:t>
            </a:r>
            <a:r>
              <a:rPr sz="2400" spc="40" dirty="0">
                <a:latin typeface="Arial"/>
                <a:cs typeface="Arial"/>
              </a:rPr>
              <a:t>put </a:t>
            </a:r>
            <a:r>
              <a:rPr sz="2400" spc="20" dirty="0">
                <a:latin typeface="Arial"/>
                <a:cs typeface="Arial"/>
              </a:rPr>
              <a:t>the </a:t>
            </a:r>
            <a:r>
              <a:rPr sz="2400" spc="-35" dirty="0">
                <a:latin typeface="Arial"/>
                <a:cs typeface="Arial"/>
              </a:rPr>
              <a:t>data </a:t>
            </a:r>
            <a:r>
              <a:rPr sz="2400" spc="40" dirty="0">
                <a:latin typeface="Arial"/>
                <a:cs typeface="Arial"/>
              </a:rPr>
              <a:t>onto </a:t>
            </a:r>
            <a:r>
              <a:rPr sz="2400" spc="-160" dirty="0">
                <a:latin typeface="Arial"/>
                <a:cs typeface="Arial"/>
              </a:rPr>
              <a:t>a </a:t>
            </a:r>
            <a:r>
              <a:rPr sz="2400" spc="35" dirty="0">
                <a:latin typeface="Arial"/>
                <a:cs typeface="Arial"/>
              </a:rPr>
              <a:t>third </a:t>
            </a:r>
            <a:r>
              <a:rPr sz="2400" spc="-40" dirty="0">
                <a:latin typeface="Arial"/>
                <a:cs typeface="Arial"/>
              </a:rPr>
              <a:t>data </a:t>
            </a:r>
            <a:r>
              <a:rPr sz="2400" spc="-35" dirty="0">
                <a:latin typeface="Arial"/>
                <a:cs typeface="Arial"/>
              </a:rPr>
              <a:t>line </a:t>
            </a:r>
            <a:r>
              <a:rPr sz="2400" spc="-60" dirty="0">
                <a:latin typeface="Arial"/>
                <a:cs typeface="Arial"/>
              </a:rPr>
              <a:t>called </a:t>
            </a:r>
            <a:r>
              <a:rPr sz="2400" spc="-120" dirty="0">
                <a:latin typeface="Arial"/>
                <a:cs typeface="Arial"/>
              </a:rPr>
              <a:t>MISO, </a:t>
            </a:r>
            <a:r>
              <a:rPr sz="2400" spc="65" dirty="0">
                <a:latin typeface="Arial"/>
                <a:cs typeface="Arial"/>
              </a:rPr>
              <a:t>for</a:t>
            </a:r>
            <a:r>
              <a:rPr sz="2400" spc="145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“Master</a:t>
            </a:r>
            <a:endParaRPr sz="24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sz="2400" spc="15" dirty="0">
                <a:latin typeface="Arial"/>
                <a:cs typeface="Arial"/>
              </a:rPr>
              <a:t>Input </a:t>
            </a:r>
            <a:r>
              <a:rPr sz="2400" spc="-30" dirty="0">
                <a:latin typeface="Arial"/>
                <a:cs typeface="Arial"/>
              </a:rPr>
              <a:t>/ </a:t>
            </a:r>
            <a:r>
              <a:rPr sz="2400" spc="-140" dirty="0">
                <a:latin typeface="Arial"/>
                <a:cs typeface="Arial"/>
              </a:rPr>
              <a:t>Slave</a:t>
            </a:r>
            <a:r>
              <a:rPr sz="2400" spc="-409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Output”.</a:t>
            </a:r>
            <a:endParaRPr sz="2400">
              <a:latin typeface="Arial"/>
              <a:cs typeface="Arial"/>
            </a:endParaRPr>
          </a:p>
          <a:p>
            <a:pPr marL="194945" marR="5080" indent="-18288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135" dirty="0">
                <a:latin typeface="Arial"/>
                <a:cs typeface="Arial"/>
              </a:rPr>
              <a:t>Because </a:t>
            </a:r>
            <a:r>
              <a:rPr sz="2400" spc="20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master </a:t>
            </a:r>
            <a:r>
              <a:rPr sz="2400" spc="-85" dirty="0">
                <a:latin typeface="Arial"/>
                <a:cs typeface="Arial"/>
              </a:rPr>
              <a:t>always </a:t>
            </a:r>
            <a:r>
              <a:rPr sz="2400" spc="-55" dirty="0">
                <a:latin typeface="Arial"/>
                <a:cs typeface="Arial"/>
              </a:rPr>
              <a:t>generates </a:t>
            </a:r>
            <a:r>
              <a:rPr sz="2400" spc="15" dirty="0">
                <a:latin typeface="Arial"/>
                <a:cs typeface="Arial"/>
              </a:rPr>
              <a:t>the </a:t>
            </a:r>
            <a:r>
              <a:rPr sz="2400" spc="-50" dirty="0">
                <a:latin typeface="Arial"/>
                <a:cs typeface="Arial"/>
              </a:rPr>
              <a:t>clock </a:t>
            </a:r>
            <a:r>
              <a:rPr sz="2400" spc="-70" dirty="0">
                <a:latin typeface="Arial"/>
                <a:cs typeface="Arial"/>
              </a:rPr>
              <a:t>signal, </a:t>
            </a:r>
            <a:r>
              <a:rPr sz="2400" spc="90" dirty="0">
                <a:latin typeface="Arial"/>
                <a:cs typeface="Arial"/>
              </a:rPr>
              <a:t>it </a:t>
            </a:r>
            <a:r>
              <a:rPr sz="2400" spc="-25" dirty="0">
                <a:latin typeface="Arial"/>
                <a:cs typeface="Arial"/>
              </a:rPr>
              <a:t>must </a:t>
            </a:r>
            <a:r>
              <a:rPr sz="2400" spc="5" dirty="0">
                <a:latin typeface="Arial"/>
                <a:cs typeface="Arial"/>
              </a:rPr>
              <a:t>know </a:t>
            </a:r>
            <a:r>
              <a:rPr sz="2400" spc="-20" dirty="0">
                <a:latin typeface="Arial"/>
                <a:cs typeface="Arial"/>
              </a:rPr>
              <a:t>in  </a:t>
            </a:r>
            <a:r>
              <a:rPr sz="2400" spc="-95" dirty="0">
                <a:latin typeface="Arial"/>
                <a:cs typeface="Arial"/>
              </a:rPr>
              <a:t>advance </a:t>
            </a:r>
            <a:r>
              <a:rPr sz="2400" spc="-20" dirty="0">
                <a:latin typeface="Arial"/>
                <a:cs typeface="Arial"/>
              </a:rPr>
              <a:t>when </a:t>
            </a:r>
            <a:r>
              <a:rPr sz="2400" spc="-160" dirty="0">
                <a:latin typeface="Arial"/>
                <a:cs typeface="Arial"/>
              </a:rPr>
              <a:t>a </a:t>
            </a:r>
            <a:r>
              <a:rPr sz="2400" spc="-100" dirty="0">
                <a:latin typeface="Arial"/>
                <a:cs typeface="Arial"/>
              </a:rPr>
              <a:t>slave </a:t>
            </a:r>
            <a:r>
              <a:rPr sz="2400" spc="-90" dirty="0">
                <a:latin typeface="Arial"/>
                <a:cs typeface="Arial"/>
              </a:rPr>
              <a:t>needs </a:t>
            </a:r>
            <a:r>
              <a:rPr sz="2400" spc="100" dirty="0">
                <a:latin typeface="Arial"/>
                <a:cs typeface="Arial"/>
              </a:rPr>
              <a:t>to </a:t>
            </a:r>
            <a:r>
              <a:rPr sz="2400" spc="15" dirty="0">
                <a:latin typeface="Arial"/>
                <a:cs typeface="Arial"/>
              </a:rPr>
              <a:t>return </a:t>
            </a:r>
            <a:r>
              <a:rPr sz="2400" spc="-40" dirty="0">
                <a:latin typeface="Arial"/>
                <a:cs typeface="Arial"/>
              </a:rPr>
              <a:t>data </a:t>
            </a:r>
            <a:r>
              <a:rPr sz="2400" spc="-75" dirty="0">
                <a:latin typeface="Arial"/>
                <a:cs typeface="Arial"/>
              </a:rPr>
              <a:t>and </a:t>
            </a:r>
            <a:r>
              <a:rPr sz="2400" spc="25" dirty="0">
                <a:latin typeface="Arial"/>
                <a:cs typeface="Arial"/>
              </a:rPr>
              <a:t>how </a:t>
            </a:r>
            <a:r>
              <a:rPr sz="2400" spc="-60" dirty="0">
                <a:latin typeface="Arial"/>
                <a:cs typeface="Arial"/>
              </a:rPr>
              <a:t>much </a:t>
            </a:r>
            <a:r>
              <a:rPr sz="2400" spc="-40" dirty="0">
                <a:latin typeface="Arial"/>
                <a:cs typeface="Arial"/>
              </a:rPr>
              <a:t>data </a:t>
            </a:r>
            <a:r>
              <a:rPr sz="2400" spc="30" dirty="0">
                <a:latin typeface="Arial"/>
                <a:cs typeface="Arial"/>
              </a:rPr>
              <a:t>will </a:t>
            </a:r>
            <a:r>
              <a:rPr sz="2400" spc="-60" dirty="0">
                <a:latin typeface="Arial"/>
                <a:cs typeface="Arial"/>
              </a:rPr>
              <a:t>be  </a:t>
            </a:r>
            <a:r>
              <a:rPr sz="2400" spc="-10" dirty="0">
                <a:latin typeface="Arial"/>
                <a:cs typeface="Arial"/>
              </a:rPr>
              <a:t>returned.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9965" y="958722"/>
            <a:ext cx="3594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</a:t>
            </a:r>
            <a:r>
              <a:rPr dirty="0"/>
              <a:t>SPI</a:t>
            </a:r>
            <a:r>
              <a:rPr spc="-60" dirty="0"/>
              <a:t> </a:t>
            </a:r>
            <a:r>
              <a:rPr spc="-5" dirty="0"/>
              <a:t>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9710" y="2263902"/>
            <a:ext cx="9326245" cy="304355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85" dirty="0">
                <a:latin typeface="Arial"/>
                <a:cs typeface="Arial"/>
              </a:rPr>
              <a:t>There’s </a:t>
            </a:r>
            <a:r>
              <a:rPr sz="2400" spc="-45" dirty="0">
                <a:latin typeface="Arial"/>
                <a:cs typeface="Arial"/>
              </a:rPr>
              <a:t>one </a:t>
            </a:r>
            <a:r>
              <a:rPr sz="2400" spc="-40" dirty="0">
                <a:latin typeface="Arial"/>
                <a:cs typeface="Arial"/>
              </a:rPr>
              <a:t>last line, </a:t>
            </a:r>
            <a:r>
              <a:rPr sz="2400" spc="-60" dirty="0">
                <a:latin typeface="Arial"/>
                <a:cs typeface="Arial"/>
              </a:rPr>
              <a:t>called </a:t>
            </a:r>
            <a:r>
              <a:rPr sz="2400" spc="-380" dirty="0">
                <a:latin typeface="Arial"/>
                <a:cs typeface="Arial"/>
              </a:rPr>
              <a:t>SS </a:t>
            </a:r>
            <a:r>
              <a:rPr sz="2400" spc="65" dirty="0">
                <a:latin typeface="Arial"/>
                <a:cs typeface="Arial"/>
              </a:rPr>
              <a:t>for</a:t>
            </a:r>
            <a:r>
              <a:rPr sz="2400" spc="-355" dirty="0">
                <a:latin typeface="Arial"/>
                <a:cs typeface="Arial"/>
              </a:rPr>
              <a:t> </a:t>
            </a:r>
            <a:r>
              <a:rPr sz="2400" b="1" spc="-165" dirty="0">
                <a:latin typeface="Arial"/>
                <a:cs typeface="Arial"/>
              </a:rPr>
              <a:t>Slave </a:t>
            </a:r>
            <a:r>
              <a:rPr sz="2400" b="1" spc="-130" dirty="0">
                <a:latin typeface="Arial"/>
                <a:cs typeface="Arial"/>
              </a:rPr>
              <a:t>Select</a:t>
            </a:r>
            <a:r>
              <a:rPr sz="2400" spc="-13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90" dirty="0">
                <a:latin typeface="Arial"/>
                <a:cs typeface="Arial"/>
              </a:rPr>
              <a:t>It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tells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slave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that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it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should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wake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up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and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receive/send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80" dirty="0">
                <a:latin typeface="Arial"/>
                <a:cs typeface="Arial"/>
              </a:rPr>
              <a:t>Also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used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when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multiple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slaves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are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present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to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select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one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to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talk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to.</a:t>
            </a:r>
            <a:endParaRPr sz="2400">
              <a:latin typeface="Arial"/>
              <a:cs typeface="Arial"/>
            </a:endParaRPr>
          </a:p>
          <a:p>
            <a:pPr marL="194945" marR="5080" indent="-18288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135" dirty="0">
                <a:latin typeface="Arial"/>
                <a:cs typeface="Arial"/>
              </a:rPr>
              <a:t>The </a:t>
            </a:r>
            <a:r>
              <a:rPr sz="2400" spc="-380" dirty="0">
                <a:latin typeface="Arial"/>
                <a:cs typeface="Arial"/>
              </a:rPr>
              <a:t>SS </a:t>
            </a:r>
            <a:r>
              <a:rPr sz="2400" spc="-35" dirty="0">
                <a:latin typeface="Arial"/>
                <a:cs typeface="Arial"/>
              </a:rPr>
              <a:t>line </a:t>
            </a:r>
            <a:r>
              <a:rPr sz="2400" spc="-95" dirty="0">
                <a:latin typeface="Arial"/>
                <a:cs typeface="Arial"/>
              </a:rPr>
              <a:t>is </a:t>
            </a:r>
            <a:r>
              <a:rPr sz="2400" spc="-30" dirty="0">
                <a:latin typeface="Arial"/>
                <a:cs typeface="Arial"/>
              </a:rPr>
              <a:t>normally </a:t>
            </a:r>
            <a:r>
              <a:rPr sz="2400" spc="-35" dirty="0">
                <a:latin typeface="Arial"/>
                <a:cs typeface="Arial"/>
              </a:rPr>
              <a:t>held </a:t>
            </a:r>
            <a:r>
              <a:rPr sz="2400" spc="-40" dirty="0">
                <a:latin typeface="Arial"/>
                <a:cs typeface="Arial"/>
              </a:rPr>
              <a:t>high, </a:t>
            </a:r>
            <a:r>
              <a:rPr sz="2400" spc="-25" dirty="0">
                <a:latin typeface="Arial"/>
                <a:cs typeface="Arial"/>
              </a:rPr>
              <a:t>which </a:t>
            </a:r>
            <a:r>
              <a:rPr sz="2400" spc="-60" dirty="0">
                <a:latin typeface="Arial"/>
                <a:cs typeface="Arial"/>
              </a:rPr>
              <a:t>disconnects </a:t>
            </a:r>
            <a:r>
              <a:rPr sz="2400" spc="20" dirty="0">
                <a:latin typeface="Arial"/>
                <a:cs typeface="Arial"/>
              </a:rPr>
              <a:t>the </a:t>
            </a:r>
            <a:r>
              <a:rPr sz="2400" spc="-100" dirty="0">
                <a:latin typeface="Arial"/>
                <a:cs typeface="Arial"/>
              </a:rPr>
              <a:t>slave </a:t>
            </a:r>
            <a:r>
              <a:rPr sz="2400" spc="40" dirty="0">
                <a:latin typeface="Arial"/>
                <a:cs typeface="Arial"/>
              </a:rPr>
              <a:t>from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  </a:t>
            </a:r>
            <a:r>
              <a:rPr sz="2400" spc="-225" dirty="0">
                <a:latin typeface="Arial"/>
                <a:cs typeface="Arial"/>
              </a:rPr>
              <a:t>SPI </a:t>
            </a:r>
            <a:r>
              <a:rPr sz="2400" spc="-80" dirty="0">
                <a:latin typeface="Arial"/>
                <a:cs typeface="Arial"/>
              </a:rPr>
              <a:t>bus. </a:t>
            </a:r>
            <a:r>
              <a:rPr sz="2400" spc="-65" dirty="0">
                <a:latin typeface="Arial"/>
                <a:cs typeface="Arial"/>
              </a:rPr>
              <a:t>Just </a:t>
            </a:r>
            <a:r>
              <a:rPr sz="2400" dirty="0">
                <a:latin typeface="Arial"/>
                <a:cs typeface="Arial"/>
              </a:rPr>
              <a:t>before </a:t>
            </a:r>
            <a:r>
              <a:rPr sz="2400" spc="-35" dirty="0">
                <a:latin typeface="Arial"/>
                <a:cs typeface="Arial"/>
              </a:rPr>
              <a:t>data </a:t>
            </a:r>
            <a:r>
              <a:rPr sz="2400" spc="-100" dirty="0">
                <a:latin typeface="Arial"/>
                <a:cs typeface="Arial"/>
              </a:rPr>
              <a:t>is </a:t>
            </a:r>
            <a:r>
              <a:rPr sz="2400" spc="-35" dirty="0">
                <a:latin typeface="Arial"/>
                <a:cs typeface="Arial"/>
              </a:rPr>
              <a:t>sent </a:t>
            </a:r>
            <a:r>
              <a:rPr sz="2400" spc="95" dirty="0">
                <a:latin typeface="Arial"/>
                <a:cs typeface="Arial"/>
              </a:rPr>
              <a:t>to </a:t>
            </a:r>
            <a:r>
              <a:rPr sz="2400" spc="15" dirty="0">
                <a:latin typeface="Arial"/>
                <a:cs typeface="Arial"/>
              </a:rPr>
              <a:t>the </a:t>
            </a:r>
            <a:r>
              <a:rPr sz="2400" spc="-95" dirty="0">
                <a:latin typeface="Arial"/>
                <a:cs typeface="Arial"/>
              </a:rPr>
              <a:t>slave, </a:t>
            </a:r>
            <a:r>
              <a:rPr sz="2400" spc="15" dirty="0">
                <a:latin typeface="Arial"/>
                <a:cs typeface="Arial"/>
              </a:rPr>
              <a:t>the </a:t>
            </a:r>
            <a:r>
              <a:rPr sz="2400" spc="-35" dirty="0">
                <a:latin typeface="Arial"/>
                <a:cs typeface="Arial"/>
              </a:rPr>
              <a:t>line </a:t>
            </a:r>
            <a:r>
              <a:rPr sz="2400" spc="-100" dirty="0">
                <a:latin typeface="Arial"/>
                <a:cs typeface="Arial"/>
              </a:rPr>
              <a:t>is </a:t>
            </a:r>
            <a:r>
              <a:rPr sz="2400" spc="15" dirty="0">
                <a:latin typeface="Arial"/>
                <a:cs typeface="Arial"/>
              </a:rPr>
              <a:t>brought low,  </a:t>
            </a:r>
            <a:r>
              <a:rPr sz="2400" spc="-25" dirty="0">
                <a:latin typeface="Arial"/>
                <a:cs typeface="Arial"/>
              </a:rPr>
              <a:t>which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activates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slave.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When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you’re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done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using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slave,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line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is  </a:t>
            </a:r>
            <a:r>
              <a:rPr sz="2400" spc="-80" dirty="0">
                <a:latin typeface="Arial"/>
                <a:cs typeface="Arial"/>
              </a:rPr>
              <a:t>made </a:t>
            </a:r>
            <a:r>
              <a:rPr sz="2400" spc="-35" dirty="0">
                <a:latin typeface="Arial"/>
                <a:cs typeface="Arial"/>
              </a:rPr>
              <a:t>high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again.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2534" y="807846"/>
            <a:ext cx="3648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MULTIPLE</a:t>
            </a:r>
            <a:r>
              <a:rPr spc="-20" dirty="0"/>
              <a:t> </a:t>
            </a:r>
            <a:r>
              <a:rPr spc="-10" dirty="0"/>
              <a:t>SLAVES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1829561"/>
            <a:ext cx="9901555" cy="397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6985" indent="-182880" algn="just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225" dirty="0">
                <a:latin typeface="Arial"/>
                <a:cs typeface="Arial"/>
              </a:rPr>
              <a:t>SPI </a:t>
            </a:r>
            <a:r>
              <a:rPr sz="2400" spc="-105" dirty="0">
                <a:latin typeface="Arial"/>
                <a:cs typeface="Arial"/>
              </a:rPr>
              <a:t>can </a:t>
            </a:r>
            <a:r>
              <a:rPr sz="2400" spc="-50" dirty="0">
                <a:latin typeface="Arial"/>
                <a:cs typeface="Arial"/>
              </a:rPr>
              <a:t>be </a:t>
            </a:r>
            <a:r>
              <a:rPr sz="2400" spc="-35" dirty="0">
                <a:latin typeface="Arial"/>
                <a:cs typeface="Arial"/>
              </a:rPr>
              <a:t>set </a:t>
            </a:r>
            <a:r>
              <a:rPr sz="2400" spc="-30" dirty="0">
                <a:latin typeface="Arial"/>
                <a:cs typeface="Arial"/>
              </a:rPr>
              <a:t>up </a:t>
            </a:r>
            <a:r>
              <a:rPr sz="2400" spc="100" dirty="0">
                <a:latin typeface="Arial"/>
                <a:cs typeface="Arial"/>
              </a:rPr>
              <a:t>to </a:t>
            </a:r>
            <a:r>
              <a:rPr sz="2400" spc="-20" dirty="0">
                <a:latin typeface="Arial"/>
                <a:cs typeface="Arial"/>
              </a:rPr>
              <a:t>operate </a:t>
            </a:r>
            <a:r>
              <a:rPr sz="2400" spc="55" dirty="0">
                <a:latin typeface="Arial"/>
                <a:cs typeface="Arial"/>
              </a:rPr>
              <a:t>with </a:t>
            </a:r>
            <a:r>
              <a:rPr sz="2400" spc="-160" dirty="0">
                <a:latin typeface="Arial"/>
                <a:cs typeface="Arial"/>
              </a:rPr>
              <a:t>a </a:t>
            </a:r>
            <a:r>
              <a:rPr sz="2400" spc="-65" dirty="0">
                <a:latin typeface="Arial"/>
                <a:cs typeface="Arial"/>
              </a:rPr>
              <a:t>single </a:t>
            </a:r>
            <a:r>
              <a:rPr sz="2400" spc="-40" dirty="0">
                <a:latin typeface="Arial"/>
                <a:cs typeface="Arial"/>
              </a:rPr>
              <a:t>master </a:t>
            </a:r>
            <a:r>
              <a:rPr sz="2400" spc="-75" dirty="0">
                <a:latin typeface="Arial"/>
                <a:cs typeface="Arial"/>
              </a:rPr>
              <a:t>and </a:t>
            </a:r>
            <a:r>
              <a:rPr sz="2400" spc="-160" dirty="0">
                <a:latin typeface="Arial"/>
                <a:cs typeface="Arial"/>
              </a:rPr>
              <a:t>a </a:t>
            </a:r>
            <a:r>
              <a:rPr sz="2400" spc="-65" dirty="0">
                <a:latin typeface="Arial"/>
                <a:cs typeface="Arial"/>
              </a:rPr>
              <a:t>single </a:t>
            </a:r>
            <a:r>
              <a:rPr sz="2400" spc="-95" dirty="0">
                <a:latin typeface="Arial"/>
                <a:cs typeface="Arial"/>
              </a:rPr>
              <a:t>slave, </a:t>
            </a:r>
            <a:r>
              <a:rPr sz="2400" spc="-75" dirty="0">
                <a:latin typeface="Arial"/>
                <a:cs typeface="Arial"/>
              </a:rPr>
              <a:t>and </a:t>
            </a:r>
            <a:r>
              <a:rPr sz="2400" spc="95" dirty="0">
                <a:latin typeface="Arial"/>
                <a:cs typeface="Arial"/>
              </a:rPr>
              <a:t>it  </a:t>
            </a:r>
            <a:r>
              <a:rPr sz="2400" spc="-105" dirty="0">
                <a:latin typeface="Arial"/>
                <a:cs typeface="Arial"/>
              </a:rPr>
              <a:t>can </a:t>
            </a:r>
            <a:r>
              <a:rPr sz="2400" spc="-55" dirty="0">
                <a:latin typeface="Arial"/>
                <a:cs typeface="Arial"/>
              </a:rPr>
              <a:t>be </a:t>
            </a:r>
            <a:r>
              <a:rPr sz="2400" spc="-35" dirty="0">
                <a:latin typeface="Arial"/>
                <a:cs typeface="Arial"/>
              </a:rPr>
              <a:t>set </a:t>
            </a:r>
            <a:r>
              <a:rPr sz="2400" spc="-30" dirty="0">
                <a:latin typeface="Arial"/>
                <a:cs typeface="Arial"/>
              </a:rPr>
              <a:t>up </a:t>
            </a:r>
            <a:r>
              <a:rPr sz="2400" spc="60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multiple </a:t>
            </a:r>
            <a:r>
              <a:rPr sz="2400" spc="-114" dirty="0">
                <a:latin typeface="Arial"/>
                <a:cs typeface="Arial"/>
              </a:rPr>
              <a:t>slaves </a:t>
            </a:r>
            <a:r>
              <a:rPr sz="2400" dirty="0">
                <a:latin typeface="Arial"/>
                <a:cs typeface="Arial"/>
              </a:rPr>
              <a:t>controlled </a:t>
            </a:r>
            <a:r>
              <a:rPr sz="2400" spc="-50" dirty="0">
                <a:latin typeface="Arial"/>
                <a:cs typeface="Arial"/>
              </a:rPr>
              <a:t>by </a:t>
            </a:r>
            <a:r>
              <a:rPr sz="2400" spc="-160" dirty="0">
                <a:latin typeface="Arial"/>
                <a:cs typeface="Arial"/>
              </a:rPr>
              <a:t>a </a:t>
            </a:r>
            <a:r>
              <a:rPr sz="2400" spc="-65" dirty="0">
                <a:latin typeface="Arial"/>
                <a:cs typeface="Arial"/>
              </a:rPr>
              <a:t>single </a:t>
            </a:r>
            <a:r>
              <a:rPr sz="2400" spc="-45" dirty="0">
                <a:latin typeface="Arial"/>
                <a:cs typeface="Arial"/>
              </a:rPr>
              <a:t>master. </a:t>
            </a:r>
            <a:r>
              <a:rPr sz="2400" spc="-95" dirty="0">
                <a:latin typeface="Arial"/>
                <a:cs typeface="Arial"/>
              </a:rPr>
              <a:t>There </a:t>
            </a:r>
            <a:r>
              <a:rPr sz="2400" spc="-70" dirty="0">
                <a:latin typeface="Arial"/>
                <a:cs typeface="Arial"/>
              </a:rPr>
              <a:t>are  </a:t>
            </a:r>
            <a:r>
              <a:rPr sz="2400" spc="100" dirty="0">
                <a:latin typeface="Arial"/>
                <a:cs typeface="Arial"/>
              </a:rPr>
              <a:t>two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ways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to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connect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multiple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slaves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to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master.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920"/>
              </a:spcBef>
            </a:pPr>
            <a:r>
              <a:rPr sz="2400" b="1" spc="-300" dirty="0">
                <a:solidFill>
                  <a:srgbClr val="252525"/>
                </a:solidFill>
                <a:latin typeface="Arial"/>
                <a:cs typeface="Arial"/>
              </a:rPr>
              <a:t>1. </a:t>
            </a:r>
            <a:r>
              <a:rPr sz="2400" b="1" spc="-120" dirty="0">
                <a:latin typeface="Arial"/>
                <a:cs typeface="Arial"/>
              </a:rPr>
              <a:t>Separate </a:t>
            </a:r>
            <a:r>
              <a:rPr sz="2400" b="1" spc="-350" dirty="0">
                <a:latin typeface="Arial"/>
                <a:cs typeface="Arial"/>
              </a:rPr>
              <a:t>SS</a:t>
            </a:r>
            <a:r>
              <a:rPr sz="2400" b="1" spc="-225" dirty="0">
                <a:latin typeface="Arial"/>
                <a:cs typeface="Arial"/>
              </a:rPr>
              <a:t> </a:t>
            </a:r>
            <a:r>
              <a:rPr sz="2400" b="1" spc="-95" dirty="0">
                <a:latin typeface="Arial"/>
                <a:cs typeface="Arial"/>
              </a:rPr>
              <a:t>line</a:t>
            </a:r>
            <a:endParaRPr sz="2400">
              <a:latin typeface="Arial"/>
              <a:cs typeface="Arial"/>
            </a:endParaRPr>
          </a:p>
          <a:p>
            <a:pPr marL="560705" marR="5080" algn="just">
              <a:lnSpc>
                <a:spcPct val="100000"/>
              </a:lnSpc>
              <a:spcBef>
                <a:spcPts val="505"/>
              </a:spcBef>
            </a:pPr>
            <a:r>
              <a:rPr sz="2400" spc="-25" dirty="0">
                <a:latin typeface="Arial"/>
                <a:cs typeface="Arial"/>
              </a:rPr>
              <a:t>In </a:t>
            </a:r>
            <a:r>
              <a:rPr sz="2400" spc="-55" dirty="0">
                <a:latin typeface="Arial"/>
                <a:cs typeface="Arial"/>
              </a:rPr>
              <a:t>general, </a:t>
            </a:r>
            <a:r>
              <a:rPr sz="2400" spc="-110" dirty="0">
                <a:latin typeface="Arial"/>
                <a:cs typeface="Arial"/>
              </a:rPr>
              <a:t>each </a:t>
            </a:r>
            <a:r>
              <a:rPr sz="2400" spc="-100" dirty="0">
                <a:latin typeface="Arial"/>
                <a:cs typeface="Arial"/>
              </a:rPr>
              <a:t>slave </a:t>
            </a:r>
            <a:r>
              <a:rPr sz="2400" spc="25" dirty="0">
                <a:latin typeface="Arial"/>
                <a:cs typeface="Arial"/>
              </a:rPr>
              <a:t>will </a:t>
            </a:r>
            <a:r>
              <a:rPr sz="2400" spc="-65" dirty="0">
                <a:latin typeface="Arial"/>
                <a:cs typeface="Arial"/>
              </a:rPr>
              <a:t>need </a:t>
            </a:r>
            <a:r>
              <a:rPr sz="2400" spc="-160" dirty="0">
                <a:latin typeface="Arial"/>
                <a:cs typeface="Arial"/>
              </a:rPr>
              <a:t>a </a:t>
            </a:r>
            <a:r>
              <a:rPr sz="2400" spc="-60" dirty="0">
                <a:latin typeface="Arial"/>
                <a:cs typeface="Arial"/>
              </a:rPr>
              <a:t>separate </a:t>
            </a:r>
            <a:r>
              <a:rPr sz="2400" spc="-380" dirty="0">
                <a:latin typeface="Arial"/>
                <a:cs typeface="Arial"/>
              </a:rPr>
              <a:t>SS </a:t>
            </a:r>
            <a:r>
              <a:rPr sz="2400" spc="-40" dirty="0">
                <a:latin typeface="Arial"/>
                <a:cs typeface="Arial"/>
              </a:rPr>
              <a:t>line. </a:t>
            </a:r>
            <a:r>
              <a:rPr sz="2400" spc="-195" dirty="0">
                <a:latin typeface="Arial"/>
                <a:cs typeface="Arial"/>
              </a:rPr>
              <a:t>To </a:t>
            </a:r>
            <a:r>
              <a:rPr sz="2400" spc="5" dirty="0">
                <a:latin typeface="Arial"/>
                <a:cs typeface="Arial"/>
              </a:rPr>
              <a:t>talk </a:t>
            </a:r>
            <a:r>
              <a:rPr sz="2400" spc="100" dirty="0">
                <a:latin typeface="Arial"/>
                <a:cs typeface="Arial"/>
              </a:rPr>
              <a:t>to </a:t>
            </a:r>
            <a:r>
              <a:rPr sz="2400" spc="-160" dirty="0">
                <a:latin typeface="Arial"/>
                <a:cs typeface="Arial"/>
              </a:rPr>
              <a:t>a </a:t>
            </a:r>
            <a:r>
              <a:rPr sz="2400" spc="-20" dirty="0">
                <a:latin typeface="Arial"/>
                <a:cs typeface="Arial"/>
              </a:rPr>
              <a:t>particular  </a:t>
            </a:r>
            <a:r>
              <a:rPr sz="2400" spc="-95" dirty="0">
                <a:latin typeface="Arial"/>
                <a:cs typeface="Arial"/>
              </a:rPr>
              <a:t>slave,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it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is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necessary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to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make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that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slave’s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380" dirty="0">
                <a:latin typeface="Arial"/>
                <a:cs typeface="Arial"/>
              </a:rPr>
              <a:t>SS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line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low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and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keep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rest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of  </a:t>
            </a:r>
            <a:r>
              <a:rPr sz="2400" spc="5" dirty="0">
                <a:latin typeface="Arial"/>
                <a:cs typeface="Arial"/>
              </a:rPr>
              <a:t>them </a:t>
            </a:r>
            <a:r>
              <a:rPr sz="2400" spc="-30" dirty="0">
                <a:latin typeface="Arial"/>
                <a:cs typeface="Arial"/>
              </a:rPr>
              <a:t>high </a:t>
            </a:r>
            <a:r>
              <a:rPr sz="2400" spc="40" dirty="0">
                <a:latin typeface="Arial"/>
                <a:cs typeface="Arial"/>
              </a:rPr>
              <a:t>(don’t </a:t>
            </a:r>
            <a:r>
              <a:rPr sz="2400" spc="20" dirty="0">
                <a:latin typeface="Arial"/>
                <a:cs typeface="Arial"/>
              </a:rPr>
              <a:t>want </a:t>
            </a:r>
            <a:r>
              <a:rPr sz="2400" spc="100" dirty="0">
                <a:latin typeface="Arial"/>
                <a:cs typeface="Arial"/>
              </a:rPr>
              <a:t>two </a:t>
            </a:r>
            <a:r>
              <a:rPr sz="2400" spc="-114" dirty="0">
                <a:latin typeface="Arial"/>
                <a:cs typeface="Arial"/>
              </a:rPr>
              <a:t>slaves </a:t>
            </a:r>
            <a:r>
              <a:rPr sz="2400" spc="-25" dirty="0">
                <a:latin typeface="Arial"/>
                <a:cs typeface="Arial"/>
              </a:rPr>
              <a:t>activated </a:t>
            </a:r>
            <a:r>
              <a:rPr sz="2400" spc="20" dirty="0">
                <a:latin typeface="Arial"/>
                <a:cs typeface="Arial"/>
              </a:rPr>
              <a:t>at </a:t>
            </a:r>
            <a:r>
              <a:rPr sz="2400" spc="15" dirty="0">
                <a:latin typeface="Arial"/>
                <a:cs typeface="Arial"/>
              </a:rPr>
              <a:t>the </a:t>
            </a:r>
            <a:r>
              <a:rPr sz="2400" spc="-125" dirty="0">
                <a:latin typeface="Arial"/>
                <a:cs typeface="Arial"/>
              </a:rPr>
              <a:t>same </a:t>
            </a:r>
            <a:r>
              <a:rPr sz="2400" spc="-5" dirty="0">
                <a:latin typeface="Arial"/>
                <a:cs typeface="Arial"/>
              </a:rPr>
              <a:t>time, </a:t>
            </a:r>
            <a:r>
              <a:rPr sz="2400" spc="25" dirty="0">
                <a:latin typeface="Arial"/>
                <a:cs typeface="Arial"/>
              </a:rPr>
              <a:t>or </a:t>
            </a:r>
            <a:r>
              <a:rPr sz="2400" spc="-10" dirty="0">
                <a:latin typeface="Arial"/>
                <a:cs typeface="Arial"/>
              </a:rPr>
              <a:t>they  </a:t>
            </a:r>
            <a:r>
              <a:rPr sz="2400" spc="-95" dirty="0">
                <a:latin typeface="Arial"/>
                <a:cs typeface="Arial"/>
              </a:rPr>
              <a:t>may </a:t>
            </a:r>
            <a:r>
              <a:rPr sz="2400" spc="40" dirty="0">
                <a:latin typeface="Arial"/>
                <a:cs typeface="Arial"/>
              </a:rPr>
              <a:t>both </a:t>
            </a:r>
            <a:r>
              <a:rPr sz="2400" spc="55" dirty="0">
                <a:latin typeface="Arial"/>
                <a:cs typeface="Arial"/>
              </a:rPr>
              <a:t>try </a:t>
            </a:r>
            <a:r>
              <a:rPr sz="2400" spc="100" dirty="0">
                <a:latin typeface="Arial"/>
                <a:cs typeface="Arial"/>
              </a:rPr>
              <a:t>to </a:t>
            </a:r>
            <a:r>
              <a:rPr sz="2400" spc="5" dirty="0">
                <a:latin typeface="Arial"/>
                <a:cs typeface="Arial"/>
              </a:rPr>
              <a:t>talk </a:t>
            </a:r>
            <a:r>
              <a:rPr sz="2400" spc="-15" dirty="0">
                <a:latin typeface="Arial"/>
                <a:cs typeface="Arial"/>
              </a:rPr>
              <a:t>on </a:t>
            </a:r>
            <a:r>
              <a:rPr sz="2400" spc="20" dirty="0">
                <a:latin typeface="Arial"/>
                <a:cs typeface="Arial"/>
              </a:rPr>
              <a:t>the </a:t>
            </a:r>
            <a:r>
              <a:rPr sz="2400" spc="-125" dirty="0">
                <a:latin typeface="Arial"/>
                <a:cs typeface="Arial"/>
              </a:rPr>
              <a:t>same </a:t>
            </a:r>
            <a:r>
              <a:rPr sz="2400" spc="-135" dirty="0">
                <a:latin typeface="Arial"/>
                <a:cs typeface="Arial"/>
              </a:rPr>
              <a:t>MISO </a:t>
            </a:r>
            <a:r>
              <a:rPr sz="2400" spc="-35" dirty="0">
                <a:latin typeface="Arial"/>
                <a:cs typeface="Arial"/>
              </a:rPr>
              <a:t>line </a:t>
            </a:r>
            <a:r>
              <a:rPr sz="2400" spc="-20" dirty="0">
                <a:latin typeface="Arial"/>
                <a:cs typeface="Arial"/>
              </a:rPr>
              <a:t>resulting </a:t>
            </a:r>
            <a:r>
              <a:rPr sz="2400" spc="-25" dirty="0">
                <a:latin typeface="Arial"/>
                <a:cs typeface="Arial"/>
              </a:rPr>
              <a:t>in </a:t>
            </a:r>
            <a:r>
              <a:rPr sz="2400" spc="-35" dirty="0">
                <a:latin typeface="Arial"/>
                <a:cs typeface="Arial"/>
              </a:rPr>
              <a:t>garbled </a:t>
            </a:r>
            <a:r>
              <a:rPr sz="2400" spc="-25" dirty="0">
                <a:latin typeface="Arial"/>
                <a:cs typeface="Arial"/>
              </a:rPr>
              <a:t>data).  </a:t>
            </a:r>
            <a:r>
              <a:rPr sz="2400" spc="-40" dirty="0">
                <a:latin typeface="Arial"/>
                <a:cs typeface="Arial"/>
              </a:rPr>
              <a:t>Lots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of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slave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will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require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lots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of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380" dirty="0">
                <a:latin typeface="Arial"/>
                <a:cs typeface="Arial"/>
              </a:rPr>
              <a:t>SS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line.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2534" y="807846"/>
            <a:ext cx="3648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MULTIPLE</a:t>
            </a:r>
            <a:r>
              <a:rPr spc="-20" dirty="0"/>
              <a:t> </a:t>
            </a:r>
            <a:r>
              <a:rPr spc="-10" dirty="0"/>
              <a:t>SLAVES</a:t>
            </a:r>
          </a:p>
        </p:txBody>
      </p:sp>
      <p:sp>
        <p:nvSpPr>
          <p:cNvPr id="3" name="object 3"/>
          <p:cNvSpPr/>
          <p:nvPr/>
        </p:nvSpPr>
        <p:spPr>
          <a:xfrm>
            <a:off x="1906523" y="2260092"/>
            <a:ext cx="8321040" cy="3357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2534" y="807846"/>
            <a:ext cx="3648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MULTIPLE</a:t>
            </a:r>
            <a:r>
              <a:rPr spc="-20" dirty="0"/>
              <a:t> </a:t>
            </a:r>
            <a:r>
              <a:rPr spc="-10" dirty="0"/>
              <a:t>SLAVES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2045343"/>
            <a:ext cx="9902825" cy="220472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60"/>
              </a:spcBef>
            </a:pPr>
            <a:r>
              <a:rPr sz="2400" b="1" spc="-125" dirty="0">
                <a:latin typeface="Arial"/>
                <a:cs typeface="Arial"/>
              </a:rPr>
              <a:t>2. </a:t>
            </a:r>
            <a:r>
              <a:rPr sz="2400" b="1" spc="-150" dirty="0">
                <a:latin typeface="Arial"/>
                <a:cs typeface="Arial"/>
              </a:rPr>
              <a:t>Single </a:t>
            </a:r>
            <a:r>
              <a:rPr sz="2400" b="1" spc="-350" dirty="0">
                <a:latin typeface="Arial"/>
                <a:cs typeface="Arial"/>
              </a:rPr>
              <a:t>SS</a:t>
            </a:r>
            <a:r>
              <a:rPr sz="2400" b="1" spc="-240" dirty="0">
                <a:latin typeface="Arial"/>
                <a:cs typeface="Arial"/>
              </a:rPr>
              <a:t> </a:t>
            </a:r>
            <a:r>
              <a:rPr sz="2400" b="1" spc="-95" dirty="0">
                <a:latin typeface="Arial"/>
                <a:cs typeface="Arial"/>
              </a:rPr>
              <a:t>line</a:t>
            </a:r>
            <a:endParaRPr sz="2400">
              <a:latin typeface="Arial"/>
              <a:cs typeface="Arial"/>
            </a:endParaRPr>
          </a:p>
          <a:p>
            <a:pPr marL="560705" marR="5080" algn="just">
              <a:lnSpc>
                <a:spcPct val="100000"/>
              </a:lnSpc>
              <a:spcBef>
                <a:spcPts val="515"/>
              </a:spcBef>
            </a:pPr>
            <a:r>
              <a:rPr sz="2200" spc="-120" dirty="0">
                <a:latin typeface="Arial"/>
                <a:cs typeface="Arial"/>
              </a:rPr>
              <a:t>Some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parts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prefer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90" dirty="0">
                <a:latin typeface="Arial"/>
                <a:cs typeface="Arial"/>
              </a:rPr>
              <a:t>to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be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daisy-chained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together,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50" dirty="0">
                <a:latin typeface="Arial"/>
                <a:cs typeface="Arial"/>
              </a:rPr>
              <a:t>with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15" dirty="0">
                <a:latin typeface="Arial"/>
                <a:cs typeface="Arial"/>
              </a:rPr>
              <a:t>the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125" dirty="0">
                <a:latin typeface="Arial"/>
                <a:cs typeface="Arial"/>
              </a:rPr>
              <a:t>MISO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35" dirty="0">
                <a:latin typeface="Arial"/>
                <a:cs typeface="Arial"/>
              </a:rPr>
              <a:t>(output)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60" dirty="0">
                <a:latin typeface="Arial"/>
                <a:cs typeface="Arial"/>
              </a:rPr>
              <a:t>of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one  </a:t>
            </a:r>
            <a:r>
              <a:rPr sz="2200" spc="-25" dirty="0">
                <a:latin typeface="Arial"/>
                <a:cs typeface="Arial"/>
              </a:rPr>
              <a:t>going </a:t>
            </a:r>
            <a:r>
              <a:rPr sz="2200" spc="90" dirty="0">
                <a:latin typeface="Arial"/>
                <a:cs typeface="Arial"/>
              </a:rPr>
              <a:t>to </a:t>
            </a:r>
            <a:r>
              <a:rPr sz="2200" spc="10" dirty="0">
                <a:latin typeface="Arial"/>
                <a:cs typeface="Arial"/>
              </a:rPr>
              <a:t>the </a:t>
            </a:r>
            <a:r>
              <a:rPr sz="2200" spc="-125" dirty="0">
                <a:latin typeface="Arial"/>
                <a:cs typeface="Arial"/>
              </a:rPr>
              <a:t>MOSI </a:t>
            </a:r>
            <a:r>
              <a:rPr sz="2200" spc="15" dirty="0">
                <a:latin typeface="Arial"/>
                <a:cs typeface="Arial"/>
              </a:rPr>
              <a:t>(input) </a:t>
            </a:r>
            <a:r>
              <a:rPr sz="2200" spc="65" dirty="0">
                <a:latin typeface="Arial"/>
                <a:cs typeface="Arial"/>
              </a:rPr>
              <a:t>of </a:t>
            </a:r>
            <a:r>
              <a:rPr sz="2200" spc="15" dirty="0">
                <a:latin typeface="Arial"/>
                <a:cs typeface="Arial"/>
              </a:rPr>
              <a:t>the </a:t>
            </a:r>
            <a:r>
              <a:rPr sz="2200" spc="-10" dirty="0">
                <a:latin typeface="Arial"/>
                <a:cs typeface="Arial"/>
              </a:rPr>
              <a:t>next. </a:t>
            </a:r>
            <a:r>
              <a:rPr sz="2200" spc="-20" dirty="0">
                <a:latin typeface="Arial"/>
                <a:cs typeface="Arial"/>
              </a:rPr>
              <a:t>In </a:t>
            </a:r>
            <a:r>
              <a:rPr sz="2200" spc="-15" dirty="0">
                <a:latin typeface="Arial"/>
                <a:cs typeface="Arial"/>
              </a:rPr>
              <a:t>this </a:t>
            </a:r>
            <a:r>
              <a:rPr sz="2200" spc="-120" dirty="0">
                <a:latin typeface="Arial"/>
                <a:cs typeface="Arial"/>
              </a:rPr>
              <a:t>case, </a:t>
            </a:r>
            <a:r>
              <a:rPr sz="2200" spc="-150" dirty="0">
                <a:latin typeface="Arial"/>
                <a:cs typeface="Arial"/>
              </a:rPr>
              <a:t>a </a:t>
            </a:r>
            <a:r>
              <a:rPr sz="2200" spc="-65" dirty="0">
                <a:latin typeface="Arial"/>
                <a:cs typeface="Arial"/>
              </a:rPr>
              <a:t>single </a:t>
            </a:r>
            <a:r>
              <a:rPr sz="2200" spc="-345" dirty="0">
                <a:latin typeface="Arial"/>
                <a:cs typeface="Arial"/>
              </a:rPr>
              <a:t>SS </a:t>
            </a:r>
            <a:r>
              <a:rPr sz="2200" spc="-40" dirty="0">
                <a:latin typeface="Arial"/>
                <a:cs typeface="Arial"/>
              </a:rPr>
              <a:t>line </a:t>
            </a:r>
            <a:r>
              <a:rPr sz="2200" spc="-85" dirty="0">
                <a:latin typeface="Arial"/>
                <a:cs typeface="Arial"/>
              </a:rPr>
              <a:t>goes  </a:t>
            </a:r>
            <a:r>
              <a:rPr sz="2200" spc="90" dirty="0">
                <a:latin typeface="Arial"/>
                <a:cs typeface="Arial"/>
              </a:rPr>
              <a:t>to </a:t>
            </a:r>
            <a:r>
              <a:rPr sz="2200" i="1" spc="-175" dirty="0">
                <a:latin typeface="Trebuchet MS"/>
                <a:cs typeface="Trebuchet MS"/>
              </a:rPr>
              <a:t>all </a:t>
            </a:r>
            <a:r>
              <a:rPr sz="2200" spc="15" dirty="0">
                <a:latin typeface="Arial"/>
                <a:cs typeface="Arial"/>
              </a:rPr>
              <a:t>the </a:t>
            </a:r>
            <a:r>
              <a:rPr sz="2200" spc="-105" dirty="0">
                <a:latin typeface="Arial"/>
                <a:cs typeface="Arial"/>
              </a:rPr>
              <a:t>slaves. </a:t>
            </a:r>
            <a:r>
              <a:rPr sz="2200" spc="-110" dirty="0">
                <a:latin typeface="Arial"/>
                <a:cs typeface="Arial"/>
              </a:rPr>
              <a:t>Once </a:t>
            </a:r>
            <a:r>
              <a:rPr sz="2200" spc="-45" dirty="0">
                <a:latin typeface="Arial"/>
                <a:cs typeface="Arial"/>
              </a:rPr>
              <a:t>all </a:t>
            </a:r>
            <a:r>
              <a:rPr sz="2200" spc="15" dirty="0">
                <a:latin typeface="Arial"/>
                <a:cs typeface="Arial"/>
              </a:rPr>
              <a:t>the </a:t>
            </a:r>
            <a:r>
              <a:rPr sz="2200" spc="-40" dirty="0">
                <a:latin typeface="Arial"/>
                <a:cs typeface="Arial"/>
              </a:rPr>
              <a:t>data </a:t>
            </a:r>
            <a:r>
              <a:rPr sz="2200" spc="-100" dirty="0">
                <a:latin typeface="Arial"/>
                <a:cs typeface="Arial"/>
              </a:rPr>
              <a:t>is </a:t>
            </a:r>
            <a:r>
              <a:rPr sz="2200" spc="-45" dirty="0">
                <a:latin typeface="Arial"/>
                <a:cs typeface="Arial"/>
              </a:rPr>
              <a:t>sent, </a:t>
            </a:r>
            <a:r>
              <a:rPr sz="2200" spc="10" dirty="0">
                <a:latin typeface="Arial"/>
                <a:cs typeface="Arial"/>
              </a:rPr>
              <a:t>the </a:t>
            </a:r>
            <a:r>
              <a:rPr sz="2200" spc="-345" dirty="0">
                <a:latin typeface="Arial"/>
                <a:cs typeface="Arial"/>
              </a:rPr>
              <a:t>SS </a:t>
            </a:r>
            <a:r>
              <a:rPr sz="2200" spc="-40" dirty="0">
                <a:latin typeface="Arial"/>
                <a:cs typeface="Arial"/>
              </a:rPr>
              <a:t>line </a:t>
            </a:r>
            <a:r>
              <a:rPr sz="2200" spc="-100" dirty="0">
                <a:latin typeface="Arial"/>
                <a:cs typeface="Arial"/>
              </a:rPr>
              <a:t>is </a:t>
            </a:r>
            <a:r>
              <a:rPr sz="2200" spc="-70" dirty="0">
                <a:latin typeface="Arial"/>
                <a:cs typeface="Arial"/>
              </a:rPr>
              <a:t>raised, </a:t>
            </a:r>
            <a:r>
              <a:rPr sz="2200" spc="-25" dirty="0">
                <a:latin typeface="Arial"/>
                <a:cs typeface="Arial"/>
              </a:rPr>
              <a:t>which </a:t>
            </a:r>
            <a:r>
              <a:rPr sz="2200" spc="-130" dirty="0">
                <a:latin typeface="Arial"/>
                <a:cs typeface="Arial"/>
              </a:rPr>
              <a:t>causes </a:t>
            </a:r>
            <a:r>
              <a:rPr sz="2200" spc="-40" dirty="0">
                <a:latin typeface="Arial"/>
                <a:cs typeface="Arial"/>
              </a:rPr>
              <a:t>all  </a:t>
            </a:r>
            <a:r>
              <a:rPr sz="2200" spc="15" dirty="0">
                <a:latin typeface="Arial"/>
                <a:cs typeface="Arial"/>
              </a:rPr>
              <a:t>the </a:t>
            </a:r>
            <a:r>
              <a:rPr sz="2200" spc="-70" dirty="0">
                <a:latin typeface="Arial"/>
                <a:cs typeface="Arial"/>
              </a:rPr>
              <a:t>chips </a:t>
            </a:r>
            <a:r>
              <a:rPr sz="2200" spc="90" dirty="0">
                <a:latin typeface="Arial"/>
                <a:cs typeface="Arial"/>
              </a:rPr>
              <a:t>to </a:t>
            </a:r>
            <a:r>
              <a:rPr sz="2200" spc="-50" dirty="0">
                <a:latin typeface="Arial"/>
                <a:cs typeface="Arial"/>
              </a:rPr>
              <a:t>be </a:t>
            </a:r>
            <a:r>
              <a:rPr sz="2200" spc="-30" dirty="0">
                <a:latin typeface="Arial"/>
                <a:cs typeface="Arial"/>
              </a:rPr>
              <a:t>activated </a:t>
            </a:r>
            <a:r>
              <a:rPr sz="2200" spc="-50" dirty="0">
                <a:latin typeface="Arial"/>
                <a:cs typeface="Arial"/>
              </a:rPr>
              <a:t>simultaneously. </a:t>
            </a:r>
            <a:r>
              <a:rPr sz="2200" spc="-120" dirty="0">
                <a:latin typeface="Arial"/>
                <a:cs typeface="Arial"/>
              </a:rPr>
              <a:t>This </a:t>
            </a:r>
            <a:r>
              <a:rPr sz="2200" spc="-100" dirty="0">
                <a:latin typeface="Arial"/>
                <a:cs typeface="Arial"/>
              </a:rPr>
              <a:t>is </a:t>
            </a:r>
            <a:r>
              <a:rPr sz="2200" spc="30" dirty="0">
                <a:latin typeface="Arial"/>
                <a:cs typeface="Arial"/>
              </a:rPr>
              <a:t>often </a:t>
            </a:r>
            <a:r>
              <a:rPr sz="2200" spc="-85" dirty="0">
                <a:latin typeface="Arial"/>
                <a:cs typeface="Arial"/>
              </a:rPr>
              <a:t>used </a:t>
            </a:r>
            <a:r>
              <a:rPr sz="2200" spc="50" dirty="0">
                <a:latin typeface="Arial"/>
                <a:cs typeface="Arial"/>
              </a:rPr>
              <a:t>for </a:t>
            </a:r>
            <a:r>
              <a:rPr sz="2200" spc="-90" dirty="0">
                <a:latin typeface="Arial"/>
                <a:cs typeface="Arial"/>
              </a:rPr>
              <a:t>daisy-chained  </a:t>
            </a:r>
            <a:r>
              <a:rPr sz="2200" spc="15" dirty="0">
                <a:latin typeface="Arial"/>
                <a:cs typeface="Arial"/>
              </a:rPr>
              <a:t>shift </a:t>
            </a:r>
            <a:r>
              <a:rPr sz="2200" spc="-40" dirty="0">
                <a:latin typeface="Arial"/>
                <a:cs typeface="Arial"/>
              </a:rPr>
              <a:t>registers </a:t>
            </a:r>
            <a:r>
              <a:rPr sz="2200" spc="-70" dirty="0">
                <a:latin typeface="Arial"/>
                <a:cs typeface="Arial"/>
              </a:rPr>
              <a:t>and </a:t>
            </a:r>
            <a:r>
              <a:rPr sz="2200" spc="-75" dirty="0">
                <a:latin typeface="Arial"/>
                <a:cs typeface="Arial"/>
              </a:rPr>
              <a:t>addressable</a:t>
            </a:r>
            <a:r>
              <a:rPr sz="2200" spc="-395" dirty="0">
                <a:latin typeface="Arial"/>
                <a:cs typeface="Arial"/>
              </a:rPr>
              <a:t> </a:t>
            </a:r>
            <a:r>
              <a:rPr sz="2200" spc="-220" dirty="0">
                <a:latin typeface="Arial"/>
                <a:cs typeface="Arial"/>
              </a:rPr>
              <a:t>LED </a:t>
            </a:r>
            <a:r>
              <a:rPr sz="2200" spc="-45" dirty="0">
                <a:latin typeface="Arial"/>
                <a:cs typeface="Arial"/>
              </a:rPr>
              <a:t>drivers.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2534" y="807846"/>
            <a:ext cx="3648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MULTIPLE</a:t>
            </a:r>
            <a:r>
              <a:rPr spc="-20" dirty="0"/>
              <a:t> </a:t>
            </a:r>
            <a:r>
              <a:rPr spc="-10" dirty="0"/>
              <a:t>SLAVES</a:t>
            </a:r>
          </a:p>
        </p:txBody>
      </p:sp>
      <p:sp>
        <p:nvSpPr>
          <p:cNvPr id="3" name="object 3"/>
          <p:cNvSpPr/>
          <p:nvPr/>
        </p:nvSpPr>
        <p:spPr>
          <a:xfrm>
            <a:off x="1972055" y="2154935"/>
            <a:ext cx="8334756" cy="3462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2534" y="807846"/>
            <a:ext cx="3648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MULTIPLE</a:t>
            </a:r>
            <a:r>
              <a:rPr spc="-20" dirty="0"/>
              <a:t> </a:t>
            </a:r>
            <a:r>
              <a:rPr spc="-10" dirty="0"/>
              <a:t>SLAVES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980" y="2027935"/>
            <a:ext cx="9498330" cy="3546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 indent="-183515" algn="just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2400" spc="-5" dirty="0">
                <a:latin typeface="Arial"/>
                <a:cs typeface="Arial"/>
              </a:rPr>
              <a:t>Note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that,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for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this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layout,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data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overflows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from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one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slave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105" dirty="0">
                <a:latin typeface="Arial"/>
                <a:cs typeface="Arial"/>
              </a:rPr>
              <a:t>to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next,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so  </a:t>
            </a:r>
            <a:r>
              <a:rPr sz="2400" spc="100" dirty="0">
                <a:latin typeface="Arial"/>
                <a:cs typeface="Arial"/>
              </a:rPr>
              <a:t>to </a:t>
            </a:r>
            <a:r>
              <a:rPr sz="2400" spc="-90" dirty="0">
                <a:latin typeface="Arial"/>
                <a:cs typeface="Arial"/>
              </a:rPr>
              <a:t>send </a:t>
            </a:r>
            <a:r>
              <a:rPr sz="2400" spc="-40" dirty="0">
                <a:latin typeface="Arial"/>
                <a:cs typeface="Arial"/>
              </a:rPr>
              <a:t>data </a:t>
            </a:r>
            <a:r>
              <a:rPr sz="2400" spc="100" dirty="0">
                <a:latin typeface="Arial"/>
                <a:cs typeface="Arial"/>
              </a:rPr>
              <a:t>to </a:t>
            </a:r>
            <a:r>
              <a:rPr sz="2400" spc="-95" dirty="0">
                <a:latin typeface="Arial"/>
                <a:cs typeface="Arial"/>
              </a:rPr>
              <a:t>any </a:t>
            </a:r>
            <a:r>
              <a:rPr sz="2400" i="1" spc="-75" dirty="0">
                <a:latin typeface="Trebuchet MS"/>
                <a:cs typeface="Trebuchet MS"/>
              </a:rPr>
              <a:t>one </a:t>
            </a:r>
            <a:r>
              <a:rPr sz="2400" spc="-95" dirty="0">
                <a:latin typeface="Arial"/>
                <a:cs typeface="Arial"/>
              </a:rPr>
              <a:t>slave, </a:t>
            </a:r>
            <a:r>
              <a:rPr sz="2400" spc="-5" dirty="0">
                <a:latin typeface="Arial"/>
                <a:cs typeface="Arial"/>
              </a:rPr>
              <a:t>you’ll </a:t>
            </a:r>
            <a:r>
              <a:rPr sz="2400" spc="-65" dirty="0">
                <a:latin typeface="Arial"/>
                <a:cs typeface="Arial"/>
              </a:rPr>
              <a:t>need </a:t>
            </a:r>
            <a:r>
              <a:rPr sz="2400" spc="1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transmit </a:t>
            </a:r>
            <a:r>
              <a:rPr sz="2400" spc="-45" dirty="0">
                <a:latin typeface="Arial"/>
                <a:cs typeface="Arial"/>
              </a:rPr>
              <a:t>enough </a:t>
            </a:r>
            <a:r>
              <a:rPr sz="2400" spc="-40" dirty="0">
                <a:latin typeface="Arial"/>
                <a:cs typeface="Arial"/>
              </a:rPr>
              <a:t>data </a:t>
            </a:r>
            <a:r>
              <a:rPr sz="2400" spc="110" dirty="0">
                <a:latin typeface="Arial"/>
                <a:cs typeface="Arial"/>
              </a:rPr>
              <a:t>to  </a:t>
            </a:r>
            <a:r>
              <a:rPr sz="2400" spc="-75" dirty="0">
                <a:latin typeface="Arial"/>
                <a:cs typeface="Arial"/>
              </a:rPr>
              <a:t>reach </a:t>
            </a:r>
            <a:r>
              <a:rPr sz="2400" i="1" spc="-185" dirty="0">
                <a:latin typeface="Trebuchet MS"/>
                <a:cs typeface="Trebuchet MS"/>
              </a:rPr>
              <a:t>all </a:t>
            </a:r>
            <a:r>
              <a:rPr sz="2400" spc="75" dirty="0">
                <a:latin typeface="Arial"/>
                <a:cs typeface="Arial"/>
              </a:rPr>
              <a:t>of </a:t>
            </a:r>
            <a:r>
              <a:rPr sz="2400" spc="-10" dirty="0">
                <a:latin typeface="Arial"/>
                <a:cs typeface="Arial"/>
              </a:rPr>
              <a:t>them. </a:t>
            </a:r>
            <a:r>
              <a:rPr sz="2400" spc="-80" dirty="0">
                <a:latin typeface="Arial"/>
                <a:cs typeface="Arial"/>
              </a:rPr>
              <a:t>Also, </a:t>
            </a:r>
            <a:r>
              <a:rPr sz="2400" spc="-60" dirty="0">
                <a:latin typeface="Arial"/>
                <a:cs typeface="Arial"/>
              </a:rPr>
              <a:t>keep </a:t>
            </a:r>
            <a:r>
              <a:rPr sz="2400" spc="-25" dirty="0">
                <a:latin typeface="Arial"/>
                <a:cs typeface="Arial"/>
              </a:rPr>
              <a:t>in mind </a:t>
            </a:r>
            <a:r>
              <a:rPr sz="2400" spc="45" dirty="0">
                <a:latin typeface="Arial"/>
                <a:cs typeface="Arial"/>
              </a:rPr>
              <a:t>that </a:t>
            </a:r>
            <a:r>
              <a:rPr sz="2400" spc="20" dirty="0">
                <a:latin typeface="Arial"/>
                <a:cs typeface="Arial"/>
              </a:rPr>
              <a:t>the </a:t>
            </a:r>
            <a:r>
              <a:rPr sz="2400" i="1" spc="-130" dirty="0">
                <a:latin typeface="Trebuchet MS"/>
                <a:cs typeface="Trebuchet MS"/>
              </a:rPr>
              <a:t>first </a:t>
            </a:r>
            <a:r>
              <a:rPr sz="2400" spc="-65" dirty="0">
                <a:latin typeface="Arial"/>
                <a:cs typeface="Arial"/>
              </a:rPr>
              <a:t>piece </a:t>
            </a:r>
            <a:r>
              <a:rPr sz="2400" spc="75" dirty="0">
                <a:latin typeface="Arial"/>
                <a:cs typeface="Arial"/>
              </a:rPr>
              <a:t>of </a:t>
            </a:r>
            <a:r>
              <a:rPr sz="2400" spc="-40" dirty="0">
                <a:latin typeface="Arial"/>
                <a:cs typeface="Arial"/>
              </a:rPr>
              <a:t>data </a:t>
            </a:r>
            <a:r>
              <a:rPr sz="2400" spc="-45" dirty="0">
                <a:latin typeface="Arial"/>
                <a:cs typeface="Arial"/>
              </a:rPr>
              <a:t>you  </a:t>
            </a:r>
            <a:r>
              <a:rPr sz="2400" dirty="0">
                <a:latin typeface="Arial"/>
                <a:cs typeface="Arial"/>
              </a:rPr>
              <a:t>transmit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will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end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up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i="1" spc="-120" dirty="0">
                <a:latin typeface="Trebuchet MS"/>
                <a:cs typeface="Trebuchet MS"/>
              </a:rPr>
              <a:t>last</a:t>
            </a:r>
            <a:r>
              <a:rPr sz="2400" i="1" spc="-22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Arial"/>
                <a:cs typeface="Arial"/>
              </a:rPr>
              <a:t>slave.</a:t>
            </a:r>
            <a:endParaRPr sz="2400">
              <a:latin typeface="Arial"/>
              <a:cs typeface="Arial"/>
            </a:endParaRPr>
          </a:p>
          <a:p>
            <a:pPr marL="195580" marR="6985" indent="-183515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2400" spc="-125" dirty="0">
                <a:latin typeface="Arial"/>
                <a:cs typeface="Arial"/>
              </a:rPr>
              <a:t>This </a:t>
            </a:r>
            <a:r>
              <a:rPr sz="2400" dirty="0">
                <a:latin typeface="Arial"/>
                <a:cs typeface="Arial"/>
              </a:rPr>
              <a:t>type </a:t>
            </a:r>
            <a:r>
              <a:rPr sz="2400" spc="75" dirty="0">
                <a:latin typeface="Arial"/>
                <a:cs typeface="Arial"/>
              </a:rPr>
              <a:t>of </a:t>
            </a:r>
            <a:r>
              <a:rPr sz="2400" spc="-15" dirty="0">
                <a:latin typeface="Arial"/>
                <a:cs typeface="Arial"/>
              </a:rPr>
              <a:t>layout </a:t>
            </a:r>
            <a:r>
              <a:rPr sz="2400" spc="-110" dirty="0">
                <a:latin typeface="Arial"/>
                <a:cs typeface="Arial"/>
              </a:rPr>
              <a:t>is </a:t>
            </a:r>
            <a:r>
              <a:rPr sz="2400" spc="-30" dirty="0">
                <a:latin typeface="Arial"/>
                <a:cs typeface="Arial"/>
              </a:rPr>
              <a:t>typically </a:t>
            </a:r>
            <a:r>
              <a:rPr sz="2400" spc="-95" dirty="0">
                <a:latin typeface="Arial"/>
                <a:cs typeface="Arial"/>
              </a:rPr>
              <a:t>used </a:t>
            </a:r>
            <a:r>
              <a:rPr sz="2400" spc="-2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output-only </a:t>
            </a:r>
            <a:r>
              <a:rPr sz="2400" spc="-35" dirty="0">
                <a:latin typeface="Arial"/>
                <a:cs typeface="Arial"/>
              </a:rPr>
              <a:t>situations, </a:t>
            </a:r>
            <a:r>
              <a:rPr sz="2400" spc="-100" dirty="0">
                <a:latin typeface="Arial"/>
                <a:cs typeface="Arial"/>
              </a:rPr>
              <a:t>such </a:t>
            </a:r>
            <a:r>
              <a:rPr sz="2400" spc="-185" dirty="0">
                <a:latin typeface="Arial"/>
                <a:cs typeface="Arial"/>
              </a:rPr>
              <a:t>as  </a:t>
            </a:r>
            <a:r>
              <a:rPr sz="2400" spc="-20" dirty="0">
                <a:latin typeface="Arial"/>
                <a:cs typeface="Arial"/>
              </a:rPr>
              <a:t>driving </a:t>
            </a:r>
            <a:r>
              <a:rPr sz="2400" spc="-225" dirty="0">
                <a:latin typeface="Arial"/>
                <a:cs typeface="Arial"/>
              </a:rPr>
              <a:t>LEDs </a:t>
            </a:r>
            <a:r>
              <a:rPr sz="2400" spc="-25" dirty="0">
                <a:latin typeface="Arial"/>
                <a:cs typeface="Arial"/>
              </a:rPr>
              <a:t>where </a:t>
            </a:r>
            <a:r>
              <a:rPr sz="2400" spc="-45" dirty="0">
                <a:latin typeface="Arial"/>
                <a:cs typeface="Arial"/>
              </a:rPr>
              <a:t>you </a:t>
            </a:r>
            <a:r>
              <a:rPr sz="2400" spc="40" dirty="0">
                <a:latin typeface="Arial"/>
                <a:cs typeface="Arial"/>
              </a:rPr>
              <a:t>don’t </a:t>
            </a:r>
            <a:r>
              <a:rPr sz="2400" spc="-60" dirty="0">
                <a:latin typeface="Arial"/>
                <a:cs typeface="Arial"/>
              </a:rPr>
              <a:t>need </a:t>
            </a:r>
            <a:r>
              <a:rPr sz="2400" spc="100" dirty="0">
                <a:latin typeface="Arial"/>
                <a:cs typeface="Arial"/>
              </a:rPr>
              <a:t>to </a:t>
            </a:r>
            <a:r>
              <a:rPr sz="2400" spc="-65" dirty="0">
                <a:latin typeface="Arial"/>
                <a:cs typeface="Arial"/>
              </a:rPr>
              <a:t>receive </a:t>
            </a:r>
            <a:r>
              <a:rPr sz="2400" spc="-100" dirty="0">
                <a:latin typeface="Arial"/>
                <a:cs typeface="Arial"/>
              </a:rPr>
              <a:t>any </a:t>
            </a:r>
            <a:r>
              <a:rPr sz="2400" spc="-40" dirty="0">
                <a:latin typeface="Arial"/>
                <a:cs typeface="Arial"/>
              </a:rPr>
              <a:t>data </a:t>
            </a:r>
            <a:r>
              <a:rPr sz="2400" spc="-75" dirty="0">
                <a:latin typeface="Arial"/>
                <a:cs typeface="Arial"/>
              </a:rPr>
              <a:t>back. </a:t>
            </a:r>
            <a:r>
              <a:rPr sz="2400" spc="-20" dirty="0">
                <a:latin typeface="Arial"/>
                <a:cs typeface="Arial"/>
              </a:rPr>
              <a:t>In </a:t>
            </a:r>
            <a:r>
              <a:rPr sz="2400" spc="-55" dirty="0">
                <a:latin typeface="Arial"/>
                <a:cs typeface="Arial"/>
              </a:rPr>
              <a:t>these  </a:t>
            </a:r>
            <a:r>
              <a:rPr sz="2400" spc="-155" dirty="0">
                <a:latin typeface="Arial"/>
                <a:cs typeface="Arial"/>
              </a:rPr>
              <a:t>cases </a:t>
            </a:r>
            <a:r>
              <a:rPr sz="2400" spc="-45" dirty="0">
                <a:latin typeface="Arial"/>
                <a:cs typeface="Arial"/>
              </a:rPr>
              <a:t>you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can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leave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master’s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MISO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line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disconnected.</a:t>
            </a:r>
            <a:endParaRPr sz="2400">
              <a:latin typeface="Arial"/>
              <a:cs typeface="Arial"/>
            </a:endParaRPr>
          </a:p>
          <a:p>
            <a:pPr marL="195580" marR="8255" indent="-183515" algn="just">
              <a:lnSpc>
                <a:spcPct val="100000"/>
              </a:lnSpc>
              <a:spcBef>
                <a:spcPts val="905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2400" spc="-45" dirty="0">
                <a:latin typeface="Arial"/>
                <a:cs typeface="Arial"/>
              </a:rPr>
              <a:t>However, </a:t>
            </a:r>
            <a:r>
              <a:rPr sz="2400" spc="70" dirty="0">
                <a:latin typeface="Arial"/>
                <a:cs typeface="Arial"/>
              </a:rPr>
              <a:t>if </a:t>
            </a:r>
            <a:r>
              <a:rPr sz="2400" spc="-40" dirty="0">
                <a:latin typeface="Arial"/>
                <a:cs typeface="Arial"/>
              </a:rPr>
              <a:t>data </a:t>
            </a:r>
            <a:r>
              <a:rPr sz="2400" spc="-80" dirty="0">
                <a:latin typeface="Arial"/>
                <a:cs typeface="Arial"/>
              </a:rPr>
              <a:t>does </a:t>
            </a:r>
            <a:r>
              <a:rPr sz="2400" spc="-65" dirty="0">
                <a:latin typeface="Arial"/>
                <a:cs typeface="Arial"/>
              </a:rPr>
              <a:t>need </a:t>
            </a:r>
            <a:r>
              <a:rPr sz="2400" spc="100" dirty="0">
                <a:latin typeface="Arial"/>
                <a:cs typeface="Arial"/>
              </a:rPr>
              <a:t>to </a:t>
            </a:r>
            <a:r>
              <a:rPr sz="2400" spc="-55" dirty="0">
                <a:latin typeface="Arial"/>
                <a:cs typeface="Arial"/>
              </a:rPr>
              <a:t>be </a:t>
            </a:r>
            <a:r>
              <a:rPr sz="2400" dirty="0">
                <a:latin typeface="Arial"/>
                <a:cs typeface="Arial"/>
              </a:rPr>
              <a:t>returned </a:t>
            </a:r>
            <a:r>
              <a:rPr sz="2400" spc="105" dirty="0">
                <a:latin typeface="Arial"/>
                <a:cs typeface="Arial"/>
              </a:rPr>
              <a:t>to </a:t>
            </a:r>
            <a:r>
              <a:rPr sz="2400" spc="15" dirty="0">
                <a:latin typeface="Arial"/>
                <a:cs typeface="Arial"/>
              </a:rPr>
              <a:t>the </a:t>
            </a:r>
            <a:r>
              <a:rPr sz="2400" spc="-45" dirty="0">
                <a:latin typeface="Arial"/>
                <a:cs typeface="Arial"/>
              </a:rPr>
              <a:t>master, you </a:t>
            </a:r>
            <a:r>
              <a:rPr sz="2400" spc="-105" dirty="0">
                <a:latin typeface="Arial"/>
                <a:cs typeface="Arial"/>
              </a:rPr>
              <a:t>can </a:t>
            </a:r>
            <a:r>
              <a:rPr sz="2400" spc="-10" dirty="0">
                <a:latin typeface="Arial"/>
                <a:cs typeface="Arial"/>
              </a:rPr>
              <a:t>do  </a:t>
            </a:r>
            <a:r>
              <a:rPr sz="2400" spc="-15" dirty="0">
                <a:latin typeface="Arial"/>
                <a:cs typeface="Arial"/>
              </a:rPr>
              <a:t>this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by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closing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daisy-chain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loop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(blue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wire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above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diagram).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STEPS </a:t>
            </a:r>
            <a:r>
              <a:rPr dirty="0"/>
              <a:t>OF </a:t>
            </a:r>
            <a:r>
              <a:rPr spc="-5" dirty="0"/>
              <a:t>SPI DATA</a:t>
            </a:r>
            <a:r>
              <a:rPr dirty="0"/>
              <a:t> </a:t>
            </a:r>
            <a:r>
              <a:rPr spc="-5" dirty="0"/>
              <a:t>TRANSMISSION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5670" y="2116963"/>
            <a:ext cx="5116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1645" algn="l"/>
              </a:tabLst>
            </a:pPr>
            <a:r>
              <a:rPr sz="2400" spc="-280" dirty="0">
                <a:latin typeface="Arial"/>
                <a:cs typeface="Arial"/>
              </a:rPr>
              <a:t>1.	</a:t>
            </a:r>
            <a:r>
              <a:rPr sz="2400" spc="-135" dirty="0">
                <a:latin typeface="Arial"/>
                <a:cs typeface="Arial"/>
              </a:rPr>
              <a:t>The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master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outputs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clock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signal: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2135" y="3090672"/>
            <a:ext cx="7266431" cy="1872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1348" y="822705"/>
            <a:ext cx="73698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Serial VS Parallel</a:t>
            </a:r>
            <a:r>
              <a:rPr spc="-80" dirty="0"/>
              <a:t> </a:t>
            </a:r>
            <a:r>
              <a:rPr dirty="0"/>
              <a:t>Communication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61516" y="1645920"/>
          <a:ext cx="8928734" cy="4976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5610"/>
                <a:gridCol w="2978150"/>
                <a:gridCol w="2974974"/>
              </a:tblGrid>
              <a:tr h="911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R="31750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Topic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571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2B9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Serial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Communication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2B9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Parallel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Communication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2B996"/>
                    </a:solidFill>
                  </a:tcPr>
                </a:tc>
              </a:tr>
              <a:tr h="684402">
                <a:tc>
                  <a:txBody>
                    <a:bodyPr/>
                    <a:lstStyle/>
                    <a:p>
                      <a:pPr marL="88900" marR="2000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90" dirty="0">
                          <a:latin typeface="Arial"/>
                          <a:cs typeface="Arial"/>
                        </a:rPr>
                        <a:t>Number 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b="1" spc="-90" dirty="0">
                          <a:latin typeface="Arial"/>
                          <a:cs typeface="Arial"/>
                        </a:rPr>
                        <a:t>bits</a:t>
                      </a:r>
                      <a:r>
                        <a:rPr sz="1800" b="1" spc="-25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65" dirty="0">
                          <a:latin typeface="Arial"/>
                          <a:cs typeface="Arial"/>
                        </a:rPr>
                        <a:t>transmitted  </a:t>
                      </a:r>
                      <a:r>
                        <a:rPr sz="1800" b="1" spc="-8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800" b="1" spc="-95" dirty="0">
                          <a:latin typeface="Arial"/>
                          <a:cs typeface="Arial"/>
                        </a:rPr>
                        <a:t>one </a:t>
                      </a:r>
                      <a:r>
                        <a:rPr sz="1800" b="1" spc="-125" dirty="0">
                          <a:latin typeface="Arial"/>
                          <a:cs typeface="Arial"/>
                        </a:rPr>
                        <a:t>clock</a:t>
                      </a:r>
                      <a:r>
                        <a:rPr sz="1800" b="1" spc="-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30" dirty="0">
                          <a:latin typeface="Arial"/>
                          <a:cs typeface="Arial"/>
                        </a:rPr>
                        <a:t>cycle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E7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85" dirty="0">
                          <a:latin typeface="Arial"/>
                          <a:cs typeface="Arial"/>
                        </a:rPr>
                        <a:t>One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bit.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E7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bits.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E7DD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88900" marR="1663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90" dirty="0">
                          <a:latin typeface="Arial"/>
                          <a:cs typeface="Arial"/>
                        </a:rPr>
                        <a:t>Number 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b="1" spc="-110" dirty="0">
                          <a:latin typeface="Arial"/>
                          <a:cs typeface="Arial"/>
                        </a:rPr>
                        <a:t>lines </a:t>
                      </a:r>
                      <a:r>
                        <a:rPr sz="1800" b="1" spc="-80" dirty="0">
                          <a:latin typeface="Arial"/>
                          <a:cs typeface="Arial"/>
                        </a:rPr>
                        <a:t>required</a:t>
                      </a:r>
                      <a:r>
                        <a:rPr sz="1800" b="1" spc="-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to  </a:t>
                      </a:r>
                      <a:r>
                        <a:rPr sz="1800" b="1" spc="-70" dirty="0">
                          <a:latin typeface="Arial"/>
                          <a:cs typeface="Arial"/>
                        </a:rPr>
                        <a:t>transmit </a:t>
                      </a:r>
                      <a:r>
                        <a:rPr sz="1800" b="1" spc="-1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b="1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90" dirty="0">
                          <a:latin typeface="Arial"/>
                          <a:cs typeface="Arial"/>
                        </a:rPr>
                        <a:t>bits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3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85" dirty="0">
                          <a:latin typeface="Arial"/>
                          <a:cs typeface="Arial"/>
                        </a:rPr>
                        <a:t>One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line.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3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lines.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3EE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30" dirty="0">
                          <a:latin typeface="Arial"/>
                          <a:cs typeface="Arial"/>
                        </a:rPr>
                        <a:t>Speed 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b="1" spc="-75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800" b="1" spc="-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65" dirty="0">
                          <a:latin typeface="Arial"/>
                          <a:cs typeface="Arial"/>
                        </a:rPr>
                        <a:t>transfer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E7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Slow.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E7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85" dirty="0">
                          <a:latin typeface="Arial"/>
                          <a:cs typeface="Arial"/>
                        </a:rPr>
                        <a:t>Fast.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E7DD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5" dirty="0">
                          <a:latin typeface="Arial"/>
                          <a:cs typeface="Arial"/>
                        </a:rPr>
                        <a:t>Cost 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b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14" dirty="0">
                          <a:latin typeface="Arial"/>
                          <a:cs typeface="Arial"/>
                        </a:rPr>
                        <a:t>transmission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3E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454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Lower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only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one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line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is 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required.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3E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53769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40" dirty="0">
                          <a:latin typeface="Arial"/>
                          <a:cs typeface="Arial"/>
                        </a:rPr>
                        <a:t>Higher 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n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lines</a:t>
                      </a:r>
                      <a:r>
                        <a:rPr sz="1800" spc="-3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are 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required.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3EE"/>
                    </a:solidFill>
                  </a:tcPr>
                </a:tc>
              </a:tr>
              <a:tr h="1186053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90" dirty="0">
                          <a:latin typeface="Arial"/>
                          <a:cs typeface="Arial"/>
                        </a:rPr>
                        <a:t>Application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FE7D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69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Long distance 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communication</a:t>
                      </a:r>
                      <a:r>
                        <a:rPr sz="1800" spc="-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between  </a:t>
                      </a:r>
                      <a:r>
                        <a:rPr sz="1800" spc="75" dirty="0">
                          <a:latin typeface="Arial"/>
                          <a:cs typeface="Arial"/>
                        </a:rPr>
                        <a:t>two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devices.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FE7D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667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Short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distance 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communication</a:t>
                      </a:r>
                      <a:r>
                        <a:rPr sz="1800" spc="-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between  </a:t>
                      </a:r>
                      <a:r>
                        <a:rPr sz="1800" spc="75" dirty="0">
                          <a:latin typeface="Arial"/>
                          <a:cs typeface="Arial"/>
                        </a:rPr>
                        <a:t>two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devices.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FE7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STEPS </a:t>
            </a:r>
            <a:r>
              <a:rPr dirty="0"/>
              <a:t>OF </a:t>
            </a:r>
            <a:r>
              <a:rPr spc="-5" dirty="0"/>
              <a:t>SPI DATA</a:t>
            </a:r>
            <a:r>
              <a:rPr dirty="0"/>
              <a:t> </a:t>
            </a:r>
            <a:r>
              <a:rPr spc="-5" dirty="0"/>
              <a:t>TRANSMISSION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2116963"/>
            <a:ext cx="98482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150" dirty="0">
                <a:solidFill>
                  <a:srgbClr val="252525"/>
                </a:solidFill>
                <a:latin typeface="Arial"/>
                <a:cs typeface="Arial"/>
              </a:rPr>
              <a:t>2.	</a:t>
            </a:r>
            <a:r>
              <a:rPr sz="2400" spc="-135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master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switches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320" dirty="0">
                <a:latin typeface="Arial"/>
                <a:cs typeface="Arial"/>
              </a:rPr>
              <a:t>SS/CS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pin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to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a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low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voltage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state,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which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activates 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slave: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5811" y="3246120"/>
            <a:ext cx="7978140" cy="2057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STEPS </a:t>
            </a:r>
            <a:r>
              <a:rPr dirty="0"/>
              <a:t>OF </a:t>
            </a:r>
            <a:r>
              <a:rPr spc="-5" dirty="0"/>
              <a:t>SPI DATA</a:t>
            </a:r>
            <a:r>
              <a:rPr dirty="0"/>
              <a:t> </a:t>
            </a:r>
            <a:r>
              <a:rPr spc="-5" dirty="0"/>
              <a:t>TRANSMISSION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2116963"/>
            <a:ext cx="96335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35609" algn="l"/>
              </a:tabLst>
            </a:pPr>
            <a:r>
              <a:rPr sz="2400" spc="-120" dirty="0">
                <a:latin typeface="Arial"/>
                <a:cs typeface="Arial"/>
              </a:rPr>
              <a:t>3.	</a:t>
            </a:r>
            <a:r>
              <a:rPr sz="2400" spc="-135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master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sends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data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one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bit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at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a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time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to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slave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along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MOSI  </a:t>
            </a:r>
            <a:r>
              <a:rPr sz="2400" spc="-40" dirty="0">
                <a:latin typeface="Arial"/>
                <a:cs typeface="Arial"/>
              </a:rPr>
              <a:t>line.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slave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reads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as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they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are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received: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90927" y="3364991"/>
            <a:ext cx="8010144" cy="20650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STEPS </a:t>
            </a:r>
            <a:r>
              <a:rPr dirty="0"/>
              <a:t>OF </a:t>
            </a:r>
            <a:r>
              <a:rPr spc="-5" dirty="0"/>
              <a:t>SPI DATA</a:t>
            </a:r>
            <a:r>
              <a:rPr dirty="0"/>
              <a:t> </a:t>
            </a:r>
            <a:r>
              <a:rPr spc="-5" dirty="0"/>
              <a:t>TRANSMISSION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2116963"/>
            <a:ext cx="99002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54025" algn="l"/>
              </a:tabLst>
            </a:pPr>
            <a:r>
              <a:rPr sz="2400" spc="-60" dirty="0">
                <a:latin typeface="Arial"/>
                <a:cs typeface="Arial"/>
              </a:rPr>
              <a:t>4.	</a:t>
            </a:r>
            <a:r>
              <a:rPr sz="2400" spc="65" dirty="0">
                <a:latin typeface="Arial"/>
                <a:cs typeface="Arial"/>
              </a:rPr>
              <a:t>If </a:t>
            </a:r>
            <a:r>
              <a:rPr sz="2400" spc="-160" dirty="0">
                <a:latin typeface="Arial"/>
                <a:cs typeface="Arial"/>
              </a:rPr>
              <a:t>a </a:t>
            </a:r>
            <a:r>
              <a:rPr sz="2400" spc="-75" dirty="0">
                <a:latin typeface="Arial"/>
                <a:cs typeface="Arial"/>
              </a:rPr>
              <a:t>response </a:t>
            </a:r>
            <a:r>
              <a:rPr sz="2400" spc="-100" dirty="0">
                <a:latin typeface="Arial"/>
                <a:cs typeface="Arial"/>
              </a:rPr>
              <a:t>is </a:t>
            </a:r>
            <a:r>
              <a:rPr sz="2400" spc="-65" dirty="0">
                <a:latin typeface="Arial"/>
                <a:cs typeface="Arial"/>
              </a:rPr>
              <a:t>needed, </a:t>
            </a:r>
            <a:r>
              <a:rPr sz="2400" spc="15" dirty="0">
                <a:latin typeface="Arial"/>
                <a:cs typeface="Arial"/>
              </a:rPr>
              <a:t>the </a:t>
            </a:r>
            <a:r>
              <a:rPr sz="2400" spc="-100" dirty="0">
                <a:latin typeface="Arial"/>
                <a:cs typeface="Arial"/>
              </a:rPr>
              <a:t>slave </a:t>
            </a:r>
            <a:r>
              <a:rPr sz="2400" spc="-15" dirty="0">
                <a:latin typeface="Arial"/>
                <a:cs typeface="Arial"/>
              </a:rPr>
              <a:t>returns </a:t>
            </a:r>
            <a:r>
              <a:rPr sz="2400" spc="-40" dirty="0">
                <a:latin typeface="Arial"/>
                <a:cs typeface="Arial"/>
              </a:rPr>
              <a:t>data </a:t>
            </a:r>
            <a:r>
              <a:rPr sz="2400" spc="-45" dirty="0">
                <a:latin typeface="Arial"/>
                <a:cs typeface="Arial"/>
              </a:rPr>
              <a:t>one </a:t>
            </a:r>
            <a:r>
              <a:rPr sz="2400" spc="60" dirty="0">
                <a:latin typeface="Arial"/>
                <a:cs typeface="Arial"/>
              </a:rPr>
              <a:t>bit </a:t>
            </a:r>
            <a:r>
              <a:rPr sz="2400" spc="15" dirty="0">
                <a:latin typeface="Arial"/>
                <a:cs typeface="Arial"/>
              </a:rPr>
              <a:t>at </a:t>
            </a:r>
            <a:r>
              <a:rPr sz="2400" spc="-160" dirty="0">
                <a:latin typeface="Arial"/>
                <a:cs typeface="Arial"/>
              </a:rPr>
              <a:t>a </a:t>
            </a:r>
            <a:r>
              <a:rPr sz="2400" spc="10" dirty="0">
                <a:latin typeface="Arial"/>
                <a:cs typeface="Arial"/>
              </a:rPr>
              <a:t>time </a:t>
            </a:r>
            <a:r>
              <a:rPr sz="2400" spc="100" dirty="0">
                <a:latin typeface="Arial"/>
                <a:cs typeface="Arial"/>
              </a:rPr>
              <a:t>to </a:t>
            </a:r>
            <a:r>
              <a:rPr sz="2400" spc="15" dirty="0">
                <a:latin typeface="Arial"/>
                <a:cs typeface="Arial"/>
              </a:rPr>
              <a:t>the  </a:t>
            </a:r>
            <a:r>
              <a:rPr sz="2400" spc="-40" dirty="0">
                <a:latin typeface="Arial"/>
                <a:cs typeface="Arial"/>
              </a:rPr>
              <a:t>master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along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MISO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line.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master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reads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as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they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are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received: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11679" y="3456432"/>
            <a:ext cx="7968996" cy="20436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8382" y="978865"/>
            <a:ext cx="45548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ADVANTAGES </a:t>
            </a:r>
            <a:r>
              <a:rPr dirty="0"/>
              <a:t>OF</a:t>
            </a:r>
            <a:r>
              <a:rPr spc="-65" dirty="0"/>
              <a:t> </a:t>
            </a:r>
            <a:r>
              <a:rPr spc="-5" dirty="0"/>
              <a:t>SPI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8952" y="2561082"/>
            <a:ext cx="9182735" cy="2563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715" indent="-18288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  <a:tab pos="699770" algn="l"/>
                <a:tab pos="1432560" algn="l"/>
                <a:tab pos="2044064" algn="l"/>
                <a:tab pos="2749550" algn="l"/>
                <a:tab pos="3427729" algn="l"/>
                <a:tab pos="3854450" algn="l"/>
                <a:tab pos="4417060" algn="l"/>
                <a:tab pos="5124450" algn="l"/>
                <a:tab pos="5706745" algn="l"/>
                <a:tab pos="6162040" algn="l"/>
                <a:tab pos="7519034" algn="l"/>
              </a:tabLst>
            </a:pPr>
            <a:r>
              <a:rPr sz="2400" spc="-60" dirty="0">
                <a:latin typeface="Arial"/>
                <a:cs typeface="Arial"/>
              </a:rPr>
              <a:t>No	</a:t>
            </a:r>
            <a:r>
              <a:rPr sz="2400" spc="15" dirty="0">
                <a:latin typeface="Arial"/>
                <a:cs typeface="Arial"/>
              </a:rPr>
              <a:t>start	</a:t>
            </a:r>
            <a:r>
              <a:rPr sz="2400" spc="-100" dirty="0">
                <a:latin typeface="Arial"/>
                <a:cs typeface="Arial"/>
              </a:rPr>
              <a:t>a</a:t>
            </a:r>
            <a:r>
              <a:rPr sz="2400" spc="-110" dirty="0">
                <a:latin typeface="Arial"/>
                <a:cs typeface="Arial"/>
              </a:rPr>
              <a:t>n</a:t>
            </a:r>
            <a:r>
              <a:rPr sz="2400" spc="-1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	stop	</a:t>
            </a:r>
            <a:r>
              <a:rPr sz="2400" spc="-15" dirty="0">
                <a:latin typeface="Arial"/>
                <a:cs typeface="Arial"/>
              </a:rPr>
              <a:t>bits,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95" dirty="0">
                <a:latin typeface="Arial"/>
                <a:cs typeface="Arial"/>
              </a:rPr>
              <a:t>so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50" dirty="0">
                <a:latin typeface="Arial"/>
                <a:cs typeface="Arial"/>
              </a:rPr>
              <a:t>t</a:t>
            </a:r>
            <a:r>
              <a:rPr sz="2400" spc="114" dirty="0">
                <a:latin typeface="Arial"/>
                <a:cs typeface="Arial"/>
              </a:rPr>
              <a:t>h</a:t>
            </a:r>
            <a:r>
              <a:rPr sz="2400" spc="-10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da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-16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5" dirty="0">
                <a:latin typeface="Arial"/>
                <a:cs typeface="Arial"/>
              </a:rPr>
              <a:t>can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60" dirty="0">
                <a:latin typeface="Arial"/>
                <a:cs typeface="Arial"/>
              </a:rPr>
              <a:t>b</a:t>
            </a:r>
            <a:r>
              <a:rPr sz="2400" spc="-5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5" dirty="0">
                <a:latin typeface="Arial"/>
                <a:cs typeface="Arial"/>
              </a:rPr>
              <a:t>stre</a:t>
            </a:r>
            <a:r>
              <a:rPr sz="2400" spc="-105" dirty="0">
                <a:latin typeface="Arial"/>
                <a:cs typeface="Arial"/>
              </a:rPr>
              <a:t>am</a:t>
            </a:r>
            <a:r>
              <a:rPr sz="2400" spc="-8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0" dirty="0">
                <a:latin typeface="Arial"/>
                <a:cs typeface="Arial"/>
              </a:rPr>
              <a:t>co</a:t>
            </a:r>
            <a:r>
              <a:rPr sz="2400" spc="-65" dirty="0">
                <a:latin typeface="Arial"/>
                <a:cs typeface="Arial"/>
              </a:rPr>
              <a:t>n</a:t>
            </a:r>
            <a:r>
              <a:rPr sz="2400" spc="-25" dirty="0">
                <a:latin typeface="Arial"/>
                <a:cs typeface="Arial"/>
              </a:rPr>
              <a:t>tinuously  </a:t>
            </a:r>
            <a:r>
              <a:rPr sz="2400" spc="50" dirty="0">
                <a:latin typeface="Arial"/>
                <a:cs typeface="Arial"/>
              </a:rPr>
              <a:t>without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interruption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60" dirty="0">
                <a:latin typeface="Arial"/>
                <a:cs typeface="Arial"/>
              </a:rPr>
              <a:t>No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complicated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slave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addressing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system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like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I2C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55" dirty="0">
                <a:latin typeface="Arial"/>
                <a:cs typeface="Arial"/>
              </a:rPr>
              <a:t>Higher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data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transfer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rate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than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I2C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(almost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twice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as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fast)</a:t>
            </a:r>
            <a:endParaRPr sz="2400">
              <a:latin typeface="Arial"/>
              <a:cs typeface="Arial"/>
            </a:endParaRPr>
          </a:p>
          <a:p>
            <a:pPr marL="194945" marR="508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90" dirty="0">
                <a:latin typeface="Arial"/>
                <a:cs typeface="Arial"/>
              </a:rPr>
              <a:t>Separate </a:t>
            </a:r>
            <a:r>
              <a:rPr sz="2400" spc="-135" dirty="0">
                <a:latin typeface="Arial"/>
                <a:cs typeface="Arial"/>
              </a:rPr>
              <a:t>MISO </a:t>
            </a:r>
            <a:r>
              <a:rPr sz="2400" spc="-75" dirty="0">
                <a:latin typeface="Arial"/>
                <a:cs typeface="Arial"/>
              </a:rPr>
              <a:t>and </a:t>
            </a:r>
            <a:r>
              <a:rPr sz="2400" spc="-135" dirty="0">
                <a:latin typeface="Arial"/>
                <a:cs typeface="Arial"/>
              </a:rPr>
              <a:t>MOSI </a:t>
            </a:r>
            <a:r>
              <a:rPr sz="2400" spc="-65" dirty="0">
                <a:latin typeface="Arial"/>
                <a:cs typeface="Arial"/>
              </a:rPr>
              <a:t>lines, </a:t>
            </a:r>
            <a:r>
              <a:rPr sz="2400" spc="-95" dirty="0">
                <a:latin typeface="Arial"/>
                <a:cs typeface="Arial"/>
              </a:rPr>
              <a:t>so </a:t>
            </a:r>
            <a:r>
              <a:rPr sz="2400" spc="-40" dirty="0">
                <a:latin typeface="Arial"/>
                <a:cs typeface="Arial"/>
              </a:rPr>
              <a:t>data </a:t>
            </a:r>
            <a:r>
              <a:rPr sz="2400" spc="-105" dirty="0">
                <a:latin typeface="Arial"/>
                <a:cs typeface="Arial"/>
              </a:rPr>
              <a:t>can </a:t>
            </a:r>
            <a:r>
              <a:rPr sz="2400" spc="-55" dirty="0">
                <a:latin typeface="Arial"/>
                <a:cs typeface="Arial"/>
              </a:rPr>
              <a:t>be </a:t>
            </a:r>
            <a:r>
              <a:rPr sz="2400" spc="-35" dirty="0">
                <a:latin typeface="Arial"/>
                <a:cs typeface="Arial"/>
              </a:rPr>
              <a:t>sent </a:t>
            </a:r>
            <a:r>
              <a:rPr sz="2400" spc="-70" dirty="0">
                <a:latin typeface="Arial"/>
                <a:cs typeface="Arial"/>
              </a:rPr>
              <a:t>and </a:t>
            </a:r>
            <a:r>
              <a:rPr sz="2400" spc="-55" dirty="0">
                <a:latin typeface="Arial"/>
                <a:cs typeface="Arial"/>
              </a:rPr>
              <a:t>received </a:t>
            </a:r>
            <a:r>
              <a:rPr sz="2400" spc="10" dirty="0">
                <a:latin typeface="Arial"/>
                <a:cs typeface="Arial"/>
              </a:rPr>
              <a:t>at  </a:t>
            </a:r>
            <a:r>
              <a:rPr sz="2400" spc="15" dirty="0">
                <a:latin typeface="Arial"/>
                <a:cs typeface="Arial"/>
              </a:rPr>
              <a:t>the </a:t>
            </a:r>
            <a:r>
              <a:rPr sz="2400" spc="-125" dirty="0">
                <a:latin typeface="Arial"/>
                <a:cs typeface="Arial"/>
              </a:rPr>
              <a:t>same</a:t>
            </a:r>
            <a:r>
              <a:rPr sz="2400" spc="-31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5482" y="978865"/>
            <a:ext cx="52406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DISADVANTAGES </a:t>
            </a:r>
            <a:r>
              <a:rPr dirty="0"/>
              <a:t>OF</a:t>
            </a:r>
            <a:r>
              <a:rPr spc="-45" dirty="0"/>
              <a:t> </a:t>
            </a:r>
            <a:r>
              <a:rPr spc="-5" dirty="0"/>
              <a:t>SPI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9382" y="2447200"/>
            <a:ext cx="8854440" cy="231140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994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2400" spc="-150" dirty="0">
                <a:latin typeface="Arial"/>
                <a:cs typeface="Arial"/>
              </a:rPr>
              <a:t>Uses </a:t>
            </a:r>
            <a:r>
              <a:rPr sz="2400" spc="35" dirty="0">
                <a:latin typeface="Arial"/>
                <a:cs typeface="Arial"/>
              </a:rPr>
              <a:t>four </a:t>
            </a:r>
            <a:r>
              <a:rPr sz="2400" spc="-35" dirty="0">
                <a:latin typeface="Arial"/>
                <a:cs typeface="Arial"/>
              </a:rPr>
              <a:t>wires </a:t>
            </a:r>
            <a:r>
              <a:rPr sz="2400" spc="-155" dirty="0">
                <a:latin typeface="Arial"/>
                <a:cs typeface="Arial"/>
              </a:rPr>
              <a:t>(I2C </a:t>
            </a:r>
            <a:r>
              <a:rPr sz="2400" spc="-75" dirty="0">
                <a:latin typeface="Arial"/>
                <a:cs typeface="Arial"/>
              </a:rPr>
              <a:t>and </a:t>
            </a:r>
            <a:r>
              <a:rPr sz="2400" spc="-225" dirty="0">
                <a:latin typeface="Arial"/>
                <a:cs typeface="Arial"/>
              </a:rPr>
              <a:t>UARTs </a:t>
            </a:r>
            <a:r>
              <a:rPr sz="2400" spc="-120" dirty="0">
                <a:latin typeface="Arial"/>
                <a:cs typeface="Arial"/>
              </a:rPr>
              <a:t>use</a:t>
            </a:r>
            <a:r>
              <a:rPr sz="2400" spc="-425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two)</a:t>
            </a:r>
            <a:endParaRPr sz="2400">
              <a:latin typeface="Arial"/>
              <a:cs typeface="Arial"/>
            </a:endParaRPr>
          </a:p>
          <a:p>
            <a:pPr marL="195580" indent="-183515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2400" spc="-55" dirty="0">
                <a:latin typeface="Arial"/>
                <a:cs typeface="Arial"/>
              </a:rPr>
              <a:t>No </a:t>
            </a:r>
            <a:r>
              <a:rPr sz="2400" spc="-35" dirty="0">
                <a:latin typeface="Arial"/>
                <a:cs typeface="Arial"/>
              </a:rPr>
              <a:t>acknowledgement </a:t>
            </a:r>
            <a:r>
              <a:rPr sz="2400" spc="50" dirty="0">
                <a:latin typeface="Arial"/>
                <a:cs typeface="Arial"/>
              </a:rPr>
              <a:t>that </a:t>
            </a:r>
            <a:r>
              <a:rPr sz="2400" spc="20" dirty="0">
                <a:latin typeface="Arial"/>
                <a:cs typeface="Arial"/>
              </a:rPr>
              <a:t>the </a:t>
            </a:r>
            <a:r>
              <a:rPr sz="2400" spc="-35" dirty="0">
                <a:latin typeface="Arial"/>
                <a:cs typeface="Arial"/>
              </a:rPr>
              <a:t>data </a:t>
            </a:r>
            <a:r>
              <a:rPr sz="2400" spc="-135" dirty="0">
                <a:latin typeface="Arial"/>
                <a:cs typeface="Arial"/>
              </a:rPr>
              <a:t>has </a:t>
            </a:r>
            <a:r>
              <a:rPr sz="2400" spc="-65" dirty="0">
                <a:latin typeface="Arial"/>
                <a:cs typeface="Arial"/>
              </a:rPr>
              <a:t>been </a:t>
            </a:r>
            <a:r>
              <a:rPr sz="2400" spc="-80" dirty="0">
                <a:latin typeface="Arial"/>
                <a:cs typeface="Arial"/>
              </a:rPr>
              <a:t>successfully</a:t>
            </a:r>
            <a:r>
              <a:rPr sz="2400" spc="-29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received</a:t>
            </a:r>
            <a:endParaRPr sz="2400">
              <a:latin typeface="Arial"/>
              <a:cs typeface="Arial"/>
            </a:endParaRPr>
          </a:p>
          <a:p>
            <a:pPr marL="195580">
              <a:lnSpc>
                <a:spcPct val="100000"/>
              </a:lnSpc>
            </a:pPr>
            <a:r>
              <a:rPr sz="2400" spc="-155" dirty="0">
                <a:latin typeface="Arial"/>
                <a:cs typeface="Arial"/>
              </a:rPr>
              <a:t>(I2C </a:t>
            </a:r>
            <a:r>
              <a:rPr sz="2400" spc="-135" dirty="0">
                <a:latin typeface="Arial"/>
                <a:cs typeface="Arial"/>
              </a:rPr>
              <a:t>has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this)</a:t>
            </a:r>
            <a:endParaRPr sz="2400">
              <a:latin typeface="Arial"/>
              <a:cs typeface="Arial"/>
            </a:endParaRPr>
          </a:p>
          <a:p>
            <a:pPr marL="195580" indent="-183515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2400" spc="-60" dirty="0">
                <a:latin typeface="Arial"/>
                <a:cs typeface="Arial"/>
              </a:rPr>
              <a:t>No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form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of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error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checking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like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parity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bit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95" dirty="0">
                <a:latin typeface="Arial"/>
                <a:cs typeface="Arial"/>
              </a:rPr>
              <a:t>UART</a:t>
            </a:r>
            <a:endParaRPr sz="2400">
              <a:latin typeface="Arial"/>
              <a:cs typeface="Arial"/>
            </a:endParaRPr>
          </a:p>
          <a:p>
            <a:pPr marL="195580" indent="-183515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2400" spc="-80" dirty="0">
                <a:latin typeface="Arial"/>
                <a:cs typeface="Arial"/>
              </a:rPr>
              <a:t>Only </a:t>
            </a:r>
            <a:r>
              <a:rPr sz="2400" spc="-35" dirty="0">
                <a:latin typeface="Arial"/>
                <a:cs typeface="Arial"/>
              </a:rPr>
              <a:t>allows </a:t>
            </a:r>
            <a:r>
              <a:rPr sz="2400" spc="65" dirty="0">
                <a:latin typeface="Arial"/>
                <a:cs typeface="Arial"/>
              </a:rPr>
              <a:t>for</a:t>
            </a:r>
            <a:r>
              <a:rPr sz="2400" spc="-420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a </a:t>
            </a:r>
            <a:r>
              <a:rPr sz="2400" spc="-65" dirty="0">
                <a:latin typeface="Arial"/>
                <a:cs typeface="Arial"/>
              </a:rPr>
              <a:t>single </a:t>
            </a:r>
            <a:r>
              <a:rPr sz="2400" spc="-40" dirty="0">
                <a:latin typeface="Arial"/>
                <a:cs typeface="Arial"/>
              </a:rPr>
              <a:t>master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5082" y="862965"/>
            <a:ext cx="4023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252525"/>
                </a:solidFill>
                <a:latin typeface="Gothic Uralic"/>
                <a:cs typeface="Gothic Uralic"/>
              </a:rPr>
              <a:t>Arduino SPI</a:t>
            </a:r>
            <a:r>
              <a:rPr sz="3600" b="1" spc="-3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3600" b="1" spc="-5" dirty="0">
                <a:solidFill>
                  <a:srgbClr val="252525"/>
                </a:solidFill>
                <a:latin typeface="Gothic Uralic"/>
                <a:cs typeface="Gothic Uralic"/>
              </a:rPr>
              <a:t>library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40578" y="2113914"/>
            <a:ext cx="1909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0" dirty="0">
                <a:latin typeface="Arial"/>
                <a:cs typeface="Arial"/>
              </a:rPr>
              <a:t>Connections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94332" y="2926079"/>
            <a:ext cx="7589520" cy="3003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4252" y="1214627"/>
              <a:ext cx="9678924" cy="44104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06067" y="1266444"/>
              <a:ext cx="9577578" cy="43091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7800" y="1411224"/>
              <a:ext cx="9296400" cy="4036060"/>
            </a:xfrm>
            <a:custGeom>
              <a:avLst/>
              <a:gdLst/>
              <a:ahLst/>
              <a:cxnLst/>
              <a:rect l="l" t="t" r="r" b="b"/>
              <a:pathLst>
                <a:path w="9296400" h="4036060">
                  <a:moveTo>
                    <a:pt x="0" y="4035552"/>
                  </a:moveTo>
                  <a:lnTo>
                    <a:pt x="9296400" y="4035552"/>
                  </a:lnTo>
                  <a:lnTo>
                    <a:pt x="9296400" y="0"/>
                  </a:lnTo>
                  <a:lnTo>
                    <a:pt x="0" y="0"/>
                  </a:lnTo>
                  <a:lnTo>
                    <a:pt x="0" y="4035552"/>
                  </a:lnTo>
                  <a:close/>
                </a:path>
              </a:pathLst>
            </a:custGeom>
            <a:ln w="609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35879" y="1267967"/>
              <a:ext cx="1920239" cy="731520"/>
            </a:xfrm>
            <a:custGeom>
              <a:avLst/>
              <a:gdLst/>
              <a:ahLst/>
              <a:cxnLst/>
              <a:rect l="l" t="t" r="r" b="b"/>
              <a:pathLst>
                <a:path w="1920240" h="731519">
                  <a:moveTo>
                    <a:pt x="1920239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1920239" y="731520"/>
                  </a:lnTo>
                  <a:lnTo>
                    <a:pt x="1920239" y="0"/>
                  </a:lnTo>
                  <a:close/>
                </a:path>
              </a:pathLst>
            </a:custGeom>
            <a:solidFill>
              <a:srgbClr val="E2D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50179" y="1267967"/>
              <a:ext cx="1691639" cy="645160"/>
            </a:xfrm>
            <a:custGeom>
              <a:avLst/>
              <a:gdLst/>
              <a:ahLst/>
              <a:cxnLst/>
              <a:rect l="l" t="t" r="r" b="b"/>
              <a:pathLst>
                <a:path w="1691640" h="645160">
                  <a:moveTo>
                    <a:pt x="0" y="0"/>
                  </a:moveTo>
                  <a:lnTo>
                    <a:pt x="0" y="640080"/>
                  </a:lnTo>
                </a:path>
                <a:path w="1691640" h="645160">
                  <a:moveTo>
                    <a:pt x="1691640" y="0"/>
                  </a:moveTo>
                  <a:lnTo>
                    <a:pt x="1691640" y="640080"/>
                  </a:lnTo>
                </a:path>
                <a:path w="1691640" h="645160">
                  <a:moveTo>
                    <a:pt x="0" y="644652"/>
                  </a:moveTo>
                  <a:lnTo>
                    <a:pt x="1691640" y="644652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439158" y="2762250"/>
            <a:ext cx="33267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80" dirty="0"/>
              <a:t>THANK</a:t>
            </a:r>
            <a:r>
              <a:rPr sz="4800" spc="-310" dirty="0"/>
              <a:t> </a:t>
            </a:r>
            <a:r>
              <a:rPr sz="4800" spc="-65" dirty="0"/>
              <a:t>YOU</a:t>
            </a:r>
            <a:endParaRPr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4441" y="1006297"/>
            <a:ext cx="818578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68979" algn="l"/>
              </a:tabLst>
            </a:pPr>
            <a:r>
              <a:rPr spc="-5" dirty="0"/>
              <a:t>Asynchronous	Serial</a:t>
            </a:r>
            <a:r>
              <a:rPr spc="-80" dirty="0"/>
              <a:t> </a:t>
            </a:r>
            <a:r>
              <a:rPr dirty="0"/>
              <a:t>Communication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4432" y="2116963"/>
            <a:ext cx="9340215" cy="3295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6985" indent="-18288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75" dirty="0">
                <a:latin typeface="Arial"/>
                <a:cs typeface="Arial"/>
              </a:rPr>
              <a:t>Asynchronous </a:t>
            </a:r>
            <a:r>
              <a:rPr sz="2400" spc="-55" dirty="0">
                <a:latin typeface="Arial"/>
                <a:cs typeface="Arial"/>
              </a:rPr>
              <a:t>transmission </a:t>
            </a:r>
            <a:r>
              <a:rPr sz="2400" spc="-100" dirty="0">
                <a:latin typeface="Arial"/>
                <a:cs typeface="Arial"/>
              </a:rPr>
              <a:t>is </a:t>
            </a:r>
            <a:r>
              <a:rPr sz="2400" spc="-95" dirty="0">
                <a:latin typeface="Arial"/>
                <a:cs typeface="Arial"/>
              </a:rPr>
              <a:t>so </a:t>
            </a:r>
            <a:r>
              <a:rPr sz="2400" spc="-70" dirty="0">
                <a:latin typeface="Arial"/>
                <a:cs typeface="Arial"/>
              </a:rPr>
              <a:t>named </a:t>
            </a:r>
            <a:r>
              <a:rPr sz="2400" spc="-105" dirty="0">
                <a:latin typeface="Arial"/>
                <a:cs typeface="Arial"/>
              </a:rPr>
              <a:t>because </a:t>
            </a:r>
            <a:r>
              <a:rPr sz="2400" spc="15" dirty="0">
                <a:latin typeface="Arial"/>
                <a:cs typeface="Arial"/>
              </a:rPr>
              <a:t>the </a:t>
            </a:r>
            <a:r>
              <a:rPr sz="2400" spc="10" dirty="0">
                <a:latin typeface="Arial"/>
                <a:cs typeface="Arial"/>
              </a:rPr>
              <a:t>timing </a:t>
            </a:r>
            <a:r>
              <a:rPr sz="2400" spc="75" dirty="0">
                <a:latin typeface="Arial"/>
                <a:cs typeface="Arial"/>
              </a:rPr>
              <a:t>of </a:t>
            </a:r>
            <a:r>
              <a:rPr sz="2400" spc="-160" dirty="0">
                <a:latin typeface="Arial"/>
                <a:cs typeface="Arial"/>
              </a:rPr>
              <a:t>a </a:t>
            </a:r>
            <a:r>
              <a:rPr sz="2400" spc="-70" dirty="0">
                <a:latin typeface="Arial"/>
                <a:cs typeface="Arial"/>
              </a:rPr>
              <a:t>signal  </a:t>
            </a:r>
            <a:r>
              <a:rPr sz="2400" spc="-100" dirty="0">
                <a:latin typeface="Arial"/>
                <a:cs typeface="Arial"/>
              </a:rPr>
              <a:t>is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unimportant.</a:t>
            </a:r>
            <a:endParaRPr sz="2400">
              <a:latin typeface="Arial"/>
              <a:cs typeface="Arial"/>
            </a:endParaRPr>
          </a:p>
          <a:p>
            <a:pPr marL="195580" marR="635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  <a:tab pos="920750" algn="l"/>
                <a:tab pos="3165475" algn="l"/>
                <a:tab pos="4789170" algn="l"/>
                <a:tab pos="6319520" algn="l"/>
                <a:tab pos="6982459" algn="l"/>
                <a:tab pos="7675880" algn="l"/>
              </a:tabLst>
            </a:pPr>
            <a:r>
              <a:rPr sz="2400" spc="-135" dirty="0">
                <a:latin typeface="Arial"/>
                <a:cs typeface="Arial"/>
              </a:rPr>
              <a:t>Th</a:t>
            </a:r>
            <a:r>
              <a:rPr sz="2400" spc="-12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65" dirty="0">
                <a:latin typeface="Arial"/>
                <a:cs typeface="Arial"/>
              </a:rPr>
              <a:t>communic</a:t>
            </a:r>
            <a:r>
              <a:rPr sz="2400" spc="-70" dirty="0">
                <a:latin typeface="Arial"/>
                <a:cs typeface="Arial"/>
              </a:rPr>
              <a:t>a</a:t>
            </a:r>
            <a:r>
              <a:rPr sz="2400" spc="25" dirty="0">
                <a:latin typeface="Arial"/>
                <a:cs typeface="Arial"/>
              </a:rPr>
              <a:t>ting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endpoints</a:t>
            </a:r>
            <a:r>
              <a:rPr sz="2400" spc="-5" dirty="0">
                <a:latin typeface="Arial"/>
                <a:cs typeface="Arial"/>
              </a:rPr>
              <a:t>'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0" dirty="0">
                <a:latin typeface="Arial"/>
                <a:cs typeface="Arial"/>
              </a:rPr>
              <a:t>int</a:t>
            </a:r>
            <a:r>
              <a:rPr sz="2400" spc="20" dirty="0">
                <a:latin typeface="Arial"/>
                <a:cs typeface="Arial"/>
              </a:rPr>
              <a:t>e</a:t>
            </a:r>
            <a:r>
              <a:rPr sz="2400" spc="-65" dirty="0">
                <a:latin typeface="Arial"/>
                <a:cs typeface="Arial"/>
              </a:rPr>
              <a:t>rfaces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70" dirty="0">
                <a:latin typeface="Arial"/>
                <a:cs typeface="Arial"/>
              </a:rPr>
              <a:t>are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55" dirty="0">
                <a:latin typeface="Arial"/>
                <a:cs typeface="Arial"/>
              </a:rPr>
              <a:t>not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0" dirty="0">
                <a:latin typeface="Arial"/>
                <a:cs typeface="Arial"/>
              </a:rPr>
              <a:t>co</a:t>
            </a:r>
            <a:r>
              <a:rPr sz="2400" spc="-65" dirty="0">
                <a:latin typeface="Arial"/>
                <a:cs typeface="Arial"/>
              </a:rPr>
              <a:t>n</a:t>
            </a:r>
            <a:r>
              <a:rPr sz="2400" spc="-25" dirty="0">
                <a:latin typeface="Arial"/>
                <a:cs typeface="Arial"/>
              </a:rPr>
              <a:t>tinuously  </a:t>
            </a:r>
            <a:r>
              <a:rPr sz="2400" spc="-60" dirty="0">
                <a:latin typeface="Arial"/>
                <a:cs typeface="Arial"/>
              </a:rPr>
              <a:t>synchronized </a:t>
            </a:r>
            <a:r>
              <a:rPr sz="2400" spc="-45" dirty="0">
                <a:latin typeface="Arial"/>
                <a:cs typeface="Arial"/>
              </a:rPr>
              <a:t>by </a:t>
            </a:r>
            <a:r>
              <a:rPr sz="2400" spc="-160" dirty="0">
                <a:latin typeface="Arial"/>
                <a:cs typeface="Arial"/>
              </a:rPr>
              <a:t>a </a:t>
            </a:r>
            <a:r>
              <a:rPr sz="2400" spc="-35" dirty="0">
                <a:latin typeface="Arial"/>
                <a:cs typeface="Arial"/>
              </a:rPr>
              <a:t>common </a:t>
            </a:r>
            <a:r>
              <a:rPr sz="2400" spc="-50" dirty="0">
                <a:latin typeface="Arial"/>
                <a:cs typeface="Arial"/>
              </a:rPr>
              <a:t>clock</a:t>
            </a:r>
            <a:r>
              <a:rPr sz="2400" spc="-434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signal.</a:t>
            </a:r>
            <a:endParaRPr sz="2400">
              <a:latin typeface="Arial"/>
              <a:cs typeface="Arial"/>
            </a:endParaRPr>
          </a:p>
          <a:p>
            <a:pPr marL="195580" marR="762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  <a:tab pos="1430020" algn="l"/>
                <a:tab pos="3153410" algn="l"/>
                <a:tab pos="3546475" algn="l"/>
                <a:tab pos="4843780" algn="l"/>
                <a:tab pos="5527040" algn="l"/>
                <a:tab pos="7040245" algn="l"/>
                <a:tab pos="7549515" algn="l"/>
                <a:tab pos="8654415" algn="l"/>
              </a:tabLst>
            </a:pPr>
            <a:r>
              <a:rPr sz="2400" spc="-55" dirty="0">
                <a:latin typeface="Arial"/>
                <a:cs typeface="Arial"/>
              </a:rPr>
              <a:t>Instead</a:t>
            </a:r>
            <a:r>
              <a:rPr sz="2400" spc="-30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25" dirty="0">
                <a:latin typeface="Arial"/>
                <a:cs typeface="Arial"/>
              </a:rPr>
              <a:t>n</a:t>
            </a:r>
            <a:r>
              <a:rPr sz="2400" spc="15" dirty="0">
                <a:latin typeface="Arial"/>
                <a:cs typeface="Arial"/>
              </a:rPr>
              <a:t>formation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60" dirty="0">
                <a:latin typeface="Arial"/>
                <a:cs typeface="Arial"/>
              </a:rPr>
              <a:t>i</a:t>
            </a:r>
            <a:r>
              <a:rPr sz="2400" spc="-14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65" dirty="0">
                <a:latin typeface="Arial"/>
                <a:cs typeface="Arial"/>
              </a:rPr>
              <a:t>rece</a:t>
            </a:r>
            <a:r>
              <a:rPr sz="2400" spc="-25" dirty="0">
                <a:latin typeface="Arial"/>
                <a:cs typeface="Arial"/>
              </a:rPr>
              <a:t>i</a:t>
            </a:r>
            <a:r>
              <a:rPr sz="2400" spc="-60" dirty="0">
                <a:latin typeface="Arial"/>
                <a:cs typeface="Arial"/>
              </a:rPr>
              <a:t>ved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70" dirty="0">
                <a:latin typeface="Arial"/>
                <a:cs typeface="Arial"/>
              </a:rPr>
              <a:t>and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5" dirty="0">
                <a:latin typeface="Arial"/>
                <a:cs typeface="Arial"/>
              </a:rPr>
              <a:t>translated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0" dirty="0">
                <a:latin typeface="Arial"/>
                <a:cs typeface="Arial"/>
              </a:rPr>
              <a:t>b</a:t>
            </a:r>
            <a:r>
              <a:rPr sz="2400" spc="-45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55" dirty="0">
                <a:latin typeface="Arial"/>
                <a:cs typeface="Arial"/>
              </a:rPr>
              <a:t>a</a:t>
            </a:r>
            <a:r>
              <a:rPr sz="2400" spc="-50" dirty="0">
                <a:latin typeface="Arial"/>
                <a:cs typeface="Arial"/>
              </a:rPr>
              <a:t>gree</a:t>
            </a:r>
            <a:r>
              <a:rPr sz="2400" spc="-1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45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pon  </a:t>
            </a:r>
            <a:r>
              <a:rPr sz="2400" spc="-15" dirty="0">
                <a:latin typeface="Arial"/>
                <a:cs typeface="Arial"/>
              </a:rPr>
              <a:t>patterns.</a:t>
            </a:r>
            <a:endParaRPr sz="2400">
              <a:latin typeface="Arial"/>
              <a:cs typeface="Arial"/>
            </a:endParaRPr>
          </a:p>
          <a:p>
            <a:pPr marL="195580" marR="508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45" dirty="0">
                <a:latin typeface="Arial"/>
                <a:cs typeface="Arial"/>
              </a:rPr>
              <a:t>Patterns </a:t>
            </a:r>
            <a:r>
              <a:rPr sz="2400" spc="-70" dirty="0">
                <a:latin typeface="Arial"/>
                <a:cs typeface="Arial"/>
              </a:rPr>
              <a:t>are </a:t>
            </a:r>
            <a:r>
              <a:rPr sz="2400" spc="-95" dirty="0">
                <a:latin typeface="Arial"/>
                <a:cs typeface="Arial"/>
              </a:rPr>
              <a:t>based </a:t>
            </a:r>
            <a:r>
              <a:rPr sz="2400" spc="-15" dirty="0">
                <a:latin typeface="Arial"/>
                <a:cs typeface="Arial"/>
              </a:rPr>
              <a:t>on grouping </a:t>
            </a:r>
            <a:r>
              <a:rPr sz="2400" spc="20" dirty="0">
                <a:latin typeface="Arial"/>
                <a:cs typeface="Arial"/>
              </a:rPr>
              <a:t>the </a:t>
            </a:r>
            <a:r>
              <a:rPr sz="2400" spc="60" dirty="0">
                <a:latin typeface="Arial"/>
                <a:cs typeface="Arial"/>
              </a:rPr>
              <a:t>bit </a:t>
            </a:r>
            <a:r>
              <a:rPr sz="2400" spc="-40" dirty="0">
                <a:latin typeface="Arial"/>
                <a:cs typeface="Arial"/>
              </a:rPr>
              <a:t>stream </a:t>
            </a:r>
            <a:r>
              <a:rPr sz="2400" spc="35" dirty="0">
                <a:latin typeface="Arial"/>
                <a:cs typeface="Arial"/>
              </a:rPr>
              <a:t>into </a:t>
            </a:r>
            <a:r>
              <a:rPr sz="2400" spc="-45" dirty="0">
                <a:latin typeface="Arial"/>
                <a:cs typeface="Arial"/>
              </a:rPr>
              <a:t>bytes. </a:t>
            </a:r>
            <a:r>
              <a:rPr sz="2400" spc="-165" dirty="0">
                <a:latin typeface="Arial"/>
                <a:cs typeface="Arial"/>
              </a:rPr>
              <a:t>Each </a:t>
            </a:r>
            <a:r>
              <a:rPr sz="2400" spc="-15" dirty="0">
                <a:latin typeface="Arial"/>
                <a:cs typeface="Arial"/>
              </a:rPr>
              <a:t>group,  </a:t>
            </a:r>
            <a:r>
              <a:rPr sz="2400" spc="-75" dirty="0">
                <a:latin typeface="Arial"/>
                <a:cs typeface="Arial"/>
              </a:rPr>
              <a:t>usually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8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bits,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is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sent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along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link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as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a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unit.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4441" y="887425"/>
            <a:ext cx="818578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68979" algn="l"/>
              </a:tabLst>
            </a:pPr>
            <a:r>
              <a:rPr spc="-5" dirty="0"/>
              <a:t>Asynchronous	Serial</a:t>
            </a:r>
            <a:r>
              <a:rPr spc="-80" dirty="0"/>
              <a:t> </a:t>
            </a:r>
            <a:r>
              <a:rPr dirty="0"/>
              <a:t>Communication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5713" y="1790191"/>
            <a:ext cx="10910570" cy="450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7620" indent="-183515" algn="just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2400" spc="15" dirty="0">
                <a:latin typeface="Arial"/>
                <a:cs typeface="Arial"/>
              </a:rPr>
              <a:t>Without </a:t>
            </a:r>
            <a:r>
              <a:rPr sz="2400" spc="-45" dirty="0">
                <a:latin typeface="Arial"/>
                <a:cs typeface="Arial"/>
              </a:rPr>
              <a:t>synchronization, </a:t>
            </a:r>
            <a:r>
              <a:rPr sz="2400" spc="15" dirty="0">
                <a:latin typeface="Arial"/>
                <a:cs typeface="Arial"/>
              </a:rPr>
              <a:t>the </a:t>
            </a:r>
            <a:r>
              <a:rPr sz="2400" spc="-50" dirty="0">
                <a:latin typeface="Arial"/>
                <a:cs typeface="Arial"/>
              </a:rPr>
              <a:t>receiver </a:t>
            </a:r>
            <a:r>
              <a:rPr sz="2400" spc="-25" dirty="0">
                <a:latin typeface="Arial"/>
                <a:cs typeface="Arial"/>
              </a:rPr>
              <a:t>cannot </a:t>
            </a:r>
            <a:r>
              <a:rPr sz="2400" spc="-120" dirty="0">
                <a:latin typeface="Arial"/>
                <a:cs typeface="Arial"/>
              </a:rPr>
              <a:t>use </a:t>
            </a:r>
            <a:r>
              <a:rPr sz="2400" spc="10" dirty="0">
                <a:latin typeface="Arial"/>
                <a:cs typeface="Arial"/>
              </a:rPr>
              <a:t>timing </a:t>
            </a:r>
            <a:r>
              <a:rPr sz="2400" spc="1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predict </a:t>
            </a:r>
            <a:r>
              <a:rPr sz="2400" spc="-25" dirty="0">
                <a:latin typeface="Arial"/>
                <a:cs typeface="Arial"/>
              </a:rPr>
              <a:t>when </a:t>
            </a:r>
            <a:r>
              <a:rPr sz="2400" spc="15" dirty="0">
                <a:latin typeface="Arial"/>
                <a:cs typeface="Arial"/>
              </a:rPr>
              <a:t>the next  </a:t>
            </a:r>
            <a:r>
              <a:rPr sz="2400" spc="-10" dirty="0">
                <a:latin typeface="Arial"/>
                <a:cs typeface="Arial"/>
              </a:rPr>
              <a:t>group </a:t>
            </a:r>
            <a:r>
              <a:rPr sz="2400" spc="25" dirty="0">
                <a:latin typeface="Arial"/>
                <a:cs typeface="Arial"/>
              </a:rPr>
              <a:t>will</a:t>
            </a:r>
            <a:r>
              <a:rPr sz="2400" spc="-28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arrive.</a:t>
            </a:r>
            <a:endParaRPr sz="2400">
              <a:latin typeface="Arial"/>
              <a:cs typeface="Arial"/>
            </a:endParaRPr>
          </a:p>
          <a:p>
            <a:pPr marL="195580" marR="9525" indent="-183515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2400" spc="-19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alert </a:t>
            </a:r>
            <a:r>
              <a:rPr sz="2400" spc="15" dirty="0">
                <a:latin typeface="Arial"/>
                <a:cs typeface="Arial"/>
              </a:rPr>
              <a:t>the </a:t>
            </a:r>
            <a:r>
              <a:rPr sz="2400" spc="-50" dirty="0">
                <a:latin typeface="Arial"/>
                <a:cs typeface="Arial"/>
              </a:rPr>
              <a:t>receiver </a:t>
            </a:r>
            <a:r>
              <a:rPr sz="2400" spc="100" dirty="0">
                <a:latin typeface="Arial"/>
                <a:cs typeface="Arial"/>
              </a:rPr>
              <a:t>to </a:t>
            </a:r>
            <a:r>
              <a:rPr sz="2400" spc="15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arrival </a:t>
            </a:r>
            <a:r>
              <a:rPr sz="2400" spc="75" dirty="0">
                <a:latin typeface="Arial"/>
                <a:cs typeface="Arial"/>
              </a:rPr>
              <a:t>of </a:t>
            </a:r>
            <a:r>
              <a:rPr sz="2400" spc="-160" dirty="0">
                <a:latin typeface="Arial"/>
                <a:cs typeface="Arial"/>
              </a:rPr>
              <a:t>a </a:t>
            </a:r>
            <a:r>
              <a:rPr sz="2400" spc="-15" dirty="0">
                <a:latin typeface="Arial"/>
                <a:cs typeface="Arial"/>
              </a:rPr>
              <a:t>new group, </a:t>
            </a:r>
            <a:r>
              <a:rPr sz="2400" spc="5" dirty="0">
                <a:latin typeface="Arial"/>
                <a:cs typeface="Arial"/>
              </a:rPr>
              <a:t>therefore, </a:t>
            </a:r>
            <a:r>
              <a:rPr sz="2400" spc="-100" dirty="0">
                <a:latin typeface="Arial"/>
                <a:cs typeface="Arial"/>
              </a:rPr>
              <a:t>an </a:t>
            </a:r>
            <a:r>
              <a:rPr sz="2400" dirty="0">
                <a:latin typeface="Arial"/>
                <a:cs typeface="Arial"/>
              </a:rPr>
              <a:t>extra </a:t>
            </a:r>
            <a:r>
              <a:rPr sz="2400" spc="60" dirty="0">
                <a:latin typeface="Arial"/>
                <a:cs typeface="Arial"/>
              </a:rPr>
              <a:t>bit </a:t>
            </a:r>
            <a:r>
              <a:rPr sz="2400" spc="-100" dirty="0">
                <a:latin typeface="Arial"/>
                <a:cs typeface="Arial"/>
              </a:rPr>
              <a:t>is </a:t>
            </a:r>
            <a:r>
              <a:rPr sz="2400" spc="-65" dirty="0">
                <a:latin typeface="Arial"/>
                <a:cs typeface="Arial"/>
              </a:rPr>
              <a:t>added  </a:t>
            </a:r>
            <a:r>
              <a:rPr sz="2400" spc="100" dirty="0">
                <a:latin typeface="Arial"/>
                <a:cs typeface="Arial"/>
              </a:rPr>
              <a:t>to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beginning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of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each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byte.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This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bit,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usually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a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0,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is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called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start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bit.</a:t>
            </a:r>
            <a:endParaRPr sz="2400">
              <a:latin typeface="Arial"/>
              <a:cs typeface="Arial"/>
            </a:endParaRPr>
          </a:p>
          <a:p>
            <a:pPr marL="195580" marR="8255" indent="-183515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2400" spc="-195" dirty="0">
                <a:latin typeface="Arial"/>
                <a:cs typeface="Arial"/>
              </a:rPr>
              <a:t>To </a:t>
            </a:r>
            <a:r>
              <a:rPr sz="2400" spc="35" dirty="0">
                <a:latin typeface="Arial"/>
                <a:cs typeface="Arial"/>
              </a:rPr>
              <a:t>let </a:t>
            </a:r>
            <a:r>
              <a:rPr sz="2400" spc="15" dirty="0">
                <a:latin typeface="Arial"/>
                <a:cs typeface="Arial"/>
              </a:rPr>
              <a:t>the </a:t>
            </a:r>
            <a:r>
              <a:rPr sz="2400" spc="-50" dirty="0">
                <a:latin typeface="Arial"/>
                <a:cs typeface="Arial"/>
              </a:rPr>
              <a:t>receiver </a:t>
            </a:r>
            <a:r>
              <a:rPr sz="2400" spc="10" dirty="0">
                <a:latin typeface="Arial"/>
                <a:cs typeface="Arial"/>
              </a:rPr>
              <a:t>know </a:t>
            </a:r>
            <a:r>
              <a:rPr sz="2400" spc="45" dirty="0">
                <a:latin typeface="Arial"/>
                <a:cs typeface="Arial"/>
              </a:rPr>
              <a:t>that </a:t>
            </a:r>
            <a:r>
              <a:rPr sz="2400" spc="20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byte </a:t>
            </a:r>
            <a:r>
              <a:rPr sz="2400" spc="-100" dirty="0">
                <a:latin typeface="Arial"/>
                <a:cs typeface="Arial"/>
              </a:rPr>
              <a:t>is </a:t>
            </a:r>
            <a:r>
              <a:rPr sz="2400" spc="-40" dirty="0">
                <a:latin typeface="Arial"/>
                <a:cs typeface="Arial"/>
              </a:rPr>
              <a:t>finished, </a:t>
            </a:r>
            <a:r>
              <a:rPr sz="2400" spc="-500" dirty="0">
                <a:latin typeface="Arial"/>
                <a:cs typeface="Arial"/>
              </a:rPr>
              <a:t>1 </a:t>
            </a:r>
            <a:r>
              <a:rPr sz="2400" spc="25" dirty="0">
                <a:latin typeface="Arial"/>
                <a:cs typeface="Arial"/>
              </a:rPr>
              <a:t>or </a:t>
            </a:r>
            <a:r>
              <a:rPr sz="2400" spc="-20" dirty="0">
                <a:latin typeface="Arial"/>
                <a:cs typeface="Arial"/>
              </a:rPr>
              <a:t>more additional </a:t>
            </a:r>
            <a:r>
              <a:rPr sz="2400" spc="-5" dirty="0">
                <a:latin typeface="Arial"/>
                <a:cs typeface="Arial"/>
              </a:rPr>
              <a:t>bits </a:t>
            </a:r>
            <a:r>
              <a:rPr sz="2400" spc="-70" dirty="0">
                <a:latin typeface="Arial"/>
                <a:cs typeface="Arial"/>
              </a:rPr>
              <a:t>are  </a:t>
            </a:r>
            <a:r>
              <a:rPr sz="2400" spc="-60" dirty="0">
                <a:latin typeface="Arial"/>
                <a:cs typeface="Arial"/>
              </a:rPr>
              <a:t>appended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to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end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of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byte.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These </a:t>
            </a:r>
            <a:r>
              <a:rPr sz="2400" spc="-15" dirty="0">
                <a:latin typeface="Arial"/>
                <a:cs typeface="Arial"/>
              </a:rPr>
              <a:t>bits,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usually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Is,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are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called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stop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bits.</a:t>
            </a:r>
            <a:endParaRPr sz="2400">
              <a:latin typeface="Arial"/>
              <a:cs typeface="Arial"/>
            </a:endParaRPr>
          </a:p>
          <a:p>
            <a:pPr marL="195580" marR="5080" indent="-183515" algn="just">
              <a:lnSpc>
                <a:spcPct val="100000"/>
              </a:lnSpc>
              <a:spcBef>
                <a:spcPts val="905"/>
              </a:spcBef>
              <a:buClr>
                <a:srgbClr val="252525"/>
              </a:buClr>
              <a:buFont typeface="Wingdings"/>
              <a:buChar char=""/>
              <a:tabLst>
                <a:tab pos="261620" algn="l"/>
              </a:tabLst>
            </a:pPr>
            <a:r>
              <a:rPr dirty="0"/>
              <a:t>	</a:t>
            </a:r>
            <a:r>
              <a:rPr sz="2400" spc="-145" dirty="0">
                <a:latin typeface="Arial"/>
                <a:cs typeface="Arial"/>
              </a:rPr>
              <a:t>By </a:t>
            </a:r>
            <a:r>
              <a:rPr sz="2400" spc="-15" dirty="0">
                <a:latin typeface="Arial"/>
                <a:cs typeface="Arial"/>
              </a:rPr>
              <a:t>this </a:t>
            </a:r>
            <a:r>
              <a:rPr sz="2400" spc="-5" dirty="0">
                <a:latin typeface="Arial"/>
                <a:cs typeface="Arial"/>
              </a:rPr>
              <a:t>method, </a:t>
            </a:r>
            <a:r>
              <a:rPr sz="2400" spc="-105" dirty="0">
                <a:latin typeface="Arial"/>
                <a:cs typeface="Arial"/>
              </a:rPr>
              <a:t>each </a:t>
            </a:r>
            <a:r>
              <a:rPr sz="2400" dirty="0">
                <a:latin typeface="Arial"/>
                <a:cs typeface="Arial"/>
              </a:rPr>
              <a:t>byte </a:t>
            </a:r>
            <a:r>
              <a:rPr sz="2400" spc="-100" dirty="0">
                <a:latin typeface="Arial"/>
                <a:cs typeface="Arial"/>
              </a:rPr>
              <a:t>is </a:t>
            </a:r>
            <a:r>
              <a:rPr sz="2400" spc="-80" dirty="0">
                <a:latin typeface="Arial"/>
                <a:cs typeface="Arial"/>
              </a:rPr>
              <a:t>increased </a:t>
            </a:r>
            <a:r>
              <a:rPr sz="2400" spc="-25" dirty="0">
                <a:latin typeface="Arial"/>
                <a:cs typeface="Arial"/>
              </a:rPr>
              <a:t>in </a:t>
            </a:r>
            <a:r>
              <a:rPr sz="2400" spc="-105" dirty="0">
                <a:latin typeface="Arial"/>
                <a:cs typeface="Arial"/>
              </a:rPr>
              <a:t>size </a:t>
            </a:r>
            <a:r>
              <a:rPr sz="2400" spc="100" dirty="0">
                <a:latin typeface="Arial"/>
                <a:cs typeface="Arial"/>
              </a:rPr>
              <a:t>to </a:t>
            </a:r>
            <a:r>
              <a:rPr sz="2400" spc="15" dirty="0">
                <a:latin typeface="Arial"/>
                <a:cs typeface="Arial"/>
              </a:rPr>
              <a:t>at </a:t>
            </a:r>
            <a:r>
              <a:rPr sz="2400" spc="-50" dirty="0">
                <a:latin typeface="Arial"/>
                <a:cs typeface="Arial"/>
              </a:rPr>
              <a:t>least </a:t>
            </a:r>
            <a:r>
              <a:rPr sz="2400" spc="-254" dirty="0">
                <a:latin typeface="Arial"/>
                <a:cs typeface="Arial"/>
              </a:rPr>
              <a:t>10 </a:t>
            </a:r>
            <a:r>
              <a:rPr sz="2400" spc="-15" dirty="0">
                <a:latin typeface="Arial"/>
                <a:cs typeface="Arial"/>
              </a:rPr>
              <a:t>bits, </a:t>
            </a:r>
            <a:r>
              <a:rPr sz="2400" spc="75" dirty="0">
                <a:latin typeface="Arial"/>
                <a:cs typeface="Arial"/>
              </a:rPr>
              <a:t>of </a:t>
            </a:r>
            <a:r>
              <a:rPr sz="2400" spc="-20" dirty="0">
                <a:latin typeface="Arial"/>
                <a:cs typeface="Arial"/>
              </a:rPr>
              <a:t>which </a:t>
            </a:r>
            <a:r>
              <a:rPr sz="2400" spc="-15" dirty="0">
                <a:latin typeface="Arial"/>
                <a:cs typeface="Arial"/>
              </a:rPr>
              <a:t>8 </a:t>
            </a:r>
            <a:r>
              <a:rPr sz="2400" spc="-5" dirty="0">
                <a:latin typeface="Arial"/>
                <a:cs typeface="Arial"/>
              </a:rPr>
              <a:t>bits </a:t>
            </a:r>
            <a:r>
              <a:rPr sz="2400" spc="-100" dirty="0">
                <a:latin typeface="Arial"/>
                <a:cs typeface="Arial"/>
              </a:rPr>
              <a:t>is  </a:t>
            </a:r>
            <a:r>
              <a:rPr sz="2400" spc="10" dirty="0">
                <a:latin typeface="Arial"/>
                <a:cs typeface="Arial"/>
              </a:rPr>
              <a:t>information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and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229" dirty="0">
                <a:latin typeface="Arial"/>
                <a:cs typeface="Arial"/>
              </a:rPr>
              <a:t>2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or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more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are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signals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to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receiver.</a:t>
            </a:r>
            <a:endParaRPr sz="2400">
              <a:latin typeface="Arial"/>
              <a:cs typeface="Arial"/>
            </a:endParaRPr>
          </a:p>
          <a:p>
            <a:pPr marL="195580" marR="7620" indent="-183515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261620" algn="l"/>
              </a:tabLst>
            </a:pPr>
            <a:r>
              <a:rPr dirty="0"/>
              <a:t>	</a:t>
            </a:r>
            <a:r>
              <a:rPr sz="2400" spc="-25" dirty="0">
                <a:latin typeface="Arial"/>
                <a:cs typeface="Arial"/>
              </a:rPr>
              <a:t>In </a:t>
            </a:r>
            <a:r>
              <a:rPr sz="2400" spc="-15" dirty="0">
                <a:latin typeface="Arial"/>
                <a:cs typeface="Arial"/>
              </a:rPr>
              <a:t>addition, </a:t>
            </a:r>
            <a:r>
              <a:rPr sz="2400" spc="15" dirty="0">
                <a:latin typeface="Arial"/>
                <a:cs typeface="Arial"/>
              </a:rPr>
              <a:t>the </a:t>
            </a:r>
            <a:r>
              <a:rPr sz="2400" spc="-55" dirty="0">
                <a:latin typeface="Arial"/>
                <a:cs typeface="Arial"/>
              </a:rPr>
              <a:t>transmission </a:t>
            </a:r>
            <a:r>
              <a:rPr sz="2400" spc="75" dirty="0">
                <a:latin typeface="Arial"/>
                <a:cs typeface="Arial"/>
              </a:rPr>
              <a:t>of </a:t>
            </a:r>
            <a:r>
              <a:rPr sz="2400" spc="-105" dirty="0">
                <a:latin typeface="Arial"/>
                <a:cs typeface="Arial"/>
              </a:rPr>
              <a:t>each </a:t>
            </a:r>
            <a:r>
              <a:rPr sz="2400" dirty="0">
                <a:latin typeface="Arial"/>
                <a:cs typeface="Arial"/>
              </a:rPr>
              <a:t>byte </a:t>
            </a:r>
            <a:r>
              <a:rPr sz="2400" spc="-95" dirty="0">
                <a:latin typeface="Arial"/>
                <a:cs typeface="Arial"/>
              </a:rPr>
              <a:t>may </a:t>
            </a:r>
            <a:r>
              <a:rPr sz="2400" spc="5" dirty="0">
                <a:latin typeface="Arial"/>
                <a:cs typeface="Arial"/>
              </a:rPr>
              <a:t>then </a:t>
            </a:r>
            <a:r>
              <a:rPr sz="2400" spc="-55" dirty="0">
                <a:latin typeface="Arial"/>
                <a:cs typeface="Arial"/>
              </a:rPr>
              <a:t>be </a:t>
            </a:r>
            <a:r>
              <a:rPr sz="2400" spc="20" dirty="0">
                <a:latin typeface="Arial"/>
                <a:cs typeface="Arial"/>
              </a:rPr>
              <a:t>followed </a:t>
            </a:r>
            <a:r>
              <a:rPr sz="2400" spc="-50" dirty="0">
                <a:latin typeface="Arial"/>
                <a:cs typeface="Arial"/>
              </a:rPr>
              <a:t>by </a:t>
            </a:r>
            <a:r>
              <a:rPr sz="2400" spc="-160" dirty="0">
                <a:latin typeface="Arial"/>
                <a:cs typeface="Arial"/>
              </a:rPr>
              <a:t>a </a:t>
            </a:r>
            <a:r>
              <a:rPr sz="2400" spc="-70" dirty="0">
                <a:latin typeface="Arial"/>
                <a:cs typeface="Arial"/>
              </a:rPr>
              <a:t>gap </a:t>
            </a:r>
            <a:r>
              <a:rPr sz="2400" spc="75" dirty="0">
                <a:latin typeface="Arial"/>
                <a:cs typeface="Arial"/>
              </a:rPr>
              <a:t>of  </a:t>
            </a:r>
            <a:r>
              <a:rPr sz="2400" spc="-55" dirty="0">
                <a:latin typeface="Arial"/>
                <a:cs typeface="Arial"/>
              </a:rPr>
              <a:t>varying </a:t>
            </a:r>
            <a:r>
              <a:rPr sz="2400" spc="-10" dirty="0">
                <a:latin typeface="Arial"/>
                <a:cs typeface="Arial"/>
              </a:rPr>
              <a:t>duration. </a:t>
            </a:r>
            <a:r>
              <a:rPr sz="2400" spc="-125" dirty="0">
                <a:latin typeface="Arial"/>
                <a:cs typeface="Arial"/>
              </a:rPr>
              <a:t>This </a:t>
            </a:r>
            <a:r>
              <a:rPr sz="2400" spc="-65" dirty="0">
                <a:latin typeface="Arial"/>
                <a:cs typeface="Arial"/>
              </a:rPr>
              <a:t>gap </a:t>
            </a:r>
            <a:r>
              <a:rPr sz="2400" spc="-105" dirty="0">
                <a:latin typeface="Arial"/>
                <a:cs typeface="Arial"/>
              </a:rPr>
              <a:t>can </a:t>
            </a:r>
            <a:r>
              <a:rPr sz="2400" spc="-55" dirty="0">
                <a:latin typeface="Arial"/>
                <a:cs typeface="Arial"/>
              </a:rPr>
              <a:t>be </a:t>
            </a:r>
            <a:r>
              <a:rPr sz="2400" spc="-35" dirty="0">
                <a:latin typeface="Arial"/>
                <a:cs typeface="Arial"/>
              </a:rPr>
              <a:t>represented </a:t>
            </a:r>
            <a:r>
              <a:rPr sz="2400" spc="-5" dirty="0">
                <a:latin typeface="Arial"/>
                <a:cs typeface="Arial"/>
              </a:rPr>
              <a:t>either </a:t>
            </a:r>
            <a:r>
              <a:rPr sz="2400" spc="-45" dirty="0">
                <a:latin typeface="Arial"/>
                <a:cs typeface="Arial"/>
              </a:rPr>
              <a:t>by </a:t>
            </a:r>
            <a:r>
              <a:rPr sz="2400" spc="-100" dirty="0">
                <a:latin typeface="Arial"/>
                <a:cs typeface="Arial"/>
              </a:rPr>
              <a:t>an </a:t>
            </a:r>
            <a:r>
              <a:rPr sz="2400" spc="-30" dirty="0">
                <a:latin typeface="Arial"/>
                <a:cs typeface="Arial"/>
              </a:rPr>
              <a:t>idle </a:t>
            </a:r>
            <a:r>
              <a:rPr sz="2400" spc="-70" dirty="0">
                <a:latin typeface="Arial"/>
                <a:cs typeface="Arial"/>
              </a:rPr>
              <a:t>channel </a:t>
            </a:r>
            <a:r>
              <a:rPr sz="2400" spc="25" dirty="0">
                <a:latin typeface="Arial"/>
                <a:cs typeface="Arial"/>
              </a:rPr>
              <a:t>or </a:t>
            </a:r>
            <a:r>
              <a:rPr sz="2400" spc="-45" dirty="0">
                <a:latin typeface="Arial"/>
                <a:cs typeface="Arial"/>
              </a:rPr>
              <a:t>by </a:t>
            </a:r>
            <a:r>
              <a:rPr sz="2400" spc="-160" dirty="0">
                <a:latin typeface="Arial"/>
                <a:cs typeface="Arial"/>
              </a:rPr>
              <a:t>a  </a:t>
            </a:r>
            <a:r>
              <a:rPr sz="2400" spc="-40" dirty="0">
                <a:latin typeface="Arial"/>
                <a:cs typeface="Arial"/>
              </a:rPr>
              <a:t>stream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of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additional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stop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bits.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4441" y="887425"/>
            <a:ext cx="818578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68979" algn="l"/>
              </a:tabLst>
            </a:pPr>
            <a:r>
              <a:rPr spc="-5" dirty="0"/>
              <a:t>Asynchronous	Serial</a:t>
            </a:r>
            <a:r>
              <a:rPr spc="-80" dirty="0"/>
              <a:t> </a:t>
            </a:r>
            <a:r>
              <a:rPr dirty="0"/>
              <a:t>Communication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1790191"/>
            <a:ext cx="9900920" cy="391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715" indent="-182880" algn="just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2400" spc="-135" dirty="0">
                <a:latin typeface="Arial"/>
                <a:cs typeface="Arial"/>
              </a:rPr>
              <a:t>The </a:t>
            </a:r>
            <a:r>
              <a:rPr sz="2400" spc="15" dirty="0">
                <a:latin typeface="Arial"/>
                <a:cs typeface="Arial"/>
              </a:rPr>
              <a:t>start </a:t>
            </a:r>
            <a:r>
              <a:rPr sz="2400" spc="-70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stop </a:t>
            </a:r>
            <a:r>
              <a:rPr sz="2400" spc="-5" dirty="0">
                <a:latin typeface="Arial"/>
                <a:cs typeface="Arial"/>
              </a:rPr>
              <a:t>bits </a:t>
            </a:r>
            <a:r>
              <a:rPr sz="2400" spc="-75" dirty="0">
                <a:latin typeface="Arial"/>
                <a:cs typeface="Arial"/>
              </a:rPr>
              <a:t>and </a:t>
            </a:r>
            <a:r>
              <a:rPr sz="2400" spc="15" dirty="0">
                <a:latin typeface="Arial"/>
                <a:cs typeface="Arial"/>
              </a:rPr>
              <a:t>the </a:t>
            </a:r>
            <a:r>
              <a:rPr sz="2400" spc="-65" dirty="0">
                <a:latin typeface="Arial"/>
                <a:cs typeface="Arial"/>
              </a:rPr>
              <a:t>gap </a:t>
            </a:r>
            <a:r>
              <a:rPr sz="2400" dirty="0">
                <a:latin typeface="Arial"/>
                <a:cs typeface="Arial"/>
              </a:rPr>
              <a:t>alert </a:t>
            </a:r>
            <a:r>
              <a:rPr sz="2400" spc="15" dirty="0">
                <a:latin typeface="Arial"/>
                <a:cs typeface="Arial"/>
              </a:rPr>
              <a:t>the </a:t>
            </a:r>
            <a:r>
              <a:rPr sz="2400" spc="-50" dirty="0">
                <a:latin typeface="Arial"/>
                <a:cs typeface="Arial"/>
              </a:rPr>
              <a:t>receiver </a:t>
            </a:r>
            <a:r>
              <a:rPr sz="2400" spc="100" dirty="0">
                <a:latin typeface="Arial"/>
                <a:cs typeface="Arial"/>
              </a:rPr>
              <a:t>to </a:t>
            </a:r>
            <a:r>
              <a:rPr sz="2400" spc="15" dirty="0">
                <a:latin typeface="Arial"/>
                <a:cs typeface="Arial"/>
              </a:rPr>
              <a:t>the </a:t>
            </a:r>
            <a:r>
              <a:rPr sz="2400" spc="-35" dirty="0">
                <a:latin typeface="Arial"/>
                <a:cs typeface="Arial"/>
              </a:rPr>
              <a:t>beginning </a:t>
            </a:r>
            <a:r>
              <a:rPr sz="2400" spc="-70" dirty="0">
                <a:latin typeface="Arial"/>
                <a:cs typeface="Arial"/>
              </a:rPr>
              <a:t>and  </a:t>
            </a:r>
            <a:r>
              <a:rPr sz="2400" spc="-55" dirty="0">
                <a:latin typeface="Arial"/>
                <a:cs typeface="Arial"/>
              </a:rPr>
              <a:t>end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of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each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byte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and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allow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it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to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synchronize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with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data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stream.</a:t>
            </a:r>
            <a:endParaRPr sz="2400">
              <a:latin typeface="Arial"/>
              <a:cs typeface="Arial"/>
            </a:endParaRPr>
          </a:p>
          <a:p>
            <a:pPr marL="194945" marR="5080" indent="-18288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261620" algn="l"/>
              </a:tabLst>
            </a:pPr>
            <a:r>
              <a:rPr dirty="0"/>
              <a:t>	</a:t>
            </a:r>
            <a:r>
              <a:rPr sz="2400" spc="-125" dirty="0">
                <a:latin typeface="Arial"/>
                <a:cs typeface="Arial"/>
              </a:rPr>
              <a:t>This </a:t>
            </a:r>
            <a:r>
              <a:rPr sz="2400" spc="-80" dirty="0">
                <a:latin typeface="Arial"/>
                <a:cs typeface="Arial"/>
              </a:rPr>
              <a:t>mechanism </a:t>
            </a:r>
            <a:r>
              <a:rPr sz="2400" spc="-110" dirty="0">
                <a:latin typeface="Arial"/>
                <a:cs typeface="Arial"/>
              </a:rPr>
              <a:t>is </a:t>
            </a:r>
            <a:r>
              <a:rPr sz="2400" spc="-60" dirty="0">
                <a:latin typeface="Arial"/>
                <a:cs typeface="Arial"/>
              </a:rPr>
              <a:t>called </a:t>
            </a:r>
            <a:r>
              <a:rPr sz="2400" spc="-75" dirty="0">
                <a:latin typeface="Arial"/>
                <a:cs typeface="Arial"/>
              </a:rPr>
              <a:t>asynchronous </a:t>
            </a:r>
            <a:r>
              <a:rPr sz="2400" spc="-100" dirty="0">
                <a:latin typeface="Arial"/>
                <a:cs typeface="Arial"/>
              </a:rPr>
              <a:t>because, </a:t>
            </a:r>
            <a:r>
              <a:rPr sz="2400" spc="15" dirty="0">
                <a:latin typeface="Arial"/>
                <a:cs typeface="Arial"/>
              </a:rPr>
              <a:t>at </a:t>
            </a:r>
            <a:r>
              <a:rPr sz="2400" spc="20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byte </a:t>
            </a:r>
            <a:r>
              <a:rPr sz="2400" spc="-50" dirty="0">
                <a:latin typeface="Arial"/>
                <a:cs typeface="Arial"/>
              </a:rPr>
              <a:t>level, </a:t>
            </a:r>
            <a:r>
              <a:rPr sz="2400" spc="15" dirty="0">
                <a:latin typeface="Arial"/>
                <a:cs typeface="Arial"/>
              </a:rPr>
              <a:t>the  </a:t>
            </a:r>
            <a:r>
              <a:rPr sz="2400" spc="-70" dirty="0">
                <a:latin typeface="Arial"/>
                <a:cs typeface="Arial"/>
              </a:rPr>
              <a:t>sender and </a:t>
            </a:r>
            <a:r>
              <a:rPr sz="2400" spc="-50" dirty="0">
                <a:latin typeface="Arial"/>
                <a:cs typeface="Arial"/>
              </a:rPr>
              <a:t>receiver </a:t>
            </a:r>
            <a:r>
              <a:rPr sz="2400" spc="-10" dirty="0">
                <a:latin typeface="Arial"/>
                <a:cs typeface="Arial"/>
              </a:rPr>
              <a:t>do </a:t>
            </a:r>
            <a:r>
              <a:rPr sz="2400" spc="55" dirty="0">
                <a:latin typeface="Arial"/>
                <a:cs typeface="Arial"/>
              </a:rPr>
              <a:t>not </a:t>
            </a:r>
            <a:r>
              <a:rPr sz="2400" spc="-90" dirty="0">
                <a:latin typeface="Arial"/>
                <a:cs typeface="Arial"/>
              </a:rPr>
              <a:t>have </a:t>
            </a:r>
            <a:r>
              <a:rPr sz="2400" spc="100" dirty="0">
                <a:latin typeface="Arial"/>
                <a:cs typeface="Arial"/>
              </a:rPr>
              <a:t>to </a:t>
            </a:r>
            <a:r>
              <a:rPr sz="2400" spc="-55" dirty="0">
                <a:latin typeface="Arial"/>
                <a:cs typeface="Arial"/>
              </a:rPr>
              <a:t>be </a:t>
            </a:r>
            <a:r>
              <a:rPr sz="2400" spc="-60" dirty="0">
                <a:latin typeface="Arial"/>
                <a:cs typeface="Arial"/>
              </a:rPr>
              <a:t>synchronized. </a:t>
            </a:r>
            <a:r>
              <a:rPr sz="2400" spc="-20" dirty="0">
                <a:latin typeface="Arial"/>
                <a:cs typeface="Arial"/>
              </a:rPr>
              <a:t>But </a:t>
            </a:r>
            <a:r>
              <a:rPr sz="2400" spc="30" dirty="0">
                <a:latin typeface="Arial"/>
                <a:cs typeface="Arial"/>
              </a:rPr>
              <a:t>within </a:t>
            </a:r>
            <a:r>
              <a:rPr sz="2400" spc="-105" dirty="0">
                <a:latin typeface="Arial"/>
                <a:cs typeface="Arial"/>
              </a:rPr>
              <a:t>each </a:t>
            </a:r>
            <a:r>
              <a:rPr sz="2400" spc="-15" dirty="0">
                <a:latin typeface="Arial"/>
                <a:cs typeface="Arial"/>
              </a:rPr>
              <a:t>byte, 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receiver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must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still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be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synchronized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with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incoming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bit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stream.</a:t>
            </a:r>
            <a:endParaRPr sz="2400">
              <a:latin typeface="Arial"/>
              <a:cs typeface="Arial"/>
            </a:endParaRPr>
          </a:p>
          <a:p>
            <a:pPr marL="194945" marR="5715" indent="-18288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261620" algn="l"/>
              </a:tabLst>
            </a:pPr>
            <a:r>
              <a:rPr dirty="0"/>
              <a:t>	</a:t>
            </a:r>
            <a:r>
              <a:rPr sz="2400" spc="-65" dirty="0">
                <a:latin typeface="Arial"/>
                <a:cs typeface="Arial"/>
              </a:rPr>
              <a:t>That </a:t>
            </a:r>
            <a:r>
              <a:rPr sz="2400" spc="-90" dirty="0">
                <a:latin typeface="Arial"/>
                <a:cs typeface="Arial"/>
              </a:rPr>
              <a:t>is, </a:t>
            </a:r>
            <a:r>
              <a:rPr sz="2400" spc="-85" dirty="0">
                <a:latin typeface="Arial"/>
                <a:cs typeface="Arial"/>
              </a:rPr>
              <a:t>some </a:t>
            </a:r>
            <a:r>
              <a:rPr sz="2400" spc="-40" dirty="0">
                <a:latin typeface="Arial"/>
                <a:cs typeface="Arial"/>
              </a:rPr>
              <a:t>synchronization </a:t>
            </a:r>
            <a:r>
              <a:rPr sz="2400" spc="-100" dirty="0">
                <a:latin typeface="Arial"/>
                <a:cs typeface="Arial"/>
              </a:rPr>
              <a:t>is </a:t>
            </a:r>
            <a:r>
              <a:rPr sz="2400" spc="-30" dirty="0">
                <a:latin typeface="Arial"/>
                <a:cs typeface="Arial"/>
              </a:rPr>
              <a:t>required, </a:t>
            </a:r>
            <a:r>
              <a:rPr sz="2400" spc="50" dirty="0">
                <a:latin typeface="Arial"/>
                <a:cs typeface="Arial"/>
              </a:rPr>
              <a:t>but </a:t>
            </a:r>
            <a:r>
              <a:rPr sz="2400" spc="-25" dirty="0">
                <a:latin typeface="Arial"/>
                <a:cs typeface="Arial"/>
              </a:rPr>
              <a:t>only </a:t>
            </a:r>
            <a:r>
              <a:rPr sz="2400" spc="65" dirty="0">
                <a:latin typeface="Arial"/>
                <a:cs typeface="Arial"/>
              </a:rPr>
              <a:t>for </a:t>
            </a:r>
            <a:r>
              <a:rPr sz="2400" spc="2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duration </a:t>
            </a:r>
            <a:r>
              <a:rPr sz="2400" spc="75" dirty="0">
                <a:latin typeface="Arial"/>
                <a:cs typeface="Arial"/>
              </a:rPr>
              <a:t>of </a:t>
            </a:r>
            <a:r>
              <a:rPr sz="2400" spc="-160" dirty="0">
                <a:latin typeface="Arial"/>
                <a:cs typeface="Arial"/>
              </a:rPr>
              <a:t>a  </a:t>
            </a:r>
            <a:r>
              <a:rPr sz="2400" spc="-65" dirty="0">
                <a:latin typeface="Arial"/>
                <a:cs typeface="Arial"/>
              </a:rPr>
              <a:t>single </a:t>
            </a:r>
            <a:r>
              <a:rPr sz="2400" spc="-15" dirty="0">
                <a:latin typeface="Arial"/>
                <a:cs typeface="Arial"/>
              </a:rPr>
              <a:t>byte. </a:t>
            </a:r>
            <a:r>
              <a:rPr sz="2400" spc="-135" dirty="0">
                <a:latin typeface="Arial"/>
                <a:cs typeface="Arial"/>
              </a:rPr>
              <a:t>The </a:t>
            </a:r>
            <a:r>
              <a:rPr sz="2400" spc="-45" dirty="0">
                <a:latin typeface="Arial"/>
                <a:cs typeface="Arial"/>
              </a:rPr>
              <a:t>receiving </a:t>
            </a:r>
            <a:r>
              <a:rPr sz="2400" spc="-70" dirty="0">
                <a:latin typeface="Arial"/>
                <a:cs typeface="Arial"/>
              </a:rPr>
              <a:t>device resynchronizes </a:t>
            </a:r>
            <a:r>
              <a:rPr sz="2400" spc="15" dirty="0">
                <a:latin typeface="Arial"/>
                <a:cs typeface="Arial"/>
              </a:rPr>
              <a:t>at the </a:t>
            </a:r>
            <a:r>
              <a:rPr sz="2400" spc="-25" dirty="0">
                <a:latin typeface="Arial"/>
                <a:cs typeface="Arial"/>
              </a:rPr>
              <a:t>onset </a:t>
            </a:r>
            <a:r>
              <a:rPr sz="2400" spc="75" dirty="0">
                <a:latin typeface="Arial"/>
                <a:cs typeface="Arial"/>
              </a:rPr>
              <a:t>of </a:t>
            </a:r>
            <a:r>
              <a:rPr sz="2400" spc="-110" dirty="0">
                <a:latin typeface="Arial"/>
                <a:cs typeface="Arial"/>
              </a:rPr>
              <a:t>each </a:t>
            </a:r>
            <a:r>
              <a:rPr sz="2400" spc="-15" dirty="0">
                <a:latin typeface="Arial"/>
                <a:cs typeface="Arial"/>
              </a:rPr>
              <a:t>new  byte. </a:t>
            </a:r>
            <a:r>
              <a:rPr sz="2400" spc="-80" dirty="0">
                <a:latin typeface="Arial"/>
                <a:cs typeface="Arial"/>
              </a:rPr>
              <a:t>When </a:t>
            </a:r>
            <a:r>
              <a:rPr sz="2400" spc="15" dirty="0">
                <a:latin typeface="Arial"/>
                <a:cs typeface="Arial"/>
              </a:rPr>
              <a:t>the </a:t>
            </a:r>
            <a:r>
              <a:rPr sz="2400" spc="-50" dirty="0">
                <a:latin typeface="Arial"/>
                <a:cs typeface="Arial"/>
              </a:rPr>
              <a:t>receiver </a:t>
            </a:r>
            <a:r>
              <a:rPr sz="2400" spc="-25" dirty="0">
                <a:latin typeface="Arial"/>
                <a:cs typeface="Arial"/>
              </a:rPr>
              <a:t>detects </a:t>
            </a:r>
            <a:r>
              <a:rPr sz="2400" spc="-160" dirty="0">
                <a:latin typeface="Arial"/>
                <a:cs typeface="Arial"/>
              </a:rPr>
              <a:t>a </a:t>
            </a:r>
            <a:r>
              <a:rPr sz="2400" spc="15" dirty="0">
                <a:latin typeface="Arial"/>
                <a:cs typeface="Arial"/>
              </a:rPr>
              <a:t>start </a:t>
            </a:r>
            <a:r>
              <a:rPr sz="2400" spc="30" dirty="0">
                <a:latin typeface="Arial"/>
                <a:cs typeface="Arial"/>
              </a:rPr>
              <a:t>bit, </a:t>
            </a:r>
            <a:r>
              <a:rPr sz="2400" spc="90" dirty="0">
                <a:latin typeface="Arial"/>
                <a:cs typeface="Arial"/>
              </a:rPr>
              <a:t>it </a:t>
            </a:r>
            <a:r>
              <a:rPr sz="2400" spc="-75" dirty="0">
                <a:latin typeface="Arial"/>
                <a:cs typeface="Arial"/>
              </a:rPr>
              <a:t>sets </a:t>
            </a:r>
            <a:r>
              <a:rPr sz="2400" spc="-160" dirty="0">
                <a:latin typeface="Arial"/>
                <a:cs typeface="Arial"/>
              </a:rPr>
              <a:t>a </a:t>
            </a:r>
            <a:r>
              <a:rPr sz="2400" spc="20" dirty="0">
                <a:latin typeface="Arial"/>
                <a:cs typeface="Arial"/>
              </a:rPr>
              <a:t>timer </a:t>
            </a:r>
            <a:r>
              <a:rPr sz="2400" spc="-75" dirty="0">
                <a:latin typeface="Arial"/>
                <a:cs typeface="Arial"/>
              </a:rPr>
              <a:t>and </a:t>
            </a:r>
            <a:r>
              <a:rPr sz="2400" spc="-65" dirty="0">
                <a:latin typeface="Arial"/>
                <a:cs typeface="Arial"/>
              </a:rPr>
              <a:t>begins </a:t>
            </a:r>
            <a:r>
              <a:rPr sz="2400" spc="53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counting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as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they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come </a:t>
            </a:r>
            <a:r>
              <a:rPr sz="2400" spc="-40" dirty="0">
                <a:latin typeface="Arial"/>
                <a:cs typeface="Arial"/>
              </a:rPr>
              <a:t>in.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After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n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bits,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the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receiver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looks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for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a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stop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bit.  </a:t>
            </a:r>
            <a:r>
              <a:rPr sz="2400" spc="-165" dirty="0">
                <a:latin typeface="Arial"/>
                <a:cs typeface="Arial"/>
              </a:rPr>
              <a:t>As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soon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as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it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detects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stop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bit,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it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waits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until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it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detects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next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start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bit.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04441" y="887425"/>
            <a:ext cx="818578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68979" algn="l"/>
              </a:tabLst>
            </a:pPr>
            <a:r>
              <a:rPr sz="3600" b="1" spc="-5" dirty="0">
                <a:solidFill>
                  <a:srgbClr val="252525"/>
                </a:solidFill>
                <a:latin typeface="Gothic Uralic"/>
                <a:cs typeface="Gothic Uralic"/>
              </a:rPr>
              <a:t>Asynchronous	Serial</a:t>
            </a:r>
            <a:r>
              <a:rPr sz="3600" b="1" spc="-8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3600" b="1" dirty="0">
                <a:solidFill>
                  <a:srgbClr val="252525"/>
                </a:solidFill>
                <a:latin typeface="Gothic Uralic"/>
                <a:cs typeface="Gothic Uralic"/>
              </a:rPr>
              <a:t>Communication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844" y="4733925"/>
            <a:ext cx="990219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spc="-125" dirty="0">
                <a:latin typeface="Arial"/>
                <a:cs typeface="Arial"/>
              </a:rPr>
              <a:t>The </a:t>
            </a:r>
            <a:r>
              <a:rPr sz="2200" spc="-10" dirty="0">
                <a:latin typeface="Arial"/>
                <a:cs typeface="Arial"/>
              </a:rPr>
              <a:t>addition </a:t>
            </a:r>
            <a:r>
              <a:rPr sz="2200" spc="65" dirty="0">
                <a:latin typeface="Arial"/>
                <a:cs typeface="Arial"/>
              </a:rPr>
              <a:t>of </a:t>
            </a:r>
            <a:r>
              <a:rPr sz="2200" spc="-5" dirty="0">
                <a:latin typeface="Arial"/>
                <a:cs typeface="Arial"/>
              </a:rPr>
              <a:t>stop </a:t>
            </a:r>
            <a:r>
              <a:rPr sz="2200" spc="-70" dirty="0">
                <a:latin typeface="Arial"/>
                <a:cs typeface="Arial"/>
              </a:rPr>
              <a:t>and </a:t>
            </a:r>
            <a:r>
              <a:rPr sz="2200" spc="10" dirty="0">
                <a:latin typeface="Arial"/>
                <a:cs typeface="Arial"/>
              </a:rPr>
              <a:t>start </a:t>
            </a:r>
            <a:r>
              <a:rPr sz="2200" spc="-5" dirty="0">
                <a:latin typeface="Arial"/>
                <a:cs typeface="Arial"/>
              </a:rPr>
              <a:t>bits </a:t>
            </a:r>
            <a:r>
              <a:rPr sz="2200" spc="-75" dirty="0">
                <a:latin typeface="Arial"/>
                <a:cs typeface="Arial"/>
              </a:rPr>
              <a:t>and </a:t>
            </a:r>
            <a:r>
              <a:rPr sz="2200" spc="15" dirty="0">
                <a:latin typeface="Arial"/>
                <a:cs typeface="Arial"/>
              </a:rPr>
              <a:t>the </a:t>
            </a:r>
            <a:r>
              <a:rPr sz="2200" spc="-20" dirty="0">
                <a:latin typeface="Arial"/>
                <a:cs typeface="Arial"/>
              </a:rPr>
              <a:t>insertion </a:t>
            </a:r>
            <a:r>
              <a:rPr sz="2200" spc="65" dirty="0">
                <a:latin typeface="Arial"/>
                <a:cs typeface="Arial"/>
              </a:rPr>
              <a:t>of </a:t>
            </a:r>
            <a:r>
              <a:rPr sz="2200" spc="-95" dirty="0">
                <a:latin typeface="Arial"/>
                <a:cs typeface="Arial"/>
              </a:rPr>
              <a:t>gaps </a:t>
            </a:r>
            <a:r>
              <a:rPr sz="2200" spc="30" dirty="0">
                <a:latin typeface="Arial"/>
                <a:cs typeface="Arial"/>
              </a:rPr>
              <a:t>into </a:t>
            </a:r>
            <a:r>
              <a:rPr sz="2200" spc="10" dirty="0">
                <a:latin typeface="Arial"/>
                <a:cs typeface="Arial"/>
              </a:rPr>
              <a:t>the </a:t>
            </a:r>
            <a:r>
              <a:rPr sz="2200" spc="50" dirty="0">
                <a:latin typeface="Arial"/>
                <a:cs typeface="Arial"/>
              </a:rPr>
              <a:t>bit </a:t>
            </a:r>
            <a:r>
              <a:rPr sz="2200" spc="-40" dirty="0">
                <a:latin typeface="Arial"/>
                <a:cs typeface="Arial"/>
              </a:rPr>
              <a:t>stream </a:t>
            </a:r>
            <a:r>
              <a:rPr sz="2200" spc="530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make </a:t>
            </a:r>
            <a:r>
              <a:rPr sz="2200" spc="-70" dirty="0">
                <a:latin typeface="Arial"/>
                <a:cs typeface="Arial"/>
              </a:rPr>
              <a:t>asynchronous </a:t>
            </a:r>
            <a:r>
              <a:rPr sz="2200" spc="-50" dirty="0">
                <a:latin typeface="Arial"/>
                <a:cs typeface="Arial"/>
              </a:rPr>
              <a:t>transmission </a:t>
            </a:r>
            <a:r>
              <a:rPr sz="2200" spc="-25" dirty="0">
                <a:latin typeface="Arial"/>
                <a:cs typeface="Arial"/>
              </a:rPr>
              <a:t>slower </a:t>
            </a:r>
            <a:r>
              <a:rPr sz="2200" spc="-10" dirty="0">
                <a:latin typeface="Arial"/>
                <a:cs typeface="Arial"/>
              </a:rPr>
              <a:t>than forms </a:t>
            </a:r>
            <a:r>
              <a:rPr sz="2200" spc="65" dirty="0">
                <a:latin typeface="Arial"/>
                <a:cs typeface="Arial"/>
              </a:rPr>
              <a:t>of </a:t>
            </a:r>
            <a:r>
              <a:rPr sz="2200" spc="-50" dirty="0">
                <a:latin typeface="Arial"/>
                <a:cs typeface="Arial"/>
              </a:rPr>
              <a:t>transmission </a:t>
            </a:r>
            <a:r>
              <a:rPr sz="2200" spc="40" dirty="0">
                <a:latin typeface="Arial"/>
                <a:cs typeface="Arial"/>
              </a:rPr>
              <a:t>that </a:t>
            </a:r>
            <a:r>
              <a:rPr sz="2200" spc="-95" dirty="0">
                <a:latin typeface="Arial"/>
                <a:cs typeface="Arial"/>
              </a:rPr>
              <a:t>can  </a:t>
            </a:r>
            <a:r>
              <a:rPr sz="2200" spc="-20" dirty="0">
                <a:latin typeface="Arial"/>
                <a:cs typeface="Arial"/>
              </a:rPr>
              <a:t>operate</a:t>
            </a:r>
            <a:r>
              <a:rPr sz="2200" spc="-150" dirty="0">
                <a:latin typeface="Arial"/>
                <a:cs typeface="Arial"/>
              </a:rPr>
              <a:t> </a:t>
            </a:r>
            <a:r>
              <a:rPr sz="2200" spc="45" dirty="0">
                <a:latin typeface="Arial"/>
                <a:cs typeface="Arial"/>
              </a:rPr>
              <a:t>without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15" dirty="0">
                <a:latin typeface="Arial"/>
                <a:cs typeface="Arial"/>
              </a:rPr>
              <a:t>the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addition</a:t>
            </a:r>
            <a:r>
              <a:rPr sz="2200" spc="-150" dirty="0">
                <a:latin typeface="Arial"/>
                <a:cs typeface="Arial"/>
              </a:rPr>
              <a:t> </a:t>
            </a:r>
            <a:r>
              <a:rPr sz="2200" spc="65" dirty="0">
                <a:latin typeface="Arial"/>
                <a:cs typeface="Arial"/>
              </a:rPr>
              <a:t>of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control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information.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But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spc="80" dirty="0">
                <a:latin typeface="Arial"/>
                <a:cs typeface="Arial"/>
              </a:rPr>
              <a:t>it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is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cheap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and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effective.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34183" y="2103120"/>
            <a:ext cx="7667244" cy="2391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2529</Words>
  <Application>Microsoft Office PowerPoint</Application>
  <PresentationFormat>Custom</PresentationFormat>
  <Paragraphs>226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MICROCONTROLLER BASED SYSTEM DESIGN</vt:lpstr>
      <vt:lpstr>Parallel communication</vt:lpstr>
      <vt:lpstr>Parallel communication</vt:lpstr>
      <vt:lpstr>Serial communication</vt:lpstr>
      <vt:lpstr>Serial VS Parallel Communication</vt:lpstr>
      <vt:lpstr>Asynchronous Serial Communication</vt:lpstr>
      <vt:lpstr>Asynchronous Serial Communication</vt:lpstr>
      <vt:lpstr>Asynchronous Serial Communication</vt:lpstr>
      <vt:lpstr>PowerPoint Presentation</vt:lpstr>
      <vt:lpstr>Synchronous Serial Communication</vt:lpstr>
      <vt:lpstr>Synchronous Serial Communication</vt:lpstr>
      <vt:lpstr>Synchronous Serial Communication</vt:lpstr>
      <vt:lpstr>Synchronous Serial Communication</vt:lpstr>
      <vt:lpstr>Universal asynchronous receiver/transmitter  (UART)</vt:lpstr>
      <vt:lpstr>Universal asynchronous receiver/transmitter  (UART)</vt:lpstr>
      <vt:lpstr>Universal asynchronous receiver/transmitter  (UART)</vt:lpstr>
      <vt:lpstr>Universal asynchronous receiver/transmitter  (UART)</vt:lpstr>
      <vt:lpstr>How UART works</vt:lpstr>
      <vt:lpstr>How UART works</vt:lpstr>
      <vt:lpstr>How UART works</vt:lpstr>
      <vt:lpstr>How UART works</vt:lpstr>
      <vt:lpstr>Universal asynchronous receiver/transmitter  (UART)</vt:lpstr>
      <vt:lpstr>Universal asynchronous receiver/transmitter  (UART)</vt:lpstr>
      <vt:lpstr>Universal asynchronous receiver/transmitter  (UART)</vt:lpstr>
      <vt:lpstr>Universal asynchronous receiver/transmitter  (UART)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 of UART</vt:lpstr>
      <vt:lpstr>Disadvantages of UART</vt:lpstr>
      <vt:lpstr>UART communication in Arduino</vt:lpstr>
      <vt:lpstr>UART communication in Arduino</vt:lpstr>
      <vt:lpstr>UART communication in Arduino</vt:lpstr>
      <vt:lpstr>Serial Peripheral Interface (SPI)</vt:lpstr>
      <vt:lpstr>Serial Peripheral Interface (SPI)</vt:lpstr>
      <vt:lpstr>Serial Peripheral Interface (SPI)</vt:lpstr>
      <vt:lpstr>Serial Peripheral Interface (SPI)</vt:lpstr>
      <vt:lpstr>Serial Peripheral Interface (SPI)</vt:lpstr>
      <vt:lpstr>HOW SPI WORKS</vt:lpstr>
      <vt:lpstr>HOW SPI WORKS</vt:lpstr>
      <vt:lpstr>HOW SPI WORKS</vt:lpstr>
      <vt:lpstr>MULTIPLE SLAVES</vt:lpstr>
      <vt:lpstr>MULTIPLE SLAVES</vt:lpstr>
      <vt:lpstr>MULTIPLE SLAVES</vt:lpstr>
      <vt:lpstr>MULTIPLE SLAVES</vt:lpstr>
      <vt:lpstr>MULTIPLE SLAVES</vt:lpstr>
      <vt:lpstr>STEPS OF SPI DATA TRANSMISSION</vt:lpstr>
      <vt:lpstr>STEPS OF SPI DATA TRANSMISSION</vt:lpstr>
      <vt:lpstr>STEPS OF SPI DATA TRANSMISSION</vt:lpstr>
      <vt:lpstr>STEPS OF SPI DATA TRANSMISSION</vt:lpstr>
      <vt:lpstr>ADVANTAGES OF SPI</vt:lpstr>
      <vt:lpstr>DISADVANTAGES OF SPI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Microcontroller Based System Design</dc:title>
  <dc:creator>Afsana Ahmed Munia</dc:creator>
  <cp:lastModifiedBy>ASUS</cp:lastModifiedBy>
  <cp:revision>1</cp:revision>
  <dcterms:created xsi:type="dcterms:W3CDTF">2021-09-15T05:51:26Z</dcterms:created>
  <dcterms:modified xsi:type="dcterms:W3CDTF">2021-09-15T05:52:38Z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2021-09-15T00:00:00Z</vt:filetime>
  </property>
</Properties>
</file>