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52"/>
  </p:notes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311" r:id="rId36"/>
    <p:sldId id="312" r:id="rId37"/>
    <p:sldId id="298" r:id="rId38"/>
    <p:sldId id="299" r:id="rId39"/>
    <p:sldId id="300" r:id="rId40"/>
    <p:sldId id="301" r:id="rId41"/>
    <p:sldId id="302" r:id="rId42"/>
    <p:sldId id="303" r:id="rId43"/>
    <p:sldId id="304" r:id="rId44"/>
    <p:sldId id="305" r:id="rId45"/>
    <p:sldId id="306" r:id="rId46"/>
    <p:sldId id="308" r:id="rId47"/>
    <p:sldId id="309" r:id="rId48"/>
    <p:sldId id="307" r:id="rId49"/>
    <p:sldId id="310" r:id="rId50"/>
    <p:sldId id="26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2" d="100"/>
          <a:sy n="62" d="100"/>
        </p:scale>
        <p:origin x="-475"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CB641A-6EEE-4813-A42E-A949585F240B}" type="datetimeFigureOut">
              <a:rPr lang="en-US" smtClean="0"/>
              <a:t>21-Sep-21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F0300-7EFB-4EB5-B13D-1EF9184F444D}" type="slidenum">
              <a:rPr lang="en-US" smtClean="0"/>
              <a:t>‹#›</a:t>
            </a:fld>
            <a:endParaRPr lang="en-US"/>
          </a:p>
        </p:txBody>
      </p:sp>
    </p:spTree>
    <p:extLst>
      <p:ext uri="{BB962C8B-B14F-4D97-AF65-F5344CB8AC3E}">
        <p14:creationId xmlns:p14="http://schemas.microsoft.com/office/powerpoint/2010/main" val="2026226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21-Sep-21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21-Sep-21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21-Sep-21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21-Sep-21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21-Sep-21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21-Sep-21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21-Sep-21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21-Sep-21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21-Sep-21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21-Sep-21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21-Sep-21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21-Sep-21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circuitbasics.com/wp-content/uploads/2016/01/Introduction-to-I2C-Data-Transmission-Diagram-START-CONDITION-3.png"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circuitbasics.com/wp-content/uploads/2016/01/Introduction-to-I2C-Data-Transmission-Diagram-START-CONDITION-3.png"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circuitbasics.com/wp-content/uploads/2016/01/Introduction-to-I2C-Data-Transmission-Diagram-START-CONDITION-3.png"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circuitbasics.com/wp-content/uploads/2016/01/Introduction-to-I2C-Data-Transmission-Diagram-START-CONDITION-3.png"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circuitbasics.com/wp-content/uploads/2016/01/Introduction-to-I2C-Data-Transmission-Diagram-START-CONDITION-3.pn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ircuitbasics.com/wp-content/uploads/2016/01/Introduction-to-I2C-Data-Transmission-Diagram-START-CONDITION-3.png" TargetMode="External"/><Relationship Id="rId2" Type="http://schemas.openxmlformats.org/officeDocument/2006/relationships/hyperlink" Target="http://www.circuitbasics.com/wp-content/uploads/2016/01/Introduction-to-I2C-Data-Transmission-Diagram-Stop-Condition.png" TargetMode="Externa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1264"/>
            <a:ext cx="9068586" cy="1461834"/>
          </a:xfrm>
        </p:spPr>
        <p:txBody>
          <a:bodyPr/>
          <a:lstStyle/>
          <a:p>
            <a:r>
              <a:rPr lang="en-US" sz="2800" b="1" dirty="0" smtClean="0"/>
              <a:t>Microcontroller </a:t>
            </a:r>
            <a:r>
              <a:rPr lang="en-US" sz="2800" b="1" dirty="0"/>
              <a:t>Based System Design </a:t>
            </a:r>
            <a:endParaRPr lang="en-US" sz="2800" dirty="0"/>
          </a:p>
        </p:txBody>
      </p:sp>
      <p:sp>
        <p:nvSpPr>
          <p:cNvPr id="3" name="Subtitle 2"/>
          <p:cNvSpPr>
            <a:spLocks noGrp="1"/>
          </p:cNvSpPr>
          <p:nvPr>
            <p:ph type="subTitle" idx="1"/>
          </p:nvPr>
        </p:nvSpPr>
        <p:spPr>
          <a:xfrm>
            <a:off x="3866606" y="3553097"/>
            <a:ext cx="4741817" cy="1397725"/>
          </a:xfrm>
        </p:spPr>
        <p:txBody>
          <a:bodyPr>
            <a:normAutofit/>
          </a:bodyPr>
          <a:lstStyle/>
          <a:p>
            <a:r>
              <a:rPr lang="en-US" sz="2400" b="1" dirty="0" smtClean="0"/>
              <a:t>CSE 3215</a:t>
            </a:r>
          </a:p>
          <a:p>
            <a:r>
              <a:rPr lang="en-US" sz="2400" b="1" dirty="0" smtClean="0"/>
              <a:t> </a:t>
            </a:r>
          </a:p>
          <a:p>
            <a:r>
              <a:rPr lang="en-US" sz="2800" b="1" dirty="0" smtClean="0"/>
              <a:t>Lecture 11</a:t>
            </a:r>
            <a:endParaRPr lang="en-US" sz="2800" dirty="0"/>
          </a:p>
        </p:txBody>
      </p:sp>
    </p:spTree>
    <p:extLst>
      <p:ext uri="{BB962C8B-B14F-4D97-AF65-F5344CB8AC3E}">
        <p14:creationId xmlns:p14="http://schemas.microsoft.com/office/powerpoint/2010/main" val="332144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cap="all" dirty="0" smtClean="0"/>
              <a:t/>
            </a:r>
            <a:br>
              <a:rPr lang="en-US" sz="4000" b="1" cap="all" dirty="0" smtClean="0"/>
            </a:br>
            <a:r>
              <a:rPr lang="en-US" sz="4000" b="1" cap="all" dirty="0" smtClean="0"/>
              <a:t>HOW </a:t>
            </a:r>
            <a:r>
              <a:rPr lang="en-US" sz="4000" b="1" cap="all" dirty="0"/>
              <a:t>I2C WORKS</a:t>
            </a:r>
            <a:br>
              <a:rPr lang="en-US" sz="4000" b="1" cap="all" dirty="0"/>
            </a:br>
            <a:endParaRPr lang="en-US" sz="4000" dirty="0"/>
          </a:p>
        </p:txBody>
      </p:sp>
      <p:sp>
        <p:nvSpPr>
          <p:cNvPr id="3" name="Content Placeholder 2"/>
          <p:cNvSpPr>
            <a:spLocks noGrp="1"/>
          </p:cNvSpPr>
          <p:nvPr>
            <p:ph idx="1"/>
          </p:nvPr>
        </p:nvSpPr>
        <p:spPr>
          <a:xfrm>
            <a:off x="1066800" y="2599508"/>
            <a:ext cx="10058400" cy="3435531"/>
          </a:xfrm>
        </p:spPr>
        <p:txBody>
          <a:bodyPr>
            <a:normAutofit/>
          </a:bodyPr>
          <a:lstStyle/>
          <a:p>
            <a:pPr>
              <a:buFont typeface="Wingdings" panose="05000000000000000000" pitchFamily="2" charset="2"/>
              <a:buChar char="§"/>
            </a:pPr>
            <a:r>
              <a:rPr lang="en-US" sz="2400" b="1" dirty="0">
                <a:latin typeface="Candara" panose="020E0502030303020204" pitchFamily="34" charset="0"/>
              </a:rPr>
              <a:t>Start Condition: </a:t>
            </a:r>
            <a:endParaRPr lang="en-US" sz="2400" b="1" dirty="0" smtClean="0">
              <a:latin typeface="Candara" panose="020E0502030303020204" pitchFamily="34" charset="0"/>
            </a:endParaRPr>
          </a:p>
          <a:p>
            <a:pPr marL="548640" lvl="2" indent="0" algn="just">
              <a:buNone/>
            </a:pPr>
            <a:r>
              <a:rPr lang="en-US" sz="2400" dirty="0" smtClean="0">
                <a:latin typeface="Candara" panose="020E0502030303020204" pitchFamily="34" charset="0"/>
              </a:rPr>
              <a:t>To initiate the address frame, the master device leaves SCL high and pulls SDA low. This puts all slave devices on notice that a transmission is about to start. If two master devices wish to take ownership of the bus at one time, whichever device pulls SDA low first wins the race and gains control of the bus.</a:t>
            </a:r>
            <a:endParaRPr lang="en-US" sz="2400" dirty="0">
              <a:latin typeface="Candara" panose="020E0502030303020204" pitchFamily="34" charset="0"/>
            </a:endParaRPr>
          </a:p>
        </p:txBody>
      </p:sp>
    </p:spTree>
    <p:extLst>
      <p:ext uri="{BB962C8B-B14F-4D97-AF65-F5344CB8AC3E}">
        <p14:creationId xmlns:p14="http://schemas.microsoft.com/office/powerpoint/2010/main" val="395251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cap="all" dirty="0" smtClean="0"/>
              <a:t/>
            </a:r>
            <a:br>
              <a:rPr lang="en-US" sz="4000" b="1" cap="all" dirty="0" smtClean="0"/>
            </a:br>
            <a:r>
              <a:rPr lang="en-US" sz="4000" b="1" cap="all" dirty="0" smtClean="0"/>
              <a:t>HOW </a:t>
            </a:r>
            <a:r>
              <a:rPr lang="en-US" sz="4000" b="1" cap="all" dirty="0"/>
              <a:t>I2C WORKS</a:t>
            </a:r>
            <a:br>
              <a:rPr lang="en-US" sz="4000" b="1" cap="all" dirty="0"/>
            </a:br>
            <a:endParaRPr lang="en-US" sz="4000"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b="1" dirty="0">
                <a:latin typeface="Candara" panose="020E0502030303020204" pitchFamily="34" charset="0"/>
              </a:rPr>
              <a:t>Stop </a:t>
            </a:r>
            <a:r>
              <a:rPr lang="en-US" sz="2400" b="1" dirty="0" smtClean="0">
                <a:latin typeface="Candara" panose="020E0502030303020204" pitchFamily="34" charset="0"/>
              </a:rPr>
              <a:t>condition:</a:t>
            </a:r>
            <a:endParaRPr lang="en-US" sz="2400" b="1" dirty="0">
              <a:latin typeface="Candara" panose="020E0502030303020204" pitchFamily="34" charset="0"/>
            </a:endParaRPr>
          </a:p>
          <a:p>
            <a:pPr marL="548640" lvl="2" indent="0" algn="just">
              <a:buNone/>
            </a:pPr>
            <a:r>
              <a:rPr lang="en-US" sz="2400" dirty="0">
                <a:latin typeface="Candara" panose="020E0502030303020204" pitchFamily="34" charset="0"/>
              </a:rPr>
              <a:t>Once all the data frames have been sent, the master will generate a stop condition. Stop conditions are defined by a 0-&gt;1 (low to high) transition on SDA after a 0-&gt;1 transition on SCL, with SCL remaining high</a:t>
            </a:r>
            <a:r>
              <a:rPr lang="en-US" sz="2400" dirty="0" smtClean="0">
                <a:latin typeface="Candara" panose="020E0502030303020204" pitchFamily="34" charset="0"/>
              </a:rPr>
              <a:t>.</a:t>
            </a:r>
          </a:p>
          <a:p>
            <a:pPr algn="just">
              <a:buFont typeface="Wingdings" panose="05000000000000000000" pitchFamily="2" charset="2"/>
              <a:buChar char="§"/>
            </a:pPr>
            <a:r>
              <a:rPr lang="en-US" sz="2400" b="1" dirty="0">
                <a:latin typeface="Candara" panose="020E0502030303020204" pitchFamily="34" charset="0"/>
              </a:rPr>
              <a:t>Address Frame</a:t>
            </a:r>
            <a:r>
              <a:rPr lang="en-US" sz="2400" b="1" dirty="0" smtClean="0">
                <a:latin typeface="Candara" panose="020E0502030303020204" pitchFamily="34" charset="0"/>
              </a:rPr>
              <a:t>:</a:t>
            </a:r>
          </a:p>
          <a:p>
            <a:pPr marL="548640" lvl="2" indent="0" algn="just">
              <a:buNone/>
            </a:pPr>
            <a:r>
              <a:rPr lang="en-US" dirty="0"/>
              <a:t> </a:t>
            </a:r>
            <a:r>
              <a:rPr lang="en-US" sz="2400" dirty="0">
                <a:latin typeface="Candara" panose="020E0502030303020204" pitchFamily="34" charset="0"/>
              </a:rPr>
              <a:t>A 7 or 10 bit sequence unique to each slave that identifies the slave when the master wants to talk to it.</a:t>
            </a:r>
          </a:p>
          <a:p>
            <a:pPr lvl="2" algn="just"/>
            <a:endParaRPr lang="en-US" sz="2400" dirty="0">
              <a:latin typeface="Candara" panose="020E0502030303020204" pitchFamily="34" charset="0"/>
            </a:endParaRPr>
          </a:p>
        </p:txBody>
      </p:sp>
    </p:spTree>
    <p:extLst>
      <p:ext uri="{BB962C8B-B14F-4D97-AF65-F5344CB8AC3E}">
        <p14:creationId xmlns:p14="http://schemas.microsoft.com/office/powerpoint/2010/main" val="4126413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cap="all" dirty="0" smtClean="0"/>
              <a:t/>
            </a:r>
            <a:br>
              <a:rPr lang="en-US" sz="3600" b="1" cap="all" dirty="0" smtClean="0"/>
            </a:br>
            <a:r>
              <a:rPr lang="en-US" sz="4000" b="1" cap="all" dirty="0" smtClean="0"/>
              <a:t>HOW </a:t>
            </a:r>
            <a:r>
              <a:rPr lang="en-US" sz="4000" b="1" cap="all" dirty="0"/>
              <a:t>I2C WORKS</a:t>
            </a:r>
            <a:br>
              <a:rPr lang="en-US" sz="4000" b="1" cap="all" dirty="0"/>
            </a:br>
            <a:endParaRPr lang="en-US" sz="4000" dirty="0"/>
          </a:p>
        </p:txBody>
      </p:sp>
      <p:sp>
        <p:nvSpPr>
          <p:cNvPr id="3" name="Content Placeholder 2"/>
          <p:cNvSpPr>
            <a:spLocks noGrp="1"/>
          </p:cNvSpPr>
          <p:nvPr>
            <p:ph idx="1"/>
          </p:nvPr>
        </p:nvSpPr>
        <p:spPr>
          <a:xfrm>
            <a:off x="1066800" y="2103120"/>
            <a:ext cx="9840686" cy="3931920"/>
          </a:xfrm>
        </p:spPr>
        <p:txBody>
          <a:bodyPr>
            <a:normAutofit/>
          </a:bodyPr>
          <a:lstStyle/>
          <a:p>
            <a:pPr algn="just">
              <a:buFont typeface="Wingdings" panose="05000000000000000000" pitchFamily="2" charset="2"/>
              <a:buChar char="§"/>
            </a:pPr>
            <a:r>
              <a:rPr lang="en-US" sz="2400" b="1" dirty="0">
                <a:latin typeface="Candara" panose="020E0502030303020204" pitchFamily="34" charset="0"/>
              </a:rPr>
              <a:t>D</a:t>
            </a:r>
            <a:r>
              <a:rPr lang="en-US" sz="2400" b="1" dirty="0" smtClean="0">
                <a:latin typeface="Candara" panose="020E0502030303020204" pitchFamily="34" charset="0"/>
              </a:rPr>
              <a:t>ata </a:t>
            </a:r>
            <a:r>
              <a:rPr lang="en-US" sz="2400" b="1" dirty="0">
                <a:latin typeface="Candara" panose="020E0502030303020204" pitchFamily="34" charset="0"/>
              </a:rPr>
              <a:t>F</a:t>
            </a:r>
            <a:r>
              <a:rPr lang="en-US" sz="2400" b="1" dirty="0" smtClean="0">
                <a:latin typeface="Candara" panose="020E0502030303020204" pitchFamily="34" charset="0"/>
              </a:rPr>
              <a:t>rame</a:t>
            </a:r>
            <a:r>
              <a:rPr lang="en-US" b="1" cap="all" dirty="0" smtClean="0"/>
              <a:t>:</a:t>
            </a:r>
          </a:p>
          <a:p>
            <a:pPr marL="822960" lvl="3" indent="0" algn="just">
              <a:buNone/>
            </a:pPr>
            <a:r>
              <a:rPr lang="en-US" sz="2400" dirty="0" smtClean="0">
                <a:latin typeface="Candara" panose="020E0502030303020204" pitchFamily="34" charset="0"/>
              </a:rPr>
              <a:t>After </a:t>
            </a:r>
            <a:r>
              <a:rPr lang="en-US" sz="2400" dirty="0">
                <a:latin typeface="Candara" panose="020E0502030303020204" pitchFamily="34" charset="0"/>
              </a:rPr>
              <a:t>the master detects the ACK bit from the slave, the first data frame is ready to be sent.</a:t>
            </a:r>
          </a:p>
          <a:p>
            <a:pPr marL="822960" lvl="3" indent="0" algn="just" fontAlgn="base">
              <a:buNone/>
            </a:pPr>
            <a:r>
              <a:rPr lang="en-US" sz="2400" dirty="0">
                <a:latin typeface="Candara" panose="020E0502030303020204" pitchFamily="34" charset="0"/>
              </a:rPr>
              <a:t>The data frame is always 8 bits long, and sent with the most significant bit first. Each data frame is immediately followed by an ACK/NACK bit to verify that the frame has been received successfully. The ACK bit must be received by either the master or the slave (depending on who is sending the data) before the next data frame can be sent.</a:t>
            </a:r>
          </a:p>
          <a:p>
            <a:pPr marL="548640" lvl="2" indent="0" algn="just">
              <a:buNone/>
            </a:pPr>
            <a:endParaRPr lang="en-US" sz="2400" dirty="0">
              <a:latin typeface="Candara" panose="020E0502030303020204" pitchFamily="34" charset="0"/>
            </a:endParaRPr>
          </a:p>
        </p:txBody>
      </p:sp>
    </p:spTree>
    <p:extLst>
      <p:ext uri="{BB962C8B-B14F-4D97-AF65-F5344CB8AC3E}">
        <p14:creationId xmlns:p14="http://schemas.microsoft.com/office/powerpoint/2010/main" val="238722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cap="all" dirty="0" smtClean="0"/>
              <a:t/>
            </a:r>
            <a:br>
              <a:rPr lang="en-US" sz="4000" b="1" cap="all" dirty="0" smtClean="0"/>
            </a:br>
            <a:r>
              <a:rPr lang="en-US" sz="4000" b="1" cap="all" dirty="0" smtClean="0"/>
              <a:t>HOW </a:t>
            </a:r>
            <a:r>
              <a:rPr lang="en-US" sz="4000" b="1" cap="all" dirty="0"/>
              <a:t>I2C WORKS</a:t>
            </a:r>
            <a:br>
              <a:rPr lang="en-US" sz="4000" b="1" cap="all" dirty="0"/>
            </a:br>
            <a:endParaRPr lang="en-US" sz="4000" dirty="0"/>
          </a:p>
        </p:txBody>
      </p:sp>
      <p:sp>
        <p:nvSpPr>
          <p:cNvPr id="3" name="Content Placeholder 2"/>
          <p:cNvSpPr>
            <a:spLocks noGrp="1"/>
          </p:cNvSpPr>
          <p:nvPr>
            <p:ph idx="1"/>
          </p:nvPr>
        </p:nvSpPr>
        <p:spPr/>
        <p:txBody>
          <a:bodyPr>
            <a:normAutofit lnSpcReduction="10000"/>
          </a:bodyPr>
          <a:lstStyle/>
          <a:p>
            <a:pPr fontAlgn="base">
              <a:buFont typeface="Wingdings" panose="05000000000000000000" pitchFamily="2" charset="2"/>
              <a:buChar char="§"/>
            </a:pPr>
            <a:r>
              <a:rPr lang="en-US" sz="2400" b="1" dirty="0" smtClean="0">
                <a:latin typeface="Candara" panose="020E0502030303020204" pitchFamily="34" charset="0"/>
              </a:rPr>
              <a:t>Read/Write</a:t>
            </a:r>
            <a:r>
              <a:rPr lang="en-US" sz="2400" b="1" cap="all" dirty="0" smtClean="0">
                <a:latin typeface="Candara" panose="020E0502030303020204" pitchFamily="34" charset="0"/>
              </a:rPr>
              <a:t> </a:t>
            </a:r>
            <a:r>
              <a:rPr lang="en-US" sz="2400" b="1" dirty="0" smtClean="0">
                <a:latin typeface="Candara" panose="020E0502030303020204" pitchFamily="34" charset="0"/>
              </a:rPr>
              <a:t>Bit</a:t>
            </a:r>
            <a:r>
              <a:rPr lang="en-US" sz="2400" b="1" cap="all" dirty="0" smtClean="0">
                <a:latin typeface="Candara" panose="020E0502030303020204" pitchFamily="34" charset="0"/>
              </a:rPr>
              <a:t>:</a:t>
            </a:r>
            <a:endParaRPr lang="en-US" sz="2400" b="1" cap="all" dirty="0">
              <a:latin typeface="Candara" panose="020E0502030303020204" pitchFamily="34" charset="0"/>
            </a:endParaRPr>
          </a:p>
          <a:p>
            <a:pPr marL="548640" lvl="2" indent="0" algn="just" fontAlgn="base">
              <a:buNone/>
            </a:pPr>
            <a:r>
              <a:rPr lang="en-US" sz="2400" dirty="0">
                <a:latin typeface="Candara" panose="020E0502030303020204" pitchFamily="34" charset="0"/>
              </a:rPr>
              <a:t>The address frame includes a single bit at the end that informs the slave whether the master wants to write data to it or receive data from it. If the master wants to send data to the slave, the read/write bit is a low voltage level. If the master is requesting data from the slave, the bit is a high voltage level</a:t>
            </a:r>
            <a:r>
              <a:rPr lang="en-US" sz="2400" dirty="0" smtClean="0">
                <a:latin typeface="Candara" panose="020E0502030303020204" pitchFamily="34" charset="0"/>
              </a:rPr>
              <a:t>.</a:t>
            </a:r>
          </a:p>
          <a:p>
            <a:pPr fontAlgn="base">
              <a:buFont typeface="Wingdings" panose="05000000000000000000" pitchFamily="2" charset="2"/>
              <a:buChar char="§"/>
            </a:pPr>
            <a:r>
              <a:rPr lang="en-US" sz="2400" b="1" dirty="0">
                <a:latin typeface="Candara" panose="020E0502030303020204" pitchFamily="34" charset="0"/>
              </a:rPr>
              <a:t>ACK/NACK Bit:</a:t>
            </a:r>
            <a:r>
              <a:rPr lang="en-US" sz="2400" dirty="0">
                <a:latin typeface="Candara" panose="020E0502030303020204" pitchFamily="34" charset="0"/>
              </a:rPr>
              <a:t> </a:t>
            </a:r>
            <a:endParaRPr lang="en-US" sz="2400" dirty="0" smtClean="0">
              <a:latin typeface="Candara" panose="020E0502030303020204" pitchFamily="34" charset="0"/>
            </a:endParaRPr>
          </a:p>
          <a:p>
            <a:pPr marL="548640" lvl="2" indent="0" algn="just" fontAlgn="base">
              <a:buNone/>
            </a:pPr>
            <a:r>
              <a:rPr lang="en-US" sz="2400" dirty="0" smtClean="0">
                <a:latin typeface="Candara" panose="020E0502030303020204" pitchFamily="34" charset="0"/>
              </a:rPr>
              <a:t>Each </a:t>
            </a:r>
            <a:r>
              <a:rPr lang="en-US" sz="2400" dirty="0">
                <a:latin typeface="Candara" panose="020E0502030303020204" pitchFamily="34" charset="0"/>
              </a:rPr>
              <a:t>frame in a message is followed by an acknowledge/no-acknowledge bit. If an address frame or data frame was successfully received, an ACK bit is returned to the sender from the receiving device.</a:t>
            </a:r>
          </a:p>
          <a:p>
            <a:pPr lvl="2" algn="just"/>
            <a:endParaRPr lang="en-US" sz="2400" dirty="0"/>
          </a:p>
        </p:txBody>
      </p:sp>
    </p:spTree>
    <p:extLst>
      <p:ext uri="{BB962C8B-B14F-4D97-AF65-F5344CB8AC3E}">
        <p14:creationId xmlns:p14="http://schemas.microsoft.com/office/powerpoint/2010/main" val="382962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cap="all" dirty="0" smtClean="0"/>
              <a:t/>
            </a:r>
            <a:br>
              <a:rPr lang="en-US" sz="4000" b="1" cap="all" dirty="0" smtClean="0"/>
            </a:br>
            <a:r>
              <a:rPr lang="en-US" sz="4000" b="1" cap="all" dirty="0" smtClean="0"/>
              <a:t>ADDRESSING</a:t>
            </a:r>
            <a:r>
              <a:rPr lang="en-US" sz="4000" b="1" cap="all" dirty="0"/>
              <a:t/>
            </a:r>
            <a:br>
              <a:rPr lang="en-US" sz="4000" b="1" cap="all" dirty="0"/>
            </a:br>
            <a:endParaRPr lang="en-US" sz="4000" dirty="0"/>
          </a:p>
        </p:txBody>
      </p:sp>
      <p:sp>
        <p:nvSpPr>
          <p:cNvPr id="3" name="Content Placeholder 2"/>
          <p:cNvSpPr>
            <a:spLocks noGrp="1"/>
          </p:cNvSpPr>
          <p:nvPr>
            <p:ph idx="1"/>
          </p:nvPr>
        </p:nvSpPr>
        <p:spPr>
          <a:xfrm>
            <a:off x="1332410" y="2103120"/>
            <a:ext cx="9614263" cy="3931920"/>
          </a:xfrm>
        </p:spPr>
        <p:txBody>
          <a:bodyPr>
            <a:normAutofit/>
          </a:bodyPr>
          <a:lstStyle/>
          <a:p>
            <a:pPr marL="0" indent="0" algn="just" fontAlgn="base">
              <a:buNone/>
            </a:pPr>
            <a:r>
              <a:rPr lang="en-US" sz="2400" dirty="0" smtClean="0">
                <a:latin typeface="Candara" panose="020E0502030303020204" pitchFamily="34" charset="0"/>
              </a:rPr>
              <a:t>I2C </a:t>
            </a:r>
            <a:r>
              <a:rPr lang="en-US" sz="2400" dirty="0">
                <a:latin typeface="Candara" panose="020E0502030303020204" pitchFamily="34" charset="0"/>
              </a:rPr>
              <a:t>doesn’t have slave select lines like SPI, so it needs another way to let the slave know that data is being sent to it, and not another slave. It does this by </a:t>
            </a:r>
            <a:r>
              <a:rPr lang="en-US" sz="2400" i="1" dirty="0">
                <a:latin typeface="Candara" panose="020E0502030303020204" pitchFamily="34" charset="0"/>
              </a:rPr>
              <a:t>addressing</a:t>
            </a:r>
            <a:r>
              <a:rPr lang="en-US" sz="2400" dirty="0">
                <a:latin typeface="Candara" panose="020E0502030303020204" pitchFamily="34" charset="0"/>
              </a:rPr>
              <a:t>. The address frame is always the first frame after the start bit in a new message.</a:t>
            </a:r>
          </a:p>
          <a:p>
            <a:pPr marL="0" indent="0" algn="just" fontAlgn="base">
              <a:buNone/>
            </a:pPr>
            <a:r>
              <a:rPr lang="en-US" sz="2400" dirty="0">
                <a:latin typeface="Candara" panose="020E0502030303020204" pitchFamily="34" charset="0"/>
              </a:rPr>
              <a:t>The master sends the address of the slave it wants to communicate with to every slave connected to it. Each slave then compares the address sent from the master to its own address. If the address matches, it sends a low voltage ACK bit back to the master. If the address doesn’t match, the slave does nothing and the SDA line remains high.</a:t>
            </a:r>
          </a:p>
          <a:p>
            <a:pPr marL="0" indent="0" algn="just">
              <a:buNone/>
            </a:pPr>
            <a:endParaRPr lang="en-US" sz="2400" dirty="0">
              <a:latin typeface="Candara" panose="020E0502030303020204" pitchFamily="34" charset="0"/>
            </a:endParaRPr>
          </a:p>
        </p:txBody>
      </p:sp>
    </p:spTree>
    <p:extLst>
      <p:ext uri="{BB962C8B-B14F-4D97-AF65-F5344CB8AC3E}">
        <p14:creationId xmlns:p14="http://schemas.microsoft.com/office/powerpoint/2010/main" val="1071190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cap="all" dirty="0" smtClean="0"/>
              <a:t/>
            </a:r>
            <a:br>
              <a:rPr lang="en-US" sz="3600" b="1" cap="all" dirty="0" smtClean="0"/>
            </a:br>
            <a:r>
              <a:rPr lang="en-US" sz="4000" b="1" cap="all" dirty="0" smtClean="0"/>
              <a:t>STEPS </a:t>
            </a:r>
            <a:r>
              <a:rPr lang="en-US" sz="4000" b="1" cap="all" dirty="0"/>
              <a:t>OF I2C DATA TRANSMISSION</a:t>
            </a:r>
            <a:br>
              <a:rPr lang="en-US" sz="4000" b="1" cap="all" dirty="0"/>
            </a:br>
            <a:endParaRPr lang="en-US" sz="4000" dirty="0"/>
          </a:p>
        </p:txBody>
      </p:sp>
      <p:sp>
        <p:nvSpPr>
          <p:cNvPr id="3" name="Content Placeholder 2"/>
          <p:cNvSpPr>
            <a:spLocks noGrp="1"/>
          </p:cNvSpPr>
          <p:nvPr>
            <p:ph sz="half" idx="1"/>
          </p:nvPr>
        </p:nvSpPr>
        <p:spPr>
          <a:xfrm>
            <a:off x="1066799" y="2782388"/>
            <a:ext cx="4667795" cy="2704012"/>
          </a:xfrm>
        </p:spPr>
        <p:txBody>
          <a:bodyPr>
            <a:noAutofit/>
          </a:bodyPr>
          <a:lstStyle/>
          <a:p>
            <a:pPr marL="0" indent="0" algn="just" fontAlgn="base">
              <a:buNone/>
            </a:pPr>
            <a:r>
              <a:rPr lang="en-US" sz="2400" dirty="0" smtClean="0">
                <a:latin typeface="Candara" panose="020E0502030303020204" pitchFamily="34" charset="0"/>
              </a:rPr>
              <a:t>1. The </a:t>
            </a:r>
            <a:r>
              <a:rPr lang="en-US" sz="2400" dirty="0">
                <a:latin typeface="Candara" panose="020E0502030303020204" pitchFamily="34" charset="0"/>
              </a:rPr>
              <a:t>master sends the start condition to every connected slave by switching the SDA line from a high voltage level to a </a:t>
            </a:r>
            <a:r>
              <a:rPr lang="en-US" sz="2400" dirty="0" smtClean="0">
                <a:latin typeface="Candara" panose="020E0502030303020204" pitchFamily="34" charset="0"/>
              </a:rPr>
              <a:t>  low voltage level</a:t>
            </a:r>
            <a:r>
              <a:rPr lang="en-US" sz="2400" dirty="0">
                <a:latin typeface="Candara" panose="020E0502030303020204" pitchFamily="34" charset="0"/>
              </a:rPr>
              <a:t> </a:t>
            </a:r>
            <a:r>
              <a:rPr lang="en-US" sz="2400" i="1" dirty="0">
                <a:latin typeface="Candara" panose="020E0502030303020204" pitchFamily="34" charset="0"/>
              </a:rPr>
              <a:t>before</a:t>
            </a:r>
            <a:r>
              <a:rPr lang="en-US" sz="2400" dirty="0">
                <a:latin typeface="Candara" panose="020E0502030303020204" pitchFamily="34" charset="0"/>
              </a:rPr>
              <a:t> switching the SCL line from high to </a:t>
            </a:r>
            <a:r>
              <a:rPr lang="en-US" sz="2400" dirty="0" smtClean="0">
                <a:latin typeface="Candara" panose="020E0502030303020204" pitchFamily="34" charset="0"/>
              </a:rPr>
              <a:t>low</a:t>
            </a:r>
            <a:r>
              <a:rPr lang="en-US" sz="2400" dirty="0">
                <a:latin typeface="Candara" panose="020E0502030303020204" pitchFamily="34" charset="0"/>
              </a:rPr>
              <a:t>.</a:t>
            </a:r>
            <a:endParaRPr lang="en-US" sz="2400" dirty="0" smtClean="0">
              <a:latin typeface="Candara" panose="020E0502030303020204" pitchFamily="34" charset="0"/>
            </a:endParaRPr>
          </a:p>
          <a:p>
            <a:pPr marL="0" indent="0" fontAlgn="base">
              <a:buNone/>
            </a:pPr>
            <a:endParaRPr lang="en-US" sz="2400" dirty="0">
              <a:latin typeface="Candara" panose="020E0502030303020204" pitchFamily="34" charset="0"/>
            </a:endParaRPr>
          </a:p>
          <a:p>
            <a:pPr marL="0" indent="0">
              <a:buNone/>
            </a:pPr>
            <a:r>
              <a:rPr lang="en-US" sz="2400" dirty="0">
                <a:latin typeface="Candara" panose="020E0502030303020204" pitchFamily="34" charset="0"/>
                <a:hlinkClick r:id="rId2"/>
              </a:rPr>
              <a:t/>
            </a:r>
            <a:br>
              <a:rPr lang="en-US" sz="2400" dirty="0">
                <a:latin typeface="Candara" panose="020E0502030303020204" pitchFamily="34" charset="0"/>
                <a:hlinkClick r:id="rId2"/>
              </a:rPr>
            </a:br>
            <a:endParaRPr lang="en-US" sz="2400" dirty="0">
              <a:latin typeface="Candara" panose="020E0502030303020204" pitchFamily="34" charset="0"/>
            </a:endParaRPr>
          </a:p>
        </p:txBody>
      </p:sp>
      <p:sp>
        <p:nvSpPr>
          <p:cNvPr id="4" name="Content Placeholder 3"/>
          <p:cNvSpPr>
            <a:spLocks noGrp="1"/>
          </p:cNvSpPr>
          <p:nvPr>
            <p:ph sz="half" idx="2"/>
          </p:nvPr>
        </p:nvSpPr>
        <p:spPr/>
        <p:txBody>
          <a:bodyPr>
            <a:normAutofit/>
          </a:bodyPr>
          <a:lstStyle/>
          <a:p>
            <a:endParaRPr lang="en-US"/>
          </a:p>
        </p:txBody>
      </p:sp>
      <p:pic>
        <p:nvPicPr>
          <p:cNvPr id="10244" name="Picture 4" descr="http://www.circuitbasics.com/wp-content/uploads/2016/01/Introduction-to-I2C-Data-Transmission-Diagram-START-CONDIT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856" y="2014194"/>
            <a:ext cx="4632959" cy="419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26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cap="all" dirty="0" smtClean="0"/>
              <a:t/>
            </a:r>
            <a:br>
              <a:rPr lang="en-US" sz="3600" b="1" cap="all" dirty="0" smtClean="0"/>
            </a:br>
            <a:r>
              <a:rPr lang="en-US" sz="4000" b="1" cap="all" dirty="0" smtClean="0"/>
              <a:t>STEPS </a:t>
            </a:r>
            <a:r>
              <a:rPr lang="en-US" sz="4000" b="1" cap="all" dirty="0"/>
              <a:t>OF I2C DATA TRANSMISSION</a:t>
            </a:r>
            <a:br>
              <a:rPr lang="en-US" sz="4000" b="1" cap="all" dirty="0"/>
            </a:br>
            <a:endParaRPr lang="en-US" sz="4000" dirty="0"/>
          </a:p>
        </p:txBody>
      </p:sp>
      <p:sp>
        <p:nvSpPr>
          <p:cNvPr id="3" name="Content Placeholder 2"/>
          <p:cNvSpPr>
            <a:spLocks noGrp="1"/>
          </p:cNvSpPr>
          <p:nvPr>
            <p:ph sz="half" idx="1"/>
          </p:nvPr>
        </p:nvSpPr>
        <p:spPr>
          <a:xfrm>
            <a:off x="1066799" y="2782388"/>
            <a:ext cx="4667795" cy="2704012"/>
          </a:xfrm>
        </p:spPr>
        <p:txBody>
          <a:bodyPr>
            <a:noAutofit/>
          </a:bodyPr>
          <a:lstStyle/>
          <a:p>
            <a:pPr marL="0" indent="0" algn="just" fontAlgn="base">
              <a:buNone/>
            </a:pPr>
            <a:r>
              <a:rPr lang="en-US" sz="2400" dirty="0">
                <a:latin typeface="Candara" panose="020E0502030303020204" pitchFamily="34" charset="0"/>
              </a:rPr>
              <a:t>2.  The master sends each slave the 7 or 10 bit address of the slave it wants to communicate with, along with the read/write </a:t>
            </a:r>
            <a:r>
              <a:rPr lang="en-US" sz="2400" dirty="0" smtClean="0">
                <a:latin typeface="Candara" panose="020E0502030303020204" pitchFamily="34" charset="0"/>
              </a:rPr>
              <a:t>bit.</a:t>
            </a:r>
            <a:endParaRPr lang="en-US" sz="2400" dirty="0">
              <a:latin typeface="Candara" panose="020E0502030303020204" pitchFamily="34" charset="0"/>
            </a:endParaRPr>
          </a:p>
          <a:p>
            <a:pPr marL="0" indent="0" algn="just" fontAlgn="base">
              <a:buNone/>
            </a:pPr>
            <a:r>
              <a:rPr lang="en-US" sz="2400" dirty="0">
                <a:latin typeface="Candara" panose="020E0502030303020204" pitchFamily="34" charset="0"/>
                <a:hlinkClick r:id="rId2"/>
              </a:rPr>
              <a:t/>
            </a:r>
            <a:br>
              <a:rPr lang="en-US" sz="2400" dirty="0">
                <a:latin typeface="Candara" panose="020E0502030303020204" pitchFamily="34" charset="0"/>
                <a:hlinkClick r:id="rId2"/>
              </a:rPr>
            </a:br>
            <a:endParaRPr lang="en-US" sz="2400" dirty="0">
              <a:latin typeface="Candara" panose="020E0502030303020204" pitchFamily="34" charset="0"/>
            </a:endParaRPr>
          </a:p>
        </p:txBody>
      </p:sp>
      <p:pic>
        <p:nvPicPr>
          <p:cNvPr id="11266" name="Picture 2" descr="http://www.circuitbasics.com/wp-content/uploads/2016/01/Introduction-to-I2C-Data-Transmission-Diagram-ADDRESS-FRAME-2.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65223" y="2207623"/>
            <a:ext cx="5486400" cy="4167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537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cap="all" dirty="0" smtClean="0"/>
              <a:t/>
            </a:r>
            <a:br>
              <a:rPr lang="en-US" sz="3600" b="1" cap="all" dirty="0" smtClean="0"/>
            </a:br>
            <a:r>
              <a:rPr lang="en-US" sz="4000" b="1" cap="all" dirty="0" smtClean="0"/>
              <a:t>STEPS </a:t>
            </a:r>
            <a:r>
              <a:rPr lang="en-US" sz="4000" b="1" cap="all" dirty="0"/>
              <a:t>OF I2C DATA TRANSMISSION</a:t>
            </a:r>
            <a:br>
              <a:rPr lang="en-US" sz="4000" b="1" cap="all" dirty="0"/>
            </a:br>
            <a:endParaRPr lang="en-US" sz="4000" dirty="0"/>
          </a:p>
        </p:txBody>
      </p:sp>
      <p:sp>
        <p:nvSpPr>
          <p:cNvPr id="3" name="Content Placeholder 2"/>
          <p:cNvSpPr>
            <a:spLocks noGrp="1"/>
          </p:cNvSpPr>
          <p:nvPr>
            <p:ph sz="half" idx="1"/>
          </p:nvPr>
        </p:nvSpPr>
        <p:spPr>
          <a:xfrm>
            <a:off x="1066800" y="2455817"/>
            <a:ext cx="4759234" cy="2704012"/>
          </a:xfrm>
        </p:spPr>
        <p:txBody>
          <a:bodyPr>
            <a:noAutofit/>
          </a:bodyPr>
          <a:lstStyle/>
          <a:p>
            <a:pPr marL="0" indent="0" algn="just" fontAlgn="base">
              <a:buNone/>
            </a:pPr>
            <a:r>
              <a:rPr lang="en-US" sz="2400" dirty="0">
                <a:latin typeface="Candara" panose="020E0502030303020204" pitchFamily="34" charset="0"/>
              </a:rPr>
              <a:t>3. </a:t>
            </a:r>
            <a:r>
              <a:rPr lang="en-US" sz="2400" dirty="0" smtClean="0">
                <a:latin typeface="Candara" panose="020E0502030303020204" pitchFamily="34" charset="0"/>
              </a:rPr>
              <a:t> Each </a:t>
            </a:r>
            <a:r>
              <a:rPr lang="en-US" sz="2400" dirty="0">
                <a:latin typeface="Candara" panose="020E0502030303020204" pitchFamily="34" charset="0"/>
              </a:rPr>
              <a:t>slave compares the address sent from the master to its own address. If the address matches, the slave returns an ACK bit by pulling the SDA line low for one bit. If the address from the master does not match the slave’s own address, the slave leaves the SDA line high.</a:t>
            </a:r>
          </a:p>
          <a:p>
            <a:pPr marL="0" indent="0">
              <a:buNone/>
            </a:pPr>
            <a:r>
              <a:rPr lang="en-US" sz="2400" dirty="0">
                <a:latin typeface="Candara" panose="020E0502030303020204" pitchFamily="34" charset="0"/>
                <a:hlinkClick r:id="rId2"/>
              </a:rPr>
              <a:t/>
            </a:r>
            <a:br>
              <a:rPr lang="en-US" sz="2400" dirty="0">
                <a:latin typeface="Candara" panose="020E0502030303020204" pitchFamily="34" charset="0"/>
                <a:hlinkClick r:id="rId2"/>
              </a:rPr>
            </a:br>
            <a:endParaRPr lang="en-US" sz="2400" dirty="0">
              <a:latin typeface="Candara" panose="020E0502030303020204" pitchFamily="34" charset="0"/>
            </a:endParaRPr>
          </a:p>
        </p:txBody>
      </p:sp>
      <p:pic>
        <p:nvPicPr>
          <p:cNvPr id="12290" name="Picture 2" descr="http://www.circuitbasics.com/wp-content/uploads/2016/01/Introduction-to-I2C-Data-Transmission-Diagram-ACK-Bit-Slave-to-Master-2.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21977" y="2194559"/>
            <a:ext cx="5238206" cy="4023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7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cap="all" dirty="0" smtClean="0"/>
              <a:t/>
            </a:r>
            <a:br>
              <a:rPr lang="en-US" sz="3600" b="1" cap="all" dirty="0" smtClean="0"/>
            </a:br>
            <a:r>
              <a:rPr lang="en-US" sz="4000" b="1" cap="all" dirty="0" smtClean="0"/>
              <a:t>STEPS </a:t>
            </a:r>
            <a:r>
              <a:rPr lang="en-US" sz="4000" b="1" cap="all" dirty="0"/>
              <a:t>OF I2C DATA TRANSMISSION</a:t>
            </a:r>
            <a:br>
              <a:rPr lang="en-US" sz="4000" b="1" cap="all" dirty="0"/>
            </a:br>
            <a:endParaRPr lang="en-US" sz="4000" dirty="0"/>
          </a:p>
        </p:txBody>
      </p:sp>
      <p:sp>
        <p:nvSpPr>
          <p:cNvPr id="3" name="Content Placeholder 2"/>
          <p:cNvSpPr>
            <a:spLocks noGrp="1"/>
          </p:cNvSpPr>
          <p:nvPr>
            <p:ph sz="half" idx="1"/>
          </p:nvPr>
        </p:nvSpPr>
        <p:spPr>
          <a:xfrm>
            <a:off x="1066799" y="2782388"/>
            <a:ext cx="4667795" cy="2704012"/>
          </a:xfrm>
        </p:spPr>
        <p:txBody>
          <a:bodyPr>
            <a:noAutofit/>
          </a:bodyPr>
          <a:lstStyle/>
          <a:p>
            <a:pPr marL="0" indent="0" algn="just" fontAlgn="base">
              <a:buNone/>
            </a:pPr>
            <a:r>
              <a:rPr lang="en-US" sz="2400" dirty="0" smtClean="0">
                <a:latin typeface="Candara" panose="020E0502030303020204" pitchFamily="34" charset="0"/>
              </a:rPr>
              <a:t>4</a:t>
            </a:r>
            <a:r>
              <a:rPr lang="en-US" sz="2400" dirty="0">
                <a:latin typeface="Candara" panose="020E0502030303020204" pitchFamily="34" charset="0"/>
              </a:rPr>
              <a:t>. The master sends or receives the data </a:t>
            </a:r>
            <a:r>
              <a:rPr lang="en-US" sz="2400" dirty="0" smtClean="0">
                <a:latin typeface="Candara" panose="020E0502030303020204" pitchFamily="34" charset="0"/>
              </a:rPr>
              <a:t>frame.</a:t>
            </a:r>
            <a:endParaRPr lang="en-US" sz="2400" dirty="0">
              <a:latin typeface="Candara" panose="020E0502030303020204" pitchFamily="34" charset="0"/>
            </a:endParaRPr>
          </a:p>
          <a:p>
            <a:pPr marL="0" indent="0">
              <a:buNone/>
            </a:pPr>
            <a:r>
              <a:rPr lang="en-US" sz="2400" dirty="0">
                <a:latin typeface="Candara" panose="020E0502030303020204" pitchFamily="34" charset="0"/>
                <a:hlinkClick r:id="rId2"/>
              </a:rPr>
              <a:t/>
            </a:r>
            <a:br>
              <a:rPr lang="en-US" sz="2400" dirty="0">
                <a:latin typeface="Candara" panose="020E0502030303020204" pitchFamily="34" charset="0"/>
                <a:hlinkClick r:id="rId2"/>
              </a:rPr>
            </a:br>
            <a:endParaRPr lang="en-US" sz="2400" dirty="0">
              <a:latin typeface="Candara" panose="020E0502030303020204" pitchFamily="34" charset="0"/>
            </a:endParaRPr>
          </a:p>
        </p:txBody>
      </p:sp>
      <p:pic>
        <p:nvPicPr>
          <p:cNvPr id="16386" name="Picture 2" descr="http://www.circuitbasics.com/wp-content/uploads/2016/01/Introduction-to-I2C-Data-Transmission-Diagram-Data-Frame.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30537" y="2240118"/>
            <a:ext cx="5094514" cy="384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983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cap="all" dirty="0" smtClean="0"/>
              <a:t/>
            </a:r>
            <a:br>
              <a:rPr lang="en-US" sz="3600" b="1" cap="all" dirty="0" smtClean="0"/>
            </a:br>
            <a:r>
              <a:rPr lang="en-US" sz="4000" b="1" cap="all" dirty="0" smtClean="0"/>
              <a:t>STEPS </a:t>
            </a:r>
            <a:r>
              <a:rPr lang="en-US" sz="4000" b="1" cap="all" dirty="0"/>
              <a:t>OF I2C DATA TRANSMISSION</a:t>
            </a:r>
            <a:br>
              <a:rPr lang="en-US" sz="4000" b="1" cap="all" dirty="0"/>
            </a:br>
            <a:endParaRPr lang="en-US" sz="4000" dirty="0"/>
          </a:p>
        </p:txBody>
      </p:sp>
      <p:sp>
        <p:nvSpPr>
          <p:cNvPr id="3" name="Content Placeholder 2"/>
          <p:cNvSpPr>
            <a:spLocks noGrp="1"/>
          </p:cNvSpPr>
          <p:nvPr>
            <p:ph sz="half" idx="1"/>
          </p:nvPr>
        </p:nvSpPr>
        <p:spPr>
          <a:xfrm>
            <a:off x="1066799" y="2782388"/>
            <a:ext cx="4667795" cy="2704012"/>
          </a:xfrm>
        </p:spPr>
        <p:txBody>
          <a:bodyPr>
            <a:noAutofit/>
          </a:bodyPr>
          <a:lstStyle/>
          <a:p>
            <a:pPr marL="0" indent="0" algn="just" fontAlgn="base">
              <a:buNone/>
            </a:pPr>
            <a:r>
              <a:rPr lang="en-US" sz="2400" dirty="0">
                <a:latin typeface="Candara" panose="020E0502030303020204" pitchFamily="34" charset="0"/>
              </a:rPr>
              <a:t>5. </a:t>
            </a:r>
            <a:r>
              <a:rPr lang="en-US" sz="2400" dirty="0" smtClean="0">
                <a:latin typeface="Candara" panose="020E0502030303020204" pitchFamily="34" charset="0"/>
              </a:rPr>
              <a:t> After </a:t>
            </a:r>
            <a:r>
              <a:rPr lang="en-US" sz="2400" dirty="0">
                <a:latin typeface="Candara" panose="020E0502030303020204" pitchFamily="34" charset="0"/>
              </a:rPr>
              <a:t>each data frame has been transferred, the receiving device returns another ACK bit to the sender to acknowledge successful receipt of the </a:t>
            </a:r>
            <a:r>
              <a:rPr lang="en-US" sz="2400" dirty="0" smtClean="0">
                <a:latin typeface="Candara" panose="020E0502030303020204" pitchFamily="34" charset="0"/>
              </a:rPr>
              <a:t>frame.</a:t>
            </a:r>
            <a:endParaRPr lang="en-US" sz="2400" dirty="0">
              <a:latin typeface="Candara" panose="020E0502030303020204" pitchFamily="34" charset="0"/>
            </a:endParaRPr>
          </a:p>
          <a:p>
            <a:pPr marL="0" indent="0">
              <a:buNone/>
            </a:pPr>
            <a:r>
              <a:rPr lang="en-US" sz="2400" dirty="0">
                <a:latin typeface="Candara" panose="020E0502030303020204" pitchFamily="34" charset="0"/>
                <a:hlinkClick r:id="rId2"/>
              </a:rPr>
              <a:t/>
            </a:r>
            <a:br>
              <a:rPr lang="en-US" sz="2400" dirty="0">
                <a:latin typeface="Candara" panose="020E0502030303020204" pitchFamily="34" charset="0"/>
                <a:hlinkClick r:id="rId2"/>
              </a:rPr>
            </a:br>
            <a:endParaRPr lang="en-US" sz="2400" dirty="0">
              <a:latin typeface="Candara" panose="020E0502030303020204" pitchFamily="34" charset="0"/>
            </a:endParaRPr>
          </a:p>
        </p:txBody>
      </p:sp>
      <p:pic>
        <p:nvPicPr>
          <p:cNvPr id="15362" name="Picture 2" descr="http://www.circuitbasics.com/wp-content/uploads/2016/01/Introduction-to-I2C-Data-Transmission-Diagram-ACK-bit-slave-to-master-2A.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8732" y="2240118"/>
            <a:ext cx="4946468" cy="404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89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Inter Integrated Circuit Protocol (I2C) </a:t>
            </a:r>
            <a:endParaRPr lang="en-US" sz="3600"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400" dirty="0" smtClean="0">
                <a:latin typeface="Candara" panose="020E0502030303020204" pitchFamily="34" charset="0"/>
              </a:rPr>
              <a:t>It </a:t>
            </a:r>
            <a:r>
              <a:rPr lang="en-US" sz="2400" dirty="0">
                <a:latin typeface="Candara" panose="020E0502030303020204" pitchFamily="34" charset="0"/>
              </a:rPr>
              <a:t>is a </a:t>
            </a:r>
            <a:r>
              <a:rPr lang="en-US" sz="2400" dirty="0" smtClean="0">
                <a:latin typeface="Candara" panose="020E0502030303020204" pitchFamily="34" charset="0"/>
              </a:rPr>
              <a:t>serial communication protocol allow </a:t>
            </a:r>
            <a:r>
              <a:rPr lang="en-US" sz="2400" dirty="0">
                <a:latin typeface="Candara" panose="020E0502030303020204" pitchFamily="34" charset="0"/>
              </a:rPr>
              <a:t>to </a:t>
            </a:r>
            <a:r>
              <a:rPr lang="en-US" sz="2400" dirty="0" smtClean="0">
                <a:latin typeface="Candara" panose="020E0502030303020204" pitchFamily="34" charset="0"/>
              </a:rPr>
              <a:t>connect </a:t>
            </a:r>
            <a:r>
              <a:rPr lang="en-US" sz="2400" dirty="0">
                <a:latin typeface="Candara" panose="020E0502030303020204" pitchFamily="34" charset="0"/>
              </a:rPr>
              <a:t>multiple slaves to a single master (like SPI) and </a:t>
            </a:r>
            <a:r>
              <a:rPr lang="en-US" sz="2400" dirty="0" smtClean="0">
                <a:latin typeface="Candara" panose="020E0502030303020204" pitchFamily="34" charset="0"/>
              </a:rPr>
              <a:t> </a:t>
            </a:r>
            <a:r>
              <a:rPr lang="en-US" sz="2400" dirty="0">
                <a:latin typeface="Candara" panose="020E0502030303020204" pitchFamily="34" charset="0"/>
              </a:rPr>
              <a:t>multiple masters controlling single, or multiple slaves.</a:t>
            </a:r>
            <a:endParaRPr lang="en-US" sz="2400" dirty="0" smtClean="0">
              <a:latin typeface="Candara" panose="020E0502030303020204" pitchFamily="34" charset="0"/>
            </a:endParaRPr>
          </a:p>
          <a:p>
            <a:pPr algn="just">
              <a:buFont typeface="Wingdings" panose="05000000000000000000" pitchFamily="2" charset="2"/>
              <a:buChar char="§"/>
            </a:pPr>
            <a:r>
              <a:rPr lang="en-US" sz="2400" dirty="0">
                <a:latin typeface="Candara" panose="020E0502030303020204" pitchFamily="34" charset="0"/>
              </a:rPr>
              <a:t>O</a:t>
            </a:r>
            <a:r>
              <a:rPr lang="en-US" sz="2400" dirty="0" smtClean="0">
                <a:latin typeface="Candara" panose="020E0502030303020204" pitchFamily="34" charset="0"/>
              </a:rPr>
              <a:t>nly </a:t>
            </a:r>
            <a:r>
              <a:rPr lang="en-US" sz="2400" dirty="0">
                <a:latin typeface="Candara" panose="020E0502030303020204" pitchFamily="34" charset="0"/>
              </a:rPr>
              <a:t>two wires are required for communication between up to almost 128 (112) devices when using 7 bits addressing and up to almost 1024 (1008) devices when using 10 bits addressing.</a:t>
            </a:r>
          </a:p>
          <a:p>
            <a:pPr algn="just">
              <a:buFont typeface="Wingdings" panose="05000000000000000000" pitchFamily="2" charset="2"/>
              <a:buChar char="§"/>
            </a:pPr>
            <a:r>
              <a:rPr lang="en-US" sz="2400" dirty="0">
                <a:latin typeface="Candara" panose="020E0502030303020204" pitchFamily="34" charset="0"/>
              </a:rPr>
              <a:t>This is really useful when </a:t>
            </a:r>
            <a:r>
              <a:rPr lang="en-US" sz="2400" dirty="0" smtClean="0">
                <a:latin typeface="Candara" panose="020E0502030303020204" pitchFamily="34" charset="0"/>
              </a:rPr>
              <a:t>more </a:t>
            </a:r>
            <a:r>
              <a:rPr lang="en-US" sz="2400" dirty="0">
                <a:latin typeface="Candara" panose="020E0502030303020204" pitchFamily="34" charset="0"/>
              </a:rPr>
              <a:t>than one microcontroller logging data to a single memory card or displaying text to a single LCD.</a:t>
            </a:r>
          </a:p>
        </p:txBody>
      </p:sp>
    </p:spTree>
    <p:extLst>
      <p:ext uri="{BB962C8B-B14F-4D97-AF65-F5344CB8AC3E}">
        <p14:creationId xmlns:p14="http://schemas.microsoft.com/office/powerpoint/2010/main" val="1694974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cap="all" dirty="0" smtClean="0"/>
              <a:t/>
            </a:r>
            <a:br>
              <a:rPr lang="en-US" sz="3600" b="1" cap="all" dirty="0" smtClean="0"/>
            </a:br>
            <a:r>
              <a:rPr lang="en-US" sz="4000" b="1" cap="all" dirty="0" smtClean="0"/>
              <a:t>STEPS </a:t>
            </a:r>
            <a:r>
              <a:rPr lang="en-US" sz="4000" b="1" cap="all" dirty="0"/>
              <a:t>OF I2C DATA TRANSMISSION</a:t>
            </a:r>
            <a:br>
              <a:rPr lang="en-US" sz="4000" b="1" cap="all" dirty="0"/>
            </a:br>
            <a:endParaRPr lang="en-US" sz="4000" dirty="0"/>
          </a:p>
        </p:txBody>
      </p:sp>
      <p:sp>
        <p:nvSpPr>
          <p:cNvPr id="3" name="Content Placeholder 2"/>
          <p:cNvSpPr>
            <a:spLocks noGrp="1"/>
          </p:cNvSpPr>
          <p:nvPr>
            <p:ph sz="half" idx="1"/>
          </p:nvPr>
        </p:nvSpPr>
        <p:spPr>
          <a:xfrm>
            <a:off x="1066799" y="2782388"/>
            <a:ext cx="4667795" cy="2704012"/>
          </a:xfrm>
        </p:spPr>
        <p:txBody>
          <a:bodyPr>
            <a:noAutofit/>
          </a:bodyPr>
          <a:lstStyle/>
          <a:p>
            <a:pPr marL="0" indent="0" algn="just" fontAlgn="base">
              <a:buNone/>
            </a:pPr>
            <a:r>
              <a:rPr lang="en-US" sz="2400" dirty="0" smtClean="0">
                <a:latin typeface="Candara" panose="020E0502030303020204" pitchFamily="34" charset="0"/>
              </a:rPr>
              <a:t>6</a:t>
            </a:r>
            <a:r>
              <a:rPr lang="en-US" sz="2400" dirty="0">
                <a:latin typeface="Candara" panose="020E0502030303020204" pitchFamily="34" charset="0"/>
              </a:rPr>
              <a:t>. </a:t>
            </a:r>
            <a:r>
              <a:rPr lang="en-US" sz="2400" dirty="0" smtClean="0">
                <a:latin typeface="Candara" panose="020E0502030303020204" pitchFamily="34" charset="0"/>
              </a:rPr>
              <a:t> To </a:t>
            </a:r>
            <a:r>
              <a:rPr lang="en-US" sz="2400" dirty="0">
                <a:latin typeface="Candara" panose="020E0502030303020204" pitchFamily="34" charset="0"/>
              </a:rPr>
              <a:t>stop the data transmission, the master sends a stop condition to the slave by switching SCL high before switching SDA </a:t>
            </a:r>
            <a:r>
              <a:rPr lang="en-US" sz="2400" dirty="0" smtClean="0">
                <a:latin typeface="Candara" panose="020E0502030303020204" pitchFamily="34" charset="0"/>
              </a:rPr>
              <a:t>high.</a:t>
            </a:r>
            <a:endParaRPr lang="en-US" sz="2400" dirty="0">
              <a:latin typeface="Candara" panose="020E0502030303020204" pitchFamily="34" charset="0"/>
            </a:endParaRPr>
          </a:p>
          <a:p>
            <a:pPr marL="0" indent="0">
              <a:buNone/>
            </a:pPr>
            <a:r>
              <a:rPr lang="en-US" dirty="0">
                <a:hlinkClick r:id="rId2"/>
              </a:rPr>
              <a:t/>
            </a:r>
            <a:br>
              <a:rPr lang="en-US" dirty="0">
                <a:hlinkClick r:id="rId2"/>
              </a:rPr>
            </a:br>
            <a:endParaRPr lang="en-US" sz="2400" dirty="0">
              <a:latin typeface="Candara" panose="020E0502030303020204" pitchFamily="34" charset="0"/>
            </a:endParaRPr>
          </a:p>
          <a:p>
            <a:pPr marL="0" indent="0">
              <a:buNone/>
            </a:pPr>
            <a:r>
              <a:rPr lang="en-US" sz="2400" dirty="0">
                <a:latin typeface="Candara" panose="020E0502030303020204" pitchFamily="34" charset="0"/>
                <a:hlinkClick r:id="rId3"/>
              </a:rPr>
              <a:t/>
            </a:r>
            <a:br>
              <a:rPr lang="en-US" sz="2400" dirty="0">
                <a:latin typeface="Candara" panose="020E0502030303020204" pitchFamily="34" charset="0"/>
                <a:hlinkClick r:id="rId3"/>
              </a:rPr>
            </a:br>
            <a:endParaRPr lang="en-US" sz="2400" dirty="0">
              <a:latin typeface="Candara" panose="020E0502030303020204" pitchFamily="34" charset="0"/>
            </a:endParaRPr>
          </a:p>
        </p:txBody>
      </p:sp>
      <p:pic>
        <p:nvPicPr>
          <p:cNvPr id="14338" name="Picture 2" descr="http://www.circuitbasics.com/wp-content/uploads/2016/01/Introduction-to-I2C-Data-Transmission-Diagram-Stop-Condition.pn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400800" y="2240118"/>
            <a:ext cx="4598126" cy="3794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756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
            </a:r>
            <a:br>
              <a:rPr lang="en-US" sz="3600" b="1" dirty="0" smtClean="0"/>
            </a:br>
            <a:r>
              <a:rPr lang="en-US" sz="4000" b="1" dirty="0" smtClean="0"/>
              <a:t>Advantages of I2C</a:t>
            </a:r>
            <a:br>
              <a:rPr lang="en-US" sz="4000" b="1" dirty="0" smtClean="0"/>
            </a:br>
            <a:endParaRPr lang="en-US" sz="4000" dirty="0"/>
          </a:p>
        </p:txBody>
      </p:sp>
      <p:sp>
        <p:nvSpPr>
          <p:cNvPr id="5" name="Content Placeholder 4"/>
          <p:cNvSpPr>
            <a:spLocks noGrp="1"/>
          </p:cNvSpPr>
          <p:nvPr>
            <p:ph idx="1"/>
          </p:nvPr>
        </p:nvSpPr>
        <p:spPr>
          <a:xfrm>
            <a:off x="2403567" y="2103120"/>
            <a:ext cx="7289074" cy="3931920"/>
          </a:xfrm>
        </p:spPr>
        <p:txBody>
          <a:bodyPr>
            <a:normAutofit/>
          </a:bodyPr>
          <a:lstStyle/>
          <a:p>
            <a:pPr algn="just" fontAlgn="base">
              <a:buFont typeface="Wingdings" panose="05000000000000000000" pitchFamily="2" charset="2"/>
              <a:buChar char="§"/>
            </a:pPr>
            <a:r>
              <a:rPr lang="en-US" sz="2400" dirty="0">
                <a:latin typeface="Candara" panose="020E0502030303020204" pitchFamily="34" charset="0"/>
              </a:rPr>
              <a:t>Only uses two wires</a:t>
            </a:r>
          </a:p>
          <a:p>
            <a:pPr algn="just" fontAlgn="base">
              <a:buFont typeface="Wingdings" panose="05000000000000000000" pitchFamily="2" charset="2"/>
              <a:buChar char="§"/>
            </a:pPr>
            <a:r>
              <a:rPr lang="en-US" sz="2400" dirty="0">
                <a:latin typeface="Candara" panose="020E0502030303020204" pitchFamily="34" charset="0"/>
              </a:rPr>
              <a:t>Supports multiple masters and multiple slaves</a:t>
            </a:r>
          </a:p>
          <a:p>
            <a:pPr algn="just" fontAlgn="base">
              <a:buFont typeface="Wingdings" panose="05000000000000000000" pitchFamily="2" charset="2"/>
              <a:buChar char="§"/>
            </a:pPr>
            <a:r>
              <a:rPr lang="en-US" sz="2400" dirty="0">
                <a:latin typeface="Candara" panose="020E0502030303020204" pitchFamily="34" charset="0"/>
              </a:rPr>
              <a:t>ACK/NACK bit gives confirmation that each frame is transferred successfully</a:t>
            </a:r>
          </a:p>
          <a:p>
            <a:pPr algn="just" fontAlgn="base">
              <a:buFont typeface="Wingdings" panose="05000000000000000000" pitchFamily="2" charset="2"/>
              <a:buChar char="§"/>
            </a:pPr>
            <a:r>
              <a:rPr lang="en-US" sz="2400" dirty="0">
                <a:latin typeface="Candara" panose="020E0502030303020204" pitchFamily="34" charset="0"/>
              </a:rPr>
              <a:t>Hardware is less complicated than with UARTs</a:t>
            </a:r>
          </a:p>
          <a:p>
            <a:pPr algn="just" fontAlgn="base">
              <a:buFont typeface="Wingdings" panose="05000000000000000000" pitchFamily="2" charset="2"/>
              <a:buChar char="§"/>
            </a:pPr>
            <a:r>
              <a:rPr lang="en-US" sz="2400" dirty="0">
                <a:latin typeface="Candara" panose="020E0502030303020204" pitchFamily="34" charset="0"/>
              </a:rPr>
              <a:t>Well known and widely used protocol</a:t>
            </a:r>
          </a:p>
          <a:p>
            <a:pPr algn="just">
              <a:buFont typeface="Wingdings" panose="05000000000000000000" pitchFamily="2" charset="2"/>
              <a:buChar char="§"/>
            </a:pPr>
            <a:endParaRPr lang="en-US" sz="2400" dirty="0">
              <a:latin typeface="Candara" panose="020E0502030303020204" pitchFamily="34" charset="0"/>
            </a:endParaRPr>
          </a:p>
        </p:txBody>
      </p:sp>
    </p:spTree>
    <p:extLst>
      <p:ext uri="{BB962C8B-B14F-4D97-AF65-F5344CB8AC3E}">
        <p14:creationId xmlns:p14="http://schemas.microsoft.com/office/powerpoint/2010/main" val="161241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
            </a:r>
            <a:br>
              <a:rPr lang="en-US" sz="3600" b="1" dirty="0" smtClean="0"/>
            </a:br>
            <a:r>
              <a:rPr lang="en-US" sz="4000" b="1" dirty="0" smtClean="0"/>
              <a:t>Disadvantages of I2C</a:t>
            </a:r>
            <a:br>
              <a:rPr lang="en-US" sz="4000" b="1" dirty="0" smtClean="0"/>
            </a:br>
            <a:endParaRPr lang="en-US" sz="4000" dirty="0"/>
          </a:p>
        </p:txBody>
      </p:sp>
      <p:sp>
        <p:nvSpPr>
          <p:cNvPr id="5" name="Content Placeholder 4"/>
          <p:cNvSpPr>
            <a:spLocks noGrp="1"/>
          </p:cNvSpPr>
          <p:nvPr>
            <p:ph idx="1"/>
          </p:nvPr>
        </p:nvSpPr>
        <p:spPr>
          <a:xfrm>
            <a:off x="2732314" y="2677887"/>
            <a:ext cx="6727371" cy="1332412"/>
          </a:xfrm>
        </p:spPr>
        <p:txBody>
          <a:bodyPr>
            <a:normAutofit/>
          </a:bodyPr>
          <a:lstStyle/>
          <a:p>
            <a:pPr algn="just" fontAlgn="base">
              <a:buFont typeface="Wingdings" panose="05000000000000000000" pitchFamily="2" charset="2"/>
              <a:buChar char="§"/>
            </a:pPr>
            <a:r>
              <a:rPr lang="en-US" sz="2400" dirty="0">
                <a:latin typeface="Candara" panose="020E0502030303020204" pitchFamily="34" charset="0"/>
              </a:rPr>
              <a:t>Slower data transfer rate than SPI</a:t>
            </a:r>
          </a:p>
          <a:p>
            <a:pPr algn="just" fontAlgn="base">
              <a:buFont typeface="Wingdings" panose="05000000000000000000" pitchFamily="2" charset="2"/>
              <a:buChar char="§"/>
            </a:pPr>
            <a:r>
              <a:rPr lang="en-US" sz="2400" dirty="0">
                <a:latin typeface="Candara" panose="020E0502030303020204" pitchFamily="34" charset="0"/>
              </a:rPr>
              <a:t>The size of the data frame is limited to 8 bits</a:t>
            </a:r>
          </a:p>
          <a:p>
            <a:pPr marL="0" indent="0" algn="ctr">
              <a:buNone/>
            </a:pPr>
            <a:endParaRPr lang="en-US" sz="2400" dirty="0">
              <a:latin typeface="Candara" panose="020E0502030303020204" pitchFamily="34" charset="0"/>
            </a:endParaRPr>
          </a:p>
        </p:txBody>
      </p:sp>
    </p:spTree>
    <p:extLst>
      <p:ext uri="{BB962C8B-B14F-4D97-AF65-F5344CB8AC3E}">
        <p14:creationId xmlns:p14="http://schemas.microsoft.com/office/powerpoint/2010/main" val="1356909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ARDUINO Wire Library</a:t>
            </a:r>
            <a:endParaRPr lang="en-US" sz="3600" b="1" dirty="0"/>
          </a:p>
        </p:txBody>
      </p:sp>
      <p:sp>
        <p:nvSpPr>
          <p:cNvPr id="3" name="Content Placeholder 2"/>
          <p:cNvSpPr>
            <a:spLocks noGrp="1"/>
          </p:cNvSpPr>
          <p:nvPr>
            <p:ph idx="1"/>
          </p:nvPr>
        </p:nvSpPr>
        <p:spPr/>
        <p:txBody>
          <a:bodyPr/>
          <a:lstStyle/>
          <a:p>
            <a:pPr algn="ctr">
              <a:buFont typeface="Wingdings" panose="05000000000000000000" pitchFamily="2" charset="2"/>
              <a:buChar char="§"/>
            </a:pPr>
            <a:r>
              <a:rPr lang="en-US" sz="2400" dirty="0">
                <a:latin typeface="Candara" panose="020E0502030303020204" pitchFamily="34" charset="0"/>
              </a:rPr>
              <a:t>This library allows </a:t>
            </a:r>
            <a:r>
              <a:rPr lang="en-US" sz="2400" dirty="0" smtClean="0">
                <a:latin typeface="Candara" panose="020E0502030303020204" pitchFamily="34" charset="0"/>
              </a:rPr>
              <a:t> </a:t>
            </a:r>
            <a:r>
              <a:rPr lang="en-US" sz="2400" dirty="0">
                <a:latin typeface="Candara" panose="020E0502030303020204" pitchFamily="34" charset="0"/>
              </a:rPr>
              <a:t>to communicate with I2C / TWI </a:t>
            </a:r>
            <a:r>
              <a:rPr lang="en-US" sz="2400" dirty="0" smtClean="0">
                <a:latin typeface="Candara" panose="020E0502030303020204" pitchFamily="34" charset="0"/>
              </a:rPr>
              <a:t>devices.</a:t>
            </a:r>
          </a:p>
          <a:p>
            <a:endParaRPr lang="en-US" dirty="0"/>
          </a:p>
        </p:txBody>
      </p:sp>
      <p:graphicFrame>
        <p:nvGraphicFramePr>
          <p:cNvPr id="4" name="Table 3"/>
          <p:cNvGraphicFramePr>
            <a:graphicFrameLocks noGrp="1"/>
          </p:cNvGraphicFramePr>
          <p:nvPr>
            <p:extLst/>
          </p:nvPr>
        </p:nvGraphicFramePr>
        <p:xfrm>
          <a:off x="3187337" y="3132568"/>
          <a:ext cx="6021978" cy="2122170"/>
        </p:xfrm>
        <a:graphic>
          <a:graphicData uri="http://schemas.openxmlformats.org/drawingml/2006/table">
            <a:tbl>
              <a:tblPr/>
              <a:tblGrid>
                <a:gridCol w="3010989">
                  <a:extLst>
                    <a:ext uri="{9D8B030D-6E8A-4147-A177-3AD203B41FA5}">
                      <a16:colId xmlns:a16="http://schemas.microsoft.com/office/drawing/2014/main" xmlns="" val="739467525"/>
                    </a:ext>
                  </a:extLst>
                </a:gridCol>
                <a:gridCol w="3010989">
                  <a:extLst>
                    <a:ext uri="{9D8B030D-6E8A-4147-A177-3AD203B41FA5}">
                      <a16:colId xmlns:a16="http://schemas.microsoft.com/office/drawing/2014/main" xmlns="" val="3022566482"/>
                    </a:ext>
                  </a:extLst>
                </a:gridCol>
              </a:tblGrid>
              <a:tr h="0">
                <a:tc>
                  <a:txBody>
                    <a:bodyPr/>
                    <a:lstStyle/>
                    <a:p>
                      <a:pPr algn="l" rtl="0"/>
                      <a:r>
                        <a:rPr lang="en-US" b="0" i="0">
                          <a:effectLst/>
                          <a:latin typeface="TyponineSans Text 16"/>
                        </a:rPr>
                        <a:t>Board</a:t>
                      </a:r>
                      <a:endParaRPr lang="en-US">
                        <a:effectLst/>
                      </a:endParaRPr>
                    </a:p>
                  </a:txBody>
                  <a:tcPr marL="47625" marR="190500" marT="47625" marB="47625" anchor="ctr">
                    <a:lnL>
                      <a:noFill/>
                    </a:lnL>
                    <a:lnR>
                      <a:noFill/>
                    </a:lnR>
                    <a:lnT>
                      <a:noFill/>
                    </a:lnT>
                    <a:lnB>
                      <a:noFill/>
                    </a:lnB>
                    <a:solidFill>
                      <a:srgbClr val="FFFFFF"/>
                    </a:solidFill>
                  </a:tcPr>
                </a:tc>
                <a:tc>
                  <a:txBody>
                    <a:bodyPr/>
                    <a:lstStyle/>
                    <a:p>
                      <a:pPr algn="l" rtl="0"/>
                      <a:r>
                        <a:rPr lang="en-US" b="0" i="0" dirty="0">
                          <a:effectLst/>
                          <a:latin typeface="TyponineSans Text 16"/>
                        </a:rPr>
                        <a:t>I2C / TWI pins</a:t>
                      </a:r>
                      <a:endParaRPr lang="en-US" dirty="0">
                        <a:effectLst/>
                      </a:endParaRPr>
                    </a:p>
                  </a:txBody>
                  <a:tcPr marL="190500" marR="47625" marT="47625" marB="47625" anchor="ctr">
                    <a:lnL>
                      <a:noFill/>
                    </a:lnL>
                    <a:lnR>
                      <a:noFill/>
                    </a:lnR>
                    <a:lnT>
                      <a:noFill/>
                    </a:lnT>
                    <a:lnB>
                      <a:noFill/>
                    </a:lnB>
                    <a:solidFill>
                      <a:srgbClr val="FFFFFF"/>
                    </a:solidFill>
                  </a:tcPr>
                </a:tc>
                <a:extLst>
                  <a:ext uri="{0D108BD9-81ED-4DB2-BD59-A6C34878D82A}">
                    <a16:rowId xmlns:a16="http://schemas.microsoft.com/office/drawing/2014/main" xmlns="" val="2209793702"/>
                  </a:ext>
                </a:extLst>
              </a:tr>
              <a:tr h="0">
                <a:tc>
                  <a:txBody>
                    <a:bodyPr/>
                    <a:lstStyle/>
                    <a:p>
                      <a:pPr algn="l" rtl="0"/>
                      <a:r>
                        <a:rPr lang="en-US" dirty="0" smtClean="0">
                          <a:effectLst/>
                        </a:rPr>
                        <a:t>Uno</a:t>
                      </a:r>
                      <a:endParaRPr lang="en-US" dirty="0">
                        <a:effectLst/>
                      </a:endParaRPr>
                    </a:p>
                  </a:txBody>
                  <a:tcPr marL="47625" marR="190500" marT="47625" marB="47625" anchor="ctr">
                    <a:lnL>
                      <a:noFill/>
                    </a:lnL>
                    <a:lnR>
                      <a:noFill/>
                    </a:lnR>
                    <a:lnT>
                      <a:noFill/>
                    </a:lnT>
                    <a:lnB>
                      <a:noFill/>
                    </a:lnB>
                    <a:solidFill>
                      <a:srgbClr val="FFFFFF"/>
                    </a:solidFill>
                  </a:tcPr>
                </a:tc>
                <a:tc>
                  <a:txBody>
                    <a:bodyPr/>
                    <a:lstStyle/>
                    <a:p>
                      <a:pPr algn="l" rtl="0"/>
                      <a:r>
                        <a:rPr lang="en-US">
                          <a:effectLst/>
                        </a:rPr>
                        <a:t>A4 (SDA), A5 (SCL)</a:t>
                      </a:r>
                    </a:p>
                  </a:txBody>
                  <a:tcPr marL="190500" marR="47625" marT="47625" marB="47625" anchor="ctr">
                    <a:lnL>
                      <a:noFill/>
                    </a:lnL>
                    <a:lnR>
                      <a:noFill/>
                    </a:lnR>
                    <a:lnT>
                      <a:noFill/>
                    </a:lnT>
                    <a:lnB>
                      <a:noFill/>
                    </a:lnB>
                    <a:solidFill>
                      <a:srgbClr val="FFFFFF"/>
                    </a:solidFill>
                  </a:tcPr>
                </a:tc>
                <a:extLst>
                  <a:ext uri="{0D108BD9-81ED-4DB2-BD59-A6C34878D82A}">
                    <a16:rowId xmlns:a16="http://schemas.microsoft.com/office/drawing/2014/main" xmlns="" val="1880704582"/>
                  </a:ext>
                </a:extLst>
              </a:tr>
              <a:tr h="0">
                <a:tc>
                  <a:txBody>
                    <a:bodyPr/>
                    <a:lstStyle/>
                    <a:p>
                      <a:pPr algn="l" rtl="0"/>
                      <a:r>
                        <a:rPr lang="en-US" dirty="0">
                          <a:effectLst/>
                        </a:rPr>
                        <a:t>Mega2560</a:t>
                      </a:r>
                    </a:p>
                  </a:txBody>
                  <a:tcPr marL="47625" marR="190500" marT="47625" marB="47625" anchor="ctr">
                    <a:lnL>
                      <a:noFill/>
                    </a:lnL>
                    <a:lnR>
                      <a:noFill/>
                    </a:lnR>
                    <a:lnT>
                      <a:noFill/>
                    </a:lnT>
                    <a:lnB>
                      <a:noFill/>
                    </a:lnB>
                    <a:solidFill>
                      <a:srgbClr val="FFFFFF"/>
                    </a:solidFill>
                  </a:tcPr>
                </a:tc>
                <a:tc>
                  <a:txBody>
                    <a:bodyPr/>
                    <a:lstStyle/>
                    <a:p>
                      <a:pPr algn="l" rtl="0"/>
                      <a:r>
                        <a:rPr lang="en-US" dirty="0">
                          <a:effectLst/>
                        </a:rPr>
                        <a:t>20 (SDA), 21 (SCL)</a:t>
                      </a:r>
                    </a:p>
                  </a:txBody>
                  <a:tcPr marL="190500" marR="47625" marT="47625" marB="47625" anchor="ctr">
                    <a:lnL>
                      <a:noFill/>
                    </a:lnL>
                    <a:lnR>
                      <a:noFill/>
                    </a:lnR>
                    <a:lnT>
                      <a:noFill/>
                    </a:lnT>
                    <a:lnB>
                      <a:noFill/>
                    </a:lnB>
                    <a:solidFill>
                      <a:srgbClr val="FFFFFF"/>
                    </a:solidFill>
                  </a:tcPr>
                </a:tc>
                <a:extLst>
                  <a:ext uri="{0D108BD9-81ED-4DB2-BD59-A6C34878D82A}">
                    <a16:rowId xmlns:a16="http://schemas.microsoft.com/office/drawing/2014/main" xmlns="" val="716623915"/>
                  </a:ext>
                </a:extLst>
              </a:tr>
              <a:tr h="0">
                <a:tc>
                  <a:txBody>
                    <a:bodyPr/>
                    <a:lstStyle/>
                    <a:p>
                      <a:pPr algn="l" rtl="0"/>
                      <a:r>
                        <a:rPr lang="en-US" dirty="0">
                          <a:effectLst/>
                        </a:rPr>
                        <a:t>Leonardo</a:t>
                      </a:r>
                    </a:p>
                  </a:txBody>
                  <a:tcPr marL="47625" marR="190500" marT="47625" marB="47625" anchor="ctr">
                    <a:lnL>
                      <a:noFill/>
                    </a:lnL>
                    <a:lnR>
                      <a:noFill/>
                    </a:lnR>
                    <a:lnT>
                      <a:noFill/>
                    </a:lnT>
                    <a:lnB>
                      <a:noFill/>
                    </a:lnB>
                    <a:solidFill>
                      <a:srgbClr val="FFFFFF"/>
                    </a:solidFill>
                  </a:tcPr>
                </a:tc>
                <a:tc>
                  <a:txBody>
                    <a:bodyPr/>
                    <a:lstStyle/>
                    <a:p>
                      <a:pPr algn="l" rtl="0"/>
                      <a:r>
                        <a:rPr lang="en-US">
                          <a:effectLst/>
                        </a:rPr>
                        <a:t>2 (SDA), 3 (SCL)</a:t>
                      </a:r>
                    </a:p>
                  </a:txBody>
                  <a:tcPr marL="190500" marR="47625" marT="47625" marB="47625" anchor="ctr">
                    <a:lnL>
                      <a:noFill/>
                    </a:lnL>
                    <a:lnR>
                      <a:noFill/>
                    </a:lnR>
                    <a:lnT>
                      <a:noFill/>
                    </a:lnT>
                    <a:lnB>
                      <a:noFill/>
                    </a:lnB>
                    <a:solidFill>
                      <a:srgbClr val="FFFFFF"/>
                    </a:solidFill>
                  </a:tcPr>
                </a:tc>
                <a:extLst>
                  <a:ext uri="{0D108BD9-81ED-4DB2-BD59-A6C34878D82A}">
                    <a16:rowId xmlns:a16="http://schemas.microsoft.com/office/drawing/2014/main" xmlns="" val="1033265179"/>
                  </a:ext>
                </a:extLst>
              </a:tr>
              <a:tr h="0">
                <a:tc>
                  <a:txBody>
                    <a:bodyPr/>
                    <a:lstStyle/>
                    <a:p>
                      <a:pPr algn="l" rtl="0"/>
                      <a:r>
                        <a:rPr lang="en-US" dirty="0">
                          <a:effectLst/>
                        </a:rPr>
                        <a:t>Due</a:t>
                      </a:r>
                    </a:p>
                  </a:txBody>
                  <a:tcPr marL="47625" marR="190500" marT="47625" marB="47625" anchor="ctr">
                    <a:lnL>
                      <a:noFill/>
                    </a:lnL>
                    <a:lnR>
                      <a:noFill/>
                    </a:lnR>
                    <a:lnT>
                      <a:noFill/>
                    </a:lnT>
                    <a:lnB>
                      <a:noFill/>
                    </a:lnB>
                    <a:solidFill>
                      <a:srgbClr val="FFFFFF"/>
                    </a:solidFill>
                  </a:tcPr>
                </a:tc>
                <a:tc>
                  <a:txBody>
                    <a:bodyPr/>
                    <a:lstStyle/>
                    <a:p>
                      <a:pPr algn="l" rtl="0"/>
                      <a:r>
                        <a:rPr lang="it-IT" dirty="0">
                          <a:effectLst/>
                        </a:rPr>
                        <a:t>20 (SDA), 21 (SCL), SDA1, SCL1</a:t>
                      </a:r>
                    </a:p>
                  </a:txBody>
                  <a:tcPr marL="190500" marR="47625" marT="47625" marB="47625" anchor="ctr">
                    <a:lnL>
                      <a:noFill/>
                    </a:lnL>
                    <a:lnR>
                      <a:noFill/>
                    </a:lnR>
                    <a:lnT>
                      <a:noFill/>
                    </a:lnT>
                    <a:lnB>
                      <a:noFill/>
                    </a:lnB>
                    <a:solidFill>
                      <a:srgbClr val="FFFFFF"/>
                    </a:solidFill>
                  </a:tcPr>
                </a:tc>
                <a:extLst>
                  <a:ext uri="{0D108BD9-81ED-4DB2-BD59-A6C34878D82A}">
                    <a16:rowId xmlns:a16="http://schemas.microsoft.com/office/drawing/2014/main" xmlns="" val="59021797"/>
                  </a:ext>
                </a:extLst>
              </a:tr>
            </a:tbl>
          </a:graphicData>
        </a:graphic>
      </p:graphicFrame>
    </p:spTree>
    <p:extLst>
      <p:ext uri="{BB962C8B-B14F-4D97-AF65-F5344CB8AC3E}">
        <p14:creationId xmlns:p14="http://schemas.microsoft.com/office/powerpoint/2010/main" val="2125711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3"/>
            <a:ext cx="10058400" cy="2009167"/>
          </a:xfrm>
        </p:spPr>
        <p:txBody>
          <a:bodyPr>
            <a:noAutofit/>
          </a:bodyPr>
          <a:lstStyle/>
          <a:p>
            <a:pPr algn="ctr"/>
            <a:r>
              <a:rPr lang="en-US" sz="3600" b="1" dirty="0" smtClean="0"/>
              <a:t/>
            </a:r>
            <a:br>
              <a:rPr lang="en-US" sz="3600" b="1" dirty="0" smtClean="0"/>
            </a:br>
            <a:r>
              <a:rPr lang="en-US" sz="3600" b="1" dirty="0" smtClean="0"/>
              <a:t>ARDUINO </a:t>
            </a:r>
            <a:r>
              <a:rPr lang="en-US" sz="3600" b="1" dirty="0"/>
              <a:t>Wire </a:t>
            </a:r>
            <a:r>
              <a:rPr lang="en-US" sz="3600" b="1" dirty="0" smtClean="0"/>
              <a:t>Library</a:t>
            </a:r>
            <a:br>
              <a:rPr lang="en-US" sz="3600" b="1" dirty="0" smtClean="0"/>
            </a:br>
            <a:r>
              <a:rPr lang="en-US" sz="3600" b="1" dirty="0" smtClean="0"/>
              <a:t/>
            </a:r>
            <a:br>
              <a:rPr lang="en-US" sz="3600" b="1" dirty="0" smtClean="0"/>
            </a:br>
            <a:r>
              <a:rPr lang="en-US" sz="3200" b="1" dirty="0" smtClean="0"/>
              <a:t>Functions</a:t>
            </a:r>
            <a:r>
              <a:rPr lang="en-US" sz="3600" dirty="0"/>
              <a:t/>
            </a:r>
            <a:br>
              <a:rPr lang="en-US" sz="3600" dirty="0"/>
            </a:br>
            <a:endParaRPr lang="en-US" sz="3600" dirty="0"/>
          </a:p>
        </p:txBody>
      </p:sp>
      <p:sp>
        <p:nvSpPr>
          <p:cNvPr id="3" name="Content Placeholder 2"/>
          <p:cNvSpPr>
            <a:spLocks noGrp="1"/>
          </p:cNvSpPr>
          <p:nvPr>
            <p:ph sz="half" idx="1"/>
          </p:nvPr>
        </p:nvSpPr>
        <p:spPr>
          <a:xfrm>
            <a:off x="1567542" y="3017520"/>
            <a:ext cx="4254137" cy="2834640"/>
          </a:xfrm>
        </p:spPr>
        <p:txBody>
          <a:bodyPr>
            <a:normAutofit/>
          </a:bodyPr>
          <a:lstStyle/>
          <a:p>
            <a:pPr>
              <a:buFont typeface="Wingdings" panose="05000000000000000000" pitchFamily="2" charset="2"/>
              <a:buChar char="§"/>
            </a:pPr>
            <a:r>
              <a:rPr lang="en-US" sz="2400" dirty="0" smtClean="0">
                <a:latin typeface="Candara" panose="020E0502030303020204" pitchFamily="34" charset="0"/>
              </a:rPr>
              <a:t>begin</a:t>
            </a:r>
            <a:r>
              <a:rPr lang="en-US" sz="2400" dirty="0">
                <a:latin typeface="Candara" panose="020E0502030303020204" pitchFamily="34" charset="0"/>
              </a:rPr>
              <a:t>()</a:t>
            </a:r>
          </a:p>
          <a:p>
            <a:pPr>
              <a:buFont typeface="Wingdings" panose="05000000000000000000" pitchFamily="2" charset="2"/>
              <a:buChar char="§"/>
            </a:pPr>
            <a:r>
              <a:rPr lang="en-US" sz="2400" dirty="0" err="1" smtClean="0">
                <a:latin typeface="Candara" panose="020E0502030303020204" pitchFamily="34" charset="0"/>
              </a:rPr>
              <a:t>requestFrom</a:t>
            </a:r>
            <a:r>
              <a:rPr lang="en-US" sz="2400" dirty="0" smtClean="0">
                <a:latin typeface="Candara" panose="020E0502030303020204" pitchFamily="34" charset="0"/>
              </a:rPr>
              <a:t>()</a:t>
            </a:r>
            <a:endParaRPr lang="en-US" sz="2400" dirty="0">
              <a:latin typeface="Candara" panose="020E0502030303020204" pitchFamily="34" charset="0"/>
            </a:endParaRPr>
          </a:p>
          <a:p>
            <a:pPr>
              <a:buFont typeface="Wingdings" panose="05000000000000000000" pitchFamily="2" charset="2"/>
              <a:buChar char="§"/>
            </a:pPr>
            <a:r>
              <a:rPr lang="en-US" sz="2400" dirty="0" err="1">
                <a:latin typeface="Candara" panose="020E0502030303020204" pitchFamily="34" charset="0"/>
              </a:rPr>
              <a:t>beginTransmission</a:t>
            </a:r>
            <a:r>
              <a:rPr lang="en-US" sz="2400" dirty="0">
                <a:latin typeface="Candara" panose="020E0502030303020204" pitchFamily="34" charset="0"/>
              </a:rPr>
              <a:t>()</a:t>
            </a:r>
          </a:p>
          <a:p>
            <a:pPr>
              <a:buFont typeface="Wingdings" panose="05000000000000000000" pitchFamily="2" charset="2"/>
              <a:buChar char="§"/>
            </a:pPr>
            <a:r>
              <a:rPr lang="en-US" sz="2400" dirty="0" err="1">
                <a:latin typeface="Candara" panose="020E0502030303020204" pitchFamily="34" charset="0"/>
              </a:rPr>
              <a:t>endTransmission</a:t>
            </a:r>
            <a:r>
              <a:rPr lang="en-US" sz="2400" dirty="0">
                <a:latin typeface="Candara" panose="020E0502030303020204" pitchFamily="34" charset="0"/>
              </a:rPr>
              <a:t>()</a:t>
            </a:r>
          </a:p>
          <a:p>
            <a:pPr>
              <a:buFont typeface="Wingdings" panose="05000000000000000000" pitchFamily="2" charset="2"/>
              <a:buChar char="§"/>
            </a:pPr>
            <a:r>
              <a:rPr lang="en-US" sz="2400" dirty="0">
                <a:latin typeface="Candara" panose="020E0502030303020204" pitchFamily="34" charset="0"/>
              </a:rPr>
              <a:t>write()</a:t>
            </a:r>
          </a:p>
          <a:p>
            <a:pPr>
              <a:buFont typeface="Wingdings" panose="05000000000000000000" pitchFamily="2" charset="2"/>
              <a:buChar char="§"/>
            </a:pPr>
            <a:endParaRPr lang="en-US" sz="2400" dirty="0">
              <a:latin typeface="Candara" panose="020E0502030303020204" pitchFamily="34" charset="0"/>
            </a:endParaRPr>
          </a:p>
        </p:txBody>
      </p:sp>
      <p:sp>
        <p:nvSpPr>
          <p:cNvPr id="4" name="Content Placeholder 3"/>
          <p:cNvSpPr>
            <a:spLocks noGrp="1"/>
          </p:cNvSpPr>
          <p:nvPr>
            <p:ph sz="half" idx="2"/>
          </p:nvPr>
        </p:nvSpPr>
        <p:spPr>
          <a:xfrm>
            <a:off x="6370320" y="3017520"/>
            <a:ext cx="4197531" cy="2834639"/>
          </a:xfrm>
        </p:spPr>
        <p:txBody>
          <a:bodyPr>
            <a:normAutofit/>
          </a:bodyPr>
          <a:lstStyle/>
          <a:p>
            <a:pPr>
              <a:buFont typeface="Wingdings" panose="05000000000000000000" pitchFamily="2" charset="2"/>
              <a:buChar char="§"/>
            </a:pPr>
            <a:r>
              <a:rPr lang="en-US" sz="2400" dirty="0">
                <a:latin typeface="Candara" panose="020E0502030303020204" pitchFamily="34" charset="0"/>
              </a:rPr>
              <a:t>available()</a:t>
            </a:r>
          </a:p>
          <a:p>
            <a:pPr>
              <a:buFont typeface="Wingdings" panose="05000000000000000000" pitchFamily="2" charset="2"/>
              <a:buChar char="§"/>
            </a:pPr>
            <a:r>
              <a:rPr lang="en-US" sz="2400" dirty="0">
                <a:latin typeface="Candara" panose="020E0502030303020204" pitchFamily="34" charset="0"/>
              </a:rPr>
              <a:t>read()</a:t>
            </a:r>
          </a:p>
          <a:p>
            <a:pPr>
              <a:buFont typeface="Wingdings" panose="05000000000000000000" pitchFamily="2" charset="2"/>
              <a:buChar char="§"/>
            </a:pPr>
            <a:r>
              <a:rPr lang="en-US" sz="2400" dirty="0" err="1">
                <a:latin typeface="Candara" panose="020E0502030303020204" pitchFamily="34" charset="0"/>
              </a:rPr>
              <a:t>SetClock</a:t>
            </a:r>
            <a:r>
              <a:rPr lang="en-US" sz="2400" dirty="0">
                <a:latin typeface="Candara" panose="020E0502030303020204" pitchFamily="34" charset="0"/>
              </a:rPr>
              <a:t>()</a:t>
            </a:r>
          </a:p>
          <a:p>
            <a:pPr>
              <a:buFont typeface="Wingdings" panose="05000000000000000000" pitchFamily="2" charset="2"/>
              <a:buChar char="§"/>
            </a:pPr>
            <a:r>
              <a:rPr lang="en-US" sz="2400" dirty="0" err="1">
                <a:latin typeface="Candara" panose="020E0502030303020204" pitchFamily="34" charset="0"/>
              </a:rPr>
              <a:t>onReceive</a:t>
            </a:r>
            <a:r>
              <a:rPr lang="en-US" sz="2400" dirty="0">
                <a:latin typeface="Candara" panose="020E0502030303020204" pitchFamily="34" charset="0"/>
              </a:rPr>
              <a:t>()</a:t>
            </a:r>
          </a:p>
          <a:p>
            <a:pPr>
              <a:buFont typeface="Wingdings" panose="05000000000000000000" pitchFamily="2" charset="2"/>
              <a:buChar char="§"/>
            </a:pPr>
            <a:r>
              <a:rPr lang="en-US" sz="2400" dirty="0" err="1">
                <a:latin typeface="Candara" panose="020E0502030303020204" pitchFamily="34" charset="0"/>
              </a:rPr>
              <a:t>onRequest</a:t>
            </a:r>
            <a:r>
              <a:rPr lang="en-US" sz="2400" dirty="0">
                <a:latin typeface="Candara" panose="020E0502030303020204" pitchFamily="34" charset="0"/>
              </a:rPr>
              <a:t>()</a:t>
            </a:r>
          </a:p>
          <a:p>
            <a:pPr>
              <a:buFont typeface="Wingdings" panose="05000000000000000000" pitchFamily="2" charset="2"/>
              <a:buChar char="§"/>
            </a:pPr>
            <a:endParaRPr lang="en-US" sz="2400" dirty="0">
              <a:latin typeface="Candara" panose="020E0502030303020204" pitchFamily="34" charset="0"/>
            </a:endParaRPr>
          </a:p>
        </p:txBody>
      </p:sp>
    </p:spTree>
    <p:extLst>
      <p:ext uri="{BB962C8B-B14F-4D97-AF65-F5344CB8AC3E}">
        <p14:creationId xmlns:p14="http://schemas.microsoft.com/office/powerpoint/2010/main" val="132576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
            </a:r>
            <a:br>
              <a:rPr lang="en-US" sz="3600" b="1" dirty="0" smtClean="0"/>
            </a:br>
            <a:r>
              <a:rPr lang="en-US" sz="4000" b="1" dirty="0" smtClean="0"/>
              <a:t>Master </a:t>
            </a:r>
            <a:r>
              <a:rPr lang="en-US" sz="4000" b="1" dirty="0"/>
              <a:t>Reader/Slave Sender</a:t>
            </a:r>
            <a:r>
              <a:rPr lang="en-US" sz="3600" b="1" dirty="0"/>
              <a:t/>
            </a:r>
            <a:br>
              <a:rPr lang="en-US" sz="3600" b="1" dirty="0"/>
            </a:br>
            <a:endParaRPr lang="en-US" sz="3600" b="1" dirty="0"/>
          </a:p>
        </p:txBody>
      </p:sp>
      <p:sp>
        <p:nvSpPr>
          <p:cNvPr id="3" name="Content Placeholder 2"/>
          <p:cNvSpPr>
            <a:spLocks noGrp="1"/>
          </p:cNvSpPr>
          <p:nvPr>
            <p:ph idx="1"/>
          </p:nvPr>
        </p:nvSpPr>
        <p:spPr>
          <a:xfrm>
            <a:off x="1397726" y="2103120"/>
            <a:ext cx="9392194" cy="3931920"/>
          </a:xfrm>
        </p:spPr>
        <p:txBody>
          <a:bodyPr>
            <a:normAutofit lnSpcReduction="10000"/>
          </a:bodyPr>
          <a:lstStyle/>
          <a:p>
            <a:pPr marL="0" indent="0" algn="ctr">
              <a:buNone/>
            </a:pPr>
            <a:r>
              <a:rPr lang="en-US" sz="2800" b="1" dirty="0" smtClean="0"/>
              <a:t>Circuit</a:t>
            </a:r>
          </a:p>
          <a:p>
            <a:pPr marL="0" indent="0" algn="just">
              <a:buNone/>
            </a:pPr>
            <a:r>
              <a:rPr lang="en-US" sz="2400" dirty="0">
                <a:latin typeface="Candara" panose="020E0502030303020204" pitchFamily="34" charset="0"/>
              </a:rPr>
              <a:t>Connect pin 4 (the data, or SDA, pin) and pin 5 (the clock, or SCL, pin) on the master board to their counterparts on the slave board. Make sure that both boards share a common ground. In order to enable serial communication, the master board must be connected to your computer via USB.</a:t>
            </a:r>
          </a:p>
          <a:p>
            <a:pPr marL="0" indent="0" algn="just">
              <a:buNone/>
            </a:pPr>
            <a:r>
              <a:rPr lang="en-US" sz="2400" dirty="0">
                <a:latin typeface="Candara" panose="020E0502030303020204" pitchFamily="34" charset="0"/>
              </a:rPr>
              <a:t>If powering the boards independently is an issue, connect the 5V output of the Master to the VIN pin on the slave.</a:t>
            </a:r>
          </a:p>
          <a:p>
            <a:pPr marL="0" indent="0" algn="ctr">
              <a:buNone/>
            </a:pPr>
            <a:r>
              <a:rPr lang="en-US" sz="2800" b="1" dirty="0"/>
              <a:t/>
            </a:r>
            <a:br>
              <a:rPr lang="en-US" sz="2800" b="1" dirty="0"/>
            </a:br>
            <a:endParaRPr lang="en-US" sz="2800" b="1" dirty="0"/>
          </a:p>
        </p:txBody>
      </p:sp>
    </p:spTree>
    <p:extLst>
      <p:ext uri="{BB962C8B-B14F-4D97-AF65-F5344CB8AC3E}">
        <p14:creationId xmlns:p14="http://schemas.microsoft.com/office/powerpoint/2010/main" val="139572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
            </a:r>
            <a:br>
              <a:rPr lang="en-US" sz="3600" b="1" dirty="0" smtClean="0"/>
            </a:br>
            <a:r>
              <a:rPr lang="en-US" sz="4000" b="1" dirty="0" smtClean="0"/>
              <a:t>Master </a:t>
            </a:r>
            <a:r>
              <a:rPr lang="en-US" sz="4000" b="1" dirty="0"/>
              <a:t>Reader/Slave Sender</a:t>
            </a:r>
            <a:r>
              <a:rPr lang="en-US" sz="3600" b="1" dirty="0"/>
              <a:t/>
            </a:r>
            <a:br>
              <a:rPr lang="en-US" sz="3600" b="1" dirty="0"/>
            </a:br>
            <a:endParaRPr lang="en-US" sz="3600" b="1" dirty="0"/>
          </a:p>
        </p:txBody>
      </p:sp>
      <p:pic>
        <p:nvPicPr>
          <p:cNvPr id="18434" name="Picture 2" descr="https://www.arduino.cc/en/uploads/Tutorial/Master_Sender_bb.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1613" y="2103438"/>
            <a:ext cx="9948774" cy="393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874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
            </a:r>
            <a:br>
              <a:rPr lang="en-US" sz="3600" b="1" dirty="0" smtClean="0"/>
            </a:br>
            <a:r>
              <a:rPr lang="en-US" sz="4000" b="1" dirty="0" smtClean="0"/>
              <a:t>Master </a:t>
            </a:r>
            <a:r>
              <a:rPr lang="en-US" sz="4000" b="1" dirty="0"/>
              <a:t>Reader/Slave Sender</a:t>
            </a:r>
            <a:r>
              <a:rPr lang="en-US" sz="3600" b="1" dirty="0"/>
              <a:t/>
            </a:r>
            <a:br>
              <a:rPr lang="en-US" sz="3600" b="1" dirty="0"/>
            </a:br>
            <a:endParaRPr lang="en-US" sz="3600" b="1" dirty="0"/>
          </a:p>
        </p:txBody>
      </p:sp>
      <p:sp>
        <p:nvSpPr>
          <p:cNvPr id="3" name="Content Placeholder 2"/>
          <p:cNvSpPr>
            <a:spLocks noGrp="1"/>
          </p:cNvSpPr>
          <p:nvPr>
            <p:ph idx="1"/>
          </p:nvPr>
        </p:nvSpPr>
        <p:spPr>
          <a:xfrm>
            <a:off x="1066800" y="1854926"/>
            <a:ext cx="10058400" cy="4180114"/>
          </a:xfrm>
        </p:spPr>
        <p:txBody>
          <a:bodyPr/>
          <a:lstStyle/>
          <a:p>
            <a:pPr marL="0" indent="0" algn="ctr">
              <a:buNone/>
            </a:pPr>
            <a:r>
              <a:rPr lang="en-US" sz="2800" b="1" dirty="0" smtClean="0">
                <a:latin typeface="Candara" panose="020E0502030303020204" pitchFamily="34" charset="0"/>
              </a:rPr>
              <a:t>Schematic</a:t>
            </a:r>
          </a:p>
          <a:p>
            <a:pPr marL="0" indent="0" algn="ctr">
              <a:buNone/>
            </a:pPr>
            <a:endParaRPr lang="en-US" sz="2800" b="1" dirty="0">
              <a:latin typeface="Candara" panose="020E0502030303020204" pitchFamily="34" charset="0"/>
            </a:endParaRPr>
          </a:p>
          <a:p>
            <a:endParaRPr lang="en-US" dirty="0"/>
          </a:p>
        </p:txBody>
      </p:sp>
      <p:pic>
        <p:nvPicPr>
          <p:cNvPr id="20482" name="Picture 2" descr="https://www.arduino.cc/en/uploads/Tutorial/Master_Sender_s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246" y="2319029"/>
            <a:ext cx="7380513" cy="4303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716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
            </a:r>
            <a:br>
              <a:rPr lang="en-US" sz="3600" b="1" dirty="0" smtClean="0"/>
            </a:br>
            <a:r>
              <a:rPr lang="en-US" sz="4000" b="1" dirty="0" smtClean="0"/>
              <a:t> </a:t>
            </a:r>
            <a:r>
              <a:rPr lang="en-US" sz="3600" b="1" dirty="0"/>
              <a:t>Code for Master Reader - Program for Arduino 1</a:t>
            </a:r>
            <a:br>
              <a:rPr lang="en-US" sz="3600" b="1" dirty="0"/>
            </a:br>
            <a:endParaRPr lang="en-US"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4080" y="2194559"/>
            <a:ext cx="7863840" cy="3696789"/>
          </a:xfrm>
        </p:spPr>
      </p:pic>
    </p:spTree>
    <p:extLst>
      <p:ext uri="{BB962C8B-B14F-4D97-AF65-F5344CB8AC3E}">
        <p14:creationId xmlns:p14="http://schemas.microsoft.com/office/powerpoint/2010/main" val="3832451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
            </a:r>
            <a:br>
              <a:rPr lang="en-US" sz="3600" b="1" dirty="0" smtClean="0"/>
            </a:br>
            <a:r>
              <a:rPr lang="en-US" sz="3600" b="1" dirty="0"/>
              <a:t>Code for Slave Sender - Program for Arduino 2</a:t>
            </a:r>
            <a:br>
              <a:rPr lang="en-US" sz="3600" b="1" dirty="0"/>
            </a:br>
            <a:endParaRPr lang="en-US" sz="36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7361" y="2246811"/>
            <a:ext cx="8817428" cy="3657600"/>
          </a:xfrm>
        </p:spPr>
      </p:pic>
    </p:spTree>
    <p:extLst>
      <p:ext uri="{BB962C8B-B14F-4D97-AF65-F5344CB8AC3E}">
        <p14:creationId xmlns:p14="http://schemas.microsoft.com/office/powerpoint/2010/main" val="402738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Inter Integrated Circuit Protocol (I2C) </a:t>
            </a:r>
            <a:endParaRPr lang="en-US" sz="3600" dirty="0"/>
          </a:p>
        </p:txBody>
      </p:sp>
      <p:sp>
        <p:nvSpPr>
          <p:cNvPr id="3" name="Content Placeholder 2"/>
          <p:cNvSpPr>
            <a:spLocks noGrp="1"/>
          </p:cNvSpPr>
          <p:nvPr>
            <p:ph idx="1"/>
          </p:nvPr>
        </p:nvSpPr>
        <p:spPr>
          <a:xfrm>
            <a:off x="1345474" y="2103120"/>
            <a:ext cx="9470572" cy="3931920"/>
          </a:xfrm>
        </p:spPr>
        <p:txBody>
          <a:bodyPr/>
          <a:lstStyle/>
          <a:p>
            <a:pPr algn="just" fontAlgn="base">
              <a:buFont typeface="Wingdings" panose="05000000000000000000" pitchFamily="2" charset="2"/>
              <a:buChar char="§"/>
            </a:pPr>
            <a:r>
              <a:rPr lang="en-US" sz="2400" b="1" dirty="0">
                <a:latin typeface="Candara" panose="020E0502030303020204" pitchFamily="34" charset="0"/>
              </a:rPr>
              <a:t>SDA (Serial Data)</a:t>
            </a:r>
            <a:r>
              <a:rPr lang="en-US" sz="2400" dirty="0">
                <a:latin typeface="Candara" panose="020E0502030303020204" pitchFamily="34" charset="0"/>
              </a:rPr>
              <a:t> – The line for the master and slave to send and receive data.</a:t>
            </a:r>
          </a:p>
          <a:p>
            <a:pPr algn="just" fontAlgn="base">
              <a:buFont typeface="Wingdings" panose="05000000000000000000" pitchFamily="2" charset="2"/>
              <a:buChar char="§"/>
            </a:pPr>
            <a:r>
              <a:rPr lang="en-US" sz="2400" b="1" dirty="0">
                <a:latin typeface="Candara" panose="020E0502030303020204" pitchFamily="34" charset="0"/>
              </a:rPr>
              <a:t>SCL (Serial Clock)</a:t>
            </a:r>
            <a:r>
              <a:rPr lang="en-US" sz="2400" dirty="0">
                <a:latin typeface="Candara" panose="020E0502030303020204" pitchFamily="34" charset="0"/>
              </a:rPr>
              <a:t> – The line that carries the clock signal</a:t>
            </a:r>
            <a:r>
              <a:rPr lang="en-US" sz="2400" dirty="0" smtClean="0">
                <a:latin typeface="Candara" panose="020E0502030303020204" pitchFamily="34" charset="0"/>
              </a:rPr>
              <a:t>.</a:t>
            </a:r>
          </a:p>
          <a:p>
            <a:pPr fontAlgn="base"/>
            <a:endParaRPr lang="en-US" dirty="0"/>
          </a:p>
          <a:p>
            <a:endParaRPr lang="en-US" dirty="0"/>
          </a:p>
        </p:txBody>
      </p:sp>
      <p:pic>
        <p:nvPicPr>
          <p:cNvPr id="4" name="Picture 2" descr="http://www.circuitbasics.com/wp-content/uploads/2016/01/Introduction-to-I2C-Single-Master-Single-Sla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075" y="3678500"/>
            <a:ext cx="5369105" cy="2630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798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
            </a:r>
            <a:br>
              <a:rPr lang="en-US" sz="3600" b="1" dirty="0" smtClean="0"/>
            </a:br>
            <a:r>
              <a:rPr lang="en-US" sz="3600" b="1" dirty="0" smtClean="0"/>
              <a:t>Master </a:t>
            </a:r>
            <a:r>
              <a:rPr lang="en-US" sz="3600" b="1" dirty="0"/>
              <a:t>Writer/Slave Receiver</a:t>
            </a:r>
            <a:br>
              <a:rPr lang="en-US" sz="3600" b="1" dirty="0"/>
            </a:br>
            <a:endParaRPr lang="en-US" sz="3600" b="1" dirty="0"/>
          </a:p>
        </p:txBody>
      </p:sp>
      <p:sp>
        <p:nvSpPr>
          <p:cNvPr id="3" name="Content Placeholder 2"/>
          <p:cNvSpPr>
            <a:spLocks noGrp="1"/>
          </p:cNvSpPr>
          <p:nvPr>
            <p:ph idx="1"/>
          </p:nvPr>
        </p:nvSpPr>
        <p:spPr>
          <a:xfrm>
            <a:off x="1371600" y="2103120"/>
            <a:ext cx="9470571" cy="3931920"/>
          </a:xfrm>
        </p:spPr>
        <p:txBody>
          <a:bodyPr/>
          <a:lstStyle/>
          <a:p>
            <a:pPr marL="0" indent="0" algn="ctr">
              <a:buNone/>
            </a:pPr>
            <a:r>
              <a:rPr lang="en-US" sz="2800" b="1" dirty="0" smtClean="0"/>
              <a:t>Circuit</a:t>
            </a:r>
          </a:p>
          <a:p>
            <a:pPr marL="0" indent="0" algn="just">
              <a:buNone/>
            </a:pPr>
            <a:r>
              <a:rPr lang="en-US" sz="2400" dirty="0">
                <a:latin typeface="Candara" panose="020E0502030303020204" pitchFamily="34" charset="0"/>
              </a:rPr>
              <a:t>Connect pin 5 (the clock, or SCL, pin) and pin 4 (the data, or SDA, pin) on the master Arduino to their counterparts on the slave board. Make sure that both boards share a common ground. In order to enable serial communication, the slave Arduino must be connected to your computer via USB.</a:t>
            </a:r>
          </a:p>
          <a:p>
            <a:pPr marL="0" indent="0" algn="just">
              <a:buNone/>
            </a:pPr>
            <a:r>
              <a:rPr lang="en-US" sz="2400" dirty="0">
                <a:latin typeface="Candara" panose="020E0502030303020204" pitchFamily="34" charset="0"/>
              </a:rPr>
              <a:t>If powering the boards independently is an issue, connect the 5V output of the Master to the VIN pin on the slave.</a:t>
            </a:r>
          </a:p>
          <a:p>
            <a:pPr marL="0" indent="0" algn="just">
              <a:buNone/>
            </a:pPr>
            <a:endParaRPr lang="en-US" sz="2400" b="1" dirty="0">
              <a:latin typeface="Candara" panose="020E0502030303020204" pitchFamily="34" charset="0"/>
            </a:endParaRPr>
          </a:p>
          <a:p>
            <a:pPr marL="0" indent="0" algn="just">
              <a:buNone/>
            </a:pPr>
            <a:endParaRPr lang="en-US" sz="2400" dirty="0">
              <a:latin typeface="Candara" panose="020E0502030303020204" pitchFamily="34" charset="0"/>
            </a:endParaRPr>
          </a:p>
        </p:txBody>
      </p:sp>
    </p:spTree>
    <p:extLst>
      <p:ext uri="{BB962C8B-B14F-4D97-AF65-F5344CB8AC3E}">
        <p14:creationId xmlns:p14="http://schemas.microsoft.com/office/powerpoint/2010/main" val="1601300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
            </a:r>
            <a:br>
              <a:rPr lang="en-US" sz="3600" b="1" dirty="0" smtClean="0"/>
            </a:br>
            <a:r>
              <a:rPr lang="en-US" sz="3600" b="1" dirty="0" smtClean="0"/>
              <a:t>Master </a:t>
            </a:r>
            <a:r>
              <a:rPr lang="en-US" sz="3600" b="1" dirty="0"/>
              <a:t>Writer/Slave Receiver</a:t>
            </a:r>
            <a:br>
              <a:rPr lang="en-US" sz="3600" b="1" dirty="0"/>
            </a:br>
            <a:endParaRPr lang="en-US" sz="3600" b="1" dirty="0"/>
          </a:p>
        </p:txBody>
      </p:sp>
      <p:pic>
        <p:nvPicPr>
          <p:cNvPr id="21506" name="Picture 2" descr="https://www.arduino.cc/en/uploads/Tutorial/Master_Sender_bb.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3669" y="2103438"/>
            <a:ext cx="9130937" cy="393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873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
            </a:r>
            <a:br>
              <a:rPr lang="en-US" sz="3600" b="1" dirty="0" smtClean="0"/>
            </a:br>
            <a:r>
              <a:rPr lang="en-US" sz="3600" b="1" dirty="0" smtClean="0"/>
              <a:t>Master </a:t>
            </a:r>
            <a:r>
              <a:rPr lang="en-US" sz="3600" b="1" dirty="0"/>
              <a:t>Writer/Slave Receiver</a:t>
            </a:r>
            <a:br>
              <a:rPr lang="en-US" sz="3600" b="1" dirty="0"/>
            </a:br>
            <a:endParaRPr lang="en-US" sz="3600" b="1" dirty="0"/>
          </a:p>
        </p:txBody>
      </p:sp>
      <p:sp>
        <p:nvSpPr>
          <p:cNvPr id="3" name="Content Placeholder 2"/>
          <p:cNvSpPr>
            <a:spLocks noGrp="1"/>
          </p:cNvSpPr>
          <p:nvPr>
            <p:ph idx="1"/>
          </p:nvPr>
        </p:nvSpPr>
        <p:spPr>
          <a:xfrm>
            <a:off x="1066800" y="1789611"/>
            <a:ext cx="10058400" cy="4245429"/>
          </a:xfrm>
        </p:spPr>
        <p:txBody>
          <a:bodyPr>
            <a:normAutofit/>
          </a:bodyPr>
          <a:lstStyle/>
          <a:p>
            <a:pPr marL="0" indent="0" algn="ctr">
              <a:buNone/>
            </a:pPr>
            <a:r>
              <a:rPr lang="en-US" sz="2800" b="1" dirty="0" smtClean="0">
                <a:latin typeface="Candara" panose="020E0502030303020204" pitchFamily="34" charset="0"/>
              </a:rPr>
              <a:t>Schematic</a:t>
            </a:r>
          </a:p>
          <a:p>
            <a:pPr marL="0" indent="0" algn="ctr">
              <a:buNone/>
            </a:pPr>
            <a:endParaRPr lang="en-US" sz="2800" b="1" dirty="0">
              <a:latin typeface="Candara" panose="020E0502030303020204" pitchFamily="34" charset="0"/>
            </a:endParaRPr>
          </a:p>
        </p:txBody>
      </p:sp>
      <p:pic>
        <p:nvPicPr>
          <p:cNvPr id="23554" name="Picture 2" descr="https://www.arduino.cc/en/uploads/Tutorial/Master_Sender_s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383" y="2305141"/>
            <a:ext cx="6675120" cy="4193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187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Master Writer Code - Program for Arduino 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549" y="2259874"/>
            <a:ext cx="8112034" cy="3788229"/>
          </a:xfrm>
        </p:spPr>
      </p:pic>
    </p:spTree>
    <p:extLst>
      <p:ext uri="{BB962C8B-B14F-4D97-AF65-F5344CB8AC3E}">
        <p14:creationId xmlns:p14="http://schemas.microsoft.com/office/powerpoint/2010/main" val="1272375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Slave Receiver Code - Program for Arduino 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744" y="2014194"/>
            <a:ext cx="8216536" cy="4295166"/>
          </a:xfrm>
        </p:spPr>
      </p:pic>
    </p:spTree>
    <p:extLst>
      <p:ext uri="{BB962C8B-B14F-4D97-AF65-F5344CB8AC3E}">
        <p14:creationId xmlns:p14="http://schemas.microsoft.com/office/powerpoint/2010/main" val="3303084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885760"/>
          </a:xfrm>
        </p:spPr>
        <p:txBody>
          <a:bodyPr>
            <a:normAutofit/>
          </a:bodyPr>
          <a:lstStyle/>
          <a:p>
            <a:pPr algn="ctr"/>
            <a:r>
              <a:rPr lang="en-US" sz="3200" b="1" dirty="0"/>
              <a:t>Master Writer Code </a:t>
            </a:r>
            <a:r>
              <a:rPr lang="en-US" sz="3200" b="1" dirty="0" smtClean="0"/>
              <a:t>– LED Blink</a:t>
            </a:r>
            <a:endParaRPr lang="en-US" sz="32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6332" y="1645920"/>
            <a:ext cx="7759336" cy="4885507"/>
          </a:xfrm>
        </p:spPr>
      </p:pic>
    </p:spTree>
    <p:extLst>
      <p:ext uri="{BB962C8B-B14F-4D97-AF65-F5344CB8AC3E}">
        <p14:creationId xmlns:p14="http://schemas.microsoft.com/office/powerpoint/2010/main" val="425551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872697"/>
          </a:xfrm>
        </p:spPr>
        <p:txBody>
          <a:bodyPr>
            <a:normAutofit/>
          </a:bodyPr>
          <a:lstStyle/>
          <a:p>
            <a:pPr algn="ctr"/>
            <a:r>
              <a:rPr lang="en-US" sz="3200" b="1" dirty="0"/>
              <a:t>Slave Receiver Code </a:t>
            </a:r>
            <a:r>
              <a:rPr lang="en-US" sz="3200" b="1" dirty="0" smtClean="0"/>
              <a:t>– LED Blink</a:t>
            </a:r>
            <a:endParaRPr lang="en-US" sz="32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926" y="1698171"/>
            <a:ext cx="8621485" cy="4637315"/>
          </a:xfrm>
        </p:spPr>
      </p:pic>
    </p:spTree>
    <p:extLst>
      <p:ext uri="{BB962C8B-B14F-4D97-AF65-F5344CB8AC3E}">
        <p14:creationId xmlns:p14="http://schemas.microsoft.com/office/powerpoint/2010/main" val="2014332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Functions</a:t>
            </a:r>
            <a:endParaRPr lang="en-US" sz="3600" dirty="0"/>
          </a:p>
        </p:txBody>
      </p:sp>
      <p:sp>
        <p:nvSpPr>
          <p:cNvPr id="3" name="Content Placeholder 2"/>
          <p:cNvSpPr>
            <a:spLocks noGrp="1"/>
          </p:cNvSpPr>
          <p:nvPr>
            <p:ph idx="1"/>
          </p:nvPr>
        </p:nvSpPr>
        <p:spPr/>
        <p:txBody>
          <a:bodyPr>
            <a:normAutofit/>
          </a:bodyPr>
          <a:lstStyle/>
          <a:p>
            <a:pPr marL="0" indent="0" algn="ctr">
              <a:buNone/>
            </a:pPr>
            <a:r>
              <a:rPr lang="en-US" sz="2400" dirty="0" err="1">
                <a:latin typeface="Candara" panose="020E0502030303020204" pitchFamily="34" charset="0"/>
              </a:rPr>
              <a:t>Wire.begin</a:t>
            </a:r>
            <a:r>
              <a:rPr lang="en-US" sz="2400" dirty="0">
                <a:latin typeface="Candara" panose="020E0502030303020204" pitchFamily="34" charset="0"/>
              </a:rPr>
              <a:t>()</a:t>
            </a:r>
          </a:p>
          <a:p>
            <a:pPr marL="0" indent="0" algn="ctr">
              <a:buNone/>
            </a:pPr>
            <a:r>
              <a:rPr lang="en-US" sz="2400" dirty="0" err="1">
                <a:latin typeface="Candara" panose="020E0502030303020204" pitchFamily="34" charset="0"/>
              </a:rPr>
              <a:t>Wire.begin</a:t>
            </a:r>
            <a:r>
              <a:rPr lang="en-US" sz="2400" dirty="0">
                <a:latin typeface="Candara" panose="020E0502030303020204" pitchFamily="34" charset="0"/>
              </a:rPr>
              <a:t>(address)</a:t>
            </a:r>
          </a:p>
          <a:p>
            <a:pPr>
              <a:buFont typeface="Wingdings" panose="05000000000000000000" pitchFamily="2" charset="2"/>
              <a:buChar char="§"/>
            </a:pPr>
            <a:r>
              <a:rPr lang="en-US" sz="2400" b="1" dirty="0">
                <a:latin typeface="Candara" panose="020E0502030303020204" pitchFamily="34" charset="0"/>
              </a:rPr>
              <a:t>Description</a:t>
            </a:r>
          </a:p>
          <a:p>
            <a:pPr marL="548640" lvl="2" indent="0">
              <a:buNone/>
            </a:pPr>
            <a:r>
              <a:rPr lang="en-US" sz="2000" dirty="0">
                <a:latin typeface="Candara" panose="020E0502030303020204" pitchFamily="34" charset="0"/>
              </a:rPr>
              <a:t>Initiate the Wire library and join the I2C bus as a master or slave. This should normally be called only once.</a:t>
            </a:r>
          </a:p>
          <a:p>
            <a:pPr>
              <a:buFont typeface="Wingdings" panose="05000000000000000000" pitchFamily="2" charset="2"/>
              <a:buChar char="§"/>
            </a:pPr>
            <a:r>
              <a:rPr lang="en-US" sz="2400" b="1" dirty="0">
                <a:latin typeface="Candara" panose="020E0502030303020204" pitchFamily="34" charset="0"/>
              </a:rPr>
              <a:t>Parameters</a:t>
            </a:r>
          </a:p>
          <a:p>
            <a:pPr marL="548640" lvl="2" indent="0">
              <a:buNone/>
            </a:pPr>
            <a:r>
              <a:rPr lang="en-US" sz="2000" dirty="0">
                <a:latin typeface="Candara" panose="020E0502030303020204" pitchFamily="34" charset="0"/>
              </a:rPr>
              <a:t>address: the 7-bit slave address (optional); if not specified, join the bus as a master.</a:t>
            </a:r>
          </a:p>
          <a:p>
            <a:pPr>
              <a:buFont typeface="Wingdings" panose="05000000000000000000" pitchFamily="2" charset="2"/>
              <a:buChar char="§"/>
            </a:pPr>
            <a:r>
              <a:rPr lang="en-US" sz="2400" b="1" dirty="0">
                <a:latin typeface="Candara" panose="020E0502030303020204" pitchFamily="34" charset="0"/>
              </a:rPr>
              <a:t>Returns</a:t>
            </a:r>
          </a:p>
          <a:p>
            <a:pPr marL="548640" lvl="2" indent="0">
              <a:buNone/>
            </a:pPr>
            <a:r>
              <a:rPr lang="en-US" sz="2000" dirty="0">
                <a:latin typeface="Candara" panose="020E0502030303020204" pitchFamily="34" charset="0"/>
              </a:rPr>
              <a:t>None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457327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Functions</a:t>
            </a:r>
            <a:endParaRPr lang="en-US" sz="3600" dirty="0"/>
          </a:p>
        </p:txBody>
      </p:sp>
      <p:sp>
        <p:nvSpPr>
          <p:cNvPr id="3" name="Content Placeholder 2"/>
          <p:cNvSpPr>
            <a:spLocks noGrp="1"/>
          </p:cNvSpPr>
          <p:nvPr>
            <p:ph idx="1"/>
          </p:nvPr>
        </p:nvSpPr>
        <p:spPr>
          <a:xfrm>
            <a:off x="1066800" y="2103119"/>
            <a:ext cx="10058400" cy="4245429"/>
          </a:xfrm>
        </p:spPr>
        <p:txBody>
          <a:bodyPr>
            <a:normAutofit fontScale="92500" lnSpcReduction="20000"/>
          </a:bodyPr>
          <a:lstStyle/>
          <a:p>
            <a:pPr marL="0" indent="0" algn="ctr">
              <a:buNone/>
            </a:pPr>
            <a:r>
              <a:rPr lang="en-US" sz="3000" dirty="0" smtClean="0">
                <a:latin typeface="Candara" panose="020E0502030303020204" pitchFamily="34" charset="0"/>
              </a:rPr>
              <a:t>Wire.requestFrom()</a:t>
            </a:r>
          </a:p>
          <a:p>
            <a:pPr marL="0" indent="0" algn="ctr">
              <a:buNone/>
            </a:pPr>
            <a:endParaRPr lang="en-US" sz="2600" dirty="0" smtClean="0">
              <a:latin typeface="Candara" panose="020E0502030303020204" pitchFamily="34" charset="0"/>
            </a:endParaRPr>
          </a:p>
          <a:p>
            <a:pPr>
              <a:buFont typeface="Wingdings" panose="05000000000000000000" pitchFamily="2" charset="2"/>
              <a:buChar char="§"/>
            </a:pPr>
            <a:r>
              <a:rPr lang="en-US" sz="2600" b="1" dirty="0" smtClean="0">
                <a:latin typeface="Candara" panose="020E0502030303020204" pitchFamily="34" charset="0"/>
              </a:rPr>
              <a:t>Description</a:t>
            </a:r>
          </a:p>
          <a:p>
            <a:pPr marL="548640" lvl="2" indent="0">
              <a:buNone/>
            </a:pPr>
            <a:r>
              <a:rPr lang="en-US" sz="2600" dirty="0" smtClean="0">
                <a:latin typeface="Candara" panose="020E0502030303020204" pitchFamily="34" charset="0"/>
              </a:rPr>
              <a:t>Used by the master to request bytes from a slave device. The bytes may then be retrieved with the available() and read()functions.</a:t>
            </a:r>
          </a:p>
          <a:p>
            <a:pPr marL="548640" lvl="2" indent="0">
              <a:buNone/>
            </a:pPr>
            <a:r>
              <a:rPr lang="en-US" sz="2600" dirty="0" smtClean="0">
                <a:latin typeface="Candara" panose="020E0502030303020204" pitchFamily="34" charset="0"/>
              </a:rPr>
              <a:t>If true, </a:t>
            </a:r>
            <a:r>
              <a:rPr lang="en-US" sz="2600" dirty="0" err="1" smtClean="0">
                <a:latin typeface="Candara" panose="020E0502030303020204" pitchFamily="34" charset="0"/>
              </a:rPr>
              <a:t>requestFrom</a:t>
            </a:r>
            <a:r>
              <a:rPr lang="en-US" sz="2600" dirty="0" smtClean="0">
                <a:latin typeface="Candara" panose="020E0502030303020204" pitchFamily="34" charset="0"/>
              </a:rPr>
              <a:t>() sends a stop message after the request, releasing the I2C bus.</a:t>
            </a:r>
          </a:p>
          <a:p>
            <a:pPr marL="548640" lvl="2" indent="0">
              <a:buNone/>
            </a:pPr>
            <a:r>
              <a:rPr lang="en-US" sz="2600" dirty="0" smtClean="0">
                <a:latin typeface="Candara" panose="020E0502030303020204" pitchFamily="34" charset="0"/>
              </a:rPr>
              <a:t>If </a:t>
            </a:r>
            <a:r>
              <a:rPr lang="en-US" sz="2600" dirty="0">
                <a:latin typeface="Candara" panose="020E0502030303020204" pitchFamily="34" charset="0"/>
              </a:rPr>
              <a:t>false, </a:t>
            </a:r>
            <a:r>
              <a:rPr lang="en-US" sz="2600" dirty="0" err="1">
                <a:latin typeface="Candara" panose="020E0502030303020204" pitchFamily="34" charset="0"/>
              </a:rPr>
              <a:t>requestFrom</a:t>
            </a:r>
            <a:r>
              <a:rPr lang="en-US" sz="2600" dirty="0">
                <a:latin typeface="Candara" panose="020E0502030303020204" pitchFamily="34" charset="0"/>
              </a:rPr>
              <a:t>() sends a restart message after the request. The bus will not be released, which prevents another master device from requesting between messages. This allows one master device to send multiple requests while in control.</a:t>
            </a:r>
          </a:p>
          <a:p>
            <a:pPr marL="548640" lvl="2" indent="0">
              <a:buNone/>
            </a:pPr>
            <a:r>
              <a:rPr lang="en-US" sz="2600" dirty="0" smtClean="0">
                <a:latin typeface="Candara" panose="020E0502030303020204" pitchFamily="34" charset="0"/>
              </a:rPr>
              <a:t>The </a:t>
            </a:r>
            <a:r>
              <a:rPr lang="en-US" sz="2600" dirty="0">
                <a:latin typeface="Candara" panose="020E0502030303020204" pitchFamily="34" charset="0"/>
              </a:rPr>
              <a:t>default value is true.</a:t>
            </a:r>
          </a:p>
          <a:p>
            <a:pPr marL="548640" lvl="2" indent="0">
              <a:buNone/>
            </a:pPr>
            <a:endParaRPr lang="en-US" sz="2400" dirty="0">
              <a:latin typeface="Candara" panose="020E0502030303020204" pitchFamily="34" charset="0"/>
            </a:endParaRPr>
          </a:p>
          <a:p>
            <a:pPr marL="0" indent="0">
              <a:buNone/>
            </a:pPr>
            <a:endParaRPr lang="en-US" dirty="0"/>
          </a:p>
        </p:txBody>
      </p:sp>
    </p:spTree>
    <p:extLst>
      <p:ext uri="{BB962C8B-B14F-4D97-AF65-F5344CB8AC3E}">
        <p14:creationId xmlns:p14="http://schemas.microsoft.com/office/powerpoint/2010/main" val="498499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Functions</a:t>
            </a:r>
            <a:endParaRPr lang="en-US" sz="3600" dirty="0"/>
          </a:p>
        </p:txBody>
      </p:sp>
      <p:sp>
        <p:nvSpPr>
          <p:cNvPr id="3" name="Content Placeholder 2"/>
          <p:cNvSpPr>
            <a:spLocks noGrp="1"/>
          </p:cNvSpPr>
          <p:nvPr>
            <p:ph idx="1"/>
          </p:nvPr>
        </p:nvSpPr>
        <p:spPr/>
        <p:txBody>
          <a:bodyPr>
            <a:normAutofit fontScale="85000" lnSpcReduction="10000"/>
          </a:bodyPr>
          <a:lstStyle/>
          <a:p>
            <a:pPr marL="0" indent="0" algn="ctr">
              <a:buNone/>
            </a:pPr>
            <a:r>
              <a:rPr lang="en-US" sz="3300" dirty="0">
                <a:latin typeface="Candara" panose="020E0502030303020204" pitchFamily="34" charset="0"/>
              </a:rPr>
              <a:t>Wire.requestFrom()</a:t>
            </a:r>
          </a:p>
          <a:p>
            <a:pPr>
              <a:buFont typeface="Wingdings" panose="05000000000000000000" pitchFamily="2" charset="2"/>
              <a:buChar char="§"/>
            </a:pPr>
            <a:r>
              <a:rPr lang="en-US" sz="2400" b="1" dirty="0">
                <a:latin typeface="Candara" panose="020E0502030303020204" pitchFamily="34" charset="0"/>
              </a:rPr>
              <a:t>Syntax</a:t>
            </a:r>
          </a:p>
          <a:p>
            <a:pPr lvl="2">
              <a:buFont typeface="Wingdings" panose="05000000000000000000" pitchFamily="2" charset="2"/>
              <a:buChar char="§"/>
            </a:pPr>
            <a:r>
              <a:rPr lang="en-US" sz="2400" dirty="0" smtClean="0">
                <a:latin typeface="Candara" panose="020E0502030303020204" pitchFamily="34" charset="0"/>
              </a:rPr>
              <a:t>Wire.requestFrom(address, quantity)</a:t>
            </a:r>
            <a:br>
              <a:rPr lang="en-US" sz="2400" dirty="0" smtClean="0">
                <a:latin typeface="Candara" panose="020E0502030303020204" pitchFamily="34" charset="0"/>
              </a:rPr>
            </a:br>
            <a:r>
              <a:rPr lang="en-US" sz="2400" dirty="0" smtClean="0">
                <a:latin typeface="Candara" panose="020E0502030303020204" pitchFamily="34" charset="0"/>
              </a:rPr>
              <a:t>Wire.requestFrom(address, quantity, stop)</a:t>
            </a:r>
          </a:p>
          <a:p>
            <a:pPr>
              <a:buFont typeface="Wingdings" panose="05000000000000000000" pitchFamily="2" charset="2"/>
              <a:buChar char="§"/>
            </a:pPr>
            <a:r>
              <a:rPr lang="en-US" sz="2400" b="1" dirty="0" smtClean="0">
                <a:latin typeface="Candara" panose="020E0502030303020204" pitchFamily="34" charset="0"/>
              </a:rPr>
              <a:t>Parameters</a:t>
            </a:r>
            <a:endParaRPr lang="en-US" sz="2400" b="1" dirty="0">
              <a:latin typeface="Candara" panose="020E0502030303020204" pitchFamily="34" charset="0"/>
            </a:endParaRPr>
          </a:p>
          <a:p>
            <a:pPr lvl="2">
              <a:buFont typeface="Wingdings" panose="05000000000000000000" pitchFamily="2" charset="2"/>
              <a:buChar char="§"/>
            </a:pPr>
            <a:r>
              <a:rPr lang="en-US" sz="2400" dirty="0">
                <a:latin typeface="Candara" panose="020E0502030303020204" pitchFamily="34" charset="0"/>
              </a:rPr>
              <a:t>address: the 7-bit address of the device to request bytes from</a:t>
            </a:r>
          </a:p>
          <a:p>
            <a:pPr lvl="2">
              <a:buFont typeface="Wingdings" panose="05000000000000000000" pitchFamily="2" charset="2"/>
              <a:buChar char="§"/>
            </a:pPr>
            <a:r>
              <a:rPr lang="en-US" sz="2400" dirty="0">
                <a:latin typeface="Candara" panose="020E0502030303020204" pitchFamily="34" charset="0"/>
              </a:rPr>
              <a:t>quantity: the number of bytes to request</a:t>
            </a:r>
          </a:p>
          <a:p>
            <a:pPr lvl="2">
              <a:buFont typeface="Wingdings" panose="05000000000000000000" pitchFamily="2" charset="2"/>
              <a:buChar char="§"/>
            </a:pPr>
            <a:r>
              <a:rPr lang="en-US" sz="2400" dirty="0">
                <a:latin typeface="Candara" panose="020E0502030303020204" pitchFamily="34" charset="0"/>
              </a:rPr>
              <a:t>stop : boolean. true will send a stop message after the request, releasing the bus. false will continually send a restart after the request, keeping the connection active.</a:t>
            </a:r>
          </a:p>
          <a:p>
            <a:pPr>
              <a:buFont typeface="Wingdings" panose="05000000000000000000" pitchFamily="2" charset="2"/>
              <a:buChar char="§"/>
            </a:pPr>
            <a:r>
              <a:rPr lang="en-US" sz="2400" b="1" dirty="0">
                <a:latin typeface="Candara" panose="020E0502030303020204" pitchFamily="34" charset="0"/>
              </a:rPr>
              <a:t>Returns</a:t>
            </a:r>
          </a:p>
          <a:p>
            <a:pPr lvl="2">
              <a:buFont typeface="Wingdings" panose="05000000000000000000" pitchFamily="2" charset="2"/>
              <a:buChar char="§"/>
            </a:pPr>
            <a:r>
              <a:rPr lang="en-US" sz="2400" dirty="0">
                <a:latin typeface="Candara" panose="020E0502030303020204" pitchFamily="34" charset="0"/>
              </a:rPr>
              <a:t>byte : the number of bytes returned from the slave device</a:t>
            </a:r>
          </a:p>
          <a:p>
            <a:pPr marL="0" indent="0">
              <a:buNone/>
            </a:pPr>
            <a:endParaRPr lang="en-US" dirty="0"/>
          </a:p>
        </p:txBody>
      </p:sp>
    </p:spTree>
    <p:extLst>
      <p:ext uri="{BB962C8B-B14F-4D97-AF65-F5344CB8AC3E}">
        <p14:creationId xmlns:p14="http://schemas.microsoft.com/office/powerpoint/2010/main" val="240022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Inter Integrated Circuit Protocol (I2C) </a:t>
            </a:r>
            <a:endParaRPr lang="en-US" sz="3600"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233749" y="2103120"/>
            <a:ext cx="7511141" cy="4020845"/>
          </a:xfrm>
          <a:prstGeom prst="rect">
            <a:avLst/>
          </a:prstGeom>
        </p:spPr>
      </p:pic>
    </p:spTree>
    <p:extLst>
      <p:ext uri="{BB962C8B-B14F-4D97-AF65-F5344CB8AC3E}">
        <p14:creationId xmlns:p14="http://schemas.microsoft.com/office/powerpoint/2010/main" val="3614071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Functions</a:t>
            </a:r>
            <a:endParaRPr lang="en-US" sz="3600" dirty="0"/>
          </a:p>
        </p:txBody>
      </p:sp>
      <p:sp>
        <p:nvSpPr>
          <p:cNvPr id="3" name="Content Placeholder 2"/>
          <p:cNvSpPr>
            <a:spLocks noGrp="1"/>
          </p:cNvSpPr>
          <p:nvPr>
            <p:ph idx="1"/>
          </p:nvPr>
        </p:nvSpPr>
        <p:spPr/>
        <p:txBody>
          <a:bodyPr>
            <a:normAutofit lnSpcReduction="10000"/>
          </a:bodyPr>
          <a:lstStyle/>
          <a:p>
            <a:pPr marL="0" indent="0" algn="ctr">
              <a:buNone/>
            </a:pPr>
            <a:r>
              <a:rPr lang="en-US" sz="2800" dirty="0" err="1">
                <a:latin typeface="Candara" panose="020E0502030303020204" pitchFamily="34" charset="0"/>
              </a:rPr>
              <a:t>Wire.available</a:t>
            </a:r>
            <a:r>
              <a:rPr lang="en-US" sz="2800" dirty="0" smtClean="0">
                <a:latin typeface="Candara" panose="020E0502030303020204" pitchFamily="34" charset="0"/>
              </a:rPr>
              <a:t>()</a:t>
            </a:r>
          </a:p>
          <a:p>
            <a:pPr>
              <a:buFont typeface="Wingdings" panose="05000000000000000000" pitchFamily="2" charset="2"/>
              <a:buChar char="§"/>
            </a:pPr>
            <a:r>
              <a:rPr lang="en-US" sz="2400" b="1" dirty="0">
                <a:latin typeface="Candara" panose="020E0502030303020204" pitchFamily="34" charset="0"/>
              </a:rPr>
              <a:t>Description</a:t>
            </a:r>
          </a:p>
          <a:p>
            <a:pPr lvl="2">
              <a:buFont typeface="Wingdings" panose="05000000000000000000" pitchFamily="2" charset="2"/>
              <a:buChar char="§"/>
            </a:pPr>
            <a:r>
              <a:rPr lang="en-US" sz="2400" dirty="0">
                <a:latin typeface="Candara" panose="020E0502030303020204" pitchFamily="34" charset="0"/>
              </a:rPr>
              <a:t>Returns the number of bytes available for retrieval with read(). This should be called on a master device after a call to </a:t>
            </a:r>
            <a:r>
              <a:rPr lang="en-US" sz="2400" dirty="0" err="1">
                <a:latin typeface="Candara" panose="020E0502030303020204" pitchFamily="34" charset="0"/>
              </a:rPr>
              <a:t>requestFrom</a:t>
            </a:r>
            <a:r>
              <a:rPr lang="en-US" sz="2400" dirty="0">
                <a:latin typeface="Candara" panose="020E0502030303020204" pitchFamily="34" charset="0"/>
              </a:rPr>
              <a:t>() or on a slave inside the </a:t>
            </a:r>
            <a:r>
              <a:rPr lang="en-US" sz="2400" dirty="0" err="1">
                <a:latin typeface="Candara" panose="020E0502030303020204" pitchFamily="34" charset="0"/>
              </a:rPr>
              <a:t>onReceive</a:t>
            </a:r>
            <a:r>
              <a:rPr lang="en-US" sz="2400" dirty="0">
                <a:latin typeface="Candara" panose="020E0502030303020204" pitchFamily="34" charset="0"/>
              </a:rPr>
              <a:t>() </a:t>
            </a:r>
            <a:r>
              <a:rPr lang="en-US" sz="2400" dirty="0" smtClean="0">
                <a:latin typeface="Candara" panose="020E0502030303020204" pitchFamily="34" charset="0"/>
              </a:rPr>
              <a:t>handler</a:t>
            </a:r>
          </a:p>
          <a:p>
            <a:pPr>
              <a:buFont typeface="Wingdings" panose="05000000000000000000" pitchFamily="2" charset="2"/>
              <a:buChar char="§"/>
            </a:pPr>
            <a:r>
              <a:rPr lang="en-US" sz="2400" b="1" dirty="0">
                <a:latin typeface="Candara" panose="020E0502030303020204" pitchFamily="34" charset="0"/>
              </a:rPr>
              <a:t>Parameters</a:t>
            </a:r>
          </a:p>
          <a:p>
            <a:pPr lvl="2">
              <a:buFont typeface="Wingdings" panose="05000000000000000000" pitchFamily="2" charset="2"/>
              <a:buChar char="§"/>
            </a:pPr>
            <a:r>
              <a:rPr lang="en-US" sz="2400" dirty="0">
                <a:latin typeface="Candara" panose="020E0502030303020204" pitchFamily="34" charset="0"/>
              </a:rPr>
              <a:t>None</a:t>
            </a:r>
          </a:p>
          <a:p>
            <a:pPr>
              <a:buFont typeface="Wingdings" panose="05000000000000000000" pitchFamily="2" charset="2"/>
              <a:buChar char="§"/>
            </a:pPr>
            <a:r>
              <a:rPr lang="en-US" sz="2400" b="1" dirty="0">
                <a:latin typeface="Candara" panose="020E0502030303020204" pitchFamily="34" charset="0"/>
              </a:rPr>
              <a:t>Returns</a:t>
            </a:r>
          </a:p>
          <a:p>
            <a:pPr lvl="2">
              <a:buFont typeface="Wingdings" panose="05000000000000000000" pitchFamily="2" charset="2"/>
              <a:buChar char="§"/>
            </a:pPr>
            <a:r>
              <a:rPr lang="en-US" sz="2400" dirty="0">
                <a:latin typeface="Candara" panose="020E0502030303020204" pitchFamily="34" charset="0"/>
              </a:rPr>
              <a:t>The number of bytes available for reading.</a:t>
            </a:r>
          </a:p>
          <a:p>
            <a:pPr lvl="2">
              <a:buFont typeface="Wingdings" panose="05000000000000000000" pitchFamily="2" charset="2"/>
              <a:buChar char="§"/>
            </a:pPr>
            <a:endParaRPr lang="en-US" sz="2400" dirty="0">
              <a:latin typeface="Candara" panose="020E0502030303020204" pitchFamily="34" charset="0"/>
            </a:endParaRPr>
          </a:p>
          <a:p>
            <a:pPr marL="0" indent="0" algn="ctr">
              <a:buNone/>
            </a:pPr>
            <a:endParaRPr lang="en-US" sz="2800" dirty="0">
              <a:latin typeface="Candara" panose="020E0502030303020204" pitchFamily="34" charset="0"/>
            </a:endParaRPr>
          </a:p>
          <a:p>
            <a:pPr marL="0" indent="0">
              <a:buNone/>
            </a:pPr>
            <a:endParaRPr lang="en-US" dirty="0"/>
          </a:p>
        </p:txBody>
      </p:sp>
    </p:spTree>
    <p:extLst>
      <p:ext uri="{BB962C8B-B14F-4D97-AF65-F5344CB8AC3E}">
        <p14:creationId xmlns:p14="http://schemas.microsoft.com/office/powerpoint/2010/main" val="2531920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977200"/>
          </a:xfrm>
        </p:spPr>
        <p:txBody>
          <a:bodyPr>
            <a:normAutofit/>
          </a:bodyPr>
          <a:lstStyle/>
          <a:p>
            <a:pPr algn="ctr"/>
            <a:r>
              <a:rPr lang="en-US" sz="3600" b="1" dirty="0"/>
              <a:t>Functions</a:t>
            </a:r>
            <a:endParaRPr lang="en-US" sz="3600" dirty="0"/>
          </a:p>
        </p:txBody>
      </p:sp>
      <p:sp>
        <p:nvSpPr>
          <p:cNvPr id="3" name="Content Placeholder 2"/>
          <p:cNvSpPr>
            <a:spLocks noGrp="1"/>
          </p:cNvSpPr>
          <p:nvPr>
            <p:ph idx="1"/>
          </p:nvPr>
        </p:nvSpPr>
        <p:spPr>
          <a:xfrm>
            <a:off x="1476102" y="1750423"/>
            <a:ext cx="9353007" cy="4611188"/>
          </a:xfrm>
        </p:spPr>
        <p:txBody>
          <a:bodyPr>
            <a:normAutofit fontScale="92500" lnSpcReduction="10000"/>
          </a:bodyPr>
          <a:lstStyle/>
          <a:p>
            <a:pPr marL="0" indent="0" algn="ctr">
              <a:buNone/>
            </a:pPr>
            <a:r>
              <a:rPr lang="en-US" sz="3000" dirty="0">
                <a:latin typeface="Candara" panose="020E0502030303020204" pitchFamily="34" charset="0"/>
              </a:rPr>
              <a:t>read()</a:t>
            </a:r>
          </a:p>
          <a:p>
            <a:pPr algn="just">
              <a:buFont typeface="Wingdings" panose="05000000000000000000" pitchFamily="2" charset="2"/>
              <a:buChar char="§"/>
            </a:pPr>
            <a:r>
              <a:rPr lang="en-US" sz="2600" b="1" dirty="0">
                <a:latin typeface="Candara" panose="020E0502030303020204" pitchFamily="34" charset="0"/>
              </a:rPr>
              <a:t>Description</a:t>
            </a:r>
          </a:p>
          <a:p>
            <a:pPr lvl="2" algn="just">
              <a:buFont typeface="Wingdings" panose="05000000000000000000" pitchFamily="2" charset="2"/>
              <a:buChar char="§"/>
            </a:pPr>
            <a:r>
              <a:rPr lang="en-US" sz="2600" dirty="0">
                <a:latin typeface="Candara" panose="020E0502030303020204" pitchFamily="34" charset="0"/>
              </a:rPr>
              <a:t>Reads a byte that was transmitted from a slave device to a master after a call to </a:t>
            </a:r>
            <a:r>
              <a:rPr lang="en-US" sz="2600" dirty="0" err="1">
                <a:latin typeface="Candara" panose="020E0502030303020204" pitchFamily="34" charset="0"/>
              </a:rPr>
              <a:t>requestFrom</a:t>
            </a:r>
            <a:r>
              <a:rPr lang="en-US" sz="2600" dirty="0">
                <a:latin typeface="Candara" panose="020E0502030303020204" pitchFamily="34" charset="0"/>
              </a:rPr>
              <a:t>() or was transmitted from a master to a slave. </a:t>
            </a:r>
            <a:endParaRPr lang="en-US" sz="2600" dirty="0" smtClean="0">
              <a:latin typeface="Candara" panose="020E0502030303020204" pitchFamily="34" charset="0"/>
            </a:endParaRPr>
          </a:p>
          <a:p>
            <a:pPr algn="just">
              <a:buFont typeface="Wingdings" panose="05000000000000000000" pitchFamily="2" charset="2"/>
              <a:buChar char="§"/>
            </a:pPr>
            <a:r>
              <a:rPr lang="en-US" sz="2600" b="1" dirty="0">
                <a:latin typeface="Candara" panose="020E0502030303020204" pitchFamily="34" charset="0"/>
              </a:rPr>
              <a:t>Syntax</a:t>
            </a:r>
          </a:p>
          <a:p>
            <a:pPr lvl="2" algn="just">
              <a:buFont typeface="Wingdings" panose="05000000000000000000" pitchFamily="2" charset="2"/>
              <a:buChar char="§"/>
            </a:pPr>
            <a:r>
              <a:rPr lang="en-US" sz="2600" dirty="0" err="1">
                <a:latin typeface="Candara" panose="020E0502030303020204" pitchFamily="34" charset="0"/>
              </a:rPr>
              <a:t>Wire.read</a:t>
            </a:r>
            <a:r>
              <a:rPr lang="en-US" sz="2600" dirty="0">
                <a:latin typeface="Candara" panose="020E0502030303020204" pitchFamily="34" charset="0"/>
              </a:rPr>
              <a:t>() </a:t>
            </a:r>
            <a:endParaRPr lang="en-US" sz="2600" dirty="0" smtClean="0">
              <a:latin typeface="Candara" panose="020E0502030303020204" pitchFamily="34" charset="0"/>
            </a:endParaRPr>
          </a:p>
          <a:p>
            <a:pPr algn="just">
              <a:buFont typeface="Wingdings" panose="05000000000000000000" pitchFamily="2" charset="2"/>
              <a:buChar char="§"/>
            </a:pPr>
            <a:r>
              <a:rPr lang="en-US" sz="2600" b="1" dirty="0">
                <a:latin typeface="Candara" panose="020E0502030303020204" pitchFamily="34" charset="0"/>
              </a:rPr>
              <a:t>Parameters</a:t>
            </a:r>
          </a:p>
          <a:p>
            <a:pPr lvl="2" algn="just">
              <a:buFont typeface="Wingdings" panose="05000000000000000000" pitchFamily="2" charset="2"/>
              <a:buChar char="§"/>
            </a:pPr>
            <a:r>
              <a:rPr lang="en-US" sz="2600" dirty="0" smtClean="0">
                <a:latin typeface="Candara" panose="020E0502030303020204" pitchFamily="34" charset="0"/>
              </a:rPr>
              <a:t>none</a:t>
            </a:r>
            <a:endParaRPr lang="en-US" sz="2600" dirty="0">
              <a:latin typeface="Candara" panose="020E0502030303020204" pitchFamily="34" charset="0"/>
            </a:endParaRPr>
          </a:p>
          <a:p>
            <a:pPr algn="just">
              <a:buFont typeface="Wingdings" panose="05000000000000000000" pitchFamily="2" charset="2"/>
              <a:buChar char="§"/>
            </a:pPr>
            <a:r>
              <a:rPr lang="en-US" sz="2600" b="1" dirty="0">
                <a:latin typeface="Candara" panose="020E0502030303020204" pitchFamily="34" charset="0"/>
              </a:rPr>
              <a:t>Returns</a:t>
            </a:r>
          </a:p>
          <a:p>
            <a:pPr lvl="2" algn="just">
              <a:buFont typeface="Wingdings" panose="05000000000000000000" pitchFamily="2" charset="2"/>
              <a:buChar char="§"/>
            </a:pPr>
            <a:r>
              <a:rPr lang="en-US" sz="2600" dirty="0">
                <a:latin typeface="Candara" panose="020E0502030303020204" pitchFamily="34" charset="0"/>
              </a:rPr>
              <a:t>The next byte received</a:t>
            </a:r>
          </a:p>
          <a:p>
            <a:endParaRPr lang="en-US" dirty="0"/>
          </a:p>
          <a:p>
            <a:pPr marL="0" indent="0">
              <a:buNone/>
            </a:pPr>
            <a:endParaRPr lang="en-US" dirty="0"/>
          </a:p>
        </p:txBody>
      </p:sp>
    </p:spTree>
    <p:extLst>
      <p:ext uri="{BB962C8B-B14F-4D97-AF65-F5344CB8AC3E}">
        <p14:creationId xmlns:p14="http://schemas.microsoft.com/office/powerpoint/2010/main" val="3060483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Functions</a:t>
            </a:r>
            <a:endParaRPr lang="en-US" sz="3600" dirty="0"/>
          </a:p>
        </p:txBody>
      </p:sp>
      <p:sp>
        <p:nvSpPr>
          <p:cNvPr id="3" name="Content Placeholder 2"/>
          <p:cNvSpPr>
            <a:spLocks noGrp="1"/>
          </p:cNvSpPr>
          <p:nvPr>
            <p:ph idx="1"/>
          </p:nvPr>
        </p:nvSpPr>
        <p:spPr>
          <a:xfrm>
            <a:off x="1332410" y="2014194"/>
            <a:ext cx="9379133" cy="4020846"/>
          </a:xfrm>
        </p:spPr>
        <p:txBody>
          <a:bodyPr>
            <a:normAutofit/>
          </a:bodyPr>
          <a:lstStyle/>
          <a:p>
            <a:pPr marL="0" indent="0" algn="ctr">
              <a:buNone/>
            </a:pPr>
            <a:r>
              <a:rPr lang="en-US" sz="2800" dirty="0" err="1">
                <a:latin typeface="Candara" panose="020E0502030303020204" pitchFamily="34" charset="0"/>
              </a:rPr>
              <a:t>Wire.onRequest</a:t>
            </a:r>
            <a:r>
              <a:rPr lang="en-US" sz="2800" dirty="0">
                <a:latin typeface="Candara" panose="020E0502030303020204" pitchFamily="34" charset="0"/>
              </a:rPr>
              <a:t>(handler)</a:t>
            </a:r>
          </a:p>
          <a:p>
            <a:pPr algn="just">
              <a:buFont typeface="Wingdings" panose="05000000000000000000" pitchFamily="2" charset="2"/>
              <a:buChar char="§"/>
            </a:pPr>
            <a:r>
              <a:rPr lang="en-US" sz="2400" b="1" dirty="0" smtClean="0">
                <a:latin typeface="Candara" panose="020E0502030303020204" pitchFamily="34" charset="0"/>
              </a:rPr>
              <a:t>Description</a:t>
            </a:r>
          </a:p>
          <a:p>
            <a:pPr lvl="2" algn="just">
              <a:buFont typeface="Wingdings" panose="05000000000000000000" pitchFamily="2" charset="2"/>
              <a:buChar char="§"/>
            </a:pPr>
            <a:r>
              <a:rPr lang="en-US" sz="2400" dirty="0">
                <a:latin typeface="Candara" panose="020E0502030303020204" pitchFamily="34" charset="0"/>
              </a:rPr>
              <a:t>Register a function to be called when a master requests data from this slave </a:t>
            </a:r>
            <a:r>
              <a:rPr lang="en-US" sz="2400" dirty="0" smtClean="0">
                <a:latin typeface="Candara" panose="020E0502030303020204" pitchFamily="34" charset="0"/>
              </a:rPr>
              <a:t>device.</a:t>
            </a:r>
          </a:p>
          <a:p>
            <a:pPr algn="just">
              <a:buFont typeface="Wingdings" panose="05000000000000000000" pitchFamily="2" charset="2"/>
              <a:buChar char="§"/>
            </a:pPr>
            <a:r>
              <a:rPr lang="en-US" sz="2400" b="1" dirty="0" smtClean="0">
                <a:latin typeface="Candara" panose="020E0502030303020204" pitchFamily="34" charset="0"/>
              </a:rPr>
              <a:t>Parameters</a:t>
            </a:r>
          </a:p>
          <a:p>
            <a:pPr lvl="2" algn="just">
              <a:buFont typeface="Wingdings" panose="05000000000000000000" pitchFamily="2" charset="2"/>
              <a:buChar char="§"/>
            </a:pPr>
            <a:r>
              <a:rPr lang="en-US" sz="2400" dirty="0">
                <a:latin typeface="Candara" panose="020E0502030303020204" pitchFamily="34" charset="0"/>
              </a:rPr>
              <a:t>handler: the function to be called, takes no parameters and returns nothing, e.g</a:t>
            </a:r>
            <a:r>
              <a:rPr lang="en-US" sz="2400" dirty="0" smtClean="0">
                <a:latin typeface="Candara" panose="020E0502030303020204" pitchFamily="34" charset="0"/>
              </a:rPr>
              <a:t>.: void </a:t>
            </a:r>
            <a:r>
              <a:rPr lang="en-US" sz="2400" dirty="0" err="1">
                <a:latin typeface="Candara" panose="020E0502030303020204" pitchFamily="34" charset="0"/>
              </a:rPr>
              <a:t>myHandler</a:t>
            </a:r>
            <a:r>
              <a:rPr lang="en-US" sz="2400" dirty="0" smtClean="0">
                <a:latin typeface="Candara" panose="020E0502030303020204" pitchFamily="34" charset="0"/>
              </a:rPr>
              <a:t>()</a:t>
            </a:r>
          </a:p>
          <a:p>
            <a:pPr algn="just">
              <a:buFont typeface="Wingdings" panose="05000000000000000000" pitchFamily="2" charset="2"/>
              <a:buChar char="§"/>
            </a:pPr>
            <a:r>
              <a:rPr lang="en-US" sz="2400" b="1" dirty="0">
                <a:latin typeface="Candara" panose="020E0502030303020204" pitchFamily="34" charset="0"/>
              </a:rPr>
              <a:t>Returns</a:t>
            </a:r>
          </a:p>
          <a:p>
            <a:pPr lvl="2" algn="just">
              <a:buFont typeface="Wingdings" panose="05000000000000000000" pitchFamily="2" charset="2"/>
              <a:buChar char="§"/>
            </a:pPr>
            <a:r>
              <a:rPr lang="en-US" sz="2400" dirty="0">
                <a:latin typeface="Candara" panose="020E0502030303020204" pitchFamily="34" charset="0"/>
              </a:rPr>
              <a:t>None</a:t>
            </a:r>
            <a:endParaRPr lang="en-US" sz="2400" b="1" dirty="0">
              <a:latin typeface="Candara" panose="020E0502030303020204" pitchFamily="34" charset="0"/>
            </a:endParaRPr>
          </a:p>
          <a:p>
            <a:pPr marL="548640" lvl="2" indent="0">
              <a:buNone/>
            </a:pPr>
            <a:endParaRPr lang="en-US" b="1" dirty="0"/>
          </a:p>
        </p:txBody>
      </p:sp>
    </p:spTree>
    <p:extLst>
      <p:ext uri="{BB962C8B-B14F-4D97-AF65-F5344CB8AC3E}">
        <p14:creationId xmlns:p14="http://schemas.microsoft.com/office/powerpoint/2010/main" val="788595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Functions</a:t>
            </a:r>
            <a:endParaRPr lang="en-US" sz="3600" dirty="0"/>
          </a:p>
        </p:txBody>
      </p:sp>
      <p:sp>
        <p:nvSpPr>
          <p:cNvPr id="3" name="Content Placeholder 2"/>
          <p:cNvSpPr>
            <a:spLocks noGrp="1"/>
          </p:cNvSpPr>
          <p:nvPr>
            <p:ph idx="1"/>
          </p:nvPr>
        </p:nvSpPr>
        <p:spPr>
          <a:xfrm>
            <a:off x="1066800" y="1841863"/>
            <a:ext cx="10058400" cy="4193177"/>
          </a:xfrm>
        </p:spPr>
        <p:txBody>
          <a:bodyPr>
            <a:normAutofit/>
          </a:bodyPr>
          <a:lstStyle/>
          <a:p>
            <a:pPr marL="0" indent="0" algn="ctr">
              <a:buNone/>
            </a:pPr>
            <a:r>
              <a:rPr lang="en-US" sz="2800" dirty="0" err="1">
                <a:latin typeface="Candara" panose="020E0502030303020204" pitchFamily="34" charset="0"/>
              </a:rPr>
              <a:t>Wire.onReceive</a:t>
            </a:r>
            <a:r>
              <a:rPr lang="en-US" sz="2800" dirty="0">
                <a:latin typeface="Candara" panose="020E0502030303020204" pitchFamily="34" charset="0"/>
              </a:rPr>
              <a:t>(handler)</a:t>
            </a:r>
          </a:p>
          <a:p>
            <a:pPr algn="just">
              <a:buFont typeface="Wingdings" panose="05000000000000000000" pitchFamily="2" charset="2"/>
              <a:buChar char="§"/>
            </a:pPr>
            <a:r>
              <a:rPr lang="en-US" sz="2400" b="1" dirty="0">
                <a:latin typeface="Candara" panose="020E0502030303020204" pitchFamily="34" charset="0"/>
              </a:rPr>
              <a:t>Description</a:t>
            </a:r>
          </a:p>
          <a:p>
            <a:pPr lvl="2" algn="just">
              <a:buFont typeface="Wingdings" panose="05000000000000000000" pitchFamily="2" charset="2"/>
              <a:buChar char="§"/>
            </a:pPr>
            <a:r>
              <a:rPr lang="en-US" sz="2000" dirty="0">
                <a:latin typeface="Candara" panose="020E0502030303020204" pitchFamily="34" charset="0"/>
              </a:rPr>
              <a:t>Registers a function to be called when a slave device receives a transmission from a master.</a:t>
            </a:r>
          </a:p>
          <a:p>
            <a:pPr algn="just">
              <a:buFont typeface="Wingdings" panose="05000000000000000000" pitchFamily="2" charset="2"/>
              <a:buChar char="§"/>
            </a:pPr>
            <a:r>
              <a:rPr lang="en-US" sz="2400" b="1" dirty="0">
                <a:latin typeface="Candara" panose="020E0502030303020204" pitchFamily="34" charset="0"/>
              </a:rPr>
              <a:t>Parameters</a:t>
            </a:r>
          </a:p>
          <a:p>
            <a:pPr lvl="2" algn="just">
              <a:buFont typeface="Wingdings" panose="05000000000000000000" pitchFamily="2" charset="2"/>
              <a:buChar char="§"/>
            </a:pPr>
            <a:r>
              <a:rPr lang="en-US" sz="2000" dirty="0">
                <a:latin typeface="Candara" panose="020E0502030303020204" pitchFamily="34" charset="0"/>
              </a:rPr>
              <a:t>handler: the function to be called when the slave receives data; this should take a single </a:t>
            </a:r>
            <a:r>
              <a:rPr lang="en-US" sz="2000" dirty="0" err="1">
                <a:latin typeface="Candara" panose="020E0502030303020204" pitchFamily="34" charset="0"/>
              </a:rPr>
              <a:t>int</a:t>
            </a:r>
            <a:r>
              <a:rPr lang="en-US" sz="2000" dirty="0">
                <a:latin typeface="Candara" panose="020E0502030303020204" pitchFamily="34" charset="0"/>
              </a:rPr>
              <a:t> parameter (the number of bytes read from the master) and return nothing, e.g</a:t>
            </a:r>
            <a:r>
              <a:rPr lang="en-US" sz="2000" dirty="0" smtClean="0">
                <a:latin typeface="Candara" panose="020E0502030303020204" pitchFamily="34" charset="0"/>
              </a:rPr>
              <a:t>.: </a:t>
            </a:r>
            <a:r>
              <a:rPr lang="en-US" sz="2000" dirty="0">
                <a:latin typeface="Candara" panose="020E0502030303020204" pitchFamily="34" charset="0"/>
              </a:rPr>
              <a:t>void </a:t>
            </a:r>
            <a:r>
              <a:rPr lang="en-US" sz="2000" dirty="0" err="1">
                <a:latin typeface="Candara" panose="020E0502030303020204" pitchFamily="34" charset="0"/>
              </a:rPr>
              <a:t>myHandler</a:t>
            </a:r>
            <a:r>
              <a:rPr lang="en-US" sz="2000" dirty="0">
                <a:latin typeface="Candara" panose="020E0502030303020204" pitchFamily="34" charset="0"/>
              </a:rPr>
              <a:t>(</a:t>
            </a:r>
            <a:r>
              <a:rPr lang="en-US" sz="2000" dirty="0" err="1">
                <a:latin typeface="Candara" panose="020E0502030303020204" pitchFamily="34" charset="0"/>
              </a:rPr>
              <a:t>int</a:t>
            </a:r>
            <a:r>
              <a:rPr lang="en-US" sz="2000" dirty="0">
                <a:latin typeface="Candara" panose="020E0502030303020204" pitchFamily="34" charset="0"/>
              </a:rPr>
              <a:t> </a:t>
            </a:r>
            <a:r>
              <a:rPr lang="en-US" sz="2000" dirty="0" err="1">
                <a:latin typeface="Candara" panose="020E0502030303020204" pitchFamily="34" charset="0"/>
              </a:rPr>
              <a:t>numBytes</a:t>
            </a:r>
            <a:r>
              <a:rPr lang="en-US" sz="2000" dirty="0" smtClean="0">
                <a:latin typeface="Candara" panose="020E0502030303020204" pitchFamily="34" charset="0"/>
              </a:rPr>
              <a:t>)</a:t>
            </a:r>
          </a:p>
          <a:p>
            <a:pPr algn="just">
              <a:buFont typeface="Wingdings" panose="05000000000000000000" pitchFamily="2" charset="2"/>
              <a:buChar char="§"/>
            </a:pPr>
            <a:r>
              <a:rPr lang="en-US" sz="2400" b="1" dirty="0">
                <a:latin typeface="Candara" panose="020E0502030303020204" pitchFamily="34" charset="0"/>
              </a:rPr>
              <a:t>Returns</a:t>
            </a:r>
          </a:p>
          <a:p>
            <a:pPr lvl="2" algn="just">
              <a:buFont typeface="Wingdings" panose="05000000000000000000" pitchFamily="2" charset="2"/>
              <a:buChar char="§"/>
            </a:pPr>
            <a:r>
              <a:rPr lang="en-US" sz="2000" dirty="0">
                <a:latin typeface="Candara" panose="020E0502030303020204" pitchFamily="34" charset="0"/>
              </a:rPr>
              <a:t>None</a:t>
            </a:r>
          </a:p>
          <a:p>
            <a:pPr algn="just">
              <a:buFont typeface="Wingdings" panose="05000000000000000000" pitchFamily="2" charset="2"/>
              <a:buChar char="§"/>
            </a:pPr>
            <a:endParaRPr lang="en-US" dirty="0"/>
          </a:p>
          <a:p>
            <a:pPr marL="0" indent="0">
              <a:buNone/>
            </a:pPr>
            <a:endParaRPr lang="en-US" dirty="0"/>
          </a:p>
        </p:txBody>
      </p:sp>
    </p:spTree>
    <p:extLst>
      <p:ext uri="{BB962C8B-B14F-4D97-AF65-F5344CB8AC3E}">
        <p14:creationId xmlns:p14="http://schemas.microsoft.com/office/powerpoint/2010/main" val="1914261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Functions</a:t>
            </a:r>
            <a:endParaRPr lang="en-US" sz="3600" dirty="0"/>
          </a:p>
        </p:txBody>
      </p:sp>
      <p:sp>
        <p:nvSpPr>
          <p:cNvPr id="3" name="Content Placeholder 2"/>
          <p:cNvSpPr>
            <a:spLocks noGrp="1"/>
          </p:cNvSpPr>
          <p:nvPr>
            <p:ph idx="1"/>
          </p:nvPr>
        </p:nvSpPr>
        <p:spPr>
          <a:xfrm>
            <a:off x="1528354" y="2103120"/>
            <a:ext cx="9144000" cy="3931920"/>
          </a:xfrm>
        </p:spPr>
        <p:txBody>
          <a:bodyPr>
            <a:normAutofit/>
          </a:bodyPr>
          <a:lstStyle/>
          <a:p>
            <a:pPr marL="0" indent="0" algn="ctr">
              <a:buNone/>
            </a:pPr>
            <a:r>
              <a:rPr lang="en-US" sz="2800" dirty="0">
                <a:latin typeface="Candara" panose="020E0502030303020204" pitchFamily="34" charset="0"/>
              </a:rPr>
              <a:t>write()</a:t>
            </a:r>
          </a:p>
          <a:p>
            <a:pPr>
              <a:buFont typeface="Wingdings" panose="05000000000000000000" pitchFamily="2" charset="2"/>
              <a:buChar char="§"/>
            </a:pPr>
            <a:r>
              <a:rPr lang="en-US" sz="2400" b="1" dirty="0">
                <a:latin typeface="Candara" panose="020E0502030303020204" pitchFamily="34" charset="0"/>
              </a:rPr>
              <a:t>Description</a:t>
            </a:r>
          </a:p>
          <a:p>
            <a:pPr lvl="2">
              <a:buFont typeface="Wingdings" panose="05000000000000000000" pitchFamily="2" charset="2"/>
              <a:buChar char="§"/>
            </a:pPr>
            <a:r>
              <a:rPr lang="en-US" sz="2000" dirty="0">
                <a:latin typeface="Candara" panose="020E0502030303020204" pitchFamily="34" charset="0"/>
              </a:rPr>
              <a:t>Writes data from a slave device in response to a request from a master, or queues bytes for transmission from a master to slave device (in-between calls to </a:t>
            </a:r>
            <a:r>
              <a:rPr lang="en-US" sz="2000" dirty="0" err="1">
                <a:latin typeface="Candara" panose="020E0502030303020204" pitchFamily="34" charset="0"/>
              </a:rPr>
              <a:t>beginTransmission</a:t>
            </a:r>
            <a:r>
              <a:rPr lang="en-US" sz="2000" dirty="0">
                <a:latin typeface="Candara" panose="020E0502030303020204" pitchFamily="34" charset="0"/>
              </a:rPr>
              <a:t>() and </a:t>
            </a:r>
            <a:r>
              <a:rPr lang="en-US" sz="2000" dirty="0" err="1">
                <a:latin typeface="Candara" panose="020E0502030303020204" pitchFamily="34" charset="0"/>
              </a:rPr>
              <a:t>endTransmission</a:t>
            </a:r>
            <a:r>
              <a:rPr lang="en-US" sz="2000" dirty="0">
                <a:latin typeface="Candara" panose="020E0502030303020204" pitchFamily="34" charset="0"/>
              </a:rPr>
              <a:t>()).</a:t>
            </a:r>
          </a:p>
          <a:p>
            <a:pPr>
              <a:buFont typeface="Wingdings" panose="05000000000000000000" pitchFamily="2" charset="2"/>
              <a:buChar char="§"/>
            </a:pPr>
            <a:r>
              <a:rPr lang="en-US" sz="2400" b="1" dirty="0">
                <a:latin typeface="Candara" panose="020E0502030303020204" pitchFamily="34" charset="0"/>
              </a:rPr>
              <a:t>Syntax</a:t>
            </a:r>
          </a:p>
          <a:p>
            <a:pPr lvl="2">
              <a:buFont typeface="Wingdings" panose="05000000000000000000" pitchFamily="2" charset="2"/>
              <a:buChar char="§"/>
            </a:pPr>
            <a:r>
              <a:rPr lang="en-US" sz="2000" dirty="0" err="1">
                <a:latin typeface="Candara" panose="020E0502030303020204" pitchFamily="34" charset="0"/>
              </a:rPr>
              <a:t>Wire.write</a:t>
            </a:r>
            <a:r>
              <a:rPr lang="en-US" sz="2000" dirty="0">
                <a:latin typeface="Candara" panose="020E0502030303020204" pitchFamily="34" charset="0"/>
              </a:rPr>
              <a:t>(value) </a:t>
            </a:r>
            <a:br>
              <a:rPr lang="en-US" sz="2000" dirty="0">
                <a:latin typeface="Candara" panose="020E0502030303020204" pitchFamily="34" charset="0"/>
              </a:rPr>
            </a:br>
            <a:r>
              <a:rPr lang="en-US" sz="2000" dirty="0" err="1">
                <a:latin typeface="Candara" panose="020E0502030303020204" pitchFamily="34" charset="0"/>
              </a:rPr>
              <a:t>Wire.write</a:t>
            </a:r>
            <a:r>
              <a:rPr lang="en-US" sz="2000" dirty="0">
                <a:latin typeface="Candara" panose="020E0502030303020204" pitchFamily="34" charset="0"/>
              </a:rPr>
              <a:t>(string) </a:t>
            </a:r>
            <a:br>
              <a:rPr lang="en-US" sz="2000" dirty="0">
                <a:latin typeface="Candara" panose="020E0502030303020204" pitchFamily="34" charset="0"/>
              </a:rPr>
            </a:br>
            <a:r>
              <a:rPr lang="en-US" sz="2000" dirty="0" err="1">
                <a:latin typeface="Candara" panose="020E0502030303020204" pitchFamily="34" charset="0"/>
              </a:rPr>
              <a:t>Wire.write</a:t>
            </a:r>
            <a:r>
              <a:rPr lang="en-US" sz="2000" dirty="0">
                <a:latin typeface="Candara" panose="020E0502030303020204" pitchFamily="34" charset="0"/>
              </a:rPr>
              <a:t>(data, length)</a:t>
            </a:r>
          </a:p>
          <a:p>
            <a:pPr marL="0" indent="0">
              <a:buNone/>
            </a:pPr>
            <a:endParaRPr lang="en-US" dirty="0"/>
          </a:p>
        </p:txBody>
      </p:sp>
    </p:spTree>
    <p:extLst>
      <p:ext uri="{BB962C8B-B14F-4D97-AF65-F5344CB8AC3E}">
        <p14:creationId xmlns:p14="http://schemas.microsoft.com/office/powerpoint/2010/main" val="1813868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Functions</a:t>
            </a:r>
            <a:endParaRPr lang="en-US" sz="3600" dirty="0"/>
          </a:p>
        </p:txBody>
      </p:sp>
      <p:sp>
        <p:nvSpPr>
          <p:cNvPr id="3" name="Content Placeholder 2"/>
          <p:cNvSpPr>
            <a:spLocks noGrp="1"/>
          </p:cNvSpPr>
          <p:nvPr>
            <p:ph idx="1"/>
          </p:nvPr>
        </p:nvSpPr>
        <p:spPr>
          <a:xfrm>
            <a:off x="1789611" y="2103120"/>
            <a:ext cx="7994470" cy="3931920"/>
          </a:xfrm>
        </p:spPr>
        <p:txBody>
          <a:bodyPr>
            <a:normAutofit/>
          </a:bodyPr>
          <a:lstStyle/>
          <a:p>
            <a:pPr>
              <a:buFont typeface="Wingdings" panose="05000000000000000000" pitchFamily="2" charset="2"/>
              <a:buChar char="§"/>
            </a:pPr>
            <a:r>
              <a:rPr lang="en-US" sz="2400" b="1" dirty="0">
                <a:latin typeface="Candara" panose="020E0502030303020204" pitchFamily="34" charset="0"/>
              </a:rPr>
              <a:t>Parameters</a:t>
            </a:r>
          </a:p>
          <a:p>
            <a:pPr lvl="2">
              <a:buFont typeface="Wingdings" panose="05000000000000000000" pitchFamily="2" charset="2"/>
              <a:buChar char="§"/>
            </a:pPr>
            <a:r>
              <a:rPr lang="en-US" sz="2000" dirty="0">
                <a:latin typeface="Candara" panose="020E0502030303020204" pitchFamily="34" charset="0"/>
              </a:rPr>
              <a:t>value: a value to send as a single byte</a:t>
            </a:r>
          </a:p>
          <a:p>
            <a:pPr lvl="2">
              <a:buFont typeface="Wingdings" panose="05000000000000000000" pitchFamily="2" charset="2"/>
              <a:buChar char="§"/>
            </a:pPr>
            <a:r>
              <a:rPr lang="en-US" sz="2000" dirty="0">
                <a:latin typeface="Candara" panose="020E0502030303020204" pitchFamily="34" charset="0"/>
              </a:rPr>
              <a:t>string: a string to send as a series of bytes</a:t>
            </a:r>
          </a:p>
          <a:p>
            <a:pPr lvl="2">
              <a:buFont typeface="Wingdings" panose="05000000000000000000" pitchFamily="2" charset="2"/>
              <a:buChar char="§"/>
            </a:pPr>
            <a:r>
              <a:rPr lang="en-US" sz="2000" dirty="0">
                <a:latin typeface="Candara" panose="020E0502030303020204" pitchFamily="34" charset="0"/>
              </a:rPr>
              <a:t>data: an array of data to send as bytes</a:t>
            </a:r>
          </a:p>
          <a:p>
            <a:pPr lvl="2">
              <a:buFont typeface="Wingdings" panose="05000000000000000000" pitchFamily="2" charset="2"/>
              <a:buChar char="§"/>
            </a:pPr>
            <a:r>
              <a:rPr lang="en-US" sz="2000" dirty="0">
                <a:latin typeface="Candara" panose="020E0502030303020204" pitchFamily="34" charset="0"/>
              </a:rPr>
              <a:t>length: the number of bytes to </a:t>
            </a:r>
            <a:r>
              <a:rPr lang="en-US" sz="2000" dirty="0" smtClean="0">
                <a:latin typeface="Candara" panose="020E0502030303020204" pitchFamily="34" charset="0"/>
              </a:rPr>
              <a:t>transmit</a:t>
            </a:r>
          </a:p>
          <a:p>
            <a:pPr>
              <a:buFont typeface="Wingdings" panose="05000000000000000000" pitchFamily="2" charset="2"/>
              <a:buChar char="§"/>
            </a:pPr>
            <a:r>
              <a:rPr lang="en-US" sz="2400" b="1" dirty="0">
                <a:latin typeface="Candara" panose="020E0502030303020204" pitchFamily="34" charset="0"/>
              </a:rPr>
              <a:t>Returns</a:t>
            </a:r>
          </a:p>
          <a:p>
            <a:pPr lvl="2">
              <a:buFont typeface="Wingdings" panose="05000000000000000000" pitchFamily="2" charset="2"/>
              <a:buChar char="§"/>
            </a:pPr>
            <a:r>
              <a:rPr lang="en-US" sz="2000" dirty="0">
                <a:latin typeface="Candara" panose="020E0502030303020204" pitchFamily="34" charset="0"/>
              </a:rPr>
              <a:t>byte: write() will return the number of bytes written, though reading that number is optional</a:t>
            </a:r>
          </a:p>
          <a:p>
            <a:pPr lvl="2">
              <a:buFont typeface="Wingdings" panose="05000000000000000000" pitchFamily="2" charset="2"/>
              <a:buChar char="§"/>
            </a:pPr>
            <a:endParaRPr lang="en-US" sz="2000" dirty="0">
              <a:latin typeface="Candara" panose="020E0502030303020204" pitchFamily="34" charset="0"/>
            </a:endParaRPr>
          </a:p>
          <a:p>
            <a:pPr lvl="2">
              <a:buFont typeface="Wingdings" panose="05000000000000000000" pitchFamily="2" charset="2"/>
              <a:buChar char="§"/>
            </a:pPr>
            <a:endParaRPr lang="en-US" sz="2000" dirty="0">
              <a:latin typeface="Candara" panose="020E0502030303020204" pitchFamily="34" charset="0"/>
            </a:endParaRPr>
          </a:p>
        </p:txBody>
      </p:sp>
    </p:spTree>
    <p:extLst>
      <p:ext uri="{BB962C8B-B14F-4D97-AF65-F5344CB8AC3E}">
        <p14:creationId xmlns:p14="http://schemas.microsoft.com/office/powerpoint/2010/main" val="3977664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Functions</a:t>
            </a:r>
            <a:endParaRPr lang="en-US" sz="3600" dirty="0"/>
          </a:p>
        </p:txBody>
      </p:sp>
      <p:sp>
        <p:nvSpPr>
          <p:cNvPr id="3" name="Content Placeholder 2"/>
          <p:cNvSpPr>
            <a:spLocks noGrp="1"/>
          </p:cNvSpPr>
          <p:nvPr>
            <p:ph idx="1"/>
          </p:nvPr>
        </p:nvSpPr>
        <p:spPr>
          <a:xfrm>
            <a:off x="1371600" y="2103120"/>
            <a:ext cx="9392194" cy="3931920"/>
          </a:xfrm>
        </p:spPr>
        <p:txBody>
          <a:bodyPr>
            <a:normAutofit/>
          </a:bodyPr>
          <a:lstStyle/>
          <a:p>
            <a:pPr marL="0" indent="0" algn="ctr">
              <a:buNone/>
            </a:pPr>
            <a:r>
              <a:rPr lang="en-US" sz="2800" dirty="0" err="1">
                <a:latin typeface="Candara" panose="020E0502030303020204" pitchFamily="34" charset="0"/>
              </a:rPr>
              <a:t>Wire.beginTransmission</a:t>
            </a:r>
            <a:r>
              <a:rPr lang="en-US" sz="2800" dirty="0">
                <a:latin typeface="Candara" panose="020E0502030303020204" pitchFamily="34" charset="0"/>
              </a:rPr>
              <a:t>(address)</a:t>
            </a:r>
          </a:p>
          <a:p>
            <a:pPr algn="just">
              <a:buFont typeface="Wingdings" panose="05000000000000000000" pitchFamily="2" charset="2"/>
              <a:buChar char="§"/>
            </a:pPr>
            <a:r>
              <a:rPr lang="en-US" sz="2400" b="1" dirty="0">
                <a:latin typeface="Candara" panose="020E0502030303020204" pitchFamily="34" charset="0"/>
              </a:rPr>
              <a:t>Description</a:t>
            </a:r>
          </a:p>
          <a:p>
            <a:pPr lvl="2" algn="just">
              <a:buFont typeface="Wingdings" panose="05000000000000000000" pitchFamily="2" charset="2"/>
              <a:buChar char="§"/>
            </a:pPr>
            <a:r>
              <a:rPr lang="en-US" sz="2000" dirty="0">
                <a:latin typeface="Candara" panose="020E0502030303020204" pitchFamily="34" charset="0"/>
              </a:rPr>
              <a:t>Begin a transmission to the I2C slave device with the given address. Subsequently, queue bytes for transmission with the write() function and transmit them by calling </a:t>
            </a:r>
            <a:r>
              <a:rPr lang="en-US" sz="2000" dirty="0" err="1">
                <a:latin typeface="Candara" panose="020E0502030303020204" pitchFamily="34" charset="0"/>
              </a:rPr>
              <a:t>endTransmission</a:t>
            </a:r>
            <a:r>
              <a:rPr lang="en-US" sz="2000" dirty="0">
                <a:latin typeface="Candara" panose="020E0502030303020204" pitchFamily="34" charset="0"/>
              </a:rPr>
              <a:t>().</a:t>
            </a:r>
          </a:p>
          <a:p>
            <a:pPr algn="just">
              <a:buFont typeface="Wingdings" panose="05000000000000000000" pitchFamily="2" charset="2"/>
              <a:buChar char="§"/>
            </a:pPr>
            <a:r>
              <a:rPr lang="en-US" sz="2400" b="1" dirty="0">
                <a:latin typeface="Candara" panose="020E0502030303020204" pitchFamily="34" charset="0"/>
              </a:rPr>
              <a:t>Parameters</a:t>
            </a:r>
          </a:p>
          <a:p>
            <a:pPr lvl="2" algn="just">
              <a:buFont typeface="Wingdings" panose="05000000000000000000" pitchFamily="2" charset="2"/>
              <a:buChar char="§"/>
            </a:pPr>
            <a:r>
              <a:rPr lang="en-US" sz="2000" dirty="0">
                <a:latin typeface="Candara" panose="020E0502030303020204" pitchFamily="34" charset="0"/>
              </a:rPr>
              <a:t>address: the 7-bit address of the device to transmit to</a:t>
            </a:r>
          </a:p>
          <a:p>
            <a:pPr algn="just">
              <a:buFont typeface="Wingdings" panose="05000000000000000000" pitchFamily="2" charset="2"/>
              <a:buChar char="§"/>
            </a:pPr>
            <a:r>
              <a:rPr lang="en-US" sz="2400" b="1" dirty="0">
                <a:latin typeface="Candara" panose="020E0502030303020204" pitchFamily="34" charset="0"/>
              </a:rPr>
              <a:t>Returns</a:t>
            </a:r>
          </a:p>
          <a:p>
            <a:pPr lvl="2" algn="just">
              <a:buFont typeface="Wingdings" panose="05000000000000000000" pitchFamily="2" charset="2"/>
              <a:buChar char="§"/>
            </a:pPr>
            <a:r>
              <a:rPr lang="en-US" sz="2000" dirty="0">
                <a:latin typeface="Candara" panose="020E0502030303020204" pitchFamily="34" charset="0"/>
              </a:rPr>
              <a:t>None</a:t>
            </a:r>
          </a:p>
          <a:p>
            <a:pPr algn="just">
              <a:buFont typeface="Wingdings" panose="05000000000000000000" pitchFamily="2" charset="2"/>
              <a:buChar char="§"/>
            </a:pPr>
            <a:endParaRPr lang="en-US" sz="2400" dirty="0">
              <a:latin typeface="Candara" panose="020E0502030303020204" pitchFamily="34" charset="0"/>
            </a:endParaRPr>
          </a:p>
        </p:txBody>
      </p:sp>
    </p:spTree>
    <p:extLst>
      <p:ext uri="{BB962C8B-B14F-4D97-AF65-F5344CB8AC3E}">
        <p14:creationId xmlns:p14="http://schemas.microsoft.com/office/powerpoint/2010/main" val="11263811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Functions</a:t>
            </a:r>
            <a:endParaRPr lang="en-US" sz="3600" dirty="0"/>
          </a:p>
        </p:txBody>
      </p:sp>
      <p:sp>
        <p:nvSpPr>
          <p:cNvPr id="3" name="Content Placeholder 2"/>
          <p:cNvSpPr>
            <a:spLocks noGrp="1"/>
          </p:cNvSpPr>
          <p:nvPr>
            <p:ph idx="1"/>
          </p:nvPr>
        </p:nvSpPr>
        <p:spPr/>
        <p:txBody>
          <a:bodyPr>
            <a:normAutofit lnSpcReduction="10000"/>
          </a:bodyPr>
          <a:lstStyle/>
          <a:p>
            <a:pPr marL="0" indent="0" algn="ctr">
              <a:buNone/>
            </a:pPr>
            <a:r>
              <a:rPr lang="en-US" sz="2800" dirty="0" smtClean="0">
                <a:latin typeface="Candara" panose="020E0502030303020204" pitchFamily="34" charset="0"/>
              </a:rPr>
              <a:t>Wire.endTransmission()</a:t>
            </a:r>
          </a:p>
          <a:p>
            <a:pPr algn="just">
              <a:buFont typeface="Wingdings" panose="05000000000000000000" pitchFamily="2" charset="2"/>
              <a:buChar char="§"/>
            </a:pPr>
            <a:r>
              <a:rPr lang="en-US" sz="2400" b="1" dirty="0" smtClean="0">
                <a:latin typeface="Candara" panose="020E0502030303020204" pitchFamily="34" charset="0"/>
              </a:rPr>
              <a:t>Description</a:t>
            </a:r>
          </a:p>
          <a:p>
            <a:pPr lvl="2" algn="just">
              <a:buFont typeface="Wingdings" panose="05000000000000000000" pitchFamily="2" charset="2"/>
              <a:buChar char="§"/>
            </a:pPr>
            <a:r>
              <a:rPr lang="en-US" sz="2000" dirty="0" smtClean="0">
                <a:latin typeface="Candara" panose="020E0502030303020204" pitchFamily="34" charset="0"/>
              </a:rPr>
              <a:t>Ends </a:t>
            </a:r>
            <a:r>
              <a:rPr lang="en-US" sz="2000" dirty="0">
                <a:latin typeface="Candara" panose="020E0502030303020204" pitchFamily="34" charset="0"/>
              </a:rPr>
              <a:t>a transmission to a slave device that was begun by </a:t>
            </a:r>
            <a:r>
              <a:rPr lang="en-US" sz="2000" dirty="0" err="1">
                <a:latin typeface="Candara" panose="020E0502030303020204" pitchFamily="34" charset="0"/>
              </a:rPr>
              <a:t>beginTransmission</a:t>
            </a:r>
            <a:r>
              <a:rPr lang="en-US" sz="2000" dirty="0">
                <a:latin typeface="Candara" panose="020E0502030303020204" pitchFamily="34" charset="0"/>
              </a:rPr>
              <a:t>() and transmits the bytes that were queued by write().</a:t>
            </a:r>
          </a:p>
          <a:p>
            <a:pPr lvl="2" algn="just">
              <a:buFont typeface="Wingdings" panose="05000000000000000000" pitchFamily="2" charset="2"/>
              <a:buChar char="§"/>
            </a:pPr>
            <a:r>
              <a:rPr lang="en-US" sz="2000" dirty="0">
                <a:latin typeface="Candara" panose="020E0502030303020204" pitchFamily="34" charset="0"/>
              </a:rPr>
              <a:t>If true, </a:t>
            </a:r>
            <a:r>
              <a:rPr lang="en-US" sz="2000" dirty="0" err="1">
                <a:latin typeface="Candara" panose="020E0502030303020204" pitchFamily="34" charset="0"/>
              </a:rPr>
              <a:t>endTransmission</a:t>
            </a:r>
            <a:r>
              <a:rPr lang="en-US" sz="2000" dirty="0">
                <a:latin typeface="Candara" panose="020E0502030303020204" pitchFamily="34" charset="0"/>
              </a:rPr>
              <a:t>() sends a stop message after transmission, releasing the I2C bus.</a:t>
            </a:r>
          </a:p>
          <a:p>
            <a:pPr lvl="2" algn="just">
              <a:buFont typeface="Wingdings" panose="05000000000000000000" pitchFamily="2" charset="2"/>
              <a:buChar char="§"/>
            </a:pPr>
            <a:r>
              <a:rPr lang="en-US" sz="2000" dirty="0">
                <a:latin typeface="Candara" panose="020E0502030303020204" pitchFamily="34" charset="0"/>
              </a:rPr>
              <a:t>If false, </a:t>
            </a:r>
            <a:r>
              <a:rPr lang="en-US" sz="2000" dirty="0" err="1">
                <a:latin typeface="Candara" panose="020E0502030303020204" pitchFamily="34" charset="0"/>
              </a:rPr>
              <a:t>endTransmission</a:t>
            </a:r>
            <a:r>
              <a:rPr lang="en-US" sz="2000" dirty="0">
                <a:latin typeface="Candara" panose="020E0502030303020204" pitchFamily="34" charset="0"/>
              </a:rPr>
              <a:t>() sends a restart message after transmission. The bus will not be released, which prevents another master device from transmitting between messages. This allows one master device to send multiple transmissions while in control.</a:t>
            </a:r>
          </a:p>
          <a:p>
            <a:pPr lvl="2" algn="just">
              <a:buFont typeface="Wingdings" panose="05000000000000000000" pitchFamily="2" charset="2"/>
              <a:buChar char="§"/>
            </a:pPr>
            <a:r>
              <a:rPr lang="en-US" sz="2000" dirty="0">
                <a:latin typeface="Candara" panose="020E0502030303020204" pitchFamily="34" charset="0"/>
              </a:rPr>
              <a:t>The default value is true.</a:t>
            </a:r>
          </a:p>
          <a:p>
            <a:endParaRPr lang="en-US" dirty="0"/>
          </a:p>
        </p:txBody>
      </p:sp>
    </p:spTree>
    <p:extLst>
      <p:ext uri="{BB962C8B-B14F-4D97-AF65-F5344CB8AC3E}">
        <p14:creationId xmlns:p14="http://schemas.microsoft.com/office/powerpoint/2010/main" val="2272640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Functions</a:t>
            </a:r>
            <a:endParaRPr lang="en-US" sz="3600" dirty="0"/>
          </a:p>
        </p:txBody>
      </p:sp>
      <p:sp>
        <p:nvSpPr>
          <p:cNvPr id="3" name="Content Placeholder 2"/>
          <p:cNvSpPr>
            <a:spLocks noGrp="1"/>
          </p:cNvSpPr>
          <p:nvPr>
            <p:ph idx="1"/>
          </p:nvPr>
        </p:nvSpPr>
        <p:spPr>
          <a:xfrm>
            <a:off x="1580606" y="2103120"/>
            <a:ext cx="8817428" cy="3931920"/>
          </a:xfrm>
        </p:spPr>
        <p:txBody>
          <a:bodyPr>
            <a:normAutofit/>
          </a:bodyPr>
          <a:lstStyle/>
          <a:p>
            <a:pPr marL="0" indent="0" algn="ctr">
              <a:buNone/>
            </a:pPr>
            <a:r>
              <a:rPr lang="en-US" sz="2800" dirty="0">
                <a:latin typeface="Candara" panose="020E0502030303020204" pitchFamily="34" charset="0"/>
              </a:rPr>
              <a:t>Wire.endTransmission</a:t>
            </a:r>
            <a:r>
              <a:rPr lang="en-US" sz="2800" dirty="0" smtClean="0">
                <a:latin typeface="Candara" panose="020E0502030303020204" pitchFamily="34" charset="0"/>
              </a:rPr>
              <a:t>()</a:t>
            </a:r>
          </a:p>
          <a:p>
            <a:pPr>
              <a:buFont typeface="Wingdings" panose="05000000000000000000" pitchFamily="2" charset="2"/>
              <a:buChar char="§"/>
            </a:pPr>
            <a:r>
              <a:rPr lang="en-US" sz="2400" b="1" dirty="0">
                <a:latin typeface="Candara" panose="020E0502030303020204" pitchFamily="34" charset="0"/>
              </a:rPr>
              <a:t>Syntax</a:t>
            </a:r>
          </a:p>
          <a:p>
            <a:pPr lvl="2">
              <a:buFont typeface="Wingdings" panose="05000000000000000000" pitchFamily="2" charset="2"/>
              <a:buChar char="§"/>
            </a:pPr>
            <a:r>
              <a:rPr lang="en-US" sz="2000" dirty="0">
                <a:latin typeface="Candara" panose="020E0502030303020204" pitchFamily="34" charset="0"/>
              </a:rPr>
              <a:t>Wire.endTransmission()</a:t>
            </a:r>
            <a:br>
              <a:rPr lang="en-US" sz="2000" dirty="0">
                <a:latin typeface="Candara" panose="020E0502030303020204" pitchFamily="34" charset="0"/>
              </a:rPr>
            </a:br>
            <a:r>
              <a:rPr lang="en-US" sz="2000" dirty="0">
                <a:latin typeface="Candara" panose="020E0502030303020204" pitchFamily="34" charset="0"/>
              </a:rPr>
              <a:t>Wire.endTransmission(stop)</a:t>
            </a:r>
          </a:p>
          <a:p>
            <a:pPr>
              <a:buFont typeface="Wingdings" panose="05000000000000000000" pitchFamily="2" charset="2"/>
              <a:buChar char="§"/>
            </a:pPr>
            <a:r>
              <a:rPr lang="en-US" sz="2400" b="1" dirty="0">
                <a:latin typeface="Candara" panose="020E0502030303020204" pitchFamily="34" charset="0"/>
              </a:rPr>
              <a:t>Parameters</a:t>
            </a:r>
          </a:p>
          <a:p>
            <a:pPr lvl="2">
              <a:buFont typeface="Wingdings" panose="05000000000000000000" pitchFamily="2" charset="2"/>
              <a:buChar char="§"/>
            </a:pPr>
            <a:r>
              <a:rPr lang="en-US" sz="2000" dirty="0">
                <a:latin typeface="Candara" panose="020E0502030303020204" pitchFamily="34" charset="0"/>
              </a:rPr>
              <a:t>stop : </a:t>
            </a:r>
            <a:r>
              <a:rPr lang="en-US" sz="2000" dirty="0" err="1">
                <a:latin typeface="Candara" panose="020E0502030303020204" pitchFamily="34" charset="0"/>
              </a:rPr>
              <a:t>boolean</a:t>
            </a:r>
            <a:r>
              <a:rPr lang="en-US" sz="2000" dirty="0">
                <a:latin typeface="Candara" panose="020E0502030303020204" pitchFamily="34" charset="0"/>
              </a:rPr>
              <a:t>. true will send a stop message, releasing the bus after transmission. false will send a restart, keeping the connection active.</a:t>
            </a:r>
          </a:p>
          <a:p>
            <a:pPr marL="0" indent="0" algn="ctr">
              <a:buNone/>
            </a:pPr>
            <a:endParaRPr lang="en-US" sz="2800" dirty="0">
              <a:latin typeface="Candara" panose="020E0502030303020204" pitchFamily="34" charset="0"/>
            </a:endParaRPr>
          </a:p>
          <a:p>
            <a:pPr algn="ctr"/>
            <a:endParaRPr lang="en-US" sz="2800" dirty="0"/>
          </a:p>
        </p:txBody>
      </p:sp>
    </p:spTree>
    <p:extLst>
      <p:ext uri="{BB962C8B-B14F-4D97-AF65-F5344CB8AC3E}">
        <p14:creationId xmlns:p14="http://schemas.microsoft.com/office/powerpoint/2010/main" val="3048790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Functions</a:t>
            </a:r>
            <a:endParaRPr lang="en-US" sz="3600" dirty="0"/>
          </a:p>
        </p:txBody>
      </p:sp>
      <p:sp>
        <p:nvSpPr>
          <p:cNvPr id="3" name="Content Placeholder 2"/>
          <p:cNvSpPr>
            <a:spLocks noGrp="1"/>
          </p:cNvSpPr>
          <p:nvPr>
            <p:ph idx="1"/>
          </p:nvPr>
        </p:nvSpPr>
        <p:spPr>
          <a:xfrm>
            <a:off x="1580606" y="2103120"/>
            <a:ext cx="8817428" cy="3931920"/>
          </a:xfrm>
        </p:spPr>
        <p:txBody>
          <a:bodyPr>
            <a:normAutofit/>
          </a:bodyPr>
          <a:lstStyle/>
          <a:p>
            <a:pPr marL="0" indent="0" algn="ctr">
              <a:buNone/>
            </a:pPr>
            <a:r>
              <a:rPr lang="en-US" sz="2800" dirty="0">
                <a:latin typeface="Candara" panose="020E0502030303020204" pitchFamily="34" charset="0"/>
              </a:rPr>
              <a:t>Wire.endTransmission</a:t>
            </a:r>
            <a:r>
              <a:rPr lang="en-US" sz="2800" dirty="0" smtClean="0">
                <a:latin typeface="Candara" panose="020E0502030303020204" pitchFamily="34" charset="0"/>
              </a:rPr>
              <a:t>()</a:t>
            </a:r>
          </a:p>
          <a:p>
            <a:pPr>
              <a:buFont typeface="Wingdings" panose="05000000000000000000" pitchFamily="2" charset="2"/>
              <a:buChar char="§"/>
            </a:pPr>
            <a:r>
              <a:rPr lang="en-US" sz="2400" b="1" dirty="0">
                <a:latin typeface="Candara" panose="020E0502030303020204" pitchFamily="34" charset="0"/>
              </a:rPr>
              <a:t>Returns</a:t>
            </a:r>
          </a:p>
          <a:p>
            <a:pPr lvl="2">
              <a:buFont typeface="Wingdings" panose="05000000000000000000" pitchFamily="2" charset="2"/>
              <a:buChar char="§"/>
            </a:pPr>
            <a:r>
              <a:rPr lang="en-US" sz="2000" dirty="0">
                <a:latin typeface="Candara" panose="020E0502030303020204" pitchFamily="34" charset="0"/>
              </a:rPr>
              <a:t>byte, which indicates the status of the transmission:</a:t>
            </a:r>
          </a:p>
          <a:p>
            <a:pPr lvl="2">
              <a:buFont typeface="Wingdings" panose="05000000000000000000" pitchFamily="2" charset="2"/>
              <a:buChar char="Ø"/>
            </a:pPr>
            <a:r>
              <a:rPr lang="en-US" sz="2000" dirty="0">
                <a:latin typeface="Candara" panose="020E0502030303020204" pitchFamily="34" charset="0"/>
              </a:rPr>
              <a:t>0:success</a:t>
            </a:r>
          </a:p>
          <a:p>
            <a:pPr lvl="2">
              <a:buFont typeface="Wingdings" panose="05000000000000000000" pitchFamily="2" charset="2"/>
              <a:buChar char="Ø"/>
            </a:pPr>
            <a:r>
              <a:rPr lang="en-US" sz="2000" dirty="0">
                <a:latin typeface="Candara" panose="020E0502030303020204" pitchFamily="34" charset="0"/>
              </a:rPr>
              <a:t>1:data too long to fit in transmit buffer</a:t>
            </a:r>
          </a:p>
          <a:p>
            <a:pPr lvl="2">
              <a:buFont typeface="Wingdings" panose="05000000000000000000" pitchFamily="2" charset="2"/>
              <a:buChar char="Ø"/>
            </a:pPr>
            <a:r>
              <a:rPr lang="en-US" sz="2000" dirty="0">
                <a:latin typeface="Candara" panose="020E0502030303020204" pitchFamily="34" charset="0"/>
              </a:rPr>
              <a:t>2:received NACK on transmit of address</a:t>
            </a:r>
          </a:p>
          <a:p>
            <a:pPr lvl="2">
              <a:buFont typeface="Wingdings" panose="05000000000000000000" pitchFamily="2" charset="2"/>
              <a:buChar char="Ø"/>
            </a:pPr>
            <a:r>
              <a:rPr lang="en-US" sz="2000" dirty="0">
                <a:latin typeface="Candara" panose="020E0502030303020204" pitchFamily="34" charset="0"/>
              </a:rPr>
              <a:t>3:received NACK on transmit of data</a:t>
            </a:r>
          </a:p>
          <a:p>
            <a:pPr lvl="2">
              <a:buFont typeface="Wingdings" panose="05000000000000000000" pitchFamily="2" charset="2"/>
              <a:buChar char="Ø"/>
            </a:pPr>
            <a:r>
              <a:rPr lang="en-US" sz="2000" dirty="0">
                <a:latin typeface="Candara" panose="020E0502030303020204" pitchFamily="34" charset="0"/>
              </a:rPr>
              <a:t>4:other error</a:t>
            </a:r>
          </a:p>
          <a:p>
            <a:pPr marL="0" indent="0" algn="ctr">
              <a:buNone/>
            </a:pPr>
            <a:endParaRPr lang="en-US" sz="2800" dirty="0"/>
          </a:p>
        </p:txBody>
      </p:sp>
    </p:spTree>
    <p:extLst>
      <p:ext uri="{BB962C8B-B14F-4D97-AF65-F5344CB8AC3E}">
        <p14:creationId xmlns:p14="http://schemas.microsoft.com/office/powerpoint/2010/main" val="137028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Inter Integrated Circuit Protocol (I2C) </a:t>
            </a:r>
            <a:endParaRPr lang="en-US" sz="3600" dirty="0"/>
          </a:p>
        </p:txBody>
      </p:sp>
      <p:pic>
        <p:nvPicPr>
          <p:cNvPr id="1028" name="Picture 4" descr="http://www.circuitbasics.com/wp-content/uploads/2016/02/Basics-of-the-I2C-Communication-Protocol-Specifications-Tab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006" y="2272937"/>
            <a:ext cx="7080068" cy="376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870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403566"/>
            <a:ext cx="9068586" cy="1619794"/>
          </a:xfrm>
        </p:spPr>
        <p:txBody>
          <a:bodyPr/>
          <a:lstStyle/>
          <a:p>
            <a:r>
              <a:rPr lang="en-US" sz="4800" b="1" dirty="0" smtClean="0"/>
              <a:t>Thank You</a:t>
            </a:r>
            <a:endParaRPr lang="en-US" sz="4800" b="1" dirty="0"/>
          </a:p>
        </p:txBody>
      </p:sp>
    </p:spTree>
    <p:extLst>
      <p:ext uri="{BB962C8B-B14F-4D97-AF65-F5344CB8AC3E}">
        <p14:creationId xmlns:p14="http://schemas.microsoft.com/office/powerpoint/2010/main" val="61478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Inter Integrated Circuit Protocol (I2C) </a:t>
            </a:r>
            <a:endParaRPr lang="en-US" sz="3600" dirty="0"/>
          </a:p>
        </p:txBody>
      </p:sp>
      <p:sp>
        <p:nvSpPr>
          <p:cNvPr id="3" name="Content Placeholder 2"/>
          <p:cNvSpPr>
            <a:spLocks noGrp="1"/>
          </p:cNvSpPr>
          <p:nvPr>
            <p:ph idx="1"/>
          </p:nvPr>
        </p:nvSpPr>
        <p:spPr>
          <a:xfrm>
            <a:off x="1502229" y="2103120"/>
            <a:ext cx="9130938" cy="3931920"/>
          </a:xfrm>
        </p:spPr>
        <p:txBody>
          <a:bodyPr>
            <a:normAutofit/>
          </a:bodyPr>
          <a:lstStyle/>
          <a:p>
            <a:pPr marL="0" indent="0">
              <a:buNone/>
            </a:pPr>
            <a:r>
              <a:rPr lang="en-US" sz="2800" b="1" dirty="0">
                <a:latin typeface="Candara" panose="020E0502030303020204" pitchFamily="34" charset="0"/>
              </a:rPr>
              <a:t>Signals of I2C </a:t>
            </a:r>
            <a:endParaRPr lang="en-US" sz="2800" dirty="0">
              <a:latin typeface="Candara" panose="020E0502030303020204" pitchFamily="34" charset="0"/>
            </a:endParaRPr>
          </a:p>
          <a:p>
            <a:pPr lvl="2" algn="just">
              <a:buFont typeface="Wingdings" panose="05000000000000000000" pitchFamily="2" charset="2"/>
              <a:buChar char="§"/>
            </a:pPr>
            <a:r>
              <a:rPr lang="en-US" sz="2400" dirty="0">
                <a:latin typeface="Candara" panose="020E0502030303020204" pitchFamily="34" charset="0"/>
              </a:rPr>
              <a:t>Each I2C bus consists of two signals: SCL and SDA. </a:t>
            </a:r>
          </a:p>
          <a:p>
            <a:pPr lvl="2" algn="just">
              <a:buFont typeface="Wingdings" panose="05000000000000000000" pitchFamily="2" charset="2"/>
              <a:buChar char="§"/>
            </a:pPr>
            <a:r>
              <a:rPr lang="en-US" sz="2400" dirty="0" smtClean="0">
                <a:latin typeface="Candara" panose="020E0502030303020204" pitchFamily="34" charset="0"/>
              </a:rPr>
              <a:t>SCL </a:t>
            </a:r>
            <a:r>
              <a:rPr lang="en-US" sz="2400" dirty="0">
                <a:latin typeface="Candara" panose="020E0502030303020204" pitchFamily="34" charset="0"/>
              </a:rPr>
              <a:t>is the clock signal, and SDA is the data signal. </a:t>
            </a:r>
          </a:p>
          <a:p>
            <a:pPr lvl="2" algn="just">
              <a:buFont typeface="Wingdings" panose="05000000000000000000" pitchFamily="2" charset="2"/>
              <a:buChar char="§"/>
            </a:pPr>
            <a:r>
              <a:rPr lang="en-US" sz="2400" dirty="0" smtClean="0">
                <a:latin typeface="Candara" panose="020E0502030303020204" pitchFamily="34" charset="0"/>
              </a:rPr>
              <a:t>The </a:t>
            </a:r>
            <a:r>
              <a:rPr lang="en-US" sz="2400" dirty="0">
                <a:latin typeface="Candara" panose="020E0502030303020204" pitchFamily="34" charset="0"/>
              </a:rPr>
              <a:t>clock signal is always generated by the current bus master. </a:t>
            </a:r>
          </a:p>
          <a:p>
            <a:pPr lvl="2" algn="just">
              <a:buFont typeface="Wingdings" panose="05000000000000000000" pitchFamily="2" charset="2"/>
              <a:buChar char="§"/>
            </a:pPr>
            <a:r>
              <a:rPr lang="en-US" sz="2400" dirty="0" smtClean="0">
                <a:latin typeface="Candara" panose="020E0502030303020204" pitchFamily="34" charset="0"/>
              </a:rPr>
              <a:t>Some </a:t>
            </a:r>
            <a:r>
              <a:rPr lang="en-US" sz="2400" dirty="0">
                <a:latin typeface="Candara" panose="020E0502030303020204" pitchFamily="34" charset="0"/>
              </a:rPr>
              <a:t>slave devices may force the clock low at times to delay the master sending more data. This is called “</a:t>
            </a:r>
            <a:r>
              <a:rPr lang="en-US" sz="2400" b="1" dirty="0">
                <a:latin typeface="Candara" panose="020E0502030303020204" pitchFamily="34" charset="0"/>
              </a:rPr>
              <a:t>clock stretching</a:t>
            </a:r>
            <a:r>
              <a:rPr lang="en-US" sz="2400" dirty="0">
                <a:latin typeface="Candara" panose="020E0502030303020204" pitchFamily="34" charset="0"/>
              </a:rPr>
              <a:t>”. </a:t>
            </a:r>
          </a:p>
          <a:p>
            <a:pPr marL="0" indent="0">
              <a:buNone/>
            </a:pPr>
            <a:endParaRPr lang="en-US" sz="2400" dirty="0">
              <a:latin typeface="Candara" panose="020E0502030303020204" pitchFamily="34" charset="0"/>
            </a:endParaRPr>
          </a:p>
        </p:txBody>
      </p:sp>
    </p:spTree>
    <p:extLst>
      <p:ext uri="{BB962C8B-B14F-4D97-AF65-F5344CB8AC3E}">
        <p14:creationId xmlns:p14="http://schemas.microsoft.com/office/powerpoint/2010/main" val="206717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cap="all" dirty="0" smtClean="0"/>
              <a:t/>
            </a:r>
            <a:br>
              <a:rPr lang="en-US" sz="4000" b="1" cap="all" dirty="0" smtClean="0"/>
            </a:br>
            <a:r>
              <a:rPr lang="en-US" sz="4000" b="1" cap="all" dirty="0" smtClean="0"/>
              <a:t>HOW </a:t>
            </a:r>
            <a:r>
              <a:rPr lang="en-US" sz="4000" b="1" cap="all" dirty="0"/>
              <a:t>I2C WORKS</a:t>
            </a:r>
            <a:br>
              <a:rPr lang="en-US" sz="4000" b="1" cap="all" dirty="0"/>
            </a:br>
            <a:endParaRPr lang="en-US" sz="4000" dirty="0"/>
          </a:p>
        </p:txBody>
      </p:sp>
      <p:sp>
        <p:nvSpPr>
          <p:cNvPr id="3" name="Content Placeholder 2"/>
          <p:cNvSpPr>
            <a:spLocks noGrp="1"/>
          </p:cNvSpPr>
          <p:nvPr>
            <p:ph idx="1"/>
          </p:nvPr>
        </p:nvSpPr>
        <p:spPr>
          <a:xfrm>
            <a:off x="1423850" y="2103120"/>
            <a:ext cx="9130939" cy="3931920"/>
          </a:xfrm>
        </p:spPr>
        <p:txBody>
          <a:bodyPr>
            <a:normAutofit/>
          </a:bodyPr>
          <a:lstStyle/>
          <a:p>
            <a:pPr algn="just">
              <a:buFont typeface="Wingdings" panose="05000000000000000000" pitchFamily="2" charset="2"/>
              <a:buChar char="§"/>
            </a:pPr>
            <a:r>
              <a:rPr lang="en-US" sz="2400" dirty="0">
                <a:latin typeface="Candara" panose="020E0502030303020204" pitchFamily="34" charset="0"/>
              </a:rPr>
              <a:t>With I2C, data is transferred in </a:t>
            </a:r>
            <a:r>
              <a:rPr lang="en-US" sz="2400" i="1" dirty="0">
                <a:latin typeface="Candara" panose="020E0502030303020204" pitchFamily="34" charset="0"/>
              </a:rPr>
              <a:t>messages. </a:t>
            </a:r>
            <a:endParaRPr lang="en-US" sz="2400" i="1" dirty="0" smtClean="0">
              <a:latin typeface="Candara" panose="020E0502030303020204" pitchFamily="34" charset="0"/>
            </a:endParaRPr>
          </a:p>
          <a:p>
            <a:pPr algn="just">
              <a:buFont typeface="Wingdings" panose="05000000000000000000" pitchFamily="2" charset="2"/>
              <a:buChar char="§"/>
            </a:pPr>
            <a:r>
              <a:rPr lang="en-US" sz="2400" dirty="0" smtClean="0">
                <a:latin typeface="Candara" panose="020E0502030303020204" pitchFamily="34" charset="0"/>
              </a:rPr>
              <a:t>Messages </a:t>
            </a:r>
            <a:r>
              <a:rPr lang="en-US" sz="2400" dirty="0">
                <a:latin typeface="Candara" panose="020E0502030303020204" pitchFamily="34" charset="0"/>
              </a:rPr>
              <a:t>are broken up into </a:t>
            </a:r>
            <a:r>
              <a:rPr lang="en-US" sz="2400" i="1" dirty="0">
                <a:latin typeface="Candara" panose="020E0502030303020204" pitchFamily="34" charset="0"/>
              </a:rPr>
              <a:t>frames</a:t>
            </a:r>
            <a:r>
              <a:rPr lang="en-US" sz="2400" dirty="0">
                <a:latin typeface="Candara" panose="020E0502030303020204" pitchFamily="34" charset="0"/>
              </a:rPr>
              <a:t> of data. </a:t>
            </a:r>
            <a:endParaRPr lang="en-US" sz="2400" dirty="0" smtClean="0">
              <a:latin typeface="Candara" panose="020E0502030303020204" pitchFamily="34" charset="0"/>
            </a:endParaRPr>
          </a:p>
          <a:p>
            <a:pPr algn="just">
              <a:buFont typeface="Wingdings" panose="05000000000000000000" pitchFamily="2" charset="2"/>
              <a:buChar char="§"/>
            </a:pPr>
            <a:r>
              <a:rPr lang="en-US" sz="2400" dirty="0" smtClean="0">
                <a:latin typeface="Candara" panose="020E0502030303020204" pitchFamily="34" charset="0"/>
              </a:rPr>
              <a:t>Each</a:t>
            </a:r>
            <a:r>
              <a:rPr lang="en-US" sz="2400" dirty="0">
                <a:latin typeface="Candara" panose="020E0502030303020204" pitchFamily="34" charset="0"/>
              </a:rPr>
              <a:t> message has an address frame that contains the binary address of the slave, and one or more data frames that contain the data being transmitted. </a:t>
            </a:r>
            <a:endParaRPr lang="en-US" sz="2400" dirty="0" smtClean="0">
              <a:latin typeface="Candara" panose="020E0502030303020204" pitchFamily="34" charset="0"/>
            </a:endParaRPr>
          </a:p>
          <a:p>
            <a:pPr algn="just">
              <a:buFont typeface="Wingdings" panose="05000000000000000000" pitchFamily="2" charset="2"/>
              <a:buChar char="§"/>
            </a:pPr>
            <a:r>
              <a:rPr lang="en-US" sz="2400" dirty="0" smtClean="0">
                <a:latin typeface="Candara" panose="020E0502030303020204" pitchFamily="34" charset="0"/>
              </a:rPr>
              <a:t>The </a:t>
            </a:r>
            <a:r>
              <a:rPr lang="en-US" sz="2400" dirty="0">
                <a:latin typeface="Candara" panose="020E0502030303020204" pitchFamily="34" charset="0"/>
              </a:rPr>
              <a:t>message also includes start and stop conditions, read/write bits, and ACK/NACK bits between each data </a:t>
            </a:r>
            <a:r>
              <a:rPr lang="en-US" sz="2400" dirty="0" smtClean="0">
                <a:latin typeface="Candara" panose="020E0502030303020204" pitchFamily="34" charset="0"/>
              </a:rPr>
              <a:t>frame.</a:t>
            </a:r>
            <a:endParaRPr lang="en-US" sz="2400" dirty="0">
              <a:latin typeface="Candara" panose="020E0502030303020204" pitchFamily="34" charset="0"/>
            </a:endParaRPr>
          </a:p>
        </p:txBody>
      </p:sp>
    </p:spTree>
    <p:extLst>
      <p:ext uri="{BB962C8B-B14F-4D97-AF65-F5344CB8AC3E}">
        <p14:creationId xmlns:p14="http://schemas.microsoft.com/office/powerpoint/2010/main" val="275853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cap="all" dirty="0" smtClean="0"/>
              <a:t/>
            </a:r>
            <a:br>
              <a:rPr lang="en-US" sz="4000" b="1" cap="all" dirty="0" smtClean="0"/>
            </a:br>
            <a:r>
              <a:rPr lang="en-US" sz="4000" b="1" cap="all" dirty="0" smtClean="0"/>
              <a:t>HOW </a:t>
            </a:r>
            <a:r>
              <a:rPr lang="en-US" sz="4000" b="1" cap="all" dirty="0"/>
              <a:t>I2C WORKS</a:t>
            </a:r>
            <a:br>
              <a:rPr lang="en-US" sz="4000" b="1" cap="all" dirty="0"/>
            </a:br>
            <a:endParaRPr lang="en-US" sz="4000" dirty="0"/>
          </a:p>
        </p:txBody>
      </p:sp>
      <p:pic>
        <p:nvPicPr>
          <p:cNvPr id="3074" name="Picture 2" descr="http://www.circuitbasics.com/wp-content/uploads/2016/01/Introduction-to-I2C-Message-Frame-and-Bit-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3224" y="2395522"/>
            <a:ext cx="9427028" cy="2934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53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cap="all" dirty="0" smtClean="0"/>
              <a:t/>
            </a:r>
            <a:br>
              <a:rPr lang="en-US" sz="4000" b="1" cap="all" dirty="0" smtClean="0"/>
            </a:br>
            <a:r>
              <a:rPr lang="en-US" sz="4000" b="1" cap="all" dirty="0" smtClean="0"/>
              <a:t>HOW </a:t>
            </a:r>
            <a:r>
              <a:rPr lang="en-US" sz="4000" b="1" cap="all" dirty="0"/>
              <a:t>I2C WORKS</a:t>
            </a:r>
            <a:br>
              <a:rPr lang="en-US" sz="4000" b="1" cap="all" dirty="0"/>
            </a:br>
            <a:endParaRPr lang="en-US" sz="4000" dirty="0"/>
          </a:p>
        </p:txBody>
      </p:sp>
      <p:pic>
        <p:nvPicPr>
          <p:cNvPr id="4098" name="Picture 2" descr="https://cdn.sparkfun.com/assets/6/4/7/1/e/51ae0000ce395f645d00000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823" y="2299064"/>
            <a:ext cx="11377748" cy="335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661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2030</TotalTime>
  <Words>1060</Words>
  <Application>Microsoft Office PowerPoint</Application>
  <PresentationFormat>Custom</PresentationFormat>
  <Paragraphs>226</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Savon</vt:lpstr>
      <vt:lpstr>Microcontroller Based System Design </vt:lpstr>
      <vt:lpstr>Inter Integrated Circuit Protocol (I2C) </vt:lpstr>
      <vt:lpstr>Inter Integrated Circuit Protocol (I2C) </vt:lpstr>
      <vt:lpstr>Inter Integrated Circuit Protocol (I2C) </vt:lpstr>
      <vt:lpstr>Inter Integrated Circuit Protocol (I2C) </vt:lpstr>
      <vt:lpstr>Inter Integrated Circuit Protocol (I2C) </vt:lpstr>
      <vt:lpstr> HOW I2C WORKS </vt:lpstr>
      <vt:lpstr> HOW I2C WORKS </vt:lpstr>
      <vt:lpstr> HOW I2C WORKS </vt:lpstr>
      <vt:lpstr> HOW I2C WORKS </vt:lpstr>
      <vt:lpstr> HOW I2C WORKS </vt:lpstr>
      <vt:lpstr> HOW I2C WORKS </vt:lpstr>
      <vt:lpstr> HOW I2C WORKS </vt:lpstr>
      <vt:lpstr> ADDRESSING </vt:lpstr>
      <vt:lpstr> STEPS OF I2C DATA TRANSMISSION </vt:lpstr>
      <vt:lpstr> STEPS OF I2C DATA TRANSMISSION </vt:lpstr>
      <vt:lpstr> STEPS OF I2C DATA TRANSMISSION </vt:lpstr>
      <vt:lpstr> STEPS OF I2C DATA TRANSMISSION </vt:lpstr>
      <vt:lpstr> STEPS OF I2C DATA TRANSMISSION </vt:lpstr>
      <vt:lpstr> STEPS OF I2C DATA TRANSMISSION </vt:lpstr>
      <vt:lpstr> Advantages of I2C </vt:lpstr>
      <vt:lpstr> Disadvantages of I2C </vt:lpstr>
      <vt:lpstr>ARDUINO Wire Library</vt:lpstr>
      <vt:lpstr> ARDUINO Wire Library  Functions </vt:lpstr>
      <vt:lpstr> Master Reader/Slave Sender </vt:lpstr>
      <vt:lpstr> Master Reader/Slave Sender </vt:lpstr>
      <vt:lpstr> Master Reader/Slave Sender </vt:lpstr>
      <vt:lpstr>  Code for Master Reader - Program for Arduino 1 </vt:lpstr>
      <vt:lpstr> Code for Slave Sender - Program for Arduino 2 </vt:lpstr>
      <vt:lpstr> Master Writer/Slave Receiver </vt:lpstr>
      <vt:lpstr> Master Writer/Slave Receiver </vt:lpstr>
      <vt:lpstr> Master Writer/Slave Receiver </vt:lpstr>
      <vt:lpstr>Master Writer Code - Program for Arduino 1</vt:lpstr>
      <vt:lpstr>Slave Receiver Code - Program for Arduino 2</vt:lpstr>
      <vt:lpstr>Master Writer Code – LED Blink</vt:lpstr>
      <vt:lpstr>Slave Receiver Code – LED Blink</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 Based System Design</dc:title>
  <dc:creator>Afsana Ahmed Munia</dc:creator>
  <cp:lastModifiedBy>ASUS</cp:lastModifiedBy>
  <cp:revision>54</cp:revision>
  <dcterms:created xsi:type="dcterms:W3CDTF">2018-04-15T05:19:23Z</dcterms:created>
  <dcterms:modified xsi:type="dcterms:W3CDTF">2021-09-20T20:00:44Z</dcterms:modified>
</cp:coreProperties>
</file>