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226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23-Jun-21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23-Jun-21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23-Jun-21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54252" y="1214627"/>
            <a:ext cx="9678924" cy="4410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06067" y="1266444"/>
            <a:ext cx="9577578" cy="43091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47800" y="1411224"/>
            <a:ext cx="9296400" cy="4036060"/>
          </a:xfrm>
          <a:custGeom>
            <a:avLst/>
            <a:gdLst/>
            <a:ahLst/>
            <a:cxnLst/>
            <a:rect l="l" t="t" r="r" b="b"/>
            <a:pathLst>
              <a:path w="9296400" h="4036060">
                <a:moveTo>
                  <a:pt x="0" y="4035552"/>
                </a:moveTo>
                <a:lnTo>
                  <a:pt x="9296400" y="4035552"/>
                </a:lnTo>
                <a:lnTo>
                  <a:pt x="9296400" y="0"/>
                </a:lnTo>
                <a:lnTo>
                  <a:pt x="0" y="0"/>
                </a:lnTo>
                <a:lnTo>
                  <a:pt x="0" y="4035552"/>
                </a:lnTo>
                <a:close/>
              </a:path>
            </a:pathLst>
          </a:custGeom>
          <a:ln w="609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135879" y="1267967"/>
            <a:ext cx="1920239" cy="731520"/>
          </a:xfrm>
          <a:custGeom>
            <a:avLst/>
            <a:gdLst/>
            <a:ahLst/>
            <a:cxnLst/>
            <a:rect l="l" t="t" r="r" b="b"/>
            <a:pathLst>
              <a:path w="1920240" h="731519">
                <a:moveTo>
                  <a:pt x="1920239" y="0"/>
                </a:moveTo>
                <a:lnTo>
                  <a:pt x="0" y="0"/>
                </a:lnTo>
                <a:lnTo>
                  <a:pt x="0" y="731520"/>
                </a:lnTo>
                <a:lnTo>
                  <a:pt x="1920239" y="731520"/>
                </a:lnTo>
                <a:lnTo>
                  <a:pt x="1920239" y="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250179" y="1267967"/>
            <a:ext cx="1691639" cy="645160"/>
          </a:xfrm>
          <a:custGeom>
            <a:avLst/>
            <a:gdLst/>
            <a:ahLst/>
            <a:cxnLst/>
            <a:rect l="l" t="t" r="r" b="b"/>
            <a:pathLst>
              <a:path w="1691640" h="645160">
                <a:moveTo>
                  <a:pt x="0" y="0"/>
                </a:moveTo>
                <a:lnTo>
                  <a:pt x="0" y="640080"/>
                </a:lnTo>
              </a:path>
              <a:path w="1691640" h="645160">
                <a:moveTo>
                  <a:pt x="1691640" y="0"/>
                </a:moveTo>
                <a:lnTo>
                  <a:pt x="1691640" y="640080"/>
                </a:lnTo>
              </a:path>
              <a:path w="1691640" h="645160">
                <a:moveTo>
                  <a:pt x="0" y="644652"/>
                </a:moveTo>
                <a:lnTo>
                  <a:pt x="1691640" y="64465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23-Jun-21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23-Jun-21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3172" y="236220"/>
            <a:ext cx="11723370" cy="63832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4054" y="827024"/>
            <a:ext cx="4723891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35530" y="1574800"/>
            <a:ext cx="8928100" cy="456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23-Jun-21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4252" y="1214627"/>
              <a:ext cx="9678924" cy="44104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6067" y="1266444"/>
              <a:ext cx="9577578" cy="43091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7800" y="1411224"/>
              <a:ext cx="9296400" cy="4036060"/>
            </a:xfrm>
            <a:custGeom>
              <a:avLst/>
              <a:gdLst/>
              <a:ahLst/>
              <a:cxnLst/>
              <a:rect l="l" t="t" r="r" b="b"/>
              <a:pathLst>
                <a:path w="9296400" h="4036060">
                  <a:moveTo>
                    <a:pt x="0" y="4035552"/>
                  </a:moveTo>
                  <a:lnTo>
                    <a:pt x="9296400" y="4035552"/>
                  </a:lnTo>
                  <a:lnTo>
                    <a:pt x="9296400" y="0"/>
                  </a:lnTo>
                  <a:lnTo>
                    <a:pt x="0" y="0"/>
                  </a:lnTo>
                  <a:lnTo>
                    <a:pt x="0" y="4035552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35879" y="1267967"/>
              <a:ext cx="1920239" cy="731520"/>
            </a:xfrm>
            <a:custGeom>
              <a:avLst/>
              <a:gdLst/>
              <a:ahLst/>
              <a:cxnLst/>
              <a:rect l="l" t="t" r="r" b="b"/>
              <a:pathLst>
                <a:path w="1920240" h="731519">
                  <a:moveTo>
                    <a:pt x="1920239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1920239" y="731520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E2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0179" y="1267967"/>
              <a:ext cx="1691639" cy="645160"/>
            </a:xfrm>
            <a:custGeom>
              <a:avLst/>
              <a:gdLst/>
              <a:ahLst/>
              <a:cxnLst/>
              <a:rect l="l" t="t" r="r" b="b"/>
              <a:pathLst>
                <a:path w="1691640" h="645160">
                  <a:moveTo>
                    <a:pt x="0" y="0"/>
                  </a:moveTo>
                  <a:lnTo>
                    <a:pt x="0" y="640080"/>
                  </a:lnTo>
                </a:path>
                <a:path w="1691640" h="645160">
                  <a:moveTo>
                    <a:pt x="1691640" y="0"/>
                  </a:moveTo>
                  <a:lnTo>
                    <a:pt x="1691640" y="640080"/>
                  </a:lnTo>
                </a:path>
                <a:path w="1691640" h="645160">
                  <a:moveTo>
                    <a:pt x="0" y="644652"/>
                  </a:moveTo>
                  <a:lnTo>
                    <a:pt x="1691640" y="644652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48457" y="2553716"/>
            <a:ext cx="6907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/>
              <a:t>MICROCONTROLLER </a:t>
            </a:r>
            <a:r>
              <a:rPr sz="2800" spc="-85" dirty="0"/>
              <a:t>BASED </a:t>
            </a:r>
            <a:r>
              <a:rPr sz="2800" spc="-90" dirty="0"/>
              <a:t>SYSTEM</a:t>
            </a:r>
            <a:r>
              <a:rPr sz="2800" spc="-434" dirty="0"/>
              <a:t> </a:t>
            </a:r>
            <a:r>
              <a:rPr sz="2800" spc="-90" dirty="0"/>
              <a:t>DESIGN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5394452" y="3580892"/>
            <a:ext cx="1674495" cy="1181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Gothic Uralic"/>
                <a:cs typeface="Gothic Uralic"/>
              </a:rPr>
              <a:t>CSE</a:t>
            </a:r>
            <a:r>
              <a:rPr sz="2400" b="1" spc="110" dirty="0">
                <a:latin typeface="Gothic Uralic"/>
                <a:cs typeface="Gothic Uralic"/>
              </a:rPr>
              <a:t> </a:t>
            </a:r>
            <a:r>
              <a:rPr sz="2400" b="1" spc="60" dirty="0">
                <a:latin typeface="Gothic Uralic"/>
                <a:cs typeface="Gothic Uralic"/>
              </a:rPr>
              <a:t>3215</a:t>
            </a:r>
            <a:endParaRPr sz="24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3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2800" b="1" spc="65" dirty="0">
                <a:latin typeface="Gothic Uralic"/>
                <a:cs typeface="Gothic Uralic"/>
              </a:rPr>
              <a:t>Lecture</a:t>
            </a:r>
            <a:r>
              <a:rPr sz="2800" b="1" spc="50" dirty="0">
                <a:latin typeface="Gothic Uralic"/>
                <a:cs typeface="Gothic Uralic"/>
              </a:rPr>
              <a:t> </a:t>
            </a:r>
            <a:r>
              <a:rPr sz="2800" b="1" spc="-5" dirty="0">
                <a:latin typeface="Gothic Uralic"/>
                <a:cs typeface="Gothic Uralic"/>
              </a:rPr>
              <a:t>2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Types </a:t>
            </a:r>
            <a:r>
              <a:rPr spc="-5" dirty="0"/>
              <a:t>of 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9382" y="1584197"/>
            <a:ext cx="8688070" cy="265684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800" b="1" spc="-5" dirty="0">
                <a:latin typeface="Gothic Uralic"/>
                <a:cs typeface="Gothic Uralic"/>
              </a:rPr>
              <a:t>Harvard </a:t>
            </a:r>
            <a:r>
              <a:rPr sz="1800" b="1" dirty="0">
                <a:latin typeface="Gothic Uralic"/>
                <a:cs typeface="Gothic Uralic"/>
              </a:rPr>
              <a:t>Memory</a:t>
            </a:r>
            <a:r>
              <a:rPr sz="1800" b="1" spc="-10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Architecture</a:t>
            </a:r>
            <a:endParaRPr sz="1800">
              <a:latin typeface="Gothic Uralic"/>
              <a:cs typeface="Gothic Uralic"/>
            </a:endParaRPr>
          </a:p>
          <a:p>
            <a:pPr marL="195580" marR="5080" indent="-183515" algn="just">
              <a:lnSpc>
                <a:spcPct val="100000"/>
              </a:lnSpc>
              <a:spcBef>
                <a:spcPts val="815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-100" dirty="0">
                <a:latin typeface="Arial"/>
                <a:cs typeface="Arial"/>
              </a:rPr>
              <a:t>The </a:t>
            </a:r>
            <a:r>
              <a:rPr sz="1800" spc="-50" dirty="0">
                <a:latin typeface="Arial"/>
                <a:cs typeface="Arial"/>
              </a:rPr>
              <a:t>Harvard </a:t>
            </a:r>
            <a:r>
              <a:rPr sz="1800" spc="-15" dirty="0">
                <a:latin typeface="Arial"/>
                <a:cs typeface="Arial"/>
              </a:rPr>
              <a:t>architecture </a:t>
            </a:r>
            <a:r>
              <a:rPr sz="1800" spc="-85" dirty="0">
                <a:latin typeface="Arial"/>
                <a:cs typeface="Arial"/>
              </a:rPr>
              <a:t>is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computer </a:t>
            </a:r>
            <a:r>
              <a:rPr sz="1800" spc="-15" dirty="0">
                <a:latin typeface="Arial"/>
                <a:cs typeface="Arial"/>
              </a:rPr>
              <a:t>architecture </a:t>
            </a:r>
            <a:r>
              <a:rPr sz="1800" spc="45" dirty="0">
                <a:latin typeface="Arial"/>
                <a:cs typeface="Arial"/>
              </a:rPr>
              <a:t>with </a:t>
            </a:r>
            <a:r>
              <a:rPr sz="1800" spc="-55" dirty="0">
                <a:latin typeface="Arial"/>
                <a:cs typeface="Arial"/>
              </a:rPr>
              <a:t>physically </a:t>
            </a:r>
            <a:r>
              <a:rPr sz="1800" spc="-50" dirty="0">
                <a:latin typeface="Arial"/>
                <a:cs typeface="Arial"/>
              </a:rPr>
              <a:t>separate </a:t>
            </a:r>
            <a:r>
              <a:rPr sz="1800" spc="-30" dirty="0">
                <a:latin typeface="Arial"/>
                <a:cs typeface="Arial"/>
              </a:rPr>
              <a:t>storage  </a:t>
            </a:r>
            <a:r>
              <a:rPr sz="1800" spc="-55" dirty="0">
                <a:latin typeface="Arial"/>
                <a:cs typeface="Arial"/>
              </a:rPr>
              <a:t>and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signal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pathways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for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instructions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and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  <a:p>
            <a:pPr marL="195580" marR="5080" indent="-183515" algn="just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-100" dirty="0">
                <a:latin typeface="Arial"/>
                <a:cs typeface="Arial"/>
              </a:rPr>
              <a:t>The </a:t>
            </a:r>
            <a:r>
              <a:rPr sz="1800" spc="20" dirty="0">
                <a:latin typeface="Arial"/>
                <a:cs typeface="Arial"/>
              </a:rPr>
              <a:t>term </a:t>
            </a:r>
            <a:r>
              <a:rPr sz="1800" spc="-15" dirty="0">
                <a:latin typeface="Arial"/>
                <a:cs typeface="Arial"/>
              </a:rPr>
              <a:t>originated </a:t>
            </a:r>
            <a:r>
              <a:rPr sz="1800" spc="30" dirty="0">
                <a:latin typeface="Arial"/>
                <a:cs typeface="Arial"/>
              </a:rPr>
              <a:t>from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50" dirty="0">
                <a:latin typeface="Arial"/>
                <a:cs typeface="Arial"/>
              </a:rPr>
              <a:t>Harvard </a:t>
            </a:r>
            <a:r>
              <a:rPr sz="1800" spc="-20" dirty="0">
                <a:latin typeface="Arial"/>
                <a:cs typeface="Arial"/>
              </a:rPr>
              <a:t>Mark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spc="-15" dirty="0">
                <a:latin typeface="Arial"/>
                <a:cs typeface="Arial"/>
              </a:rPr>
              <a:t>computer, </a:t>
            </a:r>
            <a:r>
              <a:rPr sz="1800" spc="-20" dirty="0">
                <a:latin typeface="Arial"/>
                <a:cs typeface="Arial"/>
              </a:rPr>
              <a:t>which </a:t>
            </a:r>
            <a:r>
              <a:rPr sz="1800" spc="-10" dirty="0">
                <a:latin typeface="Arial"/>
                <a:cs typeface="Arial"/>
              </a:rPr>
              <a:t>stored </a:t>
            </a:r>
            <a:r>
              <a:rPr sz="1800" spc="-15" dirty="0">
                <a:latin typeface="Arial"/>
                <a:cs typeface="Arial"/>
              </a:rPr>
              <a:t>instructions  on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punched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tape(24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bits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wide)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and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data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in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electro-mechanical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counters.</a:t>
            </a:r>
            <a:endParaRPr sz="1800">
              <a:latin typeface="Arial"/>
              <a:cs typeface="Arial"/>
            </a:endParaRPr>
          </a:p>
          <a:p>
            <a:pPr marL="195580" marR="5080" indent="-183515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-20" dirty="0">
                <a:latin typeface="Arial"/>
                <a:cs typeface="Arial"/>
              </a:rPr>
              <a:t>In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26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Harvard </a:t>
            </a:r>
            <a:r>
              <a:rPr sz="1800" spc="-20" dirty="0">
                <a:latin typeface="Arial"/>
                <a:cs typeface="Arial"/>
              </a:rPr>
              <a:t>architecture, </a:t>
            </a:r>
            <a:r>
              <a:rPr sz="1800" spc="-5" dirty="0">
                <a:latin typeface="Arial"/>
                <a:cs typeface="Arial"/>
              </a:rPr>
              <a:t>there </a:t>
            </a:r>
            <a:r>
              <a:rPr sz="1800" spc="-80" dirty="0">
                <a:latin typeface="Arial"/>
                <a:cs typeface="Arial"/>
              </a:rPr>
              <a:t>is </a:t>
            </a:r>
            <a:r>
              <a:rPr sz="1800" spc="-15" dirty="0">
                <a:latin typeface="Arial"/>
                <a:cs typeface="Arial"/>
              </a:rPr>
              <a:t>no </a:t>
            </a:r>
            <a:r>
              <a:rPr sz="1800" spc="-50" dirty="0">
                <a:latin typeface="Arial"/>
                <a:cs typeface="Arial"/>
              </a:rPr>
              <a:t>need </a:t>
            </a:r>
            <a:r>
              <a:rPr sz="1800" spc="70" dirty="0">
                <a:latin typeface="Arial"/>
                <a:cs typeface="Arial"/>
              </a:rPr>
              <a:t>to </a:t>
            </a:r>
            <a:r>
              <a:rPr sz="1800" spc="-65" dirty="0">
                <a:latin typeface="Arial"/>
                <a:cs typeface="Arial"/>
              </a:rPr>
              <a:t>make </a:t>
            </a:r>
            <a:r>
              <a:rPr sz="1800" spc="5" dirty="0">
                <a:latin typeface="Arial"/>
                <a:cs typeface="Arial"/>
              </a:rPr>
              <a:t>the </a:t>
            </a:r>
            <a:r>
              <a:rPr sz="1800" spc="75" dirty="0">
                <a:latin typeface="Arial"/>
                <a:cs typeface="Arial"/>
              </a:rPr>
              <a:t>two </a:t>
            </a:r>
            <a:r>
              <a:rPr sz="1800" spc="-45" dirty="0">
                <a:latin typeface="Arial"/>
                <a:cs typeface="Arial"/>
              </a:rPr>
              <a:t>memories </a:t>
            </a:r>
            <a:r>
              <a:rPr sz="1800" spc="-70" dirty="0">
                <a:latin typeface="Arial"/>
                <a:cs typeface="Arial"/>
              </a:rPr>
              <a:t>share  </a:t>
            </a:r>
            <a:r>
              <a:rPr sz="1800" spc="-40" dirty="0">
                <a:latin typeface="Arial"/>
                <a:cs typeface="Arial"/>
              </a:rPr>
              <a:t>characteristics. </a:t>
            </a:r>
            <a:r>
              <a:rPr sz="1800" spc="-20" dirty="0">
                <a:latin typeface="Arial"/>
                <a:cs typeface="Arial"/>
              </a:rPr>
              <a:t>In particular, </a:t>
            </a:r>
            <a:r>
              <a:rPr sz="1800" spc="15" dirty="0">
                <a:latin typeface="Arial"/>
                <a:cs typeface="Arial"/>
              </a:rPr>
              <a:t>the </a:t>
            </a:r>
            <a:r>
              <a:rPr sz="1800" spc="20" dirty="0">
                <a:latin typeface="Arial"/>
                <a:cs typeface="Arial"/>
              </a:rPr>
              <a:t>word </a:t>
            </a:r>
            <a:r>
              <a:rPr sz="1800" spc="15" dirty="0">
                <a:latin typeface="Arial"/>
                <a:cs typeface="Arial"/>
              </a:rPr>
              <a:t>width, </a:t>
            </a:r>
            <a:r>
              <a:rPr sz="1800" spc="-5" dirty="0">
                <a:latin typeface="Arial"/>
                <a:cs typeface="Arial"/>
              </a:rPr>
              <a:t>timing, </a:t>
            </a:r>
            <a:r>
              <a:rPr sz="1800" spc="-10" dirty="0">
                <a:latin typeface="Arial"/>
                <a:cs typeface="Arial"/>
              </a:rPr>
              <a:t>implementation </a:t>
            </a:r>
            <a:r>
              <a:rPr sz="1800" spc="-20" dirty="0">
                <a:latin typeface="Arial"/>
                <a:cs typeface="Arial"/>
              </a:rPr>
              <a:t>technology,  </a:t>
            </a:r>
            <a:r>
              <a:rPr sz="1800" spc="-55" dirty="0">
                <a:latin typeface="Arial"/>
                <a:cs typeface="Arial"/>
              </a:rPr>
              <a:t>and </a:t>
            </a:r>
            <a:r>
              <a:rPr sz="1800" spc="-25" dirty="0">
                <a:latin typeface="Arial"/>
                <a:cs typeface="Arial"/>
              </a:rPr>
              <a:t>memory </a:t>
            </a:r>
            <a:r>
              <a:rPr sz="1800" spc="-70" dirty="0">
                <a:latin typeface="Arial"/>
                <a:cs typeface="Arial"/>
              </a:rPr>
              <a:t>address </a:t>
            </a:r>
            <a:r>
              <a:rPr sz="1800" spc="-5" dirty="0">
                <a:latin typeface="Arial"/>
                <a:cs typeface="Arial"/>
              </a:rPr>
              <a:t>structure</a:t>
            </a:r>
            <a:r>
              <a:rPr sz="1800" spc="-37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can </a:t>
            </a:r>
            <a:r>
              <a:rPr sz="1800" spc="15" dirty="0">
                <a:latin typeface="Arial"/>
                <a:cs typeface="Arial"/>
              </a:rPr>
              <a:t>differ.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6085" y="763015"/>
            <a:ext cx="4721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Types </a:t>
            </a:r>
            <a:r>
              <a:rPr spc="-5" dirty="0"/>
              <a:t>of 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6830" y="2696336"/>
            <a:ext cx="4245610" cy="233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20" dirty="0">
                <a:latin typeface="Arial"/>
                <a:cs typeface="Arial"/>
              </a:rPr>
              <a:t>In </a:t>
            </a:r>
            <a:r>
              <a:rPr sz="1800" spc="-65" dirty="0">
                <a:latin typeface="Arial"/>
                <a:cs typeface="Arial"/>
              </a:rPr>
              <a:t>some </a:t>
            </a:r>
            <a:r>
              <a:rPr sz="1800" spc="-70" dirty="0">
                <a:latin typeface="Arial"/>
                <a:cs typeface="Arial"/>
              </a:rPr>
              <a:t>systems, </a:t>
            </a:r>
            <a:r>
              <a:rPr sz="1800" spc="-15" dirty="0">
                <a:latin typeface="Arial"/>
                <a:cs typeface="Arial"/>
              </a:rPr>
              <a:t>instructions </a:t>
            </a:r>
            <a:r>
              <a:rPr sz="1800" spc="45" dirty="0">
                <a:latin typeface="Arial"/>
                <a:cs typeface="Arial"/>
              </a:rPr>
              <a:t>for </a:t>
            </a:r>
            <a:r>
              <a:rPr sz="1800" spc="-50" dirty="0">
                <a:latin typeface="Arial"/>
                <a:cs typeface="Arial"/>
              </a:rPr>
              <a:t>pre-  </a:t>
            </a:r>
            <a:r>
              <a:rPr sz="1800" spc="-25" dirty="0">
                <a:latin typeface="Arial"/>
                <a:cs typeface="Arial"/>
              </a:rPr>
              <a:t>programmed </a:t>
            </a:r>
            <a:r>
              <a:rPr sz="1800" spc="-60" dirty="0">
                <a:latin typeface="Arial"/>
                <a:cs typeface="Arial"/>
              </a:rPr>
              <a:t>tasks </a:t>
            </a:r>
            <a:r>
              <a:rPr sz="1800" spc="-80" dirty="0">
                <a:latin typeface="Arial"/>
                <a:cs typeface="Arial"/>
              </a:rPr>
              <a:t>can </a:t>
            </a:r>
            <a:r>
              <a:rPr sz="1800" spc="-45" dirty="0">
                <a:latin typeface="Arial"/>
                <a:cs typeface="Arial"/>
              </a:rPr>
              <a:t>be </a:t>
            </a:r>
            <a:r>
              <a:rPr sz="1800" spc="-10" dirty="0">
                <a:latin typeface="Arial"/>
                <a:cs typeface="Arial"/>
              </a:rPr>
              <a:t>stored </a:t>
            </a:r>
            <a:r>
              <a:rPr sz="1800" spc="-20" dirty="0">
                <a:latin typeface="Arial"/>
                <a:cs typeface="Arial"/>
              </a:rPr>
              <a:t>in </a:t>
            </a:r>
            <a:r>
              <a:rPr sz="1800" spc="-65" dirty="0">
                <a:latin typeface="Arial"/>
                <a:cs typeface="Arial"/>
              </a:rPr>
              <a:t>read-  </a:t>
            </a:r>
            <a:r>
              <a:rPr sz="1800" spc="-20" dirty="0">
                <a:latin typeface="Arial"/>
                <a:cs typeface="Arial"/>
              </a:rPr>
              <a:t>only </a:t>
            </a:r>
            <a:r>
              <a:rPr sz="1800" spc="-30" dirty="0">
                <a:latin typeface="Arial"/>
                <a:cs typeface="Arial"/>
              </a:rPr>
              <a:t>memory </a:t>
            </a:r>
            <a:r>
              <a:rPr sz="1800" spc="-10" dirty="0">
                <a:latin typeface="Arial"/>
                <a:cs typeface="Arial"/>
              </a:rPr>
              <a:t>while </a:t>
            </a:r>
            <a:r>
              <a:rPr sz="1800" spc="-25" dirty="0">
                <a:latin typeface="Arial"/>
                <a:cs typeface="Arial"/>
              </a:rPr>
              <a:t>data </a:t>
            </a:r>
            <a:r>
              <a:rPr sz="1800" spc="-30" dirty="0">
                <a:latin typeface="Arial"/>
                <a:cs typeface="Arial"/>
              </a:rPr>
              <a:t>memory  </a:t>
            </a:r>
            <a:r>
              <a:rPr sz="1800" spc="-40" dirty="0">
                <a:latin typeface="Arial"/>
                <a:cs typeface="Arial"/>
              </a:rPr>
              <a:t>generally </a:t>
            </a:r>
            <a:r>
              <a:rPr sz="1800" spc="-35" dirty="0">
                <a:latin typeface="Arial"/>
                <a:cs typeface="Arial"/>
              </a:rPr>
              <a:t>requires </a:t>
            </a:r>
            <a:r>
              <a:rPr sz="1800" spc="-15" dirty="0">
                <a:latin typeface="Arial"/>
                <a:cs typeface="Arial"/>
              </a:rPr>
              <a:t>read-write</a:t>
            </a:r>
            <a:r>
              <a:rPr sz="1800" spc="-30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memory.</a:t>
            </a:r>
            <a:endParaRPr sz="1800">
              <a:latin typeface="Arial"/>
              <a:cs typeface="Arial"/>
            </a:endParaRPr>
          </a:p>
          <a:p>
            <a:pPr marL="194945" marR="5715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246379" algn="l"/>
              </a:tabLst>
            </a:pPr>
            <a:r>
              <a:rPr dirty="0"/>
              <a:t>	</a:t>
            </a:r>
            <a:r>
              <a:rPr sz="1800" spc="-20" dirty="0">
                <a:latin typeface="Arial"/>
                <a:cs typeface="Arial"/>
              </a:rPr>
              <a:t>In </a:t>
            </a:r>
            <a:r>
              <a:rPr sz="1800" spc="-60" dirty="0">
                <a:latin typeface="Arial"/>
                <a:cs typeface="Arial"/>
              </a:rPr>
              <a:t>some </a:t>
            </a:r>
            <a:r>
              <a:rPr sz="1800" spc="-70" dirty="0">
                <a:latin typeface="Arial"/>
                <a:cs typeface="Arial"/>
              </a:rPr>
              <a:t>systems, </a:t>
            </a:r>
            <a:r>
              <a:rPr sz="1800" spc="-5" dirty="0">
                <a:latin typeface="Arial"/>
                <a:cs typeface="Arial"/>
              </a:rPr>
              <a:t>there </a:t>
            </a:r>
            <a:r>
              <a:rPr sz="1800" spc="-80" dirty="0">
                <a:latin typeface="Arial"/>
                <a:cs typeface="Arial"/>
              </a:rPr>
              <a:t>is </a:t>
            </a:r>
            <a:r>
              <a:rPr sz="1800" spc="-50" dirty="0">
                <a:latin typeface="Arial"/>
                <a:cs typeface="Arial"/>
              </a:rPr>
              <a:t>much </a:t>
            </a:r>
            <a:r>
              <a:rPr sz="1800" spc="-15" dirty="0">
                <a:latin typeface="Arial"/>
                <a:cs typeface="Arial"/>
              </a:rPr>
              <a:t>more  </a:t>
            </a:r>
            <a:r>
              <a:rPr sz="1800" spc="-5" dirty="0">
                <a:latin typeface="Arial"/>
                <a:cs typeface="Arial"/>
              </a:rPr>
              <a:t>instruction </a:t>
            </a:r>
            <a:r>
              <a:rPr sz="1800" spc="-25" dirty="0">
                <a:latin typeface="Arial"/>
                <a:cs typeface="Arial"/>
              </a:rPr>
              <a:t>memory </a:t>
            </a:r>
            <a:r>
              <a:rPr sz="1800" spc="-10" dirty="0">
                <a:latin typeface="Arial"/>
                <a:cs typeface="Arial"/>
              </a:rPr>
              <a:t>than </a:t>
            </a:r>
            <a:r>
              <a:rPr sz="1800" spc="-25" dirty="0">
                <a:latin typeface="Arial"/>
                <a:cs typeface="Arial"/>
              </a:rPr>
              <a:t>data memory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so  </a:t>
            </a:r>
            <a:r>
              <a:rPr sz="1800" spc="-5" dirty="0">
                <a:latin typeface="Arial"/>
                <a:cs typeface="Arial"/>
              </a:rPr>
              <a:t>instruction </a:t>
            </a:r>
            <a:r>
              <a:rPr sz="1800" spc="-85" dirty="0">
                <a:latin typeface="Arial"/>
                <a:cs typeface="Arial"/>
              </a:rPr>
              <a:t>addresses </a:t>
            </a:r>
            <a:r>
              <a:rPr sz="1800" spc="-55" dirty="0">
                <a:latin typeface="Arial"/>
                <a:cs typeface="Arial"/>
              </a:rPr>
              <a:t>are </a:t>
            </a:r>
            <a:r>
              <a:rPr sz="1800" spc="-5" dirty="0">
                <a:latin typeface="Arial"/>
                <a:cs typeface="Arial"/>
              </a:rPr>
              <a:t>wider </a:t>
            </a:r>
            <a:r>
              <a:rPr sz="1800" spc="-10" dirty="0">
                <a:latin typeface="Arial"/>
                <a:cs typeface="Arial"/>
              </a:rPr>
              <a:t>than </a:t>
            </a:r>
            <a:r>
              <a:rPr sz="1800" spc="-25" dirty="0">
                <a:latin typeface="Arial"/>
                <a:cs typeface="Arial"/>
              </a:rPr>
              <a:t>data  </a:t>
            </a:r>
            <a:r>
              <a:rPr sz="1800" spc="-75" dirty="0">
                <a:latin typeface="Arial"/>
                <a:cs typeface="Arial"/>
              </a:rPr>
              <a:t>addresses.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320" y="2220372"/>
            <a:ext cx="4754762" cy="33711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Types </a:t>
            </a:r>
            <a:r>
              <a:rPr spc="-5" dirty="0"/>
              <a:t>of 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1741170"/>
            <a:ext cx="9462135" cy="398272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800" b="1" spc="-5" dirty="0">
                <a:latin typeface="Gothic Uralic"/>
                <a:cs typeface="Gothic Uralic"/>
              </a:rPr>
              <a:t>Modified Harvard</a:t>
            </a:r>
            <a:r>
              <a:rPr sz="1800" b="1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architecture</a:t>
            </a:r>
            <a:endParaRPr sz="1800">
              <a:latin typeface="Gothic Uralic"/>
              <a:cs typeface="Gothic Uralic"/>
            </a:endParaRPr>
          </a:p>
          <a:p>
            <a:pPr marL="194945" marR="5080" indent="-182880">
              <a:lnSpc>
                <a:spcPct val="100000"/>
              </a:lnSpc>
              <a:spcBef>
                <a:spcPts val="815"/>
              </a:spcBef>
              <a:buClr>
                <a:srgbClr val="252525"/>
              </a:buClr>
              <a:buFont typeface="Times New Roman"/>
              <a:buChar char="◦"/>
              <a:tabLst>
                <a:tab pos="195580" algn="l"/>
              </a:tabLst>
            </a:pPr>
            <a:r>
              <a:rPr sz="1800" spc="-10" dirty="0">
                <a:latin typeface="Arial"/>
                <a:cs typeface="Arial"/>
              </a:rPr>
              <a:t>Modern </a:t>
            </a:r>
            <a:r>
              <a:rPr sz="1800" spc="-30" dirty="0">
                <a:latin typeface="Arial"/>
                <a:cs typeface="Arial"/>
              </a:rPr>
              <a:t>high </a:t>
            </a:r>
            <a:r>
              <a:rPr sz="1800" spc="-25" dirty="0">
                <a:latin typeface="Arial"/>
                <a:cs typeface="Arial"/>
              </a:rPr>
              <a:t>performance </a:t>
            </a:r>
            <a:r>
              <a:rPr sz="1800" spc="-200" dirty="0">
                <a:latin typeface="Arial"/>
                <a:cs typeface="Arial"/>
              </a:rPr>
              <a:t>CPU </a:t>
            </a:r>
            <a:r>
              <a:rPr sz="1800" spc="-35" dirty="0">
                <a:latin typeface="Arial"/>
                <a:cs typeface="Arial"/>
              </a:rPr>
              <a:t>chip </a:t>
            </a:r>
            <a:r>
              <a:rPr sz="1800" spc="-70" dirty="0">
                <a:latin typeface="Arial"/>
                <a:cs typeface="Arial"/>
              </a:rPr>
              <a:t>designs </a:t>
            </a:r>
            <a:r>
              <a:rPr sz="1800" spc="-10" dirty="0">
                <a:latin typeface="Arial"/>
                <a:cs typeface="Arial"/>
              </a:rPr>
              <a:t>incorporate </a:t>
            </a:r>
            <a:r>
              <a:rPr sz="1800" spc="-65" dirty="0">
                <a:latin typeface="Arial"/>
                <a:cs typeface="Arial"/>
              </a:rPr>
              <a:t>aspects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25" dirty="0">
                <a:latin typeface="Arial"/>
                <a:cs typeface="Arial"/>
              </a:rPr>
              <a:t>both </a:t>
            </a:r>
            <a:r>
              <a:rPr sz="1800" spc="-50" dirty="0">
                <a:latin typeface="Arial"/>
                <a:cs typeface="Arial"/>
              </a:rPr>
              <a:t>Harvard </a:t>
            </a:r>
            <a:r>
              <a:rPr sz="1800" spc="-55" dirty="0">
                <a:latin typeface="Arial"/>
                <a:cs typeface="Arial"/>
              </a:rPr>
              <a:t>and </a:t>
            </a:r>
            <a:r>
              <a:rPr sz="1800" spc="-25" dirty="0">
                <a:latin typeface="Arial"/>
                <a:cs typeface="Arial"/>
              </a:rPr>
              <a:t>von  </a:t>
            </a:r>
            <a:r>
              <a:rPr sz="1800" spc="-60" dirty="0">
                <a:latin typeface="Arial"/>
                <a:cs typeface="Arial"/>
              </a:rPr>
              <a:t>Neumann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architecture.</a:t>
            </a:r>
            <a:endParaRPr sz="18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Times New Roman"/>
              <a:buChar char="◦"/>
              <a:tabLst>
                <a:tab pos="243840" algn="l"/>
                <a:tab pos="244475" algn="l"/>
              </a:tabLst>
            </a:pPr>
            <a:r>
              <a:rPr sz="1800" spc="-20" dirty="0">
                <a:latin typeface="Arial"/>
                <a:cs typeface="Arial"/>
              </a:rPr>
              <a:t>In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particular,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"split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cache"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version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modified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Harvard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architecture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very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common.</a:t>
            </a:r>
            <a:endParaRPr sz="1800">
              <a:latin typeface="Arial"/>
              <a:cs typeface="Arial"/>
            </a:endParaRPr>
          </a:p>
          <a:p>
            <a:pPr marL="194945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Times New Roman"/>
              <a:buChar char="◦"/>
              <a:tabLst>
                <a:tab pos="195580" algn="l"/>
              </a:tabLst>
            </a:pPr>
            <a:r>
              <a:rPr sz="1800" spc="-200" dirty="0">
                <a:latin typeface="Arial"/>
                <a:cs typeface="Arial"/>
              </a:rPr>
              <a:t>CPU </a:t>
            </a:r>
            <a:r>
              <a:rPr sz="1800" spc="-80" dirty="0">
                <a:latin typeface="Arial"/>
                <a:cs typeface="Arial"/>
              </a:rPr>
              <a:t>cache </a:t>
            </a:r>
            <a:r>
              <a:rPr sz="1800" spc="-25" dirty="0">
                <a:latin typeface="Arial"/>
                <a:cs typeface="Arial"/>
              </a:rPr>
              <a:t>memory </a:t>
            </a:r>
            <a:r>
              <a:rPr sz="1800" spc="-80" dirty="0">
                <a:latin typeface="Arial"/>
                <a:cs typeface="Arial"/>
              </a:rPr>
              <a:t>is </a:t>
            </a:r>
            <a:r>
              <a:rPr sz="1800" spc="-30" dirty="0">
                <a:latin typeface="Arial"/>
                <a:cs typeface="Arial"/>
              </a:rPr>
              <a:t>divided </a:t>
            </a:r>
            <a:r>
              <a:rPr sz="1800" spc="25" dirty="0">
                <a:latin typeface="Arial"/>
                <a:cs typeface="Arial"/>
              </a:rPr>
              <a:t>into </a:t>
            </a:r>
            <a:r>
              <a:rPr sz="1800" spc="-75" dirty="0">
                <a:latin typeface="Arial"/>
                <a:cs typeface="Arial"/>
              </a:rPr>
              <a:t>an </a:t>
            </a:r>
            <a:r>
              <a:rPr sz="1800" spc="-5" dirty="0">
                <a:latin typeface="Arial"/>
                <a:cs typeface="Arial"/>
              </a:rPr>
              <a:t>instruction </a:t>
            </a:r>
            <a:r>
              <a:rPr sz="1800" spc="-80" dirty="0">
                <a:latin typeface="Arial"/>
                <a:cs typeface="Arial"/>
              </a:rPr>
              <a:t>cache </a:t>
            </a:r>
            <a:r>
              <a:rPr sz="1800" spc="-60" dirty="0">
                <a:latin typeface="Arial"/>
                <a:cs typeface="Arial"/>
              </a:rPr>
              <a:t>and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30" dirty="0">
                <a:latin typeface="Arial"/>
                <a:cs typeface="Arial"/>
              </a:rPr>
              <a:t>data </a:t>
            </a:r>
            <a:r>
              <a:rPr sz="1800" spc="-80" dirty="0">
                <a:latin typeface="Arial"/>
                <a:cs typeface="Arial"/>
              </a:rPr>
              <a:t>cache. </a:t>
            </a:r>
            <a:r>
              <a:rPr sz="1800" spc="-55" dirty="0">
                <a:latin typeface="Arial"/>
                <a:cs typeface="Arial"/>
              </a:rPr>
              <a:t>Harvard </a:t>
            </a:r>
            <a:r>
              <a:rPr sz="1800" spc="-15" dirty="0">
                <a:latin typeface="Arial"/>
                <a:cs typeface="Arial"/>
              </a:rPr>
              <a:t>architecture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sz="1800" spc="-70" dirty="0">
                <a:latin typeface="Arial"/>
                <a:cs typeface="Arial"/>
              </a:rPr>
              <a:t>used </a:t>
            </a:r>
            <a:r>
              <a:rPr sz="1800" spc="-135" dirty="0">
                <a:latin typeface="Arial"/>
                <a:cs typeface="Arial"/>
              </a:rPr>
              <a:t>as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200" dirty="0">
                <a:latin typeface="Arial"/>
                <a:cs typeface="Arial"/>
              </a:rPr>
              <a:t>CPU </a:t>
            </a:r>
            <a:r>
              <a:rPr sz="1800" spc="-110" dirty="0">
                <a:latin typeface="Arial"/>
                <a:cs typeface="Arial"/>
              </a:rPr>
              <a:t>accesses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cache.</a:t>
            </a:r>
            <a:endParaRPr sz="1800">
              <a:latin typeface="Arial"/>
              <a:cs typeface="Arial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Times New Roman"/>
              <a:buChar char="◦"/>
              <a:tabLst>
                <a:tab pos="246379" algn="l"/>
              </a:tabLst>
            </a:pPr>
            <a:r>
              <a:rPr dirty="0"/>
              <a:t>	</a:t>
            </a:r>
            <a:r>
              <a:rPr sz="1800" spc="-20" dirty="0">
                <a:latin typeface="Arial"/>
                <a:cs typeface="Arial"/>
              </a:rPr>
              <a:t>In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110" dirty="0">
                <a:latin typeface="Arial"/>
                <a:cs typeface="Arial"/>
              </a:rPr>
              <a:t>case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80" dirty="0">
                <a:latin typeface="Arial"/>
                <a:cs typeface="Arial"/>
              </a:rPr>
              <a:t>cache miss, </a:t>
            </a:r>
            <a:r>
              <a:rPr sz="1800" spc="-25" dirty="0">
                <a:latin typeface="Arial"/>
                <a:cs typeface="Arial"/>
              </a:rPr>
              <a:t>however,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25" dirty="0">
                <a:latin typeface="Arial"/>
                <a:cs typeface="Arial"/>
              </a:rPr>
              <a:t>data </a:t>
            </a:r>
            <a:r>
              <a:rPr sz="1800" spc="-8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retrieved </a:t>
            </a:r>
            <a:r>
              <a:rPr sz="1800" spc="20" dirty="0">
                <a:latin typeface="Arial"/>
                <a:cs typeface="Arial"/>
              </a:rPr>
              <a:t>from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50" dirty="0">
                <a:latin typeface="Arial"/>
                <a:cs typeface="Arial"/>
              </a:rPr>
              <a:t>main </a:t>
            </a:r>
            <a:r>
              <a:rPr sz="1800" spc="-30" dirty="0">
                <a:latin typeface="Arial"/>
                <a:cs typeface="Arial"/>
              </a:rPr>
              <a:t>memory, </a:t>
            </a:r>
            <a:r>
              <a:rPr sz="1800" spc="-20" dirty="0">
                <a:latin typeface="Arial"/>
                <a:cs typeface="Arial"/>
              </a:rPr>
              <a:t>which </a:t>
            </a:r>
            <a:r>
              <a:rPr sz="1800" spc="-85" dirty="0">
                <a:latin typeface="Arial"/>
                <a:cs typeface="Arial"/>
              </a:rPr>
              <a:t>is</a:t>
            </a:r>
            <a:r>
              <a:rPr sz="1800" spc="-32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not  </a:t>
            </a:r>
            <a:r>
              <a:rPr sz="1800" spc="-5" dirty="0">
                <a:latin typeface="Arial"/>
                <a:cs typeface="Arial"/>
              </a:rPr>
              <a:t>formally </a:t>
            </a:r>
            <a:r>
              <a:rPr sz="1800" spc="-30" dirty="0">
                <a:latin typeface="Arial"/>
                <a:cs typeface="Arial"/>
              </a:rPr>
              <a:t>divided </a:t>
            </a:r>
            <a:r>
              <a:rPr sz="1800" spc="25" dirty="0">
                <a:latin typeface="Arial"/>
                <a:cs typeface="Arial"/>
              </a:rPr>
              <a:t>into </a:t>
            </a:r>
            <a:r>
              <a:rPr sz="1800" spc="-45" dirty="0">
                <a:latin typeface="Arial"/>
                <a:cs typeface="Arial"/>
              </a:rPr>
              <a:t>separate </a:t>
            </a:r>
            <a:r>
              <a:rPr sz="1800" spc="-5" dirty="0">
                <a:latin typeface="Arial"/>
                <a:cs typeface="Arial"/>
              </a:rPr>
              <a:t>instruction </a:t>
            </a:r>
            <a:r>
              <a:rPr sz="1800" spc="-60" dirty="0">
                <a:latin typeface="Arial"/>
                <a:cs typeface="Arial"/>
              </a:rPr>
              <a:t>and </a:t>
            </a:r>
            <a:r>
              <a:rPr sz="1800" spc="-25" dirty="0">
                <a:latin typeface="Arial"/>
                <a:cs typeface="Arial"/>
              </a:rPr>
              <a:t>data </a:t>
            </a:r>
            <a:r>
              <a:rPr sz="1800" spc="-50" dirty="0">
                <a:latin typeface="Arial"/>
                <a:cs typeface="Arial"/>
              </a:rPr>
              <a:t>sections, </a:t>
            </a:r>
            <a:r>
              <a:rPr sz="1800" spc="-15" dirty="0">
                <a:latin typeface="Arial"/>
                <a:cs typeface="Arial"/>
              </a:rPr>
              <a:t>although </a:t>
            </a:r>
            <a:r>
              <a:rPr sz="1800" spc="65" dirty="0">
                <a:latin typeface="Arial"/>
                <a:cs typeface="Arial"/>
              </a:rPr>
              <a:t>it</a:t>
            </a:r>
            <a:r>
              <a:rPr sz="1800" spc="-35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may </a:t>
            </a:r>
            <a:r>
              <a:rPr sz="1800" dirty="0">
                <a:latin typeface="Arial"/>
                <a:cs typeface="Arial"/>
              </a:rPr>
              <a:t>well </a:t>
            </a:r>
            <a:r>
              <a:rPr sz="1800" spc="-65" dirty="0">
                <a:latin typeface="Arial"/>
                <a:cs typeface="Arial"/>
              </a:rPr>
              <a:t>have </a:t>
            </a:r>
            <a:r>
              <a:rPr sz="1800" spc="-45" dirty="0">
                <a:latin typeface="Arial"/>
                <a:cs typeface="Arial"/>
              </a:rPr>
              <a:t>separate  </a:t>
            </a:r>
            <a:r>
              <a:rPr sz="1800" spc="-25" dirty="0">
                <a:latin typeface="Arial"/>
                <a:cs typeface="Arial"/>
              </a:rPr>
              <a:t>memory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controllers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used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for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concurrent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access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to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RAM,</a:t>
            </a:r>
            <a:r>
              <a:rPr sz="1800" spc="-114" dirty="0">
                <a:latin typeface="Arial"/>
                <a:cs typeface="Arial"/>
              </a:rPr>
              <a:t> ROM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and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flash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memory.</a:t>
            </a:r>
            <a:endParaRPr sz="1800">
              <a:latin typeface="Arial"/>
              <a:cs typeface="Arial"/>
            </a:endParaRPr>
          </a:p>
          <a:p>
            <a:pPr marL="194945" marR="5715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Times New Roman"/>
              <a:buChar char="◦"/>
              <a:tabLst>
                <a:tab pos="195580" algn="l"/>
              </a:tabLst>
            </a:pPr>
            <a:r>
              <a:rPr sz="1800" spc="-95" dirty="0">
                <a:latin typeface="Arial"/>
                <a:cs typeface="Arial"/>
              </a:rPr>
              <a:t>Thus,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while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von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Neumann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architecture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is </a:t>
            </a:r>
            <a:r>
              <a:rPr sz="1800" spc="-45" dirty="0">
                <a:latin typeface="Arial"/>
                <a:cs typeface="Arial"/>
              </a:rPr>
              <a:t>visible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in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some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contexts,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such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as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when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data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and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code  </a:t>
            </a:r>
            <a:r>
              <a:rPr sz="1800" spc="-50" dirty="0">
                <a:latin typeface="Arial"/>
                <a:cs typeface="Arial"/>
              </a:rPr>
              <a:t>come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through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the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same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memory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controller,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the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hardware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implementation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gains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efficiencies 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Harvard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architecture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for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cache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accesses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and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at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least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some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main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memory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accesses.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6085" y="637794"/>
            <a:ext cx="47212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Types </a:t>
            </a:r>
            <a:r>
              <a:rPr spc="-5" dirty="0"/>
              <a:t>of Microcontroller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35530" y="1574800"/>
          <a:ext cx="8928100" cy="4567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4525"/>
                <a:gridCol w="4454525"/>
              </a:tblGrid>
              <a:tr h="561721">
                <a:tc>
                  <a:txBody>
                    <a:bodyPr/>
                    <a:lstStyle/>
                    <a:p>
                      <a:pPr marL="10706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Harvard Architecture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A29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Von-Neumann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Architecture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A29F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65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separate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program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memory.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65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common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program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memory.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More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hardware 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separate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and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address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bus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800" spc="-2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each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memory.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Requires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less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hardware 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requires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only</a:t>
                      </a:r>
                      <a:r>
                        <a:rPr sz="1800" spc="-3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one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address</a:t>
                      </a:r>
                      <a:r>
                        <a:rPr sz="1800" spc="-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bus.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Requires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18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space.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Requires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less</a:t>
                      </a:r>
                      <a:r>
                        <a:rPr sz="18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space.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 marR="10712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unit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two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Buses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more 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complicated.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718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bus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simpler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Unit 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design.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</a:tr>
              <a:tr h="914336">
                <a:tc>
                  <a:txBody>
                    <a:bodyPr/>
                    <a:lstStyle/>
                    <a:p>
                      <a:pPr marL="91440" marR="1530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Production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computer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two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Buses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is 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expensive.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Computer 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800" spc="-3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one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bus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cheaper.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6085" y="637794"/>
            <a:ext cx="47212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Types </a:t>
            </a:r>
            <a:r>
              <a:rPr spc="-5" dirty="0"/>
              <a:t>of Microcontroller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35530" y="1574800"/>
          <a:ext cx="8928100" cy="4567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4525"/>
                <a:gridCol w="4454525"/>
              </a:tblGrid>
              <a:tr h="678941">
                <a:tc>
                  <a:txBody>
                    <a:bodyPr/>
                    <a:lstStyle/>
                    <a:p>
                      <a:pPr marL="10706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Harvard Architecture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A29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Von-Neumann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Architecture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A29F"/>
                    </a:solidFill>
                  </a:tcPr>
                </a:tc>
              </a:tr>
              <a:tr h="970026">
                <a:tc>
                  <a:txBody>
                    <a:bodyPr/>
                    <a:lstStyle/>
                    <a:p>
                      <a:pPr marL="91440" marR="1651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Development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3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complicated Control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Unit 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needs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time.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Development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simple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Unit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needs 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less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time.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</a:tr>
              <a:tr h="969899">
                <a:tc>
                  <a:txBody>
                    <a:bodyPr/>
                    <a:lstStyle/>
                    <a:p>
                      <a:pPr marL="91440" marR="3759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Processor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fetch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instructions 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simultaneously.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858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Only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either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instructions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be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fetched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at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time.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</a:tr>
              <a:tr h="64655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Speed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execution</a:t>
                      </a:r>
                      <a:r>
                        <a:rPr sz="1800" spc="-3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fast.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Speed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execution</a:t>
                      </a:r>
                      <a:r>
                        <a:rPr sz="1800" spc="-3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slow.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</a:tr>
              <a:tr h="9144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Empty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space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program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memory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cannot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be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used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vice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versa.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Memory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size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instructions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can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adjusted 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interchanged.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4608" y="814781"/>
            <a:ext cx="85439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Examples </a:t>
            </a:r>
            <a:r>
              <a:rPr dirty="0"/>
              <a:t>of some </a:t>
            </a:r>
            <a:r>
              <a:rPr spc="-5" dirty="0"/>
              <a:t>popular</a:t>
            </a:r>
            <a:r>
              <a:rPr spc="-55" dirty="0"/>
              <a:t> </a:t>
            </a:r>
            <a:r>
              <a:rPr dirty="0"/>
              <a:t>microcontrollers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76450" y="1953132"/>
          <a:ext cx="9045575" cy="3395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315"/>
                <a:gridCol w="1169670"/>
                <a:gridCol w="1645285"/>
                <a:gridCol w="1452245"/>
                <a:gridCol w="1388109"/>
                <a:gridCol w="1863725"/>
              </a:tblGrid>
              <a:tr h="1188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Features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A2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8051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A2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DS89C420/30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A2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R="412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Atmega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32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A2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R="488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PIC 168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FX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A2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Motorola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68HC05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A29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14" dirty="0">
                          <a:latin typeface="Arial"/>
                          <a:cs typeface="Arial"/>
                        </a:rPr>
                        <a:t>ROM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95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225" dirty="0">
                          <a:latin typeface="Arial"/>
                          <a:cs typeface="Arial"/>
                        </a:rPr>
                        <a:t>512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  <a:tc>
                  <a:txBody>
                    <a:bodyPr/>
                    <a:lstStyle/>
                    <a:p>
                      <a:pPr marL="474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256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RAM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90" dirty="0">
                          <a:latin typeface="Arial"/>
                          <a:cs typeface="Arial"/>
                        </a:rPr>
                        <a:t>128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256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90" dirty="0">
                          <a:latin typeface="Arial"/>
                          <a:cs typeface="Arial"/>
                        </a:rPr>
                        <a:t>128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7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474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80" dirty="0">
                          <a:latin typeface="Arial"/>
                          <a:cs typeface="Arial"/>
                        </a:rPr>
                        <a:t>176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4286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Timers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I/O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pins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0" dirty="0">
                          <a:latin typeface="Arial"/>
                          <a:cs typeface="Arial"/>
                        </a:rPr>
                        <a:t>32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0" dirty="0">
                          <a:latin typeface="Arial"/>
                          <a:cs typeface="Arial"/>
                        </a:rPr>
                        <a:t>32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0" dirty="0">
                          <a:latin typeface="Arial"/>
                          <a:cs typeface="Arial"/>
                        </a:rPr>
                        <a:t>32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60" dirty="0">
                          <a:latin typeface="Arial"/>
                          <a:cs typeface="Arial"/>
                        </a:rPr>
                        <a:t>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24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Serial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Port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20" dirty="0">
                          <a:latin typeface="Arial"/>
                          <a:cs typeface="Arial"/>
                        </a:rPr>
                        <a:t>Interrupt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4336" y="880618"/>
            <a:ext cx="83248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List of </a:t>
            </a:r>
            <a:r>
              <a:rPr dirty="0"/>
              <a:t>some Microcontroller</a:t>
            </a:r>
            <a:r>
              <a:rPr spc="-20" dirty="0"/>
              <a:t> </a:t>
            </a:r>
            <a:r>
              <a:rPr dirty="0"/>
              <a:t>Manufacturers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2642" y="2007234"/>
            <a:ext cx="2635250" cy="39122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5" dirty="0">
                <a:latin typeface="Arial"/>
                <a:cs typeface="Arial"/>
              </a:rPr>
              <a:t>Atmel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85" dirty="0">
                <a:latin typeface="Arial"/>
                <a:cs typeface="Arial"/>
              </a:rPr>
              <a:t>Dallas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Semiconductor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90" dirty="0">
                <a:latin typeface="Arial"/>
                <a:cs typeface="Arial"/>
              </a:rPr>
              <a:t>Freescale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Semiconductor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5" dirty="0">
                <a:latin typeface="Arial"/>
                <a:cs typeface="Arial"/>
              </a:rPr>
              <a:t>Intel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20" dirty="0">
                <a:latin typeface="Arial"/>
                <a:cs typeface="Arial"/>
              </a:rPr>
              <a:t>Microchip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25" dirty="0">
                <a:latin typeface="Arial"/>
                <a:cs typeface="Arial"/>
              </a:rPr>
              <a:t>National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Semiconductor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20" dirty="0">
                <a:latin typeface="Arial"/>
                <a:cs typeface="Arial"/>
              </a:rPr>
              <a:t>Renesas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75" dirty="0">
                <a:latin typeface="Arial"/>
                <a:cs typeface="Arial"/>
              </a:rPr>
              <a:t>STMicro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30" dirty="0">
                <a:latin typeface="Arial"/>
                <a:cs typeface="Arial"/>
              </a:rPr>
              <a:t>Texas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Instruments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40" dirty="0">
                <a:latin typeface="Arial"/>
                <a:cs typeface="Arial"/>
              </a:rPr>
              <a:t>Zilog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9158" y="2762250"/>
            <a:ext cx="33267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0" dirty="0"/>
              <a:t>THANK</a:t>
            </a:r>
            <a:r>
              <a:rPr sz="4800" spc="-310" dirty="0"/>
              <a:t> </a:t>
            </a:r>
            <a:r>
              <a:rPr sz="4800" spc="-65" dirty="0"/>
              <a:t>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6085" y="802386"/>
            <a:ext cx="47212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Types </a:t>
            </a:r>
            <a:r>
              <a:rPr spc="-5" dirty="0"/>
              <a:t>of 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1820926"/>
            <a:ext cx="9902825" cy="3920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0"/>
              </a:spcBef>
              <a:tabLst>
                <a:tab pos="1743710" algn="l"/>
                <a:tab pos="2183765" algn="l"/>
                <a:tab pos="3018155" algn="l"/>
                <a:tab pos="3533140" algn="l"/>
                <a:tab pos="4672965" algn="l"/>
                <a:tab pos="5753735" algn="l"/>
                <a:tab pos="6093460" algn="l"/>
                <a:tab pos="6680200" algn="l"/>
                <a:tab pos="7675880" algn="l"/>
                <a:tab pos="9039860" algn="l"/>
                <a:tab pos="9526270" algn="l"/>
              </a:tabLst>
            </a:pPr>
            <a:r>
              <a:rPr sz="1800" spc="-5" dirty="0">
                <a:latin typeface="Arial"/>
                <a:cs typeface="Arial"/>
              </a:rPr>
              <a:t>Micr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15" dirty="0">
                <a:latin typeface="Arial"/>
                <a:cs typeface="Arial"/>
              </a:rPr>
              <a:t>cont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ol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65" dirty="0">
                <a:latin typeface="Arial"/>
                <a:cs typeface="Arial"/>
              </a:rPr>
              <a:t>er</a:t>
            </a:r>
            <a:r>
              <a:rPr sz="1800" spc="-7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5" dirty="0">
                <a:latin typeface="Arial"/>
                <a:cs typeface="Arial"/>
              </a:rPr>
              <a:t>are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5" dirty="0">
                <a:latin typeface="Arial"/>
                <a:cs typeface="Arial"/>
              </a:rPr>
              <a:t>di</a:t>
            </a:r>
            <a:r>
              <a:rPr sz="1800" spc="-40" dirty="0">
                <a:latin typeface="Arial"/>
                <a:cs typeface="Arial"/>
              </a:rPr>
              <a:t>v</a:t>
            </a:r>
            <a:r>
              <a:rPr sz="1800" spc="-2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9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0" dirty="0">
                <a:latin typeface="Arial"/>
                <a:cs typeface="Arial"/>
              </a:rPr>
              <a:t>i</a:t>
            </a:r>
            <a:r>
              <a:rPr sz="1800" spc="40" dirty="0">
                <a:latin typeface="Arial"/>
                <a:cs typeface="Arial"/>
              </a:rPr>
              <a:t>nto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0" dirty="0">
                <a:latin typeface="Arial"/>
                <a:cs typeface="Arial"/>
              </a:rPr>
              <a:t>c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te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ori</a:t>
            </a:r>
            <a:r>
              <a:rPr sz="1800" spc="-25" dirty="0">
                <a:latin typeface="Arial"/>
                <a:cs typeface="Arial"/>
              </a:rPr>
              <a:t>e</a:t>
            </a:r>
            <a:r>
              <a:rPr sz="1800" spc="-15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10" dirty="0">
                <a:latin typeface="Arial"/>
                <a:cs typeface="Arial"/>
              </a:rPr>
              <a:t>a</a:t>
            </a:r>
            <a:r>
              <a:rPr sz="1800" spc="-95" dirty="0">
                <a:latin typeface="Arial"/>
                <a:cs typeface="Arial"/>
              </a:rPr>
              <a:t>c</a:t>
            </a:r>
            <a:r>
              <a:rPr sz="1800" spc="-100" dirty="0">
                <a:latin typeface="Arial"/>
                <a:cs typeface="Arial"/>
              </a:rPr>
              <a:t>c</a:t>
            </a:r>
            <a:r>
              <a:rPr sz="1800" spc="2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25" dirty="0">
                <a:latin typeface="Arial"/>
                <a:cs typeface="Arial"/>
              </a:rPr>
              <a:t>ing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75" dirty="0">
                <a:latin typeface="Arial"/>
                <a:cs typeface="Arial"/>
              </a:rPr>
              <a:t>to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10" dirty="0">
                <a:latin typeface="Arial"/>
                <a:cs typeface="Arial"/>
              </a:rPr>
              <a:t>their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45" dirty="0">
                <a:latin typeface="Arial"/>
                <a:cs typeface="Arial"/>
              </a:rPr>
              <a:t>me</a:t>
            </a:r>
            <a:r>
              <a:rPr sz="1800" spc="-60" dirty="0">
                <a:latin typeface="Arial"/>
                <a:cs typeface="Arial"/>
              </a:rPr>
              <a:t>m</a:t>
            </a:r>
            <a:r>
              <a:rPr sz="1800" spc="-20" dirty="0">
                <a:latin typeface="Arial"/>
                <a:cs typeface="Arial"/>
              </a:rPr>
              <a:t>ory,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arc</a:t>
            </a:r>
            <a:r>
              <a:rPr sz="1800" spc="-70" dirty="0">
                <a:latin typeface="Arial"/>
                <a:cs typeface="Arial"/>
              </a:rPr>
              <a:t>h</a:t>
            </a:r>
            <a:r>
              <a:rPr sz="1800" spc="65" dirty="0">
                <a:latin typeface="Arial"/>
                <a:cs typeface="Arial"/>
              </a:rPr>
              <a:t>it</a:t>
            </a:r>
            <a:r>
              <a:rPr sz="1800" spc="-30" dirty="0">
                <a:latin typeface="Arial"/>
                <a:cs typeface="Arial"/>
              </a:rPr>
              <a:t>ecture</a:t>
            </a:r>
            <a:r>
              <a:rPr sz="1800" spc="-15" dirty="0">
                <a:latin typeface="Arial"/>
                <a:cs typeface="Arial"/>
              </a:rPr>
              <a:t>,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bits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45" dirty="0">
                <a:latin typeface="Arial"/>
                <a:cs typeface="Arial"/>
              </a:rPr>
              <a:t>and  </a:t>
            </a:r>
            <a:r>
              <a:rPr sz="1800" spc="-5" dirty="0">
                <a:latin typeface="Arial"/>
                <a:cs typeface="Arial"/>
              </a:rPr>
              <a:t>instruction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sets.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85" dirty="0">
                <a:latin typeface="Trebuchet MS"/>
                <a:cs typeface="Trebuchet MS"/>
              </a:rPr>
              <a:t>Bits:</a:t>
            </a:r>
            <a:endParaRPr sz="2000">
              <a:latin typeface="Trebuchet MS"/>
              <a:cs typeface="Trebuchet MS"/>
            </a:endParaRPr>
          </a:p>
          <a:p>
            <a:pPr marL="194945" marR="8255" indent="-182880" algn="just">
              <a:lnSpc>
                <a:spcPct val="100000"/>
              </a:lnSpc>
              <a:spcBef>
                <a:spcPts val="91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65" dirty="0">
                <a:latin typeface="Arial"/>
                <a:cs typeface="Arial"/>
              </a:rPr>
              <a:t>An </a:t>
            </a:r>
            <a:r>
              <a:rPr sz="1800" spc="-5" dirty="0">
                <a:latin typeface="Arial"/>
                <a:cs typeface="Arial"/>
              </a:rPr>
              <a:t>8-bit microcontroller </a:t>
            </a:r>
            <a:r>
              <a:rPr sz="1800" spc="-15" dirty="0">
                <a:latin typeface="Arial"/>
                <a:cs typeface="Arial"/>
              </a:rPr>
              <a:t>works on </a:t>
            </a:r>
            <a:r>
              <a:rPr sz="1800" spc="-30" dirty="0">
                <a:latin typeface="Arial"/>
                <a:cs typeface="Arial"/>
              </a:rPr>
              <a:t>8-bits </a:t>
            </a:r>
            <a:r>
              <a:rPr sz="1800" spc="10" dirty="0">
                <a:latin typeface="Arial"/>
                <a:cs typeface="Arial"/>
              </a:rPr>
              <a:t>at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time. </a:t>
            </a:r>
            <a:r>
              <a:rPr sz="1800" spc="-100" dirty="0">
                <a:latin typeface="Arial"/>
                <a:cs typeface="Arial"/>
              </a:rPr>
              <a:t>The </a:t>
            </a:r>
            <a:r>
              <a:rPr sz="1800" spc="-60" dirty="0">
                <a:latin typeface="Arial"/>
                <a:cs typeface="Arial"/>
              </a:rPr>
              <a:t>examples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8-bit </a:t>
            </a:r>
            <a:r>
              <a:rPr sz="1800" spc="-15" dirty="0">
                <a:latin typeface="Arial"/>
                <a:cs typeface="Arial"/>
              </a:rPr>
              <a:t>microcontrollers </a:t>
            </a:r>
            <a:r>
              <a:rPr sz="1800" spc="-60" dirty="0">
                <a:latin typeface="Arial"/>
                <a:cs typeface="Arial"/>
              </a:rPr>
              <a:t>are </a:t>
            </a:r>
            <a:r>
              <a:rPr sz="1800" spc="5" dirty="0">
                <a:latin typeface="Arial"/>
                <a:cs typeface="Arial"/>
              </a:rPr>
              <a:t>Intel  </a:t>
            </a:r>
            <a:r>
              <a:rPr sz="1800" spc="-114" dirty="0">
                <a:latin typeface="Arial"/>
                <a:cs typeface="Arial"/>
              </a:rPr>
              <a:t>8031/8051, </a:t>
            </a:r>
            <a:r>
              <a:rPr sz="1800" spc="-185" dirty="0">
                <a:latin typeface="Arial"/>
                <a:cs typeface="Arial"/>
              </a:rPr>
              <a:t>PIC1x </a:t>
            </a:r>
            <a:r>
              <a:rPr sz="1800" spc="-55" dirty="0">
                <a:latin typeface="Arial"/>
                <a:cs typeface="Arial"/>
              </a:rPr>
              <a:t>and </a:t>
            </a:r>
            <a:r>
              <a:rPr sz="1800" spc="15" dirty="0">
                <a:latin typeface="Arial"/>
                <a:cs typeface="Arial"/>
              </a:rPr>
              <a:t>Motorola </a:t>
            </a:r>
            <a:r>
              <a:rPr sz="1800" spc="-190" dirty="0">
                <a:latin typeface="Arial"/>
                <a:cs typeface="Arial"/>
              </a:rPr>
              <a:t>MC68HC11</a:t>
            </a:r>
            <a:r>
              <a:rPr sz="1800" spc="-254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families.</a:t>
            </a:r>
            <a:endParaRPr sz="1800">
              <a:latin typeface="Arial"/>
              <a:cs typeface="Arial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85" dirty="0">
                <a:latin typeface="Arial"/>
                <a:cs typeface="Arial"/>
              </a:rPr>
              <a:t>16-bits </a:t>
            </a:r>
            <a:r>
              <a:rPr sz="1800" spc="-5" dirty="0">
                <a:latin typeface="Arial"/>
                <a:cs typeface="Arial"/>
              </a:rPr>
              <a:t>microcontroller </a:t>
            </a:r>
            <a:r>
              <a:rPr sz="1800" spc="-50" dirty="0">
                <a:latin typeface="Arial"/>
                <a:cs typeface="Arial"/>
              </a:rPr>
              <a:t>executes </a:t>
            </a:r>
            <a:r>
              <a:rPr sz="1800" spc="45" dirty="0">
                <a:latin typeface="Arial"/>
                <a:cs typeface="Arial"/>
              </a:rPr>
              <a:t>with </a:t>
            </a:r>
            <a:r>
              <a:rPr sz="1800" spc="-15" dirty="0">
                <a:latin typeface="Arial"/>
                <a:cs typeface="Arial"/>
              </a:rPr>
              <a:t>greater </a:t>
            </a:r>
            <a:r>
              <a:rPr sz="1800" spc="-70" dirty="0">
                <a:latin typeface="Arial"/>
                <a:cs typeface="Arial"/>
              </a:rPr>
              <a:t>accuracy </a:t>
            </a:r>
            <a:r>
              <a:rPr sz="1800" spc="-60" dirty="0">
                <a:latin typeface="Arial"/>
                <a:cs typeface="Arial"/>
              </a:rPr>
              <a:t>and </a:t>
            </a:r>
            <a:r>
              <a:rPr sz="1800" spc="-25" dirty="0">
                <a:latin typeface="Arial"/>
                <a:cs typeface="Arial"/>
              </a:rPr>
              <a:t>performance </a:t>
            </a:r>
            <a:r>
              <a:rPr sz="1800" spc="-20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contrast </a:t>
            </a:r>
            <a:r>
              <a:rPr sz="1800" spc="75" dirty="0">
                <a:latin typeface="Arial"/>
                <a:cs typeface="Arial"/>
              </a:rPr>
              <a:t>to </a:t>
            </a:r>
            <a:r>
              <a:rPr sz="1800" spc="-15" dirty="0">
                <a:latin typeface="Arial"/>
                <a:cs typeface="Arial"/>
              </a:rPr>
              <a:t>8-bit.  </a:t>
            </a:r>
            <a:r>
              <a:rPr sz="1800" spc="-70" dirty="0">
                <a:latin typeface="Arial"/>
                <a:cs typeface="Arial"/>
              </a:rPr>
              <a:t>Example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16-bit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microcontroller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Intel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8096.</a:t>
            </a:r>
            <a:endParaRPr sz="1800">
              <a:latin typeface="Arial"/>
              <a:cs typeface="Arial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05" dirty="0">
                <a:latin typeface="Arial"/>
                <a:cs typeface="Arial"/>
              </a:rPr>
              <a:t>The </a:t>
            </a:r>
            <a:r>
              <a:rPr sz="1800" b="1" spc="-140" dirty="0">
                <a:latin typeface="Trebuchet MS"/>
                <a:cs typeface="Trebuchet MS"/>
              </a:rPr>
              <a:t>32-bit </a:t>
            </a:r>
            <a:r>
              <a:rPr sz="1800" spc="-5" dirty="0">
                <a:latin typeface="Arial"/>
                <a:cs typeface="Arial"/>
              </a:rPr>
              <a:t>microcontroller </a:t>
            </a:r>
            <a:r>
              <a:rPr sz="1800" spc="-110" dirty="0">
                <a:latin typeface="Arial"/>
                <a:cs typeface="Arial"/>
              </a:rPr>
              <a:t>uses </a:t>
            </a:r>
            <a:r>
              <a:rPr sz="1800" spc="15" dirty="0">
                <a:latin typeface="Arial"/>
                <a:cs typeface="Arial"/>
              </a:rPr>
              <a:t>the </a:t>
            </a:r>
            <a:r>
              <a:rPr sz="1800" spc="-55" dirty="0">
                <a:latin typeface="Arial"/>
                <a:cs typeface="Arial"/>
              </a:rPr>
              <a:t>32-bit </a:t>
            </a:r>
            <a:r>
              <a:rPr sz="1800" spc="-20" dirty="0">
                <a:latin typeface="Arial"/>
                <a:cs typeface="Arial"/>
              </a:rPr>
              <a:t>instructions </a:t>
            </a:r>
            <a:r>
              <a:rPr sz="1800" spc="75" dirty="0">
                <a:latin typeface="Arial"/>
                <a:cs typeface="Arial"/>
              </a:rPr>
              <a:t>to </a:t>
            </a:r>
            <a:r>
              <a:rPr sz="1800" spc="5" dirty="0">
                <a:latin typeface="Arial"/>
                <a:cs typeface="Arial"/>
              </a:rPr>
              <a:t>perform </a:t>
            </a:r>
            <a:r>
              <a:rPr sz="1800" spc="15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arithmetic </a:t>
            </a:r>
            <a:r>
              <a:rPr sz="1800" spc="-60" dirty="0">
                <a:latin typeface="Arial"/>
                <a:cs typeface="Arial"/>
              </a:rPr>
              <a:t>and </a:t>
            </a:r>
            <a:r>
              <a:rPr sz="1800" spc="-25" dirty="0">
                <a:latin typeface="Arial"/>
                <a:cs typeface="Arial"/>
              </a:rPr>
              <a:t>logic  operations. </a:t>
            </a:r>
            <a:r>
              <a:rPr sz="1800" spc="-110" dirty="0">
                <a:latin typeface="Arial"/>
                <a:cs typeface="Arial"/>
              </a:rPr>
              <a:t>These </a:t>
            </a:r>
            <a:r>
              <a:rPr sz="1800" spc="-55" dirty="0">
                <a:latin typeface="Arial"/>
                <a:cs typeface="Arial"/>
              </a:rPr>
              <a:t>are </a:t>
            </a:r>
            <a:r>
              <a:rPr sz="1800" spc="-75" dirty="0">
                <a:latin typeface="Arial"/>
                <a:cs typeface="Arial"/>
              </a:rPr>
              <a:t>used </a:t>
            </a:r>
            <a:r>
              <a:rPr sz="1800" spc="-25" dirty="0">
                <a:latin typeface="Arial"/>
                <a:cs typeface="Arial"/>
              </a:rPr>
              <a:t>in automatically </a:t>
            </a:r>
            <a:r>
              <a:rPr sz="1800" dirty="0">
                <a:latin typeface="Arial"/>
                <a:cs typeface="Arial"/>
              </a:rPr>
              <a:t>controlled </a:t>
            </a:r>
            <a:r>
              <a:rPr sz="1800" spc="-70" dirty="0">
                <a:latin typeface="Arial"/>
                <a:cs typeface="Arial"/>
              </a:rPr>
              <a:t>devices </a:t>
            </a:r>
            <a:r>
              <a:rPr sz="1800" spc="-30" dirty="0">
                <a:latin typeface="Arial"/>
                <a:cs typeface="Arial"/>
              </a:rPr>
              <a:t>including </a:t>
            </a:r>
            <a:r>
              <a:rPr sz="1800" spc="-20" dirty="0">
                <a:latin typeface="Arial"/>
                <a:cs typeface="Arial"/>
              </a:rPr>
              <a:t>implantable </a:t>
            </a:r>
            <a:r>
              <a:rPr sz="1800" spc="-45" dirty="0">
                <a:latin typeface="Arial"/>
                <a:cs typeface="Arial"/>
              </a:rPr>
              <a:t>medical  </a:t>
            </a:r>
            <a:r>
              <a:rPr sz="1800" spc="-65" dirty="0">
                <a:latin typeface="Arial"/>
                <a:cs typeface="Arial"/>
              </a:rPr>
              <a:t>devices, </a:t>
            </a:r>
            <a:r>
              <a:rPr sz="1800" spc="5" dirty="0">
                <a:latin typeface="Arial"/>
                <a:cs typeface="Arial"/>
              </a:rPr>
              <a:t>office </a:t>
            </a:r>
            <a:r>
              <a:rPr sz="1800" spc="-65" dirty="0">
                <a:latin typeface="Arial"/>
                <a:cs typeface="Arial"/>
              </a:rPr>
              <a:t>machines, </a:t>
            </a:r>
            <a:r>
              <a:rPr sz="1800" spc="-60" dirty="0">
                <a:latin typeface="Arial"/>
                <a:cs typeface="Arial"/>
              </a:rPr>
              <a:t>appliances and </a:t>
            </a:r>
            <a:r>
              <a:rPr sz="1800" spc="15" dirty="0">
                <a:latin typeface="Arial"/>
                <a:cs typeface="Arial"/>
              </a:rPr>
              <a:t>other </a:t>
            </a:r>
            <a:r>
              <a:rPr sz="1800" spc="-30" dirty="0">
                <a:latin typeface="Arial"/>
                <a:cs typeface="Arial"/>
              </a:rPr>
              <a:t>types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45" dirty="0">
                <a:latin typeface="Arial"/>
                <a:cs typeface="Arial"/>
              </a:rPr>
              <a:t>embedded </a:t>
            </a:r>
            <a:r>
              <a:rPr sz="1800" spc="-70" dirty="0">
                <a:latin typeface="Arial"/>
                <a:cs typeface="Arial"/>
              </a:rPr>
              <a:t>systems. </a:t>
            </a:r>
            <a:r>
              <a:rPr sz="1800" spc="-100" dirty="0">
                <a:latin typeface="Arial"/>
                <a:cs typeface="Arial"/>
              </a:rPr>
              <a:t>Some </a:t>
            </a:r>
            <a:r>
              <a:rPr sz="1800" spc="-60" dirty="0">
                <a:latin typeface="Arial"/>
                <a:cs typeface="Arial"/>
              </a:rPr>
              <a:t>examples </a:t>
            </a:r>
            <a:r>
              <a:rPr sz="1800" spc="-55" dirty="0">
                <a:latin typeface="Arial"/>
                <a:cs typeface="Arial"/>
              </a:rPr>
              <a:t>are  </a:t>
            </a:r>
            <a:r>
              <a:rPr sz="1800" spc="-15" dirty="0">
                <a:latin typeface="Arial"/>
                <a:cs typeface="Arial"/>
              </a:rPr>
              <a:t>Atmel </a:t>
            </a:r>
            <a:r>
              <a:rPr sz="1800" spc="-220" dirty="0">
                <a:latin typeface="Arial"/>
                <a:cs typeface="Arial"/>
              </a:rPr>
              <a:t>251 </a:t>
            </a:r>
            <a:r>
              <a:rPr sz="1800" spc="-20" dirty="0">
                <a:latin typeface="Arial"/>
                <a:cs typeface="Arial"/>
              </a:rPr>
              <a:t>family,</a:t>
            </a:r>
            <a:r>
              <a:rPr sz="1800" spc="-38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PIC3x.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6085" y="933069"/>
            <a:ext cx="4721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Types </a:t>
            </a:r>
            <a:r>
              <a:rPr spc="-5" dirty="0"/>
              <a:t>of 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2116963"/>
            <a:ext cx="9902825" cy="323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" algn="ctr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latin typeface="Trebuchet MS"/>
                <a:cs typeface="Trebuchet MS"/>
              </a:rPr>
              <a:t>Memory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>
              <a:latin typeface="Trebuchet MS"/>
              <a:cs typeface="Trebuchet MS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145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b="1" spc="-85" dirty="0">
                <a:latin typeface="Trebuchet MS"/>
                <a:cs typeface="Trebuchet MS"/>
              </a:rPr>
              <a:t>External </a:t>
            </a:r>
            <a:r>
              <a:rPr sz="1800" b="1" spc="-25" dirty="0">
                <a:latin typeface="Trebuchet MS"/>
                <a:cs typeface="Trebuchet MS"/>
              </a:rPr>
              <a:t>Memory </a:t>
            </a:r>
            <a:r>
              <a:rPr sz="1800" b="1" spc="-55" dirty="0">
                <a:latin typeface="Trebuchet MS"/>
                <a:cs typeface="Trebuchet MS"/>
              </a:rPr>
              <a:t>Microcontroller </a:t>
            </a:r>
            <a:r>
              <a:rPr sz="1800" spc="-105" dirty="0">
                <a:latin typeface="Arial"/>
                <a:cs typeface="Arial"/>
              </a:rPr>
              <a:t>– </a:t>
            </a:r>
            <a:r>
              <a:rPr sz="1800" spc="-65" dirty="0">
                <a:latin typeface="Arial"/>
                <a:cs typeface="Arial"/>
              </a:rPr>
              <a:t>When </a:t>
            </a:r>
            <a:r>
              <a:rPr sz="1800" spc="-75" dirty="0">
                <a:latin typeface="Arial"/>
                <a:cs typeface="Arial"/>
              </a:rPr>
              <a:t>an </a:t>
            </a:r>
            <a:r>
              <a:rPr sz="1800" spc="-45" dirty="0">
                <a:latin typeface="Arial"/>
                <a:cs typeface="Arial"/>
              </a:rPr>
              <a:t>embedded </a:t>
            </a:r>
            <a:r>
              <a:rPr sz="1800" spc="-5" dirty="0">
                <a:latin typeface="Arial"/>
                <a:cs typeface="Arial"/>
              </a:rPr>
              <a:t>structure </a:t>
            </a:r>
            <a:r>
              <a:rPr sz="1800" spc="-80" dirty="0">
                <a:latin typeface="Arial"/>
                <a:cs typeface="Arial"/>
              </a:rPr>
              <a:t>is </a:t>
            </a:r>
            <a:r>
              <a:rPr sz="1800" spc="20" dirty="0">
                <a:latin typeface="Arial"/>
                <a:cs typeface="Arial"/>
              </a:rPr>
              <a:t>built </a:t>
            </a:r>
            <a:r>
              <a:rPr sz="1800" spc="45" dirty="0">
                <a:latin typeface="Arial"/>
                <a:cs typeface="Arial"/>
              </a:rPr>
              <a:t>with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microcontroller  </a:t>
            </a:r>
            <a:r>
              <a:rPr sz="1800" spc="-20" dirty="0">
                <a:latin typeface="Arial"/>
                <a:cs typeface="Arial"/>
              </a:rPr>
              <a:t>which </a:t>
            </a:r>
            <a:r>
              <a:rPr sz="1800" spc="-60" dirty="0">
                <a:latin typeface="Arial"/>
                <a:cs typeface="Arial"/>
              </a:rPr>
              <a:t>does </a:t>
            </a:r>
            <a:r>
              <a:rPr sz="1800" spc="30" dirty="0">
                <a:latin typeface="Arial"/>
                <a:cs typeface="Arial"/>
              </a:rPr>
              <a:t>not </a:t>
            </a:r>
            <a:r>
              <a:rPr sz="1800" spc="-45" dirty="0">
                <a:latin typeface="Arial"/>
                <a:cs typeface="Arial"/>
              </a:rPr>
              <a:t>comprise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35" dirty="0">
                <a:latin typeface="Arial"/>
                <a:cs typeface="Arial"/>
              </a:rPr>
              <a:t>all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functioning </a:t>
            </a:r>
            <a:r>
              <a:rPr sz="1800" spc="-45" dirty="0">
                <a:latin typeface="Arial"/>
                <a:cs typeface="Arial"/>
              </a:rPr>
              <a:t>blocks </a:t>
            </a:r>
            <a:r>
              <a:rPr sz="1800" spc="-25" dirty="0">
                <a:latin typeface="Arial"/>
                <a:cs typeface="Arial"/>
              </a:rPr>
              <a:t>existing </a:t>
            </a:r>
            <a:r>
              <a:rPr sz="1800" spc="-15" dirty="0">
                <a:latin typeface="Arial"/>
                <a:cs typeface="Arial"/>
              </a:rPr>
              <a:t>on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35" dirty="0">
                <a:latin typeface="Arial"/>
                <a:cs typeface="Arial"/>
              </a:rPr>
              <a:t>chip </a:t>
            </a:r>
            <a:r>
              <a:rPr sz="1800" spc="65" dirty="0">
                <a:latin typeface="Arial"/>
                <a:cs typeface="Arial"/>
              </a:rPr>
              <a:t>it </a:t>
            </a:r>
            <a:r>
              <a:rPr sz="1800" spc="-85" dirty="0">
                <a:latin typeface="Arial"/>
                <a:cs typeface="Arial"/>
              </a:rPr>
              <a:t>is </a:t>
            </a:r>
            <a:r>
              <a:rPr sz="1800" spc="-55" dirty="0">
                <a:latin typeface="Arial"/>
                <a:cs typeface="Arial"/>
              </a:rPr>
              <a:t>named </a:t>
            </a:r>
            <a:r>
              <a:rPr sz="1800" spc="-140" dirty="0">
                <a:latin typeface="Arial"/>
                <a:cs typeface="Arial"/>
              </a:rPr>
              <a:t>as </a:t>
            </a:r>
            <a:r>
              <a:rPr sz="1800" spc="-15" dirty="0">
                <a:latin typeface="Arial"/>
                <a:cs typeface="Arial"/>
              </a:rPr>
              <a:t>external  </a:t>
            </a:r>
            <a:r>
              <a:rPr sz="1800" spc="-25" dirty="0">
                <a:latin typeface="Arial"/>
                <a:cs typeface="Arial"/>
              </a:rPr>
              <a:t>memory </a:t>
            </a:r>
            <a:r>
              <a:rPr sz="1800" spc="-10" dirty="0">
                <a:latin typeface="Arial"/>
                <a:cs typeface="Arial"/>
              </a:rPr>
              <a:t>microcontroller. </a:t>
            </a:r>
            <a:r>
              <a:rPr sz="1800" spc="-65" dirty="0">
                <a:latin typeface="Arial"/>
                <a:cs typeface="Arial"/>
              </a:rPr>
              <a:t>For </a:t>
            </a:r>
            <a:r>
              <a:rPr sz="1800" spc="-15" dirty="0">
                <a:latin typeface="Arial"/>
                <a:cs typeface="Arial"/>
              </a:rPr>
              <a:t>illustration- </a:t>
            </a:r>
            <a:r>
              <a:rPr sz="1800" spc="-135" dirty="0">
                <a:latin typeface="Arial"/>
                <a:cs typeface="Arial"/>
              </a:rPr>
              <a:t>8031 </a:t>
            </a:r>
            <a:r>
              <a:rPr sz="1800" spc="-5" dirty="0">
                <a:latin typeface="Arial"/>
                <a:cs typeface="Arial"/>
              </a:rPr>
              <a:t>microcontroller </a:t>
            </a:r>
            <a:r>
              <a:rPr sz="1800" spc="-60" dirty="0">
                <a:latin typeface="Arial"/>
                <a:cs typeface="Arial"/>
              </a:rPr>
              <a:t>does </a:t>
            </a:r>
            <a:r>
              <a:rPr sz="1800" spc="40" dirty="0">
                <a:latin typeface="Arial"/>
                <a:cs typeface="Arial"/>
              </a:rPr>
              <a:t>not </a:t>
            </a:r>
            <a:r>
              <a:rPr sz="1800" spc="-65" dirty="0">
                <a:latin typeface="Arial"/>
                <a:cs typeface="Arial"/>
              </a:rPr>
              <a:t>have </a:t>
            </a:r>
            <a:r>
              <a:rPr sz="1800" spc="-15" dirty="0">
                <a:latin typeface="Arial"/>
                <a:cs typeface="Arial"/>
              </a:rPr>
              <a:t>program </a:t>
            </a:r>
            <a:r>
              <a:rPr sz="1800" spc="-30" dirty="0">
                <a:latin typeface="Arial"/>
                <a:cs typeface="Arial"/>
              </a:rPr>
              <a:t>memory </a:t>
            </a:r>
            <a:r>
              <a:rPr sz="1800" spc="-10" dirty="0">
                <a:latin typeface="Arial"/>
                <a:cs typeface="Arial"/>
              </a:rPr>
              <a:t>on 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chip.</a:t>
            </a:r>
            <a:endParaRPr sz="1800">
              <a:latin typeface="Arial"/>
              <a:cs typeface="Arial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b="1" spc="-75" dirty="0">
                <a:latin typeface="Trebuchet MS"/>
                <a:cs typeface="Trebuchet MS"/>
              </a:rPr>
              <a:t>Embedded </a:t>
            </a:r>
            <a:r>
              <a:rPr sz="1800" b="1" spc="-20" dirty="0">
                <a:latin typeface="Trebuchet MS"/>
                <a:cs typeface="Trebuchet MS"/>
              </a:rPr>
              <a:t>Memory </a:t>
            </a:r>
            <a:r>
              <a:rPr sz="1800" b="1" spc="-55" dirty="0">
                <a:latin typeface="Trebuchet MS"/>
                <a:cs typeface="Trebuchet MS"/>
              </a:rPr>
              <a:t>Microcontroller </a:t>
            </a:r>
            <a:r>
              <a:rPr sz="1800" spc="-105" dirty="0">
                <a:latin typeface="Arial"/>
                <a:cs typeface="Arial"/>
              </a:rPr>
              <a:t>– </a:t>
            </a:r>
            <a:r>
              <a:rPr sz="1800" spc="-65" dirty="0">
                <a:latin typeface="Arial"/>
                <a:cs typeface="Arial"/>
              </a:rPr>
              <a:t>When </a:t>
            </a:r>
            <a:r>
              <a:rPr sz="1800" spc="-75" dirty="0">
                <a:latin typeface="Arial"/>
                <a:cs typeface="Arial"/>
              </a:rPr>
              <a:t>an </a:t>
            </a:r>
            <a:r>
              <a:rPr sz="1800" spc="-45" dirty="0">
                <a:latin typeface="Arial"/>
                <a:cs typeface="Arial"/>
              </a:rPr>
              <a:t>embedded </a:t>
            </a:r>
            <a:r>
              <a:rPr sz="1800" spc="-5" dirty="0">
                <a:latin typeface="Arial"/>
                <a:cs typeface="Arial"/>
              </a:rPr>
              <a:t>structure </a:t>
            </a:r>
            <a:r>
              <a:rPr sz="1800" spc="-85" dirty="0">
                <a:latin typeface="Arial"/>
                <a:cs typeface="Arial"/>
              </a:rPr>
              <a:t>is </a:t>
            </a:r>
            <a:r>
              <a:rPr sz="1800" spc="20" dirty="0">
                <a:latin typeface="Arial"/>
                <a:cs typeface="Arial"/>
              </a:rPr>
              <a:t>built </a:t>
            </a:r>
            <a:r>
              <a:rPr sz="1800" spc="45" dirty="0">
                <a:latin typeface="Arial"/>
                <a:cs typeface="Arial"/>
              </a:rPr>
              <a:t>with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microcontroller  </a:t>
            </a:r>
            <a:r>
              <a:rPr sz="1800" spc="-20" dirty="0">
                <a:latin typeface="Arial"/>
                <a:cs typeface="Arial"/>
              </a:rPr>
              <a:t>which </a:t>
            </a:r>
            <a:r>
              <a:rPr sz="1800" spc="-45" dirty="0">
                <a:latin typeface="Arial"/>
                <a:cs typeface="Arial"/>
              </a:rPr>
              <a:t>comprise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35" dirty="0">
                <a:latin typeface="Arial"/>
                <a:cs typeface="Arial"/>
              </a:rPr>
              <a:t>all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functioning </a:t>
            </a:r>
            <a:r>
              <a:rPr sz="1800" spc="-45" dirty="0">
                <a:latin typeface="Arial"/>
                <a:cs typeface="Arial"/>
              </a:rPr>
              <a:t>blocks </a:t>
            </a:r>
            <a:r>
              <a:rPr sz="1800" spc="-25" dirty="0">
                <a:latin typeface="Arial"/>
                <a:cs typeface="Arial"/>
              </a:rPr>
              <a:t>existing </a:t>
            </a:r>
            <a:r>
              <a:rPr sz="1800" spc="-15" dirty="0">
                <a:latin typeface="Arial"/>
                <a:cs typeface="Arial"/>
              </a:rPr>
              <a:t>on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35" dirty="0">
                <a:latin typeface="Arial"/>
                <a:cs typeface="Arial"/>
              </a:rPr>
              <a:t>chip </a:t>
            </a:r>
            <a:r>
              <a:rPr sz="1800" spc="65" dirty="0">
                <a:latin typeface="Arial"/>
                <a:cs typeface="Arial"/>
              </a:rPr>
              <a:t>it </a:t>
            </a:r>
            <a:r>
              <a:rPr sz="1800" spc="-80" dirty="0">
                <a:latin typeface="Arial"/>
                <a:cs typeface="Arial"/>
              </a:rPr>
              <a:t>is </a:t>
            </a:r>
            <a:r>
              <a:rPr sz="1800" spc="-55" dirty="0">
                <a:latin typeface="Arial"/>
                <a:cs typeface="Arial"/>
              </a:rPr>
              <a:t>named </a:t>
            </a:r>
            <a:r>
              <a:rPr sz="1800" spc="-135" dirty="0">
                <a:latin typeface="Arial"/>
                <a:cs typeface="Arial"/>
              </a:rPr>
              <a:t>as </a:t>
            </a:r>
            <a:r>
              <a:rPr sz="1800" spc="-45" dirty="0">
                <a:latin typeface="Arial"/>
                <a:cs typeface="Arial"/>
              </a:rPr>
              <a:t>embedded </a:t>
            </a:r>
            <a:r>
              <a:rPr sz="1800" spc="-25" dirty="0">
                <a:latin typeface="Arial"/>
                <a:cs typeface="Arial"/>
              </a:rPr>
              <a:t>memory  </a:t>
            </a:r>
            <a:r>
              <a:rPr sz="1800" spc="-10" dirty="0">
                <a:latin typeface="Arial"/>
                <a:cs typeface="Arial"/>
              </a:rPr>
              <a:t>microcontroller. </a:t>
            </a:r>
            <a:r>
              <a:rPr sz="1800" spc="-65" dirty="0">
                <a:latin typeface="Arial"/>
                <a:cs typeface="Arial"/>
              </a:rPr>
              <a:t>For </a:t>
            </a:r>
            <a:r>
              <a:rPr sz="1800" spc="-15" dirty="0">
                <a:latin typeface="Arial"/>
                <a:cs typeface="Arial"/>
              </a:rPr>
              <a:t>illustration- </a:t>
            </a:r>
            <a:r>
              <a:rPr sz="1800" spc="-135" dirty="0">
                <a:latin typeface="Arial"/>
                <a:cs typeface="Arial"/>
              </a:rPr>
              <a:t>8051 </a:t>
            </a:r>
            <a:r>
              <a:rPr sz="1800" spc="-5" dirty="0">
                <a:latin typeface="Arial"/>
                <a:cs typeface="Arial"/>
              </a:rPr>
              <a:t>microcontroller </a:t>
            </a:r>
            <a:r>
              <a:rPr sz="1800" spc="-100" dirty="0">
                <a:latin typeface="Arial"/>
                <a:cs typeface="Arial"/>
              </a:rPr>
              <a:t>has </a:t>
            </a:r>
            <a:r>
              <a:rPr sz="1800" spc="-35" dirty="0">
                <a:latin typeface="Arial"/>
                <a:cs typeface="Arial"/>
              </a:rPr>
              <a:t>all </a:t>
            </a:r>
            <a:r>
              <a:rPr sz="1800" spc="-15" dirty="0">
                <a:latin typeface="Arial"/>
                <a:cs typeface="Arial"/>
              </a:rPr>
              <a:t>program </a:t>
            </a:r>
            <a:r>
              <a:rPr sz="1800" spc="25" dirty="0">
                <a:latin typeface="Arial"/>
                <a:cs typeface="Arial"/>
              </a:rPr>
              <a:t>&amp; </a:t>
            </a:r>
            <a:r>
              <a:rPr sz="1800" spc="-25" dirty="0">
                <a:latin typeface="Arial"/>
                <a:cs typeface="Arial"/>
              </a:rPr>
              <a:t>data </a:t>
            </a:r>
            <a:r>
              <a:rPr sz="1800" spc="-30" dirty="0">
                <a:latin typeface="Arial"/>
                <a:cs typeface="Arial"/>
              </a:rPr>
              <a:t>memory, counters </a:t>
            </a:r>
            <a:r>
              <a:rPr sz="1800" spc="25" dirty="0">
                <a:latin typeface="Arial"/>
                <a:cs typeface="Arial"/>
              </a:rPr>
              <a:t>&amp;  </a:t>
            </a:r>
            <a:r>
              <a:rPr sz="1800" spc="-20" dirty="0">
                <a:latin typeface="Arial"/>
                <a:cs typeface="Arial"/>
              </a:rPr>
              <a:t>timers,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interrupts,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I/O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ports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and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therefore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its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embedded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memory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microcontroller.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6085" y="932814"/>
            <a:ext cx="47212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Types </a:t>
            </a:r>
            <a:r>
              <a:rPr spc="-5" dirty="0"/>
              <a:t>of 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2116963"/>
            <a:ext cx="9902190" cy="335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85" dirty="0">
                <a:latin typeface="Trebuchet MS"/>
                <a:cs typeface="Trebuchet MS"/>
              </a:rPr>
              <a:t>Instruction</a:t>
            </a:r>
            <a:r>
              <a:rPr sz="2400" b="1" spc="-190" dirty="0">
                <a:latin typeface="Trebuchet MS"/>
                <a:cs typeface="Trebuchet MS"/>
              </a:rPr>
              <a:t> </a:t>
            </a:r>
            <a:r>
              <a:rPr sz="2400" b="1" spc="-70" dirty="0">
                <a:latin typeface="Trebuchet MS"/>
                <a:cs typeface="Trebuchet MS"/>
              </a:rPr>
              <a:t>Set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>
              <a:latin typeface="Trebuchet MS"/>
              <a:cs typeface="Trebuchet MS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145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b="1" spc="-55" dirty="0">
                <a:latin typeface="Trebuchet MS"/>
                <a:cs typeface="Trebuchet MS"/>
              </a:rPr>
              <a:t>RISC</a:t>
            </a:r>
            <a:r>
              <a:rPr sz="1800" spc="-55" dirty="0">
                <a:latin typeface="Arial"/>
                <a:cs typeface="Arial"/>
              </a:rPr>
              <a:t>- </a:t>
            </a:r>
            <a:r>
              <a:rPr sz="1800" spc="-204" dirty="0">
                <a:latin typeface="Arial"/>
                <a:cs typeface="Arial"/>
              </a:rPr>
              <a:t>RISC </a:t>
            </a:r>
            <a:r>
              <a:rPr sz="1800" spc="-85" dirty="0">
                <a:latin typeface="Arial"/>
                <a:cs typeface="Arial"/>
              </a:rPr>
              <a:t>means </a:t>
            </a:r>
            <a:r>
              <a:rPr sz="1800" b="1" spc="-50" dirty="0">
                <a:latin typeface="Trebuchet MS"/>
                <a:cs typeface="Trebuchet MS"/>
              </a:rPr>
              <a:t>R</a:t>
            </a:r>
            <a:r>
              <a:rPr sz="1800" spc="-50" dirty="0">
                <a:latin typeface="Arial"/>
                <a:cs typeface="Arial"/>
              </a:rPr>
              <a:t>educed </a:t>
            </a:r>
            <a:r>
              <a:rPr sz="1800" b="1" spc="-5" dirty="0">
                <a:latin typeface="Trebuchet MS"/>
                <a:cs typeface="Trebuchet MS"/>
              </a:rPr>
              <a:t>I</a:t>
            </a:r>
            <a:r>
              <a:rPr sz="1800" spc="-5" dirty="0">
                <a:latin typeface="Arial"/>
                <a:cs typeface="Arial"/>
              </a:rPr>
              <a:t>nstruction </a:t>
            </a:r>
            <a:r>
              <a:rPr sz="1800" b="1" spc="25" dirty="0">
                <a:latin typeface="Trebuchet MS"/>
                <a:cs typeface="Trebuchet MS"/>
              </a:rPr>
              <a:t>S</a:t>
            </a:r>
            <a:r>
              <a:rPr sz="1800" spc="25" dirty="0">
                <a:latin typeface="Arial"/>
                <a:cs typeface="Arial"/>
              </a:rPr>
              <a:t>et </a:t>
            </a:r>
            <a:r>
              <a:rPr sz="1800" b="1" spc="-30" dirty="0">
                <a:latin typeface="Trebuchet MS"/>
                <a:cs typeface="Trebuchet MS"/>
              </a:rPr>
              <a:t>C</a:t>
            </a:r>
            <a:r>
              <a:rPr sz="1800" spc="-30" dirty="0">
                <a:latin typeface="Arial"/>
                <a:cs typeface="Arial"/>
              </a:rPr>
              <a:t>omputers. </a:t>
            </a:r>
            <a:r>
              <a:rPr sz="1800" spc="65" dirty="0">
                <a:latin typeface="Arial"/>
                <a:cs typeface="Arial"/>
              </a:rPr>
              <a:t>It </a:t>
            </a:r>
            <a:r>
              <a:rPr sz="1800" spc="-80" dirty="0">
                <a:latin typeface="Arial"/>
                <a:cs typeface="Arial"/>
              </a:rPr>
              <a:t>is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200" dirty="0">
                <a:latin typeface="Arial"/>
                <a:cs typeface="Arial"/>
              </a:rPr>
              <a:t>CPU </a:t>
            </a:r>
            <a:r>
              <a:rPr sz="1800" spc="-55" dirty="0">
                <a:latin typeface="Arial"/>
                <a:cs typeface="Arial"/>
              </a:rPr>
              <a:t>design </a:t>
            </a:r>
            <a:r>
              <a:rPr sz="1800" spc="-15" dirty="0">
                <a:latin typeface="Arial"/>
                <a:cs typeface="Arial"/>
              </a:rPr>
              <a:t>strategy </a:t>
            </a:r>
            <a:r>
              <a:rPr sz="1800" spc="-75" dirty="0">
                <a:latin typeface="Arial"/>
                <a:cs typeface="Arial"/>
              </a:rPr>
              <a:t>based </a:t>
            </a:r>
            <a:r>
              <a:rPr sz="1800" spc="-15" dirty="0">
                <a:latin typeface="Arial"/>
                <a:cs typeface="Arial"/>
              </a:rPr>
              <a:t>on </a:t>
            </a:r>
            <a:r>
              <a:rPr sz="1800" spc="-45" dirty="0">
                <a:latin typeface="Arial"/>
                <a:cs typeface="Arial"/>
              </a:rPr>
              <a:t>simple  </a:t>
            </a:r>
            <a:r>
              <a:rPr sz="1800" spc="-15" dirty="0">
                <a:latin typeface="Arial"/>
                <a:cs typeface="Arial"/>
              </a:rPr>
              <a:t>instructions </a:t>
            </a:r>
            <a:r>
              <a:rPr sz="1800" spc="-6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fast </a:t>
            </a:r>
            <a:r>
              <a:rPr sz="1800" spc="-25" dirty="0">
                <a:latin typeface="Arial"/>
                <a:cs typeface="Arial"/>
              </a:rPr>
              <a:t>performance. </a:t>
            </a:r>
            <a:r>
              <a:rPr sz="1800" spc="-204" dirty="0">
                <a:latin typeface="Arial"/>
                <a:cs typeface="Arial"/>
              </a:rPr>
              <a:t>RISC </a:t>
            </a:r>
            <a:r>
              <a:rPr sz="1800" spc="-60" dirty="0">
                <a:latin typeface="Arial"/>
                <a:cs typeface="Arial"/>
              </a:rPr>
              <a:t>reduces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operation </a:t>
            </a:r>
            <a:r>
              <a:rPr sz="1800" spc="5" dirty="0">
                <a:latin typeface="Arial"/>
                <a:cs typeface="Arial"/>
              </a:rPr>
              <a:t>time </a:t>
            </a:r>
            <a:r>
              <a:rPr sz="1800" spc="-35" dirty="0">
                <a:latin typeface="Arial"/>
                <a:cs typeface="Arial"/>
              </a:rPr>
              <a:t>by </a:t>
            </a:r>
            <a:r>
              <a:rPr sz="1800" spc="-20" dirty="0">
                <a:latin typeface="Arial"/>
                <a:cs typeface="Arial"/>
              </a:rPr>
              <a:t>shortening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40" dirty="0">
                <a:latin typeface="Arial"/>
                <a:cs typeface="Arial"/>
              </a:rPr>
              <a:t>clock </a:t>
            </a:r>
            <a:r>
              <a:rPr sz="1800" spc="-65" dirty="0">
                <a:latin typeface="Arial"/>
                <a:cs typeface="Arial"/>
              </a:rPr>
              <a:t>cycle  </a:t>
            </a:r>
            <a:r>
              <a:rPr sz="1800" spc="-20" dirty="0">
                <a:latin typeface="Arial"/>
                <a:cs typeface="Arial"/>
              </a:rPr>
              <a:t>per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instruction.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"/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52525"/>
              </a:buClr>
              <a:buFont typeface="Wingdings"/>
              <a:buChar char=""/>
            </a:pPr>
            <a:endParaRPr sz="1600">
              <a:latin typeface="Arial"/>
              <a:cs typeface="Arial"/>
            </a:endParaRPr>
          </a:p>
          <a:p>
            <a:pPr marL="194945" marR="5080" indent="-182880" algn="just">
              <a:lnSpc>
                <a:spcPct val="100000"/>
              </a:lnSpc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b="1" spc="-85" dirty="0">
                <a:latin typeface="Trebuchet MS"/>
                <a:cs typeface="Trebuchet MS"/>
              </a:rPr>
              <a:t>CISC- </a:t>
            </a:r>
            <a:r>
              <a:rPr sz="1800" spc="-235" dirty="0">
                <a:latin typeface="Arial"/>
                <a:cs typeface="Arial"/>
              </a:rPr>
              <a:t>CISC </a:t>
            </a:r>
            <a:r>
              <a:rPr sz="1800" spc="-80" dirty="0">
                <a:latin typeface="Arial"/>
                <a:cs typeface="Arial"/>
              </a:rPr>
              <a:t>means </a:t>
            </a:r>
            <a:r>
              <a:rPr sz="1800" b="1" spc="-30" dirty="0">
                <a:latin typeface="Trebuchet MS"/>
                <a:cs typeface="Trebuchet MS"/>
              </a:rPr>
              <a:t>C</a:t>
            </a:r>
            <a:r>
              <a:rPr sz="1800" spc="-30" dirty="0">
                <a:latin typeface="Arial"/>
                <a:cs typeface="Arial"/>
              </a:rPr>
              <a:t>omplex </a:t>
            </a:r>
            <a:r>
              <a:rPr sz="1800" b="1" spc="-5" dirty="0">
                <a:latin typeface="Trebuchet MS"/>
                <a:cs typeface="Trebuchet MS"/>
              </a:rPr>
              <a:t>I</a:t>
            </a:r>
            <a:r>
              <a:rPr sz="1800" spc="-5" dirty="0">
                <a:latin typeface="Arial"/>
                <a:cs typeface="Arial"/>
              </a:rPr>
              <a:t>nstruction </a:t>
            </a:r>
            <a:r>
              <a:rPr sz="1800" b="1" spc="25" dirty="0">
                <a:latin typeface="Trebuchet MS"/>
                <a:cs typeface="Trebuchet MS"/>
              </a:rPr>
              <a:t>S</a:t>
            </a:r>
            <a:r>
              <a:rPr sz="1800" spc="25" dirty="0">
                <a:latin typeface="Arial"/>
                <a:cs typeface="Arial"/>
              </a:rPr>
              <a:t>et </a:t>
            </a:r>
            <a:r>
              <a:rPr sz="1800" b="1" spc="-30" dirty="0">
                <a:latin typeface="Trebuchet MS"/>
                <a:cs typeface="Trebuchet MS"/>
              </a:rPr>
              <a:t>C</a:t>
            </a:r>
            <a:r>
              <a:rPr sz="1800" spc="-30" dirty="0">
                <a:latin typeface="Arial"/>
                <a:cs typeface="Arial"/>
              </a:rPr>
              <a:t>omputers. </a:t>
            </a:r>
            <a:r>
              <a:rPr sz="1800" spc="65" dirty="0">
                <a:latin typeface="Arial"/>
                <a:cs typeface="Arial"/>
              </a:rPr>
              <a:t>It </a:t>
            </a:r>
            <a:r>
              <a:rPr sz="1800" spc="-80" dirty="0">
                <a:latin typeface="Arial"/>
                <a:cs typeface="Arial"/>
              </a:rPr>
              <a:t>is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200" dirty="0">
                <a:latin typeface="Arial"/>
                <a:cs typeface="Arial"/>
              </a:rPr>
              <a:t>CPU </a:t>
            </a:r>
            <a:r>
              <a:rPr sz="1800" spc="-55" dirty="0">
                <a:latin typeface="Arial"/>
                <a:cs typeface="Arial"/>
              </a:rPr>
              <a:t>design </a:t>
            </a:r>
            <a:r>
              <a:rPr sz="1800" spc="-20" dirty="0">
                <a:latin typeface="Arial"/>
                <a:cs typeface="Arial"/>
              </a:rPr>
              <a:t>strategy </a:t>
            </a:r>
            <a:r>
              <a:rPr sz="1800" spc="-75" dirty="0">
                <a:latin typeface="Arial"/>
                <a:cs typeface="Arial"/>
              </a:rPr>
              <a:t>based </a:t>
            </a:r>
            <a:r>
              <a:rPr sz="1800" spc="-15" dirty="0">
                <a:latin typeface="Arial"/>
                <a:cs typeface="Arial"/>
              </a:rPr>
              <a:t>on </a:t>
            </a:r>
            <a:r>
              <a:rPr sz="1800" spc="-50" dirty="0">
                <a:latin typeface="Arial"/>
                <a:cs typeface="Arial"/>
              </a:rPr>
              <a:t>single  </a:t>
            </a:r>
            <a:r>
              <a:rPr sz="1800" spc="-20" dirty="0">
                <a:latin typeface="Arial"/>
                <a:cs typeface="Arial"/>
              </a:rPr>
              <a:t>instructions, which </a:t>
            </a:r>
            <a:r>
              <a:rPr sz="1800" spc="-55" dirty="0">
                <a:latin typeface="Arial"/>
                <a:cs typeface="Arial"/>
              </a:rPr>
              <a:t>are </a:t>
            </a:r>
            <a:r>
              <a:rPr sz="1800" spc="-60" dirty="0">
                <a:latin typeface="Arial"/>
                <a:cs typeface="Arial"/>
              </a:rPr>
              <a:t>capable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performing </a:t>
            </a:r>
            <a:r>
              <a:rPr sz="1800" spc="-15" dirty="0">
                <a:latin typeface="Arial"/>
                <a:cs typeface="Arial"/>
              </a:rPr>
              <a:t>multi-step </a:t>
            </a:r>
            <a:r>
              <a:rPr sz="1800" spc="-25" dirty="0">
                <a:latin typeface="Arial"/>
                <a:cs typeface="Arial"/>
              </a:rPr>
              <a:t>operations. </a:t>
            </a:r>
            <a:r>
              <a:rPr sz="1800" spc="-235" dirty="0">
                <a:latin typeface="Arial"/>
                <a:cs typeface="Arial"/>
              </a:rPr>
              <a:t>CISC </a:t>
            </a:r>
            <a:r>
              <a:rPr sz="1800" spc="-25" dirty="0">
                <a:latin typeface="Arial"/>
                <a:cs typeface="Arial"/>
              </a:rPr>
              <a:t>computers </a:t>
            </a:r>
            <a:r>
              <a:rPr sz="1800" spc="-65" dirty="0">
                <a:latin typeface="Arial"/>
                <a:cs typeface="Arial"/>
              </a:rPr>
              <a:t>have </a:t>
            </a:r>
            <a:r>
              <a:rPr sz="1800" spc="-15" dirty="0">
                <a:latin typeface="Arial"/>
                <a:cs typeface="Arial"/>
              </a:rPr>
              <a:t>shorted  </a:t>
            </a:r>
            <a:r>
              <a:rPr sz="1800" spc="-35" dirty="0">
                <a:latin typeface="Arial"/>
                <a:cs typeface="Arial"/>
              </a:rPr>
              <a:t>programs. </a:t>
            </a:r>
            <a:r>
              <a:rPr sz="1800" spc="65" dirty="0">
                <a:latin typeface="Arial"/>
                <a:cs typeface="Arial"/>
              </a:rPr>
              <a:t>It </a:t>
            </a:r>
            <a:r>
              <a:rPr sz="1800" spc="-100" dirty="0">
                <a:latin typeface="Arial"/>
                <a:cs typeface="Arial"/>
              </a:rPr>
              <a:t>has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35" dirty="0">
                <a:latin typeface="Arial"/>
                <a:cs typeface="Arial"/>
              </a:rPr>
              <a:t>large </a:t>
            </a:r>
            <a:r>
              <a:rPr sz="1800" spc="-25" dirty="0">
                <a:latin typeface="Arial"/>
                <a:cs typeface="Arial"/>
              </a:rPr>
              <a:t>number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30" dirty="0">
                <a:latin typeface="Arial"/>
                <a:cs typeface="Arial"/>
              </a:rPr>
              <a:t>complex </a:t>
            </a:r>
            <a:r>
              <a:rPr sz="1800" spc="-20" dirty="0">
                <a:latin typeface="Arial"/>
                <a:cs typeface="Arial"/>
              </a:rPr>
              <a:t>instructions, which </a:t>
            </a:r>
            <a:r>
              <a:rPr sz="1800" spc="-50" dirty="0">
                <a:latin typeface="Arial"/>
                <a:cs typeface="Arial"/>
              </a:rPr>
              <a:t>takes </a:t>
            </a:r>
            <a:r>
              <a:rPr sz="1800" spc="-15" dirty="0">
                <a:latin typeface="Arial"/>
                <a:cs typeface="Arial"/>
              </a:rPr>
              <a:t>long </a:t>
            </a:r>
            <a:r>
              <a:rPr sz="1800" spc="5" dirty="0">
                <a:latin typeface="Arial"/>
                <a:cs typeface="Arial"/>
              </a:rPr>
              <a:t>time </a:t>
            </a:r>
            <a:r>
              <a:rPr sz="1800" spc="70" dirty="0">
                <a:latin typeface="Arial"/>
                <a:cs typeface="Arial"/>
              </a:rPr>
              <a:t>to </a:t>
            </a:r>
            <a:r>
              <a:rPr sz="1800" spc="-35" dirty="0">
                <a:latin typeface="Arial"/>
                <a:cs typeface="Arial"/>
              </a:rPr>
              <a:t>execute. </a:t>
            </a:r>
            <a:r>
              <a:rPr sz="1800" spc="10" dirty="0">
                <a:latin typeface="Arial"/>
                <a:cs typeface="Arial"/>
              </a:rPr>
              <a:t>Most  </a:t>
            </a:r>
            <a:r>
              <a:rPr sz="1800" spc="-15" dirty="0">
                <a:latin typeface="Arial"/>
                <a:cs typeface="Arial"/>
              </a:rPr>
              <a:t>instructions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are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completed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in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two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to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ten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machine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cycles.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6085" y="637794"/>
            <a:ext cx="47212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Types </a:t>
            </a:r>
            <a:r>
              <a:rPr spc="-5" dirty="0"/>
              <a:t>of Microcontroller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35530" y="1574800"/>
          <a:ext cx="8909050" cy="48024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4525"/>
                <a:gridCol w="4454525"/>
              </a:tblGrid>
              <a:tr h="56172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RISC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A29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CISC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A29F"/>
                    </a:solidFill>
                  </a:tcPr>
                </a:tc>
              </a:tr>
              <a:tr h="870712">
                <a:tc>
                  <a:txBody>
                    <a:bodyPr/>
                    <a:lstStyle/>
                    <a:p>
                      <a:pPr marL="91440" marR="3841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204" dirty="0">
                          <a:latin typeface="Arial"/>
                          <a:cs typeface="Arial"/>
                        </a:rPr>
                        <a:t>RISC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processors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smaller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18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of 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instructions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few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addressing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modes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9908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CISC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processors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larger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of 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instructions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many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addressing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modes.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Emphasis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software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Emphasis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hardware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Instruction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sizes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800" spc="-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same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Multiple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instruction</a:t>
                      </a:r>
                      <a:r>
                        <a:rPr sz="1800" spc="-3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sizes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formats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Use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registers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Use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Less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registers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</a:tr>
              <a:tr h="8706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Instructions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take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1800" spc="-3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cycle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time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Instructions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take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varying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amount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cycle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time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</a:tr>
              <a:tr h="6095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Pipelining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easy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Pipelining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difficult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Types </a:t>
            </a:r>
            <a:r>
              <a:rPr spc="-5" dirty="0"/>
              <a:t>of 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1643633"/>
            <a:ext cx="9902825" cy="322072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0"/>
              </a:spcBef>
            </a:pPr>
            <a:r>
              <a:rPr sz="2400" b="1" spc="-60" dirty="0">
                <a:latin typeface="Trebuchet MS"/>
                <a:cs typeface="Trebuchet MS"/>
              </a:rPr>
              <a:t>Packaging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800" b="1" spc="-5" dirty="0">
                <a:latin typeface="Gothic Uralic"/>
                <a:cs typeface="Gothic Uralic"/>
              </a:rPr>
              <a:t>Dual In-line Packages</a:t>
            </a:r>
            <a:r>
              <a:rPr sz="1800" b="1" spc="-2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(DIP)</a:t>
            </a:r>
            <a:endParaRPr sz="1800">
              <a:latin typeface="Gothic Uralic"/>
              <a:cs typeface="Gothic Uralic"/>
            </a:endParaRPr>
          </a:p>
          <a:p>
            <a:pPr marL="194945" indent="-182880" algn="just">
              <a:lnSpc>
                <a:spcPct val="100000"/>
              </a:lnSpc>
              <a:spcBef>
                <a:spcPts val="81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95" dirty="0">
                <a:latin typeface="Arial"/>
                <a:cs typeface="Arial"/>
              </a:rPr>
              <a:t>This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one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oldest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and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most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widely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adopted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packaging.</a:t>
            </a:r>
            <a:endParaRPr sz="1800">
              <a:latin typeface="Arial"/>
              <a:cs typeface="Arial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05" dirty="0">
                <a:latin typeface="Arial"/>
                <a:cs typeface="Arial"/>
              </a:rPr>
              <a:t>These </a:t>
            </a:r>
            <a:r>
              <a:rPr sz="1800" spc="-75" dirty="0">
                <a:latin typeface="Arial"/>
                <a:cs typeface="Arial"/>
              </a:rPr>
              <a:t>packages </a:t>
            </a:r>
            <a:r>
              <a:rPr sz="1800" spc="-70" dirty="0">
                <a:latin typeface="Arial"/>
                <a:cs typeface="Arial"/>
              </a:rPr>
              <a:t>may </a:t>
            </a:r>
            <a:r>
              <a:rPr sz="1800" spc="-45" dirty="0">
                <a:latin typeface="Arial"/>
                <a:cs typeface="Arial"/>
              </a:rPr>
              <a:t>be </a:t>
            </a:r>
            <a:r>
              <a:rPr sz="1800" spc="-10" dirty="0">
                <a:latin typeface="Arial"/>
                <a:cs typeface="Arial"/>
              </a:rPr>
              <a:t>directly </a:t>
            </a:r>
            <a:r>
              <a:rPr sz="1800" spc="-20" dirty="0">
                <a:latin typeface="Arial"/>
                <a:cs typeface="Arial"/>
              </a:rPr>
              <a:t>inserted </a:t>
            </a:r>
            <a:r>
              <a:rPr sz="1800" spc="5" dirty="0">
                <a:latin typeface="Arial"/>
                <a:cs typeface="Arial"/>
              </a:rPr>
              <a:t>through </a:t>
            </a:r>
            <a:r>
              <a:rPr sz="1800" spc="15" dirty="0">
                <a:latin typeface="Arial"/>
                <a:cs typeface="Arial"/>
              </a:rPr>
              <a:t>the </a:t>
            </a:r>
            <a:r>
              <a:rPr sz="1800" spc="-50" dirty="0">
                <a:latin typeface="Arial"/>
                <a:cs typeface="Arial"/>
              </a:rPr>
              <a:t>holes </a:t>
            </a:r>
            <a:r>
              <a:rPr sz="1800" spc="50" dirty="0">
                <a:latin typeface="Arial"/>
                <a:cs typeface="Arial"/>
              </a:rPr>
              <a:t>of </a:t>
            </a:r>
            <a:r>
              <a:rPr sz="1800" spc="15" dirty="0">
                <a:latin typeface="Arial"/>
                <a:cs typeface="Arial"/>
              </a:rPr>
              <a:t>the </a:t>
            </a:r>
            <a:r>
              <a:rPr sz="1800" spc="5" dirty="0">
                <a:latin typeface="Arial"/>
                <a:cs typeface="Arial"/>
              </a:rPr>
              <a:t>printed </a:t>
            </a:r>
            <a:r>
              <a:rPr sz="1800" spc="-10" dirty="0">
                <a:latin typeface="Arial"/>
                <a:cs typeface="Arial"/>
              </a:rPr>
              <a:t>circuit </a:t>
            </a:r>
            <a:r>
              <a:rPr sz="1800" spc="-20" dirty="0">
                <a:latin typeface="Arial"/>
                <a:cs typeface="Arial"/>
              </a:rPr>
              <a:t>board </a:t>
            </a:r>
            <a:r>
              <a:rPr sz="1800" spc="-125" dirty="0">
                <a:latin typeface="Arial"/>
                <a:cs typeface="Arial"/>
              </a:rPr>
              <a:t>(PCB) </a:t>
            </a:r>
            <a:r>
              <a:rPr sz="1800" spc="20" dirty="0">
                <a:latin typeface="Arial"/>
                <a:cs typeface="Arial"/>
              </a:rPr>
              <a:t>or </a:t>
            </a:r>
            <a:r>
              <a:rPr sz="1800" spc="65" dirty="0">
                <a:latin typeface="Arial"/>
                <a:cs typeface="Arial"/>
              </a:rPr>
              <a:t>it  </a:t>
            </a:r>
            <a:r>
              <a:rPr sz="1800" spc="-70" dirty="0">
                <a:latin typeface="Arial"/>
                <a:cs typeface="Arial"/>
              </a:rPr>
              <a:t>may </a:t>
            </a:r>
            <a:r>
              <a:rPr sz="1800" spc="-45" dirty="0">
                <a:latin typeface="Arial"/>
                <a:cs typeface="Arial"/>
              </a:rPr>
              <a:t>be </a:t>
            </a:r>
            <a:r>
              <a:rPr sz="1800" spc="-50" dirty="0">
                <a:latin typeface="Arial"/>
                <a:cs typeface="Arial"/>
              </a:rPr>
              <a:t>placed </a:t>
            </a:r>
            <a:r>
              <a:rPr sz="1800" spc="-20" dirty="0">
                <a:latin typeface="Arial"/>
                <a:cs typeface="Arial"/>
              </a:rPr>
              <a:t>over </a:t>
            </a:r>
            <a:r>
              <a:rPr sz="1800" spc="-75" dirty="0">
                <a:latin typeface="Arial"/>
                <a:cs typeface="Arial"/>
              </a:rPr>
              <a:t>an </a:t>
            </a:r>
            <a:r>
              <a:rPr sz="1800" spc="-45" dirty="0">
                <a:latin typeface="Arial"/>
                <a:cs typeface="Arial"/>
              </a:rPr>
              <a:t>inexpensive </a:t>
            </a:r>
            <a:r>
              <a:rPr sz="1800" spc="-35" dirty="0">
                <a:latin typeface="Arial"/>
                <a:cs typeface="Arial"/>
              </a:rPr>
              <a:t>socket. </a:t>
            </a:r>
            <a:r>
              <a:rPr sz="1800" b="1" spc="-80" dirty="0">
                <a:latin typeface="Trebuchet MS"/>
                <a:cs typeface="Trebuchet MS"/>
              </a:rPr>
              <a:t>Through-hole </a:t>
            </a:r>
            <a:r>
              <a:rPr sz="1800" spc="-75" dirty="0">
                <a:latin typeface="Arial"/>
                <a:cs typeface="Arial"/>
              </a:rPr>
              <a:t>packages </a:t>
            </a:r>
            <a:r>
              <a:rPr sz="1800" spc="-55" dirty="0">
                <a:latin typeface="Arial"/>
                <a:cs typeface="Arial"/>
              </a:rPr>
              <a:t>are </a:t>
            </a:r>
            <a:r>
              <a:rPr sz="1800" spc="-40" dirty="0">
                <a:latin typeface="Arial"/>
                <a:cs typeface="Arial"/>
              </a:rPr>
              <a:t>generally </a:t>
            </a:r>
            <a:r>
              <a:rPr sz="1800" spc="-25" dirty="0">
                <a:latin typeface="Arial"/>
                <a:cs typeface="Arial"/>
              </a:rPr>
              <a:t>bigger, </a:t>
            </a:r>
            <a:r>
              <a:rPr sz="1800" spc="-55" dirty="0">
                <a:latin typeface="Arial"/>
                <a:cs typeface="Arial"/>
              </a:rPr>
              <a:t>and </a:t>
            </a:r>
            <a:r>
              <a:rPr sz="1800" spc="-45" dirty="0">
                <a:latin typeface="Arial"/>
                <a:cs typeface="Arial"/>
              </a:rPr>
              <a:t>much  </a:t>
            </a:r>
            <a:r>
              <a:rPr sz="1800" spc="-70" dirty="0">
                <a:latin typeface="Arial"/>
                <a:cs typeface="Arial"/>
              </a:rPr>
              <a:t>easier </a:t>
            </a:r>
            <a:r>
              <a:rPr sz="1800" spc="70" dirty="0">
                <a:latin typeface="Arial"/>
                <a:cs typeface="Arial"/>
              </a:rPr>
              <a:t>to </a:t>
            </a:r>
            <a:r>
              <a:rPr sz="1800" spc="20" dirty="0">
                <a:latin typeface="Arial"/>
                <a:cs typeface="Arial"/>
              </a:rPr>
              <a:t>work </a:t>
            </a:r>
            <a:r>
              <a:rPr sz="1800" spc="25" dirty="0">
                <a:latin typeface="Arial"/>
                <a:cs typeface="Arial"/>
              </a:rPr>
              <a:t>with. </a:t>
            </a:r>
            <a:r>
              <a:rPr sz="1800" spc="-55" dirty="0">
                <a:latin typeface="Arial"/>
                <a:cs typeface="Arial"/>
              </a:rPr>
              <a:t>They’re designed </a:t>
            </a:r>
            <a:r>
              <a:rPr sz="1800" spc="75" dirty="0">
                <a:latin typeface="Arial"/>
                <a:cs typeface="Arial"/>
              </a:rPr>
              <a:t>to </a:t>
            </a:r>
            <a:r>
              <a:rPr sz="1800" spc="-45" dirty="0">
                <a:latin typeface="Arial"/>
                <a:cs typeface="Arial"/>
              </a:rPr>
              <a:t>be </a:t>
            </a:r>
            <a:r>
              <a:rPr sz="1800" spc="-35" dirty="0">
                <a:latin typeface="Arial"/>
                <a:cs typeface="Arial"/>
              </a:rPr>
              <a:t>stuck </a:t>
            </a:r>
            <a:r>
              <a:rPr sz="1800" spc="5" dirty="0">
                <a:latin typeface="Arial"/>
                <a:cs typeface="Arial"/>
              </a:rPr>
              <a:t>through </a:t>
            </a:r>
            <a:r>
              <a:rPr sz="1800" spc="-40" dirty="0">
                <a:latin typeface="Arial"/>
                <a:cs typeface="Arial"/>
              </a:rPr>
              <a:t>one </a:t>
            </a:r>
            <a:r>
              <a:rPr sz="1800" spc="-65" dirty="0">
                <a:latin typeface="Arial"/>
                <a:cs typeface="Arial"/>
              </a:rPr>
              <a:t>side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25" dirty="0">
                <a:latin typeface="Arial"/>
                <a:cs typeface="Arial"/>
              </a:rPr>
              <a:t>board </a:t>
            </a:r>
            <a:r>
              <a:rPr sz="1800" spc="-60" dirty="0">
                <a:latin typeface="Arial"/>
                <a:cs typeface="Arial"/>
              </a:rPr>
              <a:t>and </a:t>
            </a:r>
            <a:r>
              <a:rPr sz="1800" spc="-40" dirty="0">
                <a:latin typeface="Arial"/>
                <a:cs typeface="Arial"/>
              </a:rPr>
              <a:t>soldered </a:t>
            </a:r>
            <a:r>
              <a:rPr sz="1800" spc="70" dirty="0">
                <a:latin typeface="Arial"/>
                <a:cs typeface="Arial"/>
              </a:rPr>
              <a:t>to </a:t>
            </a:r>
            <a:r>
              <a:rPr sz="1800" spc="10" dirty="0">
                <a:latin typeface="Arial"/>
                <a:cs typeface="Arial"/>
              </a:rPr>
              <a:t>the  </a:t>
            </a:r>
            <a:r>
              <a:rPr sz="1800" spc="15" dirty="0">
                <a:latin typeface="Arial"/>
                <a:cs typeface="Arial"/>
              </a:rPr>
              <a:t>other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side.</a:t>
            </a:r>
            <a:endParaRPr sz="1800">
              <a:latin typeface="Arial"/>
              <a:cs typeface="Arial"/>
            </a:endParaRPr>
          </a:p>
          <a:p>
            <a:pPr marL="194945" indent="-182880" algn="just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95" dirty="0">
                <a:latin typeface="Arial"/>
                <a:cs typeface="Arial"/>
              </a:rPr>
              <a:t>A </a:t>
            </a:r>
            <a:r>
              <a:rPr sz="1800" spc="-120" dirty="0">
                <a:latin typeface="Arial"/>
                <a:cs typeface="Arial"/>
              </a:rPr>
              <a:t>DIP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usually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referred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to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40" dirty="0">
                <a:latin typeface="Arial"/>
                <a:cs typeface="Arial"/>
              </a:rPr>
              <a:t>as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b="1" spc="-35" dirty="0">
                <a:latin typeface="Trebuchet MS"/>
                <a:cs typeface="Trebuchet MS"/>
              </a:rPr>
              <a:t>DIP</a:t>
            </a:r>
            <a:r>
              <a:rPr sz="1800" b="1" i="1" spc="-35" dirty="0">
                <a:latin typeface="Trebuchet MS"/>
                <a:cs typeface="Trebuchet MS"/>
              </a:rPr>
              <a:t>n</a:t>
            </a:r>
            <a:r>
              <a:rPr sz="1800" spc="-35" dirty="0">
                <a:latin typeface="Arial"/>
                <a:cs typeface="Arial"/>
              </a:rPr>
              <a:t>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where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i="1" dirty="0">
                <a:latin typeface="Sawasdee"/>
                <a:cs typeface="Sawasdee"/>
              </a:rPr>
              <a:t>n</a:t>
            </a:r>
            <a:r>
              <a:rPr sz="1800" i="1" spc="-250" dirty="0">
                <a:latin typeface="Sawasdee"/>
                <a:cs typeface="Sawasdee"/>
              </a:rPr>
              <a:t> </a:t>
            </a:r>
            <a:r>
              <a:rPr sz="1800" spc="-85" dirty="0">
                <a:latin typeface="Arial"/>
                <a:cs typeface="Arial"/>
              </a:rPr>
              <a:t>is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total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number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pins.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For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example,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microcircuit</a:t>
            </a:r>
            <a:endParaRPr sz="1800">
              <a:latin typeface="Arial"/>
              <a:cs typeface="Arial"/>
            </a:endParaRPr>
          </a:p>
          <a:p>
            <a:pPr marL="194945" algn="just">
              <a:lnSpc>
                <a:spcPct val="100000"/>
              </a:lnSpc>
            </a:pPr>
            <a:r>
              <a:rPr sz="1800" spc="-65" dirty="0">
                <a:latin typeface="Arial"/>
                <a:cs typeface="Arial"/>
              </a:rPr>
              <a:t>package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with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two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rows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seven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vertical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leads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would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be</a:t>
            </a:r>
            <a:r>
              <a:rPr sz="1800" spc="-120" dirty="0">
                <a:latin typeface="Arial"/>
                <a:cs typeface="Arial"/>
              </a:rPr>
              <a:t> a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40" dirty="0">
                <a:latin typeface="Arial"/>
                <a:cs typeface="Arial"/>
              </a:rPr>
              <a:t>DIP14.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96656" y="4668092"/>
            <a:ext cx="2140142" cy="1758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Types of</a:t>
            </a:r>
            <a:r>
              <a:rPr spc="-75" dirty="0"/>
              <a:t> </a:t>
            </a:r>
            <a:r>
              <a:rPr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1767520"/>
            <a:ext cx="9901555" cy="210756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800" b="1" spc="-5" dirty="0">
                <a:latin typeface="Gothic Uralic"/>
                <a:cs typeface="Gothic Uralic"/>
              </a:rPr>
              <a:t>Surface-Mount Packages</a:t>
            </a:r>
            <a:r>
              <a:rPr sz="1800" b="1" spc="-4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(SMP)</a:t>
            </a:r>
            <a:endParaRPr sz="1800">
              <a:latin typeface="Gothic Uralic"/>
              <a:cs typeface="Gothic Uralic"/>
            </a:endParaRPr>
          </a:p>
          <a:p>
            <a:pPr marL="194945" indent="-182880">
              <a:lnSpc>
                <a:spcPct val="100000"/>
              </a:lnSpc>
              <a:spcBef>
                <a:spcPts val="81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  <a:tab pos="1760220" algn="l"/>
                <a:tab pos="2980055" algn="l"/>
                <a:tab pos="3700779" algn="l"/>
                <a:tab pos="3978275" algn="l"/>
                <a:tab pos="4222115" algn="l"/>
                <a:tab pos="5116830" algn="l"/>
                <a:tab pos="5534660" algn="l"/>
                <a:tab pos="6647180" algn="l"/>
                <a:tab pos="7735570" algn="l"/>
                <a:tab pos="8554085" algn="l"/>
                <a:tab pos="8858885" algn="l"/>
                <a:tab pos="9564370" algn="l"/>
              </a:tabLst>
            </a:pPr>
            <a:r>
              <a:rPr sz="1800" spc="-114" dirty="0">
                <a:latin typeface="Arial"/>
                <a:cs typeface="Arial"/>
              </a:rPr>
              <a:t>Su</a:t>
            </a:r>
            <a:r>
              <a:rPr sz="1800" spc="-70" dirty="0">
                <a:latin typeface="Arial"/>
                <a:cs typeface="Arial"/>
              </a:rPr>
              <a:t>r</a:t>
            </a:r>
            <a:r>
              <a:rPr sz="1800" spc="-40" dirty="0">
                <a:latin typeface="Arial"/>
                <a:cs typeface="Arial"/>
              </a:rPr>
              <a:t>fac</a:t>
            </a:r>
            <a:r>
              <a:rPr sz="1800" spc="-45" dirty="0">
                <a:latin typeface="Arial"/>
                <a:cs typeface="Arial"/>
              </a:rPr>
              <a:t>e</a:t>
            </a:r>
            <a:r>
              <a:rPr sz="1800" spc="-150" dirty="0">
                <a:latin typeface="Arial"/>
                <a:cs typeface="Arial"/>
              </a:rPr>
              <a:t>-</a:t>
            </a:r>
            <a:r>
              <a:rPr sz="1800" spc="-20" dirty="0">
                <a:latin typeface="Arial"/>
                <a:cs typeface="Arial"/>
              </a:rPr>
              <a:t>mo</a:t>
            </a:r>
            <a:r>
              <a:rPr sz="1800" spc="-30" dirty="0">
                <a:latin typeface="Arial"/>
                <a:cs typeface="Arial"/>
              </a:rPr>
              <a:t>u</a:t>
            </a:r>
            <a:r>
              <a:rPr sz="1800" spc="60" dirty="0">
                <a:latin typeface="Arial"/>
                <a:cs typeface="Arial"/>
              </a:rPr>
              <a:t>nt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5" dirty="0">
                <a:latin typeface="Arial"/>
                <a:cs typeface="Arial"/>
              </a:rPr>
              <a:t>tech</a:t>
            </a:r>
            <a:r>
              <a:rPr sz="1800" spc="-2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ology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85" dirty="0">
                <a:latin typeface="Arial"/>
                <a:cs typeface="Arial"/>
              </a:rPr>
              <a:t>(</a:t>
            </a:r>
            <a:r>
              <a:rPr sz="1800" spc="-175" dirty="0">
                <a:latin typeface="Arial"/>
                <a:cs typeface="Arial"/>
              </a:rPr>
              <a:t>S</a:t>
            </a:r>
            <a:r>
              <a:rPr sz="1800" spc="-85" dirty="0">
                <a:latin typeface="Arial"/>
                <a:cs typeface="Arial"/>
              </a:rPr>
              <a:t>M</a:t>
            </a:r>
            <a:r>
              <a:rPr sz="1800" spc="-75" dirty="0">
                <a:latin typeface="Arial"/>
                <a:cs typeface="Arial"/>
              </a:rPr>
              <a:t>T</a:t>
            </a:r>
            <a:r>
              <a:rPr sz="1800" spc="35" dirty="0">
                <a:latin typeface="Arial"/>
                <a:cs typeface="Arial"/>
              </a:rPr>
              <a:t>)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60" dirty="0">
                <a:latin typeface="Arial"/>
                <a:cs typeface="Arial"/>
              </a:rPr>
              <a:t>i</a:t>
            </a:r>
            <a:r>
              <a:rPr sz="1800" spc="-1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5" dirty="0">
                <a:latin typeface="Arial"/>
                <a:cs typeface="Arial"/>
              </a:rPr>
              <a:t>met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od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95" dirty="0">
                <a:latin typeface="Arial"/>
                <a:cs typeface="Arial"/>
              </a:rPr>
              <a:t>f</a:t>
            </a:r>
            <a:r>
              <a:rPr sz="1800" spc="20" dirty="0">
                <a:latin typeface="Arial"/>
                <a:cs typeface="Arial"/>
              </a:rPr>
              <a:t>or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15" dirty="0">
                <a:latin typeface="Arial"/>
                <a:cs typeface="Arial"/>
              </a:rPr>
              <a:t>r</a:t>
            </a:r>
            <a:r>
              <a:rPr sz="1800" spc="-35" dirty="0">
                <a:latin typeface="Arial"/>
                <a:cs typeface="Arial"/>
              </a:rPr>
              <a:t>odu</a:t>
            </a:r>
            <a:r>
              <a:rPr sz="1800" spc="-45" dirty="0">
                <a:latin typeface="Arial"/>
                <a:cs typeface="Arial"/>
              </a:rPr>
              <a:t>c</a:t>
            </a:r>
            <a:r>
              <a:rPr sz="1800" spc="-20" dirty="0">
                <a:latin typeface="Arial"/>
                <a:cs typeface="Arial"/>
              </a:rPr>
              <a:t>i</a:t>
            </a:r>
            <a:r>
              <a:rPr sz="1800" spc="-30" dirty="0">
                <a:latin typeface="Arial"/>
                <a:cs typeface="Arial"/>
              </a:rPr>
              <a:t>ng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el</a:t>
            </a:r>
            <a:r>
              <a:rPr sz="1800" spc="-70" dirty="0">
                <a:latin typeface="Arial"/>
                <a:cs typeface="Arial"/>
              </a:rPr>
              <a:t>e</a:t>
            </a:r>
            <a:r>
              <a:rPr sz="1800" spc="15" dirty="0">
                <a:latin typeface="Arial"/>
                <a:cs typeface="Arial"/>
              </a:rPr>
              <a:t>ctron</a:t>
            </a:r>
            <a:r>
              <a:rPr sz="1800" spc="-50" dirty="0">
                <a:latin typeface="Arial"/>
                <a:cs typeface="Arial"/>
              </a:rPr>
              <a:t>ic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35" dirty="0">
                <a:latin typeface="Arial"/>
                <a:cs typeface="Arial"/>
              </a:rPr>
              <a:t>circ</a:t>
            </a:r>
            <a:r>
              <a:rPr sz="1800" spc="-7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its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0" dirty="0">
                <a:latin typeface="Arial"/>
                <a:cs typeface="Arial"/>
              </a:rPr>
              <a:t>in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2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20" dirty="0">
                <a:latin typeface="Arial"/>
                <a:cs typeface="Arial"/>
              </a:rPr>
              <a:t>i</a:t>
            </a:r>
            <a:r>
              <a:rPr sz="1800" spc="-60" dirty="0">
                <a:latin typeface="Arial"/>
                <a:cs typeface="Arial"/>
              </a:rPr>
              <a:t>ch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15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sz="1800" spc="-30" dirty="0">
                <a:latin typeface="Arial"/>
                <a:cs typeface="Arial"/>
              </a:rPr>
              <a:t>components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are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mounted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or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placed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directly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onto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surface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printed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circuit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boards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(PCBs).</a:t>
            </a:r>
            <a:endParaRPr sz="1800">
              <a:latin typeface="Arial"/>
              <a:cs typeface="Arial"/>
            </a:endParaRPr>
          </a:p>
          <a:p>
            <a:pPr marL="194945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65" dirty="0">
                <a:latin typeface="Arial"/>
                <a:cs typeface="Arial"/>
              </a:rPr>
              <a:t>An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electronic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device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so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made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called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surface-mount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device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(SMD).</a:t>
            </a:r>
            <a:endParaRPr sz="1800">
              <a:latin typeface="Arial"/>
              <a:cs typeface="Arial"/>
            </a:endParaRPr>
          </a:p>
          <a:p>
            <a:pPr marL="194945" marR="6985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05" dirty="0">
                <a:latin typeface="Arial"/>
                <a:cs typeface="Arial"/>
              </a:rPr>
              <a:t>By </a:t>
            </a:r>
            <a:r>
              <a:rPr sz="1800" spc="-30" dirty="0">
                <a:latin typeface="Arial"/>
                <a:cs typeface="Arial"/>
              </a:rPr>
              <a:t>employing </a:t>
            </a:r>
            <a:r>
              <a:rPr sz="1800" spc="-125" dirty="0">
                <a:latin typeface="Arial"/>
                <a:cs typeface="Arial"/>
              </a:rPr>
              <a:t>SMT,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production </a:t>
            </a:r>
            <a:r>
              <a:rPr sz="1800" spc="-65" dirty="0">
                <a:latin typeface="Arial"/>
                <a:cs typeface="Arial"/>
              </a:rPr>
              <a:t>process </a:t>
            </a:r>
            <a:r>
              <a:rPr sz="1800" spc="-80" dirty="0">
                <a:latin typeface="Arial"/>
                <a:cs typeface="Arial"/>
              </a:rPr>
              <a:t>speeds </a:t>
            </a:r>
            <a:r>
              <a:rPr sz="1800" spc="-35" dirty="0">
                <a:latin typeface="Arial"/>
                <a:cs typeface="Arial"/>
              </a:rPr>
              <a:t>up, </a:t>
            </a:r>
            <a:r>
              <a:rPr sz="1800" spc="30" dirty="0">
                <a:latin typeface="Arial"/>
                <a:cs typeface="Arial"/>
              </a:rPr>
              <a:t>but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40" dirty="0">
                <a:latin typeface="Arial"/>
                <a:cs typeface="Arial"/>
              </a:rPr>
              <a:t>risk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25" dirty="0">
                <a:latin typeface="Arial"/>
                <a:cs typeface="Arial"/>
              </a:rPr>
              <a:t>defects </a:t>
            </a:r>
            <a:r>
              <a:rPr sz="1800" spc="-70" dirty="0">
                <a:latin typeface="Arial"/>
                <a:cs typeface="Arial"/>
              </a:rPr>
              <a:t>also </a:t>
            </a:r>
            <a:r>
              <a:rPr sz="1800" spc="-65" dirty="0">
                <a:latin typeface="Arial"/>
                <a:cs typeface="Arial"/>
              </a:rPr>
              <a:t>increase </a:t>
            </a:r>
            <a:r>
              <a:rPr sz="1800" spc="-45" dirty="0">
                <a:latin typeface="Arial"/>
                <a:cs typeface="Arial"/>
              </a:rPr>
              <a:t>due </a:t>
            </a:r>
            <a:r>
              <a:rPr sz="1800" spc="65" dirty="0">
                <a:latin typeface="Arial"/>
                <a:cs typeface="Arial"/>
              </a:rPr>
              <a:t>to  </a:t>
            </a:r>
            <a:r>
              <a:rPr sz="1800" spc="-15" dirty="0">
                <a:latin typeface="Arial"/>
                <a:cs typeface="Arial"/>
              </a:rPr>
              <a:t>component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miniaturization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and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to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denser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packing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boards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65476" y="4235228"/>
            <a:ext cx="7039609" cy="1690370"/>
            <a:chOff x="2665476" y="4235228"/>
            <a:chExt cx="7039609" cy="1690370"/>
          </a:xfrm>
        </p:grpSpPr>
        <p:sp>
          <p:nvSpPr>
            <p:cNvPr id="5" name="object 5"/>
            <p:cNvSpPr/>
            <p:nvPr/>
          </p:nvSpPr>
          <p:spPr>
            <a:xfrm>
              <a:off x="2665476" y="4235228"/>
              <a:ext cx="2287179" cy="16900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08676" y="4235228"/>
              <a:ext cx="4295804" cy="16900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Types of</a:t>
            </a:r>
            <a:r>
              <a:rPr spc="-75" dirty="0"/>
              <a:t> </a:t>
            </a:r>
            <a:r>
              <a:rPr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1500457"/>
            <a:ext cx="9779000" cy="428752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0014" algn="ctr">
              <a:lnSpc>
                <a:spcPct val="100000"/>
              </a:lnSpc>
              <a:spcBef>
                <a:spcPts val="1165"/>
              </a:spcBef>
            </a:pPr>
            <a:r>
              <a:rPr sz="2400" b="1" spc="-30" dirty="0">
                <a:latin typeface="Trebuchet MS"/>
                <a:cs typeface="Trebuchet MS"/>
              </a:rPr>
              <a:t>Memory</a:t>
            </a:r>
            <a:r>
              <a:rPr sz="2400" b="1" spc="-20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Architecture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800" b="1" spc="-5" dirty="0">
                <a:latin typeface="Gothic Uralic"/>
                <a:cs typeface="Gothic Uralic"/>
              </a:rPr>
              <a:t>Von Neumann</a:t>
            </a:r>
            <a:r>
              <a:rPr sz="1800" b="1" spc="-35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Architecture</a:t>
            </a:r>
            <a:endParaRPr sz="1800">
              <a:latin typeface="Gothic Uralic"/>
              <a:cs typeface="Gothic Uralic"/>
            </a:endParaRPr>
          </a:p>
          <a:p>
            <a:pPr marL="194945" marR="5080" indent="-182880">
              <a:lnSpc>
                <a:spcPts val="1939"/>
              </a:lnSpc>
              <a:spcBef>
                <a:spcPts val="93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0" dirty="0">
                <a:latin typeface="Gothic Uralic"/>
                <a:cs typeface="Gothic Uralic"/>
              </a:rPr>
              <a:t>The Von </a:t>
            </a:r>
            <a:r>
              <a:rPr sz="1800" spc="-5" dirty="0">
                <a:latin typeface="Gothic Uralic"/>
                <a:cs typeface="Gothic Uralic"/>
              </a:rPr>
              <a:t>Neumann Architecture, which </a:t>
            </a:r>
            <a:r>
              <a:rPr sz="1800" spc="10" dirty="0">
                <a:latin typeface="Gothic Uralic"/>
                <a:cs typeface="Gothic Uralic"/>
              </a:rPr>
              <a:t>is </a:t>
            </a:r>
            <a:r>
              <a:rPr sz="1800" spc="-5" dirty="0">
                <a:latin typeface="Gothic Uralic"/>
                <a:cs typeface="Gothic Uralic"/>
              </a:rPr>
              <a:t>also </a:t>
            </a:r>
            <a:r>
              <a:rPr sz="1800" spc="-10" dirty="0">
                <a:latin typeface="Gothic Uralic"/>
                <a:cs typeface="Gothic Uralic"/>
              </a:rPr>
              <a:t>known </a:t>
            </a:r>
            <a:r>
              <a:rPr sz="1800" spc="-5" dirty="0">
                <a:latin typeface="Gothic Uralic"/>
                <a:cs typeface="Gothic Uralic"/>
              </a:rPr>
              <a:t>as Princeton Architecture  describes </a:t>
            </a:r>
            <a:r>
              <a:rPr sz="1800" dirty="0">
                <a:latin typeface="Gothic Uralic"/>
                <a:cs typeface="Gothic Uralic"/>
              </a:rPr>
              <a:t>a design </a:t>
            </a:r>
            <a:r>
              <a:rPr sz="1800" spc="-5" dirty="0">
                <a:latin typeface="Gothic Uralic"/>
                <a:cs typeface="Gothic Uralic"/>
              </a:rPr>
              <a:t>architecture for an electronic </a:t>
            </a:r>
            <a:r>
              <a:rPr sz="1800" dirty="0">
                <a:latin typeface="Gothic Uralic"/>
                <a:cs typeface="Gothic Uralic"/>
              </a:rPr>
              <a:t>digital </a:t>
            </a:r>
            <a:r>
              <a:rPr sz="1800" spc="-5" dirty="0">
                <a:latin typeface="Gothic Uralic"/>
                <a:cs typeface="Gothic Uralic"/>
              </a:rPr>
              <a:t>computer </a:t>
            </a:r>
            <a:r>
              <a:rPr sz="1800" spc="-10" dirty="0">
                <a:latin typeface="Gothic Uralic"/>
                <a:cs typeface="Gothic Uralic"/>
              </a:rPr>
              <a:t>with parts </a:t>
            </a:r>
            <a:r>
              <a:rPr sz="1800" spc="-5" dirty="0">
                <a:latin typeface="Gothic Uralic"/>
                <a:cs typeface="Gothic Uralic"/>
              </a:rPr>
              <a:t>consisting  of</a:t>
            </a:r>
            <a:r>
              <a:rPr sz="1800" spc="-15" dirty="0">
                <a:latin typeface="Gothic Uralic"/>
                <a:cs typeface="Gothic Uralic"/>
              </a:rPr>
              <a:t> </a:t>
            </a:r>
            <a:r>
              <a:rPr sz="1800" dirty="0">
                <a:latin typeface="Gothic Uralic"/>
                <a:cs typeface="Gothic Uralic"/>
              </a:rPr>
              <a:t>a</a:t>
            </a:r>
            <a:endParaRPr sz="1800">
              <a:latin typeface="Gothic Uralic"/>
              <a:cs typeface="Gothic Uralic"/>
            </a:endParaRPr>
          </a:p>
          <a:p>
            <a:pPr marL="926465">
              <a:lnSpc>
                <a:spcPct val="100000"/>
              </a:lnSpc>
              <a:spcBef>
                <a:spcPts val="665"/>
              </a:spcBef>
            </a:pPr>
            <a:r>
              <a:rPr sz="1800" spc="-5" dirty="0">
                <a:latin typeface="Gothic Uralic"/>
                <a:cs typeface="Gothic Uralic"/>
              </a:rPr>
              <a:t>processing </a:t>
            </a:r>
            <a:r>
              <a:rPr sz="1800" dirty="0">
                <a:latin typeface="Gothic Uralic"/>
                <a:cs typeface="Gothic Uralic"/>
              </a:rPr>
              <a:t>unit</a:t>
            </a:r>
            <a:r>
              <a:rPr sz="1800" spc="5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containing</a:t>
            </a:r>
            <a:endParaRPr sz="1800">
              <a:latin typeface="Gothic Uralic"/>
              <a:cs typeface="Gothic Uralic"/>
            </a:endParaRPr>
          </a:p>
          <a:p>
            <a:pPr marL="1905000">
              <a:lnSpc>
                <a:spcPct val="100000"/>
              </a:lnSpc>
              <a:spcBef>
                <a:spcPts val="680"/>
              </a:spcBef>
            </a:pPr>
            <a:r>
              <a:rPr sz="1800" spc="-5" dirty="0">
                <a:latin typeface="Gothic Uralic"/>
                <a:cs typeface="Gothic Uralic"/>
              </a:rPr>
              <a:t>an arithmetic </a:t>
            </a:r>
            <a:r>
              <a:rPr sz="1800" spc="5" dirty="0">
                <a:latin typeface="Gothic Uralic"/>
                <a:cs typeface="Gothic Uralic"/>
              </a:rPr>
              <a:t>logic </a:t>
            </a:r>
            <a:r>
              <a:rPr sz="1800" dirty="0">
                <a:latin typeface="Gothic Uralic"/>
                <a:cs typeface="Gothic Uralic"/>
              </a:rPr>
              <a:t>unit </a:t>
            </a:r>
            <a:r>
              <a:rPr sz="1800" spc="-5" dirty="0">
                <a:latin typeface="Gothic Uralic"/>
                <a:cs typeface="Gothic Uralic"/>
              </a:rPr>
              <a:t>and processor</a:t>
            </a:r>
            <a:r>
              <a:rPr sz="1800" spc="-35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registers;</a:t>
            </a:r>
            <a:endParaRPr sz="1800">
              <a:latin typeface="Gothic Uralic"/>
              <a:cs typeface="Gothic Uralic"/>
            </a:endParaRPr>
          </a:p>
          <a:p>
            <a:pPr marL="926465">
              <a:lnSpc>
                <a:spcPct val="100000"/>
              </a:lnSpc>
              <a:spcBef>
                <a:spcPts val="690"/>
              </a:spcBef>
            </a:pPr>
            <a:r>
              <a:rPr sz="1800" dirty="0">
                <a:latin typeface="Gothic Uralic"/>
                <a:cs typeface="Gothic Uralic"/>
              </a:rPr>
              <a:t>a </a:t>
            </a:r>
            <a:r>
              <a:rPr sz="1800" spc="-5" dirty="0">
                <a:latin typeface="Gothic Uralic"/>
                <a:cs typeface="Gothic Uralic"/>
              </a:rPr>
              <a:t>control </a:t>
            </a:r>
            <a:r>
              <a:rPr sz="1800" dirty="0">
                <a:latin typeface="Gothic Uralic"/>
                <a:cs typeface="Gothic Uralic"/>
              </a:rPr>
              <a:t>unit</a:t>
            </a:r>
            <a:r>
              <a:rPr sz="1800" spc="-15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containing</a:t>
            </a:r>
            <a:endParaRPr sz="1800">
              <a:latin typeface="Gothic Uralic"/>
              <a:cs typeface="Gothic Uralic"/>
            </a:endParaRPr>
          </a:p>
          <a:p>
            <a:pPr marL="926465" marR="3044190" indent="914400">
              <a:lnSpc>
                <a:spcPct val="131700"/>
              </a:lnSpc>
            </a:pPr>
            <a:r>
              <a:rPr sz="1800" spc="-5" dirty="0">
                <a:latin typeface="Gothic Uralic"/>
                <a:cs typeface="Gothic Uralic"/>
              </a:rPr>
              <a:t>an instruction register and </a:t>
            </a:r>
            <a:r>
              <a:rPr sz="1800" spc="-10" dirty="0">
                <a:latin typeface="Gothic Uralic"/>
                <a:cs typeface="Gothic Uralic"/>
              </a:rPr>
              <a:t>program </a:t>
            </a:r>
            <a:r>
              <a:rPr sz="1800" spc="-5" dirty="0">
                <a:latin typeface="Gothic Uralic"/>
                <a:cs typeface="Gothic Uralic"/>
              </a:rPr>
              <a:t>counter;  </a:t>
            </a:r>
            <a:r>
              <a:rPr sz="1800" dirty="0">
                <a:latin typeface="Gothic Uralic"/>
                <a:cs typeface="Gothic Uralic"/>
              </a:rPr>
              <a:t>a </a:t>
            </a:r>
            <a:r>
              <a:rPr sz="1800" spc="-5" dirty="0">
                <a:latin typeface="Gothic Uralic"/>
                <a:cs typeface="Gothic Uralic"/>
              </a:rPr>
              <a:t>memory </a:t>
            </a:r>
            <a:r>
              <a:rPr sz="1800" spc="-10" dirty="0">
                <a:latin typeface="Gothic Uralic"/>
                <a:cs typeface="Gothic Uralic"/>
              </a:rPr>
              <a:t>to </a:t>
            </a:r>
            <a:r>
              <a:rPr sz="1800" spc="-5" dirty="0">
                <a:latin typeface="Gothic Uralic"/>
                <a:cs typeface="Gothic Uralic"/>
              </a:rPr>
              <a:t>store </a:t>
            </a:r>
            <a:r>
              <a:rPr sz="1800" spc="-10" dirty="0">
                <a:latin typeface="Gothic Uralic"/>
                <a:cs typeface="Gothic Uralic"/>
              </a:rPr>
              <a:t>both data and </a:t>
            </a:r>
            <a:r>
              <a:rPr sz="1800" spc="-5" dirty="0">
                <a:latin typeface="Gothic Uralic"/>
                <a:cs typeface="Gothic Uralic"/>
              </a:rPr>
              <a:t>instructions;  </a:t>
            </a:r>
            <a:r>
              <a:rPr sz="1800" spc="-10" dirty="0">
                <a:latin typeface="Gothic Uralic"/>
                <a:cs typeface="Gothic Uralic"/>
              </a:rPr>
              <a:t>external </a:t>
            </a:r>
            <a:r>
              <a:rPr sz="1800" dirty="0">
                <a:latin typeface="Gothic Uralic"/>
                <a:cs typeface="Gothic Uralic"/>
              </a:rPr>
              <a:t>mass </a:t>
            </a:r>
            <a:r>
              <a:rPr sz="1800" spc="-10" dirty="0">
                <a:latin typeface="Gothic Uralic"/>
                <a:cs typeface="Gothic Uralic"/>
              </a:rPr>
              <a:t>storage;</a:t>
            </a:r>
            <a:r>
              <a:rPr sz="1800" spc="60" dirty="0">
                <a:latin typeface="Gothic Uralic"/>
                <a:cs typeface="Gothic Uralic"/>
              </a:rPr>
              <a:t> </a:t>
            </a:r>
            <a:r>
              <a:rPr sz="1800" spc="-10" dirty="0">
                <a:latin typeface="Gothic Uralic"/>
                <a:cs typeface="Gothic Uralic"/>
              </a:rPr>
              <a:t>and</a:t>
            </a:r>
            <a:endParaRPr sz="1800">
              <a:latin typeface="Gothic Uralic"/>
              <a:cs typeface="Gothic Uralic"/>
            </a:endParaRPr>
          </a:p>
          <a:p>
            <a:pPr marL="926465">
              <a:lnSpc>
                <a:spcPct val="100000"/>
              </a:lnSpc>
              <a:spcBef>
                <a:spcPts val="685"/>
              </a:spcBef>
            </a:pPr>
            <a:r>
              <a:rPr sz="1800" spc="-5" dirty="0">
                <a:latin typeface="Gothic Uralic"/>
                <a:cs typeface="Gothic Uralic"/>
              </a:rPr>
              <a:t>input </a:t>
            </a:r>
            <a:r>
              <a:rPr sz="1800" spc="-10" dirty="0">
                <a:latin typeface="Gothic Uralic"/>
                <a:cs typeface="Gothic Uralic"/>
              </a:rPr>
              <a:t>and output</a:t>
            </a:r>
            <a:r>
              <a:rPr sz="1800" spc="45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mechanisms.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6085" y="919429"/>
            <a:ext cx="47218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Types of</a:t>
            </a:r>
            <a:r>
              <a:rPr spc="-75" dirty="0"/>
              <a:t> </a:t>
            </a:r>
            <a:r>
              <a:rPr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2121534"/>
            <a:ext cx="4599305" cy="288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0" dirty="0">
                <a:latin typeface="Arial"/>
                <a:cs typeface="Arial"/>
              </a:rPr>
              <a:t>Microcontrollers </a:t>
            </a:r>
            <a:r>
              <a:rPr sz="1800" spc="-75" dirty="0">
                <a:latin typeface="Arial"/>
                <a:cs typeface="Arial"/>
              </a:rPr>
              <a:t>based </a:t>
            </a:r>
            <a:r>
              <a:rPr sz="1800" spc="-15" dirty="0">
                <a:latin typeface="Arial"/>
                <a:cs typeface="Arial"/>
              </a:rPr>
              <a:t>on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80" dirty="0">
                <a:latin typeface="Arial"/>
                <a:cs typeface="Arial"/>
              </a:rPr>
              <a:t>Von-Neumann  </a:t>
            </a:r>
            <a:r>
              <a:rPr sz="1800" spc="-15" dirty="0">
                <a:latin typeface="Arial"/>
                <a:cs typeface="Arial"/>
              </a:rPr>
              <a:t>architecture </a:t>
            </a:r>
            <a:r>
              <a:rPr sz="1800" spc="-65" dirty="0">
                <a:latin typeface="Arial"/>
                <a:cs typeface="Arial"/>
              </a:rPr>
              <a:t>have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“single </a:t>
            </a:r>
            <a:r>
              <a:rPr sz="1800" spc="-30" dirty="0">
                <a:latin typeface="Arial"/>
                <a:cs typeface="Arial"/>
              </a:rPr>
              <a:t>data </a:t>
            </a:r>
            <a:r>
              <a:rPr sz="1800" spc="25" dirty="0">
                <a:latin typeface="Arial"/>
                <a:cs typeface="Arial"/>
              </a:rPr>
              <a:t>bus” </a:t>
            </a:r>
            <a:r>
              <a:rPr sz="1800" spc="35" dirty="0">
                <a:latin typeface="Arial"/>
                <a:cs typeface="Arial"/>
              </a:rPr>
              <a:t>that </a:t>
            </a:r>
            <a:r>
              <a:rPr sz="1800" spc="-90" dirty="0">
                <a:latin typeface="Arial"/>
                <a:cs typeface="Arial"/>
              </a:rPr>
              <a:t>is  </a:t>
            </a:r>
            <a:r>
              <a:rPr sz="1800" spc="-70" dirty="0">
                <a:latin typeface="Arial"/>
                <a:cs typeface="Arial"/>
              </a:rPr>
              <a:t>used </a:t>
            </a:r>
            <a:r>
              <a:rPr sz="1800" spc="70" dirty="0">
                <a:latin typeface="Arial"/>
                <a:cs typeface="Arial"/>
              </a:rPr>
              <a:t>to </a:t>
            </a:r>
            <a:r>
              <a:rPr sz="1800" spc="10" dirty="0">
                <a:latin typeface="Arial"/>
                <a:cs typeface="Arial"/>
              </a:rPr>
              <a:t>fetch </a:t>
            </a:r>
            <a:r>
              <a:rPr sz="1800" spc="30" dirty="0">
                <a:latin typeface="Arial"/>
                <a:cs typeface="Arial"/>
              </a:rPr>
              <a:t>both </a:t>
            </a:r>
            <a:r>
              <a:rPr sz="1800" spc="-15" dirty="0">
                <a:latin typeface="Arial"/>
                <a:cs typeface="Arial"/>
              </a:rPr>
              <a:t>instructions </a:t>
            </a:r>
            <a:r>
              <a:rPr sz="1800" spc="-55" dirty="0">
                <a:latin typeface="Arial"/>
                <a:cs typeface="Arial"/>
              </a:rPr>
              <a:t>and </a:t>
            </a:r>
            <a:r>
              <a:rPr sz="1800" spc="-30" dirty="0">
                <a:latin typeface="Arial"/>
                <a:cs typeface="Arial"/>
              </a:rPr>
              <a:t>data.  </a:t>
            </a:r>
            <a:r>
              <a:rPr sz="1800" spc="-45" dirty="0">
                <a:latin typeface="Arial"/>
                <a:cs typeface="Arial"/>
              </a:rPr>
              <a:t>Program </a:t>
            </a:r>
            <a:r>
              <a:rPr sz="1800" spc="-5" dirty="0">
                <a:latin typeface="Arial"/>
                <a:cs typeface="Arial"/>
              </a:rPr>
              <a:t>instruction </a:t>
            </a:r>
            <a:r>
              <a:rPr sz="1800" spc="-55" dirty="0">
                <a:latin typeface="Arial"/>
                <a:cs typeface="Arial"/>
              </a:rPr>
              <a:t>and </a:t>
            </a:r>
            <a:r>
              <a:rPr sz="1800" spc="-25" dirty="0">
                <a:latin typeface="Arial"/>
                <a:cs typeface="Arial"/>
              </a:rPr>
              <a:t>data </a:t>
            </a:r>
            <a:r>
              <a:rPr sz="1800" spc="-55" dirty="0">
                <a:latin typeface="Arial"/>
                <a:cs typeface="Arial"/>
              </a:rPr>
              <a:t>are </a:t>
            </a:r>
            <a:r>
              <a:rPr sz="1800" spc="-10" dirty="0">
                <a:latin typeface="Arial"/>
                <a:cs typeface="Arial"/>
              </a:rPr>
              <a:t>stored </a:t>
            </a:r>
            <a:r>
              <a:rPr sz="1800" spc="-20" dirty="0">
                <a:latin typeface="Arial"/>
                <a:cs typeface="Arial"/>
              </a:rPr>
              <a:t>in </a:t>
            </a:r>
            <a:r>
              <a:rPr sz="1800" spc="-120" dirty="0">
                <a:latin typeface="Arial"/>
                <a:cs typeface="Arial"/>
              </a:rPr>
              <a:t>a  </a:t>
            </a:r>
            <a:r>
              <a:rPr sz="1800" spc="-30" dirty="0">
                <a:latin typeface="Arial"/>
                <a:cs typeface="Arial"/>
              </a:rPr>
              <a:t>common </a:t>
            </a:r>
            <a:r>
              <a:rPr sz="1800" spc="-45" dirty="0">
                <a:latin typeface="Arial"/>
                <a:cs typeface="Arial"/>
              </a:rPr>
              <a:t>main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memory.</a:t>
            </a:r>
            <a:endParaRPr sz="1800">
              <a:latin typeface="Arial"/>
              <a:cs typeface="Arial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65" dirty="0">
                <a:latin typeface="Arial"/>
                <a:cs typeface="Arial"/>
              </a:rPr>
              <a:t>When </a:t>
            </a:r>
            <a:r>
              <a:rPr sz="1800" spc="-75" dirty="0">
                <a:latin typeface="Arial"/>
                <a:cs typeface="Arial"/>
              </a:rPr>
              <a:t>such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5" dirty="0">
                <a:latin typeface="Arial"/>
                <a:cs typeface="Arial"/>
              </a:rPr>
              <a:t>controller </a:t>
            </a:r>
            <a:r>
              <a:rPr sz="1800" spc="-85" dirty="0">
                <a:latin typeface="Arial"/>
                <a:cs typeface="Arial"/>
              </a:rPr>
              <a:t>addresses </a:t>
            </a:r>
            <a:r>
              <a:rPr sz="1800" spc="-50" dirty="0">
                <a:latin typeface="Arial"/>
                <a:cs typeface="Arial"/>
              </a:rPr>
              <a:t>main  </a:t>
            </a:r>
            <a:r>
              <a:rPr sz="1800" spc="-30" dirty="0">
                <a:latin typeface="Arial"/>
                <a:cs typeface="Arial"/>
              </a:rPr>
              <a:t>memory, </a:t>
            </a:r>
            <a:r>
              <a:rPr sz="1800" spc="65" dirty="0">
                <a:latin typeface="Arial"/>
                <a:cs typeface="Arial"/>
              </a:rPr>
              <a:t>it </a:t>
            </a:r>
            <a:r>
              <a:rPr sz="1800" spc="25" dirty="0">
                <a:latin typeface="Arial"/>
                <a:cs typeface="Arial"/>
              </a:rPr>
              <a:t>first </a:t>
            </a:r>
            <a:r>
              <a:rPr sz="1800" spc="-25" dirty="0">
                <a:latin typeface="Arial"/>
                <a:cs typeface="Arial"/>
              </a:rPr>
              <a:t>fetches </a:t>
            </a:r>
            <a:r>
              <a:rPr sz="1800" spc="-75" dirty="0">
                <a:latin typeface="Arial"/>
                <a:cs typeface="Arial"/>
              </a:rPr>
              <a:t>an </a:t>
            </a:r>
            <a:r>
              <a:rPr sz="1800" spc="-20" dirty="0">
                <a:latin typeface="Arial"/>
                <a:cs typeface="Arial"/>
              </a:rPr>
              <a:t>instructions, </a:t>
            </a:r>
            <a:r>
              <a:rPr sz="1800" spc="-60" dirty="0">
                <a:latin typeface="Arial"/>
                <a:cs typeface="Arial"/>
              </a:rPr>
              <a:t>and  </a:t>
            </a:r>
            <a:r>
              <a:rPr sz="1800" dirty="0">
                <a:latin typeface="Arial"/>
                <a:cs typeface="Arial"/>
              </a:rPr>
              <a:t>then </a:t>
            </a:r>
            <a:r>
              <a:rPr sz="1800" spc="65" dirty="0">
                <a:latin typeface="Arial"/>
                <a:cs typeface="Arial"/>
              </a:rPr>
              <a:t>it </a:t>
            </a:r>
            <a:r>
              <a:rPr sz="1800" spc="-25" dirty="0">
                <a:latin typeface="Arial"/>
                <a:cs typeface="Arial"/>
              </a:rPr>
              <a:t>fetches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25" dirty="0">
                <a:latin typeface="Arial"/>
                <a:cs typeface="Arial"/>
              </a:rPr>
              <a:t>data </a:t>
            </a:r>
            <a:r>
              <a:rPr sz="1800" spc="7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support </a:t>
            </a:r>
            <a:r>
              <a:rPr sz="1800" spc="1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instruction. </a:t>
            </a:r>
            <a:r>
              <a:rPr sz="1800" spc="-100" dirty="0">
                <a:latin typeface="Arial"/>
                <a:cs typeface="Arial"/>
              </a:rPr>
              <a:t>The </a:t>
            </a:r>
            <a:r>
              <a:rPr sz="1800" spc="70" dirty="0">
                <a:latin typeface="Arial"/>
                <a:cs typeface="Arial"/>
              </a:rPr>
              <a:t>two </a:t>
            </a:r>
            <a:r>
              <a:rPr sz="1800" spc="-45" dirty="0">
                <a:latin typeface="Arial"/>
                <a:cs typeface="Arial"/>
              </a:rPr>
              <a:t>separate </a:t>
            </a:r>
            <a:r>
              <a:rPr sz="1800" spc="-25" dirty="0">
                <a:latin typeface="Arial"/>
                <a:cs typeface="Arial"/>
              </a:rPr>
              <a:t>fetches </a:t>
            </a:r>
            <a:r>
              <a:rPr sz="1800" spc="-45" dirty="0">
                <a:latin typeface="Arial"/>
                <a:cs typeface="Arial"/>
              </a:rPr>
              <a:t>slows  </a:t>
            </a:r>
            <a:r>
              <a:rPr sz="1800" spc="-25" dirty="0">
                <a:latin typeface="Arial"/>
                <a:cs typeface="Arial"/>
              </a:rPr>
              <a:t>up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controller’s</a:t>
            </a:r>
            <a:r>
              <a:rPr sz="1800" spc="-3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operation.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58940" y="2103120"/>
            <a:ext cx="3977640" cy="3749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1006</Words>
  <Application>Microsoft Office PowerPoint</Application>
  <PresentationFormat>Custom</PresentationFormat>
  <Paragraphs>171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MICROCONTROLLER BASED SYSTEM DESIGN</vt:lpstr>
      <vt:lpstr>Types of Microcontroller</vt:lpstr>
      <vt:lpstr>Types of Microcontroller</vt:lpstr>
      <vt:lpstr>Types of Microcontroller</vt:lpstr>
      <vt:lpstr>Types of Microcontroller</vt:lpstr>
      <vt:lpstr>Types of Microcontroller</vt:lpstr>
      <vt:lpstr>Types of Microcontroller</vt:lpstr>
      <vt:lpstr>Types of Microcontroller</vt:lpstr>
      <vt:lpstr>Types of Microcontroller</vt:lpstr>
      <vt:lpstr>Types of Microcontroller</vt:lpstr>
      <vt:lpstr>Types of Microcontroller</vt:lpstr>
      <vt:lpstr>Types of Microcontroller</vt:lpstr>
      <vt:lpstr>Types of Microcontroller</vt:lpstr>
      <vt:lpstr>Types of Microcontroller</vt:lpstr>
      <vt:lpstr>Examples of some popular microcontrollers</vt:lpstr>
      <vt:lpstr>List of some Microcontroller Manufacturers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Based System Design</dc:title>
  <dc:creator>Afsana Ahmed Munia</dc:creator>
  <cp:lastModifiedBy>ASUS</cp:lastModifiedBy>
  <cp:revision>1</cp:revision>
  <dcterms:created xsi:type="dcterms:W3CDTF">2021-06-23T04:34:23Z</dcterms:created>
  <dcterms:modified xsi:type="dcterms:W3CDTF">2021-06-23T04:35:30Z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2018-04-28T00:00:00Z</vt:filetime>
  </property>
  <property fmtid="{D5CDD505-2E9C-101B-9397-08002B2CF9AE}" pid="3" name="Creator">
    <vt:lpwstr>www.convertapi.com      </vt:lpwstr>
  </property>
  <property fmtid="{D5CDD505-2E9C-101B-9397-08002B2CF9AE}" pid="4" name="LastSaved">
    <vt:filetime>2021-06-23T00:00:00Z</vt:filetime>
  </property>
</Properties>
</file>