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226" y="2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29-Jun-21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29-Jun-21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29-Jun-21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29-Jun-21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29-Jun-21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3172" y="236219"/>
            <a:ext cx="11725656" cy="63855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2787" y="926333"/>
            <a:ext cx="564642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8283" y="2784471"/>
            <a:ext cx="6590030" cy="2315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29-Jun-21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4252" y="1214627"/>
              <a:ext cx="9683496" cy="44150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6067" y="1266443"/>
              <a:ext cx="9579864" cy="43113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1411605"/>
              <a:ext cx="9296400" cy="4034790"/>
            </a:xfrm>
            <a:custGeom>
              <a:avLst/>
              <a:gdLst/>
              <a:ahLst/>
              <a:cxnLst/>
              <a:rect l="l" t="t" r="r" b="b"/>
              <a:pathLst>
                <a:path w="9296400" h="4034790">
                  <a:moveTo>
                    <a:pt x="0" y="4034789"/>
                  </a:moveTo>
                  <a:lnTo>
                    <a:pt x="9296399" y="4034789"/>
                  </a:lnTo>
                  <a:lnTo>
                    <a:pt x="9296399" y="0"/>
                  </a:lnTo>
                  <a:lnTo>
                    <a:pt x="0" y="0"/>
                  </a:lnTo>
                  <a:lnTo>
                    <a:pt x="0" y="4034789"/>
                  </a:lnTo>
                  <a:close/>
                </a:path>
              </a:pathLst>
            </a:custGeom>
            <a:ln w="6349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5879" y="1267724"/>
              <a:ext cx="1920239" cy="731520"/>
            </a:xfrm>
            <a:custGeom>
              <a:avLst/>
              <a:gdLst/>
              <a:ahLst/>
              <a:cxnLst/>
              <a:rect l="l" t="t" r="r" b="b"/>
              <a:pathLst>
                <a:path w="1920240" h="731519">
                  <a:moveTo>
                    <a:pt x="1920239" y="0"/>
                  </a:moveTo>
                  <a:lnTo>
                    <a:pt x="0" y="0"/>
                  </a:lnTo>
                  <a:lnTo>
                    <a:pt x="0" y="731519"/>
                  </a:lnTo>
                  <a:lnTo>
                    <a:pt x="1920239" y="731519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E3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79" y="1267724"/>
              <a:ext cx="1691639" cy="645795"/>
            </a:xfrm>
            <a:custGeom>
              <a:avLst/>
              <a:gdLst/>
              <a:ahLst/>
              <a:cxnLst/>
              <a:rect l="l" t="t" r="r" b="b"/>
              <a:pathLst>
                <a:path w="1691640" h="645794">
                  <a:moveTo>
                    <a:pt x="0" y="0"/>
                  </a:moveTo>
                  <a:lnTo>
                    <a:pt x="0" y="640079"/>
                  </a:lnTo>
                </a:path>
                <a:path w="1691640" h="645794">
                  <a:moveTo>
                    <a:pt x="1691639" y="0"/>
                  </a:moveTo>
                  <a:lnTo>
                    <a:pt x="1691639" y="640079"/>
                  </a:lnTo>
                </a:path>
                <a:path w="1691640" h="645794">
                  <a:moveTo>
                    <a:pt x="0" y="645261"/>
                  </a:moveTo>
                  <a:lnTo>
                    <a:pt x="1691639" y="645261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48206" y="2553712"/>
            <a:ext cx="6908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25" dirty="0"/>
              <a:t>MICROCONTROLLER </a:t>
            </a:r>
            <a:r>
              <a:rPr sz="2800" spc="-480" dirty="0"/>
              <a:t>BASED </a:t>
            </a:r>
            <a:r>
              <a:rPr sz="2800" spc="-540" dirty="0"/>
              <a:t>SYSTEM</a:t>
            </a:r>
            <a:r>
              <a:rPr sz="2800" spc="-235" dirty="0"/>
              <a:t> </a:t>
            </a:r>
            <a:r>
              <a:rPr sz="2800" spc="-475" dirty="0"/>
              <a:t>DESIGN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5394456" y="3580889"/>
            <a:ext cx="1674495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Verdana"/>
                <a:cs typeface="Verdana"/>
              </a:rPr>
              <a:t>CSE</a:t>
            </a:r>
            <a:r>
              <a:rPr sz="2400" b="1" spc="-40" dirty="0">
                <a:latin typeface="Verdana"/>
                <a:cs typeface="Verdana"/>
              </a:rPr>
              <a:t> </a:t>
            </a:r>
            <a:r>
              <a:rPr sz="2400" b="1" spc="-305" dirty="0">
                <a:latin typeface="Verdana"/>
                <a:cs typeface="Verdana"/>
              </a:rPr>
              <a:t>3215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90" dirty="0">
                <a:latin typeface="Verdana"/>
                <a:cs typeface="Verdana"/>
              </a:rPr>
              <a:t>Lecture</a:t>
            </a:r>
            <a:r>
              <a:rPr sz="2800" b="1" spc="-130" dirty="0">
                <a:latin typeface="Verdana"/>
                <a:cs typeface="Verdana"/>
              </a:rPr>
              <a:t> </a:t>
            </a:r>
            <a:r>
              <a:rPr sz="2800" b="1" spc="-425" dirty="0">
                <a:latin typeface="Verdana"/>
                <a:cs typeface="Verdana"/>
              </a:rPr>
              <a:t>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506" y="1038601"/>
            <a:ext cx="9446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Popular </a:t>
            </a:r>
            <a:r>
              <a:rPr spc="-260" dirty="0"/>
              <a:t>Microcontroller Technologies </a:t>
            </a:r>
            <a:r>
              <a:rPr spc="-360" dirty="0"/>
              <a:t>or</a:t>
            </a:r>
            <a:r>
              <a:rPr spc="-15" dirty="0"/>
              <a:t> </a:t>
            </a:r>
            <a:r>
              <a:rPr spc="-300" dirty="0"/>
              <a:t>families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1352" y="2132199"/>
            <a:ext cx="2272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latin typeface="Verdana"/>
                <a:cs typeface="Verdana"/>
              </a:rPr>
              <a:t>ARM</a:t>
            </a:r>
            <a:r>
              <a:rPr sz="1800" b="1" spc="-125" dirty="0">
                <a:latin typeface="Verdana"/>
                <a:cs typeface="Verdana"/>
              </a:rPr>
              <a:t> </a:t>
            </a:r>
            <a:r>
              <a:rPr sz="1800" b="1" spc="-150" dirty="0">
                <a:latin typeface="Verdana"/>
                <a:cs typeface="Verdana"/>
              </a:rPr>
              <a:t>Microcontroller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1352" y="2510151"/>
            <a:ext cx="9405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  <a:tab pos="1050290" algn="l"/>
                <a:tab pos="2331720" algn="l"/>
                <a:tab pos="3094355" algn="l"/>
                <a:tab pos="4307840" algn="l"/>
                <a:tab pos="4770755" algn="l"/>
                <a:tab pos="5201920" algn="l"/>
                <a:tab pos="6104890" algn="l"/>
                <a:tab pos="6628765" algn="l"/>
                <a:tab pos="7738745" algn="l"/>
                <a:tab pos="9097010" algn="l"/>
              </a:tabLst>
            </a:pPr>
            <a:r>
              <a:rPr sz="1800" b="1" spc="-18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800" b="1" spc="-80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800" b="1" spc="-100" dirty="0">
                <a:solidFill>
                  <a:srgbClr val="0D0D0D"/>
                </a:solidFill>
                <a:latin typeface="Arial"/>
                <a:cs typeface="Arial"/>
              </a:rPr>
              <a:t>M</a:t>
            </a:r>
            <a:r>
              <a:rPr sz="1800" spc="-50" dirty="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1800" b="1" spc="-18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800" b="1" spc="-110" dirty="0">
                <a:solidFill>
                  <a:srgbClr val="0D0D0D"/>
                </a:solidFill>
                <a:latin typeface="Arial"/>
                <a:cs typeface="Arial"/>
              </a:rPr>
              <a:t>d</a:t>
            </a:r>
            <a:r>
              <a:rPr sz="1800" b="1" spc="-120" dirty="0">
                <a:solidFill>
                  <a:srgbClr val="0D0D0D"/>
                </a:solidFill>
                <a:latin typeface="Arial"/>
                <a:cs typeface="Arial"/>
              </a:rPr>
              <a:t>va</a:t>
            </a:r>
            <a:r>
              <a:rPr sz="1800" b="1" spc="-145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800" b="1" spc="-135" dirty="0">
                <a:solidFill>
                  <a:srgbClr val="0D0D0D"/>
                </a:solidFill>
                <a:latin typeface="Arial"/>
                <a:cs typeface="Arial"/>
              </a:rPr>
              <a:t>ce</a:t>
            </a:r>
            <a:r>
              <a:rPr sz="1800" b="1" spc="-140" dirty="0">
                <a:solidFill>
                  <a:srgbClr val="0D0D0D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1800" b="1" spc="-150" dirty="0">
                <a:solidFill>
                  <a:srgbClr val="0D0D0D"/>
                </a:solidFill>
                <a:latin typeface="Arial"/>
                <a:cs typeface="Arial"/>
              </a:rPr>
              <a:t>RI</a:t>
            </a:r>
            <a:r>
              <a:rPr sz="1800" b="1" spc="-204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800" b="1" spc="-310" dirty="0">
                <a:solidFill>
                  <a:srgbClr val="0D0D0D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1800" b="1" spc="-40" dirty="0">
                <a:solidFill>
                  <a:srgbClr val="0D0D0D"/>
                </a:solidFill>
                <a:latin typeface="Arial"/>
                <a:cs typeface="Arial"/>
              </a:rPr>
              <a:t>M</a:t>
            </a:r>
            <a:r>
              <a:rPr sz="1800" b="1" spc="-2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800" b="1" spc="-155" dirty="0">
                <a:solidFill>
                  <a:srgbClr val="0D0D0D"/>
                </a:solidFill>
                <a:latin typeface="Arial"/>
                <a:cs typeface="Arial"/>
              </a:rPr>
              <a:t>ch</a:t>
            </a:r>
            <a:r>
              <a:rPr sz="1800" b="1" spc="-80" dirty="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sz="1800" b="1" spc="-12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800" b="1" spc="-75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800" spc="-50" dirty="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1800" spc="-60" dirty="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sz="1800" spc="-110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1800" spc="-12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fa</a:t>
            </a:r>
            <a:r>
              <a:rPr sz="1800" spc="-45" dirty="0">
                <a:solidFill>
                  <a:srgbClr val="0D0D0D"/>
                </a:solidFill>
                <a:latin typeface="Arial"/>
                <a:cs typeface="Arial"/>
              </a:rPr>
              <a:t>m</a:t>
            </a:r>
            <a:r>
              <a:rPr sz="1800" spc="-20" dirty="0">
                <a:solidFill>
                  <a:srgbClr val="0D0D0D"/>
                </a:solidFill>
                <a:latin typeface="Arial"/>
                <a:cs typeface="Arial"/>
              </a:rPr>
              <a:t>ily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1800" spc="55" dirty="0">
                <a:solidFill>
                  <a:srgbClr val="0D0D0D"/>
                </a:solidFill>
                <a:latin typeface="Arial"/>
                <a:cs typeface="Arial"/>
              </a:rPr>
              <a:t>of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1800" spc="3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800" spc="-50" dirty="0">
                <a:solidFill>
                  <a:srgbClr val="0D0D0D"/>
                </a:solidFill>
                <a:latin typeface="Arial"/>
                <a:cs typeface="Arial"/>
              </a:rPr>
              <a:t>ed</a:t>
            </a:r>
            <a:r>
              <a:rPr sz="1800" spc="-60" dirty="0">
                <a:solidFill>
                  <a:srgbClr val="0D0D0D"/>
                </a:solidFill>
                <a:latin typeface="Arial"/>
                <a:cs typeface="Arial"/>
              </a:rPr>
              <a:t>uced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instruct</a:t>
            </a:r>
            <a:r>
              <a:rPr sz="1800" spc="-10" dirty="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0D0D0D"/>
                </a:solidFill>
                <a:latin typeface="Arial"/>
                <a:cs typeface="Arial"/>
              </a:rPr>
              <a:t>on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1800" spc="-30" dirty="0">
                <a:solidFill>
                  <a:srgbClr val="0D0D0D"/>
                </a:solidFill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1352" y="2669917"/>
            <a:ext cx="9347200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00"/>
              </a:spcBef>
            </a:pPr>
            <a:r>
              <a:rPr sz="1800" spc="-10" dirty="0">
                <a:solidFill>
                  <a:srgbClr val="0D0D0D"/>
                </a:solidFill>
                <a:latin typeface="Arial"/>
                <a:cs typeface="Arial"/>
              </a:rPr>
              <a:t>computing</a:t>
            </a:r>
            <a:r>
              <a:rPr sz="1800" spc="-10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0D0D0D"/>
                </a:solidFill>
                <a:latin typeface="Arial"/>
                <a:cs typeface="Arial"/>
              </a:rPr>
              <a:t>(RISC)</a:t>
            </a:r>
            <a:r>
              <a:rPr sz="1800" spc="-9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Arial"/>
                <a:cs typeface="Arial"/>
              </a:rPr>
              <a:t>architectures</a:t>
            </a:r>
            <a:r>
              <a:rPr sz="1800" spc="-10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0D0D0D"/>
                </a:solidFill>
                <a:latin typeface="Arial"/>
                <a:cs typeface="Arial"/>
              </a:rPr>
              <a:t>for</a:t>
            </a:r>
            <a:r>
              <a:rPr sz="1800" spc="-1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"/>
                <a:cs typeface="Arial"/>
              </a:rPr>
              <a:t>computer</a:t>
            </a:r>
            <a:r>
              <a:rPr sz="1800" spc="-9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0D0D0D"/>
                </a:solidFill>
                <a:latin typeface="Arial"/>
                <a:cs typeface="Arial"/>
              </a:rPr>
              <a:t>processors,</a:t>
            </a:r>
            <a:r>
              <a:rPr sz="1800" spc="-1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Arial"/>
                <a:cs typeface="Arial"/>
              </a:rPr>
              <a:t>configured</a:t>
            </a:r>
            <a:r>
              <a:rPr sz="1800" spc="-114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0D0D0D"/>
                </a:solidFill>
                <a:latin typeface="Arial"/>
                <a:cs typeface="Arial"/>
              </a:rPr>
              <a:t>for</a:t>
            </a:r>
            <a:r>
              <a:rPr sz="1800" spc="-1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0D0D0D"/>
                </a:solidFill>
                <a:latin typeface="Arial"/>
                <a:cs typeface="Arial"/>
              </a:rPr>
              <a:t>various</a:t>
            </a:r>
            <a:r>
              <a:rPr sz="1800" spc="-1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0D0D0D"/>
                </a:solidFill>
                <a:latin typeface="Arial"/>
                <a:cs typeface="Arial"/>
              </a:rPr>
              <a:t>environments.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65" dirty="0">
                <a:solidFill>
                  <a:srgbClr val="0D0D0D"/>
                </a:solidFill>
                <a:latin typeface="Arial"/>
                <a:cs typeface="Arial"/>
              </a:rPr>
              <a:t>It</a:t>
            </a:r>
            <a:r>
              <a:rPr sz="1800" spc="-10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0D0D0D"/>
                </a:solidFill>
                <a:latin typeface="Arial"/>
                <a:cs typeface="Arial"/>
              </a:rPr>
              <a:t>was</a:t>
            </a:r>
            <a:r>
              <a:rPr sz="1800" spc="-1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0D0D0D"/>
                </a:solidFill>
                <a:latin typeface="Arial"/>
                <a:cs typeface="Arial"/>
              </a:rPr>
              <a:t>first</a:t>
            </a:r>
            <a:r>
              <a:rPr sz="1800" spc="-114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"/>
                <a:cs typeface="Arial"/>
              </a:rPr>
              <a:t>introduced</a:t>
            </a:r>
            <a:r>
              <a:rPr sz="1800" spc="-1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0D0D0D"/>
                </a:solidFill>
                <a:latin typeface="Arial"/>
                <a:cs typeface="Arial"/>
              </a:rPr>
              <a:t>by</a:t>
            </a:r>
            <a:r>
              <a:rPr sz="1800" spc="-114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sz="1800" spc="-10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0D0D0D"/>
                </a:solidFill>
                <a:latin typeface="Arial"/>
                <a:cs typeface="Arial"/>
              </a:rPr>
              <a:t>Acron</a:t>
            </a:r>
            <a:r>
              <a:rPr sz="1800" spc="-1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Arial"/>
                <a:cs typeface="Arial"/>
              </a:rPr>
              <a:t>computers’</a:t>
            </a:r>
            <a:r>
              <a:rPr sz="1800" spc="-1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Arial"/>
                <a:cs typeface="Arial"/>
              </a:rPr>
              <a:t>organization.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1352" y="3561966"/>
            <a:ext cx="9406255" cy="178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6985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95" dirty="0">
                <a:latin typeface="Arial"/>
                <a:cs typeface="Arial"/>
              </a:rPr>
              <a:t>ARM </a:t>
            </a:r>
            <a:r>
              <a:rPr sz="1800" spc="-55" dirty="0">
                <a:latin typeface="Arial"/>
                <a:cs typeface="Arial"/>
              </a:rPr>
              <a:t>processors are </a:t>
            </a:r>
            <a:r>
              <a:rPr sz="1800" spc="-40" dirty="0">
                <a:latin typeface="Arial"/>
                <a:cs typeface="Arial"/>
              </a:rPr>
              <a:t>extensively </a:t>
            </a:r>
            <a:r>
              <a:rPr sz="1800" spc="-75" dirty="0">
                <a:latin typeface="Arial"/>
                <a:cs typeface="Arial"/>
              </a:rPr>
              <a:t>used </a:t>
            </a:r>
            <a:r>
              <a:rPr sz="1800" spc="-20" dirty="0">
                <a:latin typeface="Arial"/>
                <a:cs typeface="Arial"/>
              </a:rPr>
              <a:t>in </a:t>
            </a:r>
            <a:r>
              <a:rPr sz="1800" spc="-50" dirty="0">
                <a:latin typeface="Arial"/>
                <a:cs typeface="Arial"/>
              </a:rPr>
              <a:t>consumer </a:t>
            </a:r>
            <a:r>
              <a:rPr sz="1800" spc="-25" dirty="0">
                <a:latin typeface="Arial"/>
                <a:cs typeface="Arial"/>
              </a:rPr>
              <a:t>electronic </a:t>
            </a:r>
            <a:r>
              <a:rPr sz="1800" spc="-70" dirty="0">
                <a:latin typeface="Arial"/>
                <a:cs typeface="Arial"/>
              </a:rPr>
              <a:t>devices </a:t>
            </a:r>
            <a:r>
              <a:rPr sz="1800" spc="-80" dirty="0">
                <a:latin typeface="Arial"/>
                <a:cs typeface="Arial"/>
              </a:rPr>
              <a:t>such  </a:t>
            </a:r>
            <a:r>
              <a:rPr sz="1800" spc="-135" dirty="0">
                <a:latin typeface="Arial"/>
                <a:cs typeface="Arial"/>
              </a:rPr>
              <a:t>as </a:t>
            </a:r>
            <a:r>
              <a:rPr sz="1800" spc="-40" dirty="0">
                <a:latin typeface="Arial"/>
                <a:cs typeface="Arial"/>
              </a:rPr>
              <a:t>smartphones, </a:t>
            </a:r>
            <a:r>
              <a:rPr sz="1800" spc="-15" dirty="0">
                <a:latin typeface="Arial"/>
                <a:cs typeface="Arial"/>
              </a:rPr>
              <a:t>tablets, </a:t>
            </a:r>
            <a:r>
              <a:rPr sz="1800" spc="-20" dirty="0">
                <a:latin typeface="Arial"/>
                <a:cs typeface="Arial"/>
              </a:rPr>
              <a:t>multimedia </a:t>
            </a:r>
            <a:r>
              <a:rPr sz="1800" spc="-55" dirty="0">
                <a:latin typeface="Arial"/>
                <a:cs typeface="Arial"/>
              </a:rPr>
              <a:t>players and </a:t>
            </a:r>
            <a:r>
              <a:rPr sz="1800" spc="15" dirty="0">
                <a:latin typeface="Arial"/>
                <a:cs typeface="Arial"/>
              </a:rPr>
              <a:t>other </a:t>
            </a:r>
            <a:r>
              <a:rPr sz="1800" spc="-20" dirty="0">
                <a:latin typeface="Arial"/>
                <a:cs typeface="Arial"/>
              </a:rPr>
              <a:t>mobile </a:t>
            </a:r>
            <a:r>
              <a:rPr sz="1800" spc="-70" dirty="0">
                <a:latin typeface="Arial"/>
                <a:cs typeface="Arial"/>
              </a:rPr>
              <a:t>devices. </a:t>
            </a:r>
            <a:r>
              <a:rPr sz="1800" spc="-100" dirty="0">
                <a:latin typeface="Arial"/>
                <a:cs typeface="Arial"/>
              </a:rPr>
              <a:t>Because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their  </a:t>
            </a:r>
            <a:r>
              <a:rPr sz="1800" spc="-45" dirty="0">
                <a:latin typeface="Arial"/>
                <a:cs typeface="Arial"/>
              </a:rPr>
              <a:t>reduced </a:t>
            </a:r>
            <a:r>
              <a:rPr sz="1800" spc="-5" dirty="0">
                <a:latin typeface="Arial"/>
                <a:cs typeface="Arial"/>
              </a:rPr>
              <a:t>instruction </a:t>
            </a:r>
            <a:r>
              <a:rPr sz="1800" spc="-35" dirty="0">
                <a:latin typeface="Arial"/>
                <a:cs typeface="Arial"/>
              </a:rPr>
              <a:t>set, </a:t>
            </a:r>
            <a:r>
              <a:rPr sz="1800" spc="-10" dirty="0">
                <a:latin typeface="Arial"/>
                <a:cs typeface="Arial"/>
              </a:rPr>
              <a:t>they </a:t>
            </a:r>
            <a:r>
              <a:rPr sz="1800" spc="-25" dirty="0">
                <a:latin typeface="Arial"/>
                <a:cs typeface="Arial"/>
              </a:rPr>
              <a:t>require </a:t>
            </a:r>
            <a:r>
              <a:rPr sz="1800" spc="10" dirty="0">
                <a:latin typeface="Arial"/>
                <a:cs typeface="Arial"/>
              </a:rPr>
              <a:t>fewer </a:t>
            </a:r>
            <a:r>
              <a:rPr sz="1800" spc="-25" dirty="0">
                <a:solidFill>
                  <a:srgbClr val="0D0D0D"/>
                </a:solidFill>
                <a:latin typeface="Arial"/>
                <a:cs typeface="Arial"/>
              </a:rPr>
              <a:t>transistors</a:t>
            </a:r>
            <a:r>
              <a:rPr sz="1800" spc="-25" dirty="0">
                <a:latin typeface="Arial"/>
                <a:cs typeface="Arial"/>
              </a:rPr>
              <a:t>, </a:t>
            </a:r>
            <a:r>
              <a:rPr sz="1800" spc="-20" dirty="0">
                <a:latin typeface="Arial"/>
                <a:cs typeface="Arial"/>
              </a:rPr>
              <a:t>which </a:t>
            </a:r>
            <a:r>
              <a:rPr sz="1800" spc="-70" dirty="0">
                <a:latin typeface="Arial"/>
                <a:cs typeface="Arial"/>
              </a:rPr>
              <a:t>enables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45" dirty="0">
                <a:latin typeface="Arial"/>
                <a:cs typeface="Arial"/>
              </a:rPr>
              <a:t>smaller </a:t>
            </a:r>
            <a:r>
              <a:rPr sz="1800" spc="-40" dirty="0">
                <a:latin typeface="Arial"/>
                <a:cs typeface="Arial"/>
              </a:rPr>
              <a:t>die </a:t>
            </a:r>
            <a:r>
              <a:rPr sz="1800" spc="-85" dirty="0">
                <a:latin typeface="Arial"/>
                <a:cs typeface="Arial"/>
              </a:rPr>
              <a:t>size </a:t>
            </a:r>
            <a:r>
              <a:rPr sz="1800" spc="45" dirty="0">
                <a:latin typeface="Arial"/>
                <a:cs typeface="Arial"/>
              </a:rPr>
              <a:t>for </a:t>
            </a:r>
            <a:r>
              <a:rPr sz="1800" spc="1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integrated </a:t>
            </a:r>
            <a:r>
              <a:rPr sz="1800" spc="-10" dirty="0">
                <a:latin typeface="Arial"/>
                <a:cs typeface="Arial"/>
              </a:rPr>
              <a:t>circuitry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(IC).</a:t>
            </a:r>
            <a:endParaRPr sz="1800">
              <a:latin typeface="Arial"/>
              <a:cs typeface="Arial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00" dirty="0">
                <a:latin typeface="Arial"/>
                <a:cs typeface="Arial"/>
              </a:rPr>
              <a:t>The </a:t>
            </a:r>
            <a:r>
              <a:rPr sz="1800" spc="-95" dirty="0">
                <a:latin typeface="Arial"/>
                <a:cs typeface="Arial"/>
              </a:rPr>
              <a:t>ARM </a:t>
            </a:r>
            <a:r>
              <a:rPr sz="1800" spc="-50" dirty="0">
                <a:latin typeface="Arial"/>
                <a:cs typeface="Arial"/>
              </a:rPr>
              <a:t>processor’s </a:t>
            </a:r>
            <a:r>
              <a:rPr sz="1800" spc="-45" dirty="0">
                <a:latin typeface="Arial"/>
                <a:cs typeface="Arial"/>
              </a:rPr>
              <a:t>smaller </a:t>
            </a:r>
            <a:r>
              <a:rPr sz="1800" spc="-80" dirty="0">
                <a:latin typeface="Arial"/>
                <a:cs typeface="Arial"/>
              </a:rPr>
              <a:t>size, </a:t>
            </a:r>
            <a:r>
              <a:rPr sz="1800" spc="-45" dirty="0">
                <a:latin typeface="Arial"/>
                <a:cs typeface="Arial"/>
              </a:rPr>
              <a:t>reduced </a:t>
            </a:r>
            <a:r>
              <a:rPr sz="1800" spc="-15" dirty="0">
                <a:latin typeface="Arial"/>
                <a:cs typeface="Arial"/>
              </a:rPr>
              <a:t>complexity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5" dirty="0">
                <a:latin typeface="Arial"/>
                <a:cs typeface="Arial"/>
              </a:rPr>
              <a:t>lower </a:t>
            </a:r>
            <a:r>
              <a:rPr sz="1800" dirty="0">
                <a:latin typeface="Arial"/>
                <a:cs typeface="Arial"/>
              </a:rPr>
              <a:t>power </a:t>
            </a:r>
            <a:r>
              <a:rPr sz="1800" spc="-25" dirty="0">
                <a:latin typeface="Arial"/>
                <a:cs typeface="Arial"/>
              </a:rPr>
              <a:t>consumption </a:t>
            </a:r>
            <a:r>
              <a:rPr sz="1800" spc="-85" dirty="0">
                <a:latin typeface="Arial"/>
                <a:cs typeface="Arial"/>
              </a:rPr>
              <a:t>makes  </a:t>
            </a:r>
            <a:r>
              <a:rPr sz="1800" dirty="0">
                <a:latin typeface="Arial"/>
                <a:cs typeface="Arial"/>
              </a:rPr>
              <a:t>them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suitable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for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increasingly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miniaturized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devices.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506" y="1038601"/>
            <a:ext cx="9446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Popular </a:t>
            </a:r>
            <a:r>
              <a:rPr spc="-260" dirty="0"/>
              <a:t>Microcontroller Technologies </a:t>
            </a:r>
            <a:r>
              <a:rPr spc="-360" dirty="0"/>
              <a:t>or</a:t>
            </a:r>
            <a:r>
              <a:rPr spc="-15" dirty="0"/>
              <a:t> </a:t>
            </a:r>
            <a:r>
              <a:rPr spc="-300" dirty="0"/>
              <a:t>families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8271" y="2028566"/>
            <a:ext cx="9378315" cy="78168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800" b="1" spc="-175" dirty="0">
                <a:latin typeface="Verdana"/>
                <a:cs typeface="Verdana"/>
              </a:rPr>
              <a:t>ARM </a:t>
            </a:r>
            <a:r>
              <a:rPr sz="1800" b="1" spc="-150" dirty="0">
                <a:latin typeface="Verdana"/>
                <a:cs typeface="Verdana"/>
              </a:rPr>
              <a:t>Microcontroller</a:t>
            </a:r>
            <a:r>
              <a:rPr sz="1800" b="1" spc="-45" dirty="0">
                <a:latin typeface="Verdana"/>
                <a:cs typeface="Verdana"/>
              </a:rPr>
              <a:t> </a:t>
            </a:r>
            <a:r>
              <a:rPr sz="1800" b="1" spc="-155" dirty="0">
                <a:latin typeface="Verdana"/>
                <a:cs typeface="Verdana"/>
              </a:rPr>
              <a:t>Architecture: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800" spc="-100" dirty="0">
                <a:latin typeface="Arial"/>
                <a:cs typeface="Arial"/>
              </a:rPr>
              <a:t>The </a:t>
            </a:r>
            <a:r>
              <a:rPr sz="1800" spc="-95" dirty="0">
                <a:latin typeface="Arial"/>
                <a:cs typeface="Arial"/>
              </a:rPr>
              <a:t>ARM </a:t>
            </a:r>
            <a:r>
              <a:rPr sz="1800" spc="-15" dirty="0">
                <a:latin typeface="Arial"/>
                <a:cs typeface="Arial"/>
              </a:rPr>
              <a:t>architecture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55" dirty="0">
                <a:latin typeface="Arial"/>
                <a:cs typeface="Arial"/>
              </a:rPr>
              <a:t>32-bit </a:t>
            </a:r>
            <a:r>
              <a:rPr sz="1800" spc="-204" dirty="0">
                <a:latin typeface="Arial"/>
                <a:cs typeface="Arial"/>
              </a:rPr>
              <a:t>RISC </a:t>
            </a:r>
            <a:r>
              <a:rPr sz="1800" spc="-50" dirty="0">
                <a:latin typeface="Arial"/>
                <a:cs typeface="Arial"/>
              </a:rPr>
              <a:t>processor </a:t>
            </a:r>
            <a:r>
              <a:rPr sz="1800" spc="-35" dirty="0">
                <a:latin typeface="Arial"/>
                <a:cs typeface="Arial"/>
              </a:rPr>
              <a:t>developed </a:t>
            </a:r>
            <a:r>
              <a:rPr sz="1800" spc="-45" dirty="0">
                <a:latin typeface="Arial"/>
                <a:cs typeface="Arial"/>
              </a:rPr>
              <a:t>by </a:t>
            </a:r>
            <a:r>
              <a:rPr sz="1800" spc="-95" dirty="0">
                <a:latin typeface="Arial"/>
                <a:cs typeface="Arial"/>
              </a:rPr>
              <a:t>ARM </a:t>
            </a:r>
            <a:r>
              <a:rPr sz="1800" spc="-10" dirty="0">
                <a:latin typeface="Arial"/>
                <a:cs typeface="Arial"/>
              </a:rPr>
              <a:t>Ltd. </a:t>
            </a:r>
            <a:r>
              <a:rPr sz="1800" spc="-35" dirty="0">
                <a:latin typeface="Arial"/>
                <a:cs typeface="Arial"/>
              </a:rPr>
              <a:t>Owing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its </a:t>
            </a:r>
            <a:r>
              <a:rPr sz="1800" spc="-25" dirty="0">
                <a:latin typeface="Arial"/>
                <a:cs typeface="Arial"/>
              </a:rPr>
              <a:t>power-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6289" y="2784471"/>
            <a:ext cx="267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105" algn="l"/>
                <a:tab pos="798830" algn="l"/>
                <a:tab pos="1606550" algn="l"/>
              </a:tabLst>
            </a:pPr>
            <a:r>
              <a:rPr sz="1800" spc="-20" dirty="0">
                <a:latin typeface="Arial"/>
                <a:cs typeface="Arial"/>
              </a:rPr>
              <a:t>in</a:t>
            </a:r>
            <a:r>
              <a:rPr sz="1800" spc="-20" dirty="0">
                <a:latin typeface="Times New Roman"/>
                <a:cs typeface="Times New Roman"/>
              </a:rPr>
              <a:t>	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Arial"/>
                <a:cs typeface="Arial"/>
              </a:rPr>
              <a:t>mobile</a:t>
            </a:r>
            <a:r>
              <a:rPr sz="1800" spc="-20" dirty="0">
                <a:latin typeface="Times New Roman"/>
                <a:cs typeface="Times New Roman"/>
              </a:rPr>
              <a:t>	</a:t>
            </a:r>
            <a:r>
              <a:rPr sz="1800" spc="-35" dirty="0">
                <a:latin typeface="Arial"/>
                <a:cs typeface="Arial"/>
              </a:rPr>
              <a:t>electronics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72160" algn="l"/>
                <a:tab pos="1927860" algn="l"/>
                <a:tab pos="2548255" algn="l"/>
                <a:tab pos="3365500" algn="l"/>
                <a:tab pos="4552950" algn="l"/>
                <a:tab pos="5173980" algn="l"/>
                <a:tab pos="5629910" algn="l"/>
              </a:tabLst>
            </a:pPr>
            <a:r>
              <a:rPr spc="-135" dirty="0"/>
              <a:t>sa</a:t>
            </a:r>
            <a:r>
              <a:rPr spc="-30" dirty="0"/>
              <a:t>vin</a:t>
            </a:r>
            <a:r>
              <a:rPr spc="-35" dirty="0"/>
              <a:t>g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10" dirty="0"/>
              <a:t>at</a:t>
            </a:r>
            <a:r>
              <a:rPr spc="90" dirty="0"/>
              <a:t>tr</a:t>
            </a:r>
            <a:r>
              <a:rPr spc="-15" dirty="0"/>
              <a:t>ib</a:t>
            </a:r>
            <a:r>
              <a:rPr spc="-30" dirty="0"/>
              <a:t>u</a:t>
            </a:r>
            <a:r>
              <a:rPr spc="-35" dirty="0"/>
              <a:t>tes,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90" dirty="0"/>
              <a:t>AR</a:t>
            </a:r>
            <a:r>
              <a:rPr spc="-100" dirty="0"/>
              <a:t>M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cent</a:t>
            </a:r>
            <a:r>
              <a:rPr spc="-20" dirty="0"/>
              <a:t>r</a:t>
            </a:r>
            <a:r>
              <a:rPr spc="-55" dirty="0"/>
              <a:t>al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20" dirty="0"/>
              <a:t>p</a:t>
            </a:r>
            <a:r>
              <a:rPr spc="5" dirty="0"/>
              <a:t>r</a:t>
            </a:r>
            <a:r>
              <a:rPr spc="-80" dirty="0"/>
              <a:t>oces</a:t>
            </a:r>
            <a:r>
              <a:rPr spc="-165" dirty="0"/>
              <a:t>s</a:t>
            </a:r>
            <a:r>
              <a:rPr spc="-25" dirty="0"/>
              <a:t>ing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35" dirty="0"/>
              <a:t>u</a:t>
            </a:r>
            <a:r>
              <a:rPr spc="-45" dirty="0"/>
              <a:t>n</a:t>
            </a:r>
            <a:r>
              <a:rPr spc="-5" dirty="0"/>
              <a:t>its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0" dirty="0"/>
              <a:t>ar</a:t>
            </a:r>
            <a:r>
              <a:rPr spc="-80"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20" dirty="0"/>
              <a:t>p</a:t>
            </a:r>
            <a:r>
              <a:rPr spc="5" dirty="0"/>
              <a:t>r</a:t>
            </a:r>
            <a:r>
              <a:rPr spc="-75" dirty="0"/>
              <a:t>eva</a:t>
            </a:r>
            <a:r>
              <a:rPr spc="-25" dirty="0"/>
              <a:t>i</a:t>
            </a:r>
            <a:r>
              <a:rPr spc="-15" dirty="0"/>
              <a:t>ling 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35" dirty="0"/>
              <a:t>marketplace,</a:t>
            </a:r>
            <a:r>
              <a:rPr spc="-110" dirty="0"/>
              <a:t> </a:t>
            </a:r>
            <a:r>
              <a:rPr spc="-20" dirty="0"/>
              <a:t>where</a:t>
            </a:r>
            <a:r>
              <a:rPr spc="-110" dirty="0"/>
              <a:t> </a:t>
            </a:r>
            <a:r>
              <a:rPr spc="-90" dirty="0"/>
              <a:t>less</a:t>
            </a:r>
            <a:r>
              <a:rPr spc="-114" dirty="0"/>
              <a:t> </a:t>
            </a:r>
            <a:r>
              <a:rPr spc="5" dirty="0"/>
              <a:t>power</a:t>
            </a:r>
            <a:r>
              <a:rPr spc="-130" dirty="0"/>
              <a:t> </a:t>
            </a:r>
            <a:r>
              <a:rPr spc="-15" dirty="0"/>
              <a:t>expenditure</a:t>
            </a:r>
            <a:r>
              <a:rPr spc="-100" dirty="0"/>
              <a:t> </a:t>
            </a:r>
            <a:r>
              <a:rPr spc="-80" dirty="0"/>
              <a:t>is</a:t>
            </a:r>
            <a:r>
              <a:rPr spc="-130" dirty="0"/>
              <a:t> </a:t>
            </a:r>
            <a:r>
              <a:rPr spc="-120" dirty="0"/>
              <a:t>a</a:t>
            </a:r>
            <a:r>
              <a:rPr spc="-114" dirty="0"/>
              <a:t> </a:t>
            </a:r>
            <a:r>
              <a:rPr spc="-5" dirty="0"/>
              <a:t>vital</a:t>
            </a:r>
            <a:r>
              <a:rPr spc="-110" dirty="0"/>
              <a:t> </a:t>
            </a:r>
            <a:r>
              <a:rPr spc="-55" dirty="0"/>
              <a:t>design</a:t>
            </a:r>
            <a:r>
              <a:rPr spc="-120" dirty="0"/>
              <a:t> </a:t>
            </a:r>
            <a:r>
              <a:rPr spc="-50" dirty="0"/>
              <a:t>aim.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pc="-95" dirty="0"/>
              <a:t>ARM </a:t>
            </a:r>
            <a:r>
              <a:rPr spc="-45" dirty="0"/>
              <a:t>processor </a:t>
            </a:r>
            <a:r>
              <a:rPr spc="-25" dirty="0"/>
              <a:t>features</a:t>
            </a:r>
            <a:r>
              <a:rPr spc="-210" dirty="0"/>
              <a:t> </a:t>
            </a:r>
            <a:r>
              <a:rPr spc="-40" dirty="0"/>
              <a:t>include:</a:t>
            </a:r>
          </a:p>
          <a:p>
            <a:pPr marL="469265" indent="-18351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469900" algn="l"/>
              </a:tabLst>
            </a:pPr>
            <a:r>
              <a:rPr spc="-65" dirty="0"/>
              <a:t>Load </a:t>
            </a:r>
            <a:r>
              <a:rPr spc="20" dirty="0"/>
              <a:t>or </a:t>
            </a:r>
            <a:r>
              <a:rPr spc="-10" dirty="0"/>
              <a:t>store</a:t>
            </a:r>
            <a:r>
              <a:rPr spc="-320" dirty="0"/>
              <a:t> </a:t>
            </a:r>
            <a:r>
              <a:rPr spc="-20" dirty="0"/>
              <a:t>architecture.</a:t>
            </a:r>
          </a:p>
          <a:p>
            <a:pPr marL="469265" indent="-18351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469900" algn="l"/>
              </a:tabLst>
            </a:pPr>
            <a:r>
              <a:rPr spc="-65" dirty="0"/>
              <a:t>An </a:t>
            </a:r>
            <a:r>
              <a:rPr dirty="0"/>
              <a:t>orthogonal </a:t>
            </a:r>
            <a:r>
              <a:rPr spc="-5" dirty="0"/>
              <a:t>instruction</a:t>
            </a:r>
            <a:r>
              <a:rPr spc="-315" dirty="0"/>
              <a:t> </a:t>
            </a:r>
            <a:r>
              <a:rPr spc="-35" dirty="0"/>
              <a:t>set.</a:t>
            </a:r>
          </a:p>
          <a:p>
            <a:pPr marL="469265" indent="-183515">
              <a:lnSpc>
                <a:spcPct val="100000"/>
              </a:lnSpc>
              <a:spcBef>
                <a:spcPts val="495"/>
              </a:spcBef>
              <a:buClr>
                <a:srgbClr val="252525"/>
              </a:buClr>
              <a:buFont typeface="Wingdings"/>
              <a:buChar char=""/>
              <a:tabLst>
                <a:tab pos="469900" algn="l"/>
              </a:tabLst>
            </a:pPr>
            <a:r>
              <a:rPr spc="-5" dirty="0"/>
              <a:t>Mostly </a:t>
            </a:r>
            <a:r>
              <a:rPr spc="-65" dirty="0"/>
              <a:t>single-cycle</a:t>
            </a:r>
            <a:r>
              <a:rPr spc="-254" dirty="0"/>
              <a:t> </a:t>
            </a:r>
            <a:r>
              <a:rPr spc="-25" dirty="0"/>
              <a:t>execution.</a:t>
            </a:r>
          </a:p>
          <a:p>
            <a:pPr marL="469265" indent="-18351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469900" algn="l"/>
              </a:tabLst>
            </a:pPr>
            <a:r>
              <a:rPr spc="-85" dirty="0"/>
              <a:t>Enhanced </a:t>
            </a:r>
            <a:r>
              <a:rPr spc="-45" dirty="0"/>
              <a:t>power-saving</a:t>
            </a:r>
            <a:r>
              <a:rPr spc="-155" dirty="0"/>
              <a:t> </a:t>
            </a:r>
            <a:r>
              <a:rPr spc="-55" dirty="0"/>
              <a:t>design.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2591" y="5138164"/>
            <a:ext cx="910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3515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60" dirty="0">
                <a:latin typeface="Arial"/>
                <a:cs typeface="Arial"/>
              </a:rPr>
              <a:t>Preset </a:t>
            </a:r>
            <a:r>
              <a:rPr sz="1800" spc="-5" dirty="0">
                <a:latin typeface="Arial"/>
                <a:cs typeface="Arial"/>
              </a:rPr>
              <a:t>instruction </a:t>
            </a:r>
            <a:r>
              <a:rPr sz="1800" spc="30" dirty="0">
                <a:latin typeface="Arial"/>
                <a:cs typeface="Arial"/>
              </a:rPr>
              <a:t>width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150" dirty="0">
                <a:latin typeface="Arial"/>
                <a:cs typeface="Arial"/>
              </a:rPr>
              <a:t>32 </a:t>
            </a:r>
            <a:r>
              <a:rPr sz="1800" spc="-5" dirty="0">
                <a:latin typeface="Arial"/>
                <a:cs typeface="Arial"/>
              </a:rPr>
              <a:t>bits </a:t>
            </a:r>
            <a:r>
              <a:rPr sz="1800" spc="-75" dirty="0">
                <a:latin typeface="Arial"/>
                <a:cs typeface="Arial"/>
              </a:rPr>
              <a:t>so </a:t>
            </a:r>
            <a:r>
              <a:rPr sz="1800" spc="-135" dirty="0">
                <a:latin typeface="Arial"/>
                <a:cs typeface="Arial"/>
              </a:rPr>
              <a:t>as </a:t>
            </a:r>
            <a:r>
              <a:rPr sz="1800" spc="75" dirty="0">
                <a:latin typeface="Arial"/>
                <a:cs typeface="Arial"/>
              </a:rPr>
              <a:t>to </a:t>
            </a:r>
            <a:r>
              <a:rPr sz="1800" spc="-25" dirty="0">
                <a:latin typeface="Arial"/>
                <a:cs typeface="Arial"/>
              </a:rPr>
              <a:t>simplify </a:t>
            </a:r>
            <a:r>
              <a:rPr sz="1800" spc="-35" dirty="0">
                <a:latin typeface="Arial"/>
                <a:cs typeface="Arial"/>
              </a:rPr>
              <a:t>pipe-lining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-40" dirty="0">
                <a:latin typeface="Arial"/>
                <a:cs typeface="Arial"/>
              </a:rPr>
              <a:t>decoding, </a:t>
            </a:r>
            <a:r>
              <a:rPr sz="1800" spc="10" dirty="0">
                <a:latin typeface="Arial"/>
                <a:cs typeface="Arial"/>
              </a:rPr>
              <a:t>at </a:t>
            </a:r>
            <a:r>
              <a:rPr sz="1800" spc="-35" dirty="0">
                <a:latin typeface="Arial"/>
                <a:cs typeface="Arial"/>
              </a:rPr>
              <a:t>minimized  </a:t>
            </a:r>
            <a:r>
              <a:rPr sz="1800" spc="-45" dirty="0">
                <a:latin typeface="Arial"/>
                <a:cs typeface="Arial"/>
              </a:rPr>
              <a:t>code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density.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9972" y="820669"/>
            <a:ext cx="5055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Orthogonal </a:t>
            </a:r>
            <a:r>
              <a:rPr spc="-345" dirty="0"/>
              <a:t>instruction</a:t>
            </a:r>
            <a:r>
              <a:rPr spc="-130" dirty="0"/>
              <a:t> </a:t>
            </a:r>
            <a:r>
              <a:rPr spc="-35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9235" y="3561974"/>
            <a:ext cx="81349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0805" algn="l"/>
                <a:tab pos="2146935" algn="l"/>
                <a:tab pos="2534920" algn="l"/>
                <a:tab pos="3771265" algn="l"/>
                <a:tab pos="4470400" algn="l"/>
                <a:tab pos="4982845" algn="l"/>
                <a:tab pos="5488940" algn="l"/>
                <a:tab pos="5878195" algn="l"/>
                <a:tab pos="7098665" algn="l"/>
                <a:tab pos="7977505" algn="l"/>
              </a:tabLst>
            </a:pPr>
            <a:r>
              <a:rPr sz="1800" spc="-40" dirty="0">
                <a:latin typeface="Arial"/>
                <a:cs typeface="Arial"/>
              </a:rPr>
              <a:t>ar</a:t>
            </a:r>
            <a:r>
              <a:rPr sz="1800" spc="5" dirty="0">
                <a:latin typeface="Arial"/>
                <a:cs typeface="Arial"/>
              </a:rPr>
              <a:t>chit</a:t>
            </a:r>
            <a:r>
              <a:rPr sz="1800" spc="-10" dirty="0">
                <a:latin typeface="Arial"/>
                <a:cs typeface="Arial"/>
              </a:rPr>
              <a:t>ectu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80" dirty="0">
                <a:latin typeface="Arial"/>
                <a:cs typeface="Arial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60" dirty="0">
                <a:latin typeface="Arial"/>
                <a:cs typeface="Arial"/>
              </a:rPr>
              <a:t>w</a:t>
            </a:r>
            <a:r>
              <a:rPr sz="1800" spc="-25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r</a:t>
            </a:r>
            <a:r>
              <a:rPr sz="1800" spc="-80" dirty="0">
                <a:latin typeface="Arial"/>
                <a:cs typeface="Arial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35" dirty="0">
                <a:latin typeface="Arial"/>
                <a:cs typeface="Arial"/>
              </a:rPr>
              <a:t>all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spc="-55" dirty="0">
                <a:latin typeface="Arial"/>
                <a:cs typeface="Arial"/>
              </a:rPr>
              <a:t>i</a:t>
            </a:r>
            <a:r>
              <a:rPr sz="1800" b="1" spc="-130" dirty="0">
                <a:latin typeface="Arial"/>
                <a:cs typeface="Arial"/>
              </a:rPr>
              <a:t>n</a:t>
            </a:r>
            <a:r>
              <a:rPr sz="1800" b="1" spc="-75" dirty="0">
                <a:latin typeface="Arial"/>
                <a:cs typeface="Arial"/>
              </a:rPr>
              <a:t>st</a:t>
            </a:r>
            <a:r>
              <a:rPr sz="1800" b="1" spc="-80" dirty="0">
                <a:latin typeface="Arial"/>
                <a:cs typeface="Arial"/>
              </a:rPr>
              <a:t>r</a:t>
            </a:r>
            <a:r>
              <a:rPr sz="1800" b="1" spc="-95" dirty="0">
                <a:latin typeface="Arial"/>
                <a:cs typeface="Arial"/>
              </a:rPr>
              <a:t>uct</a:t>
            </a:r>
            <a:r>
              <a:rPr sz="1800" b="1" spc="-65" dirty="0">
                <a:latin typeface="Arial"/>
                <a:cs typeface="Arial"/>
              </a:rPr>
              <a:t>i</a:t>
            </a:r>
            <a:r>
              <a:rPr sz="1800" b="1" spc="-105" dirty="0">
                <a:latin typeface="Arial"/>
                <a:cs typeface="Arial"/>
              </a:rPr>
              <a:t>on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30" dirty="0">
                <a:latin typeface="Arial"/>
                <a:cs typeface="Arial"/>
              </a:rPr>
              <a:t>types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0" dirty="0">
                <a:latin typeface="Arial"/>
                <a:cs typeface="Arial"/>
              </a:rPr>
              <a:t>c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90" dirty="0">
                <a:latin typeface="Arial"/>
                <a:cs typeface="Arial"/>
              </a:rPr>
              <a:t>use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35" dirty="0">
                <a:latin typeface="Arial"/>
                <a:cs typeface="Arial"/>
              </a:rPr>
              <a:t>all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3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dd</a:t>
            </a:r>
            <a:r>
              <a:rPr sz="1800" spc="35" dirty="0">
                <a:latin typeface="Arial"/>
                <a:cs typeface="Arial"/>
              </a:rPr>
              <a:t>r</a:t>
            </a:r>
            <a:r>
              <a:rPr sz="1800" spc="-95" dirty="0">
                <a:latin typeface="Arial"/>
                <a:cs typeface="Arial"/>
              </a:rPr>
              <a:t>e</a:t>
            </a:r>
            <a:r>
              <a:rPr sz="1800" spc="-150" dirty="0">
                <a:latin typeface="Arial"/>
                <a:cs typeface="Arial"/>
              </a:rPr>
              <a:t>s</a:t>
            </a:r>
            <a:r>
              <a:rPr sz="1800" spc="-16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ing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4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25" dirty="0">
                <a:latin typeface="Arial"/>
                <a:cs typeface="Arial"/>
              </a:rPr>
              <a:t>d</a:t>
            </a:r>
            <a:r>
              <a:rPr sz="1800" spc="-125" dirty="0">
                <a:latin typeface="Arial"/>
                <a:cs typeface="Arial"/>
              </a:rPr>
              <a:t>e</a:t>
            </a:r>
            <a:r>
              <a:rPr sz="1800" spc="-110" dirty="0">
                <a:latin typeface="Arial"/>
                <a:cs typeface="Arial"/>
              </a:rPr>
              <a:t>s</a:t>
            </a:r>
            <a:r>
              <a:rPr sz="1800" spc="-50" dirty="0">
                <a:latin typeface="Arial"/>
                <a:cs typeface="Arial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60" dirty="0"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9235" y="3287348"/>
            <a:ext cx="84531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51790" algn="l"/>
                <a:tab pos="1464945" algn="l"/>
                <a:tab pos="2839085" algn="l"/>
                <a:tab pos="3239770" algn="l"/>
                <a:tab pos="4502150" algn="l"/>
                <a:tab pos="5732145" algn="l"/>
                <a:tab pos="6192520" algn="l"/>
                <a:tab pos="6503670" algn="l"/>
                <a:tab pos="6904355" algn="l"/>
                <a:tab pos="8132445" algn="l"/>
              </a:tabLst>
            </a:pPr>
            <a:r>
              <a:rPr sz="1800" spc="-20" dirty="0">
                <a:latin typeface="Arial"/>
                <a:cs typeface="Arial"/>
              </a:rPr>
              <a:t>In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30" dirty="0">
                <a:latin typeface="Arial"/>
                <a:cs typeface="Arial"/>
              </a:rPr>
              <a:t>comp</a:t>
            </a:r>
            <a:r>
              <a:rPr sz="1800" spc="-45" dirty="0">
                <a:latin typeface="Arial"/>
                <a:cs typeface="Arial"/>
              </a:rPr>
              <a:t>u</a:t>
            </a:r>
            <a:r>
              <a:rPr sz="1800" spc="35" dirty="0">
                <a:latin typeface="Arial"/>
                <a:cs typeface="Arial"/>
              </a:rPr>
              <a:t>ter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60" dirty="0">
                <a:latin typeface="Arial"/>
                <a:cs typeface="Arial"/>
              </a:rPr>
              <a:t>e</a:t>
            </a:r>
            <a:r>
              <a:rPr sz="1800" spc="-65" dirty="0">
                <a:latin typeface="Arial"/>
                <a:cs typeface="Arial"/>
              </a:rPr>
              <a:t>n</a:t>
            </a:r>
            <a:r>
              <a:rPr sz="1800" spc="-35" dirty="0">
                <a:latin typeface="Arial"/>
                <a:cs typeface="Arial"/>
              </a:rPr>
              <a:t>gineer</a:t>
            </a:r>
            <a:r>
              <a:rPr sz="1800" spc="-30" dirty="0">
                <a:latin typeface="Arial"/>
                <a:cs typeface="Arial"/>
              </a:rPr>
              <a:t>ing,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85" dirty="0">
                <a:latin typeface="Arial"/>
                <a:cs typeface="Arial"/>
              </a:rPr>
              <a:t>a</a:t>
            </a:r>
            <a:r>
              <a:rPr sz="1800" spc="-75" dirty="0">
                <a:latin typeface="Arial"/>
                <a:cs typeface="Arial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spc="-110" dirty="0">
                <a:latin typeface="Arial"/>
                <a:cs typeface="Arial"/>
              </a:rPr>
              <a:t>o</a:t>
            </a:r>
            <a:r>
              <a:rPr sz="1800" b="1" spc="-25" dirty="0">
                <a:latin typeface="Arial"/>
                <a:cs typeface="Arial"/>
              </a:rPr>
              <a:t>rt</a:t>
            </a:r>
            <a:r>
              <a:rPr sz="1800" b="1" spc="-45" dirty="0">
                <a:latin typeface="Arial"/>
                <a:cs typeface="Arial"/>
              </a:rPr>
              <a:t>h</a:t>
            </a:r>
            <a:r>
              <a:rPr sz="1800" b="1" spc="-110" dirty="0">
                <a:latin typeface="Arial"/>
                <a:cs typeface="Arial"/>
              </a:rPr>
              <a:t>o</a:t>
            </a:r>
            <a:r>
              <a:rPr sz="1800" b="1" spc="-120" dirty="0">
                <a:latin typeface="Arial"/>
                <a:cs typeface="Arial"/>
              </a:rPr>
              <a:t>g</a:t>
            </a:r>
            <a:r>
              <a:rPr sz="1800" b="1" spc="-105" dirty="0">
                <a:latin typeface="Arial"/>
                <a:cs typeface="Arial"/>
              </a:rPr>
              <a:t>o</a:t>
            </a:r>
            <a:r>
              <a:rPr sz="1800" b="1" spc="-114" dirty="0">
                <a:latin typeface="Arial"/>
                <a:cs typeface="Arial"/>
              </a:rPr>
              <a:t>n</a:t>
            </a:r>
            <a:r>
              <a:rPr sz="1800" b="1" spc="-110" dirty="0">
                <a:latin typeface="Arial"/>
                <a:cs typeface="Arial"/>
              </a:rPr>
              <a:t>a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spc="-50" dirty="0">
                <a:latin typeface="Arial"/>
                <a:cs typeface="Arial"/>
              </a:rPr>
              <a:t>i</a:t>
            </a:r>
            <a:r>
              <a:rPr sz="1800" b="1" spc="-125" dirty="0">
                <a:latin typeface="Arial"/>
                <a:cs typeface="Arial"/>
              </a:rPr>
              <a:t>ns</a:t>
            </a:r>
            <a:r>
              <a:rPr sz="1800" b="1" spc="-85" dirty="0">
                <a:latin typeface="Arial"/>
                <a:cs typeface="Arial"/>
              </a:rPr>
              <a:t>t</a:t>
            </a:r>
            <a:r>
              <a:rPr sz="1800" b="1" spc="-80" dirty="0">
                <a:latin typeface="Arial"/>
                <a:cs typeface="Arial"/>
              </a:rPr>
              <a:t>ruct</a:t>
            </a:r>
            <a:r>
              <a:rPr sz="1800" b="1" spc="-60" dirty="0">
                <a:latin typeface="Arial"/>
                <a:cs typeface="Arial"/>
              </a:rPr>
              <a:t>i</a:t>
            </a:r>
            <a:r>
              <a:rPr sz="1800" b="1" spc="-105" dirty="0">
                <a:latin typeface="Arial"/>
                <a:cs typeface="Arial"/>
              </a:rPr>
              <a:t>on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spc="-90" dirty="0">
                <a:latin typeface="Arial"/>
                <a:cs typeface="Arial"/>
              </a:rPr>
              <a:t>set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75" dirty="0">
                <a:latin typeface="Arial"/>
                <a:cs typeface="Arial"/>
              </a:rPr>
              <a:t>an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spc="-50" dirty="0">
                <a:latin typeface="Arial"/>
                <a:cs typeface="Arial"/>
              </a:rPr>
              <a:t>i</a:t>
            </a:r>
            <a:r>
              <a:rPr sz="1800" b="1" spc="-125" dirty="0">
                <a:latin typeface="Arial"/>
                <a:cs typeface="Arial"/>
              </a:rPr>
              <a:t>ns</a:t>
            </a:r>
            <a:r>
              <a:rPr sz="1800" b="1" spc="-95" dirty="0">
                <a:latin typeface="Arial"/>
                <a:cs typeface="Arial"/>
              </a:rPr>
              <a:t>t</a:t>
            </a:r>
            <a:r>
              <a:rPr sz="1800" b="1" spc="-114" dirty="0">
                <a:latin typeface="Arial"/>
                <a:cs typeface="Arial"/>
              </a:rPr>
              <a:t>ru</a:t>
            </a:r>
            <a:r>
              <a:rPr sz="1800" b="1" spc="-135" dirty="0">
                <a:latin typeface="Arial"/>
                <a:cs typeface="Arial"/>
              </a:rPr>
              <a:t>c</a:t>
            </a:r>
            <a:r>
              <a:rPr sz="1800" b="1" spc="40" dirty="0">
                <a:latin typeface="Arial"/>
                <a:cs typeface="Arial"/>
              </a:rPr>
              <a:t>t</a:t>
            </a:r>
            <a:r>
              <a:rPr sz="1800" b="1" spc="-85" dirty="0">
                <a:latin typeface="Arial"/>
                <a:cs typeface="Arial"/>
              </a:rPr>
              <a:t>ion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spc="-170" dirty="0">
                <a:latin typeface="Arial"/>
                <a:cs typeface="Arial"/>
              </a:rPr>
              <a:t>s</a:t>
            </a:r>
            <a:r>
              <a:rPr sz="1800" b="1" spc="-180" dirty="0">
                <a:latin typeface="Arial"/>
                <a:cs typeface="Arial"/>
              </a:rPr>
              <a:t>e</a:t>
            </a:r>
            <a:r>
              <a:rPr sz="1800" b="1" spc="5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</a:pPr>
            <a:r>
              <a:rPr sz="1800" spc="-90" dirty="0"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9244" y="3836294"/>
            <a:ext cx="845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"</a:t>
            </a:r>
            <a:r>
              <a:rPr sz="1800" b="1" spc="-40" dirty="0">
                <a:latin typeface="Arial"/>
                <a:cs typeface="Arial"/>
              </a:rPr>
              <a:t>orthogonal</a:t>
            </a:r>
            <a:r>
              <a:rPr sz="1800" spc="-40" dirty="0">
                <a:latin typeface="Arial"/>
                <a:cs typeface="Arial"/>
              </a:rPr>
              <a:t>"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95" dirty="0">
                <a:latin typeface="Arial"/>
                <a:cs typeface="Arial"/>
              </a:rPr>
              <a:t>sense </a:t>
            </a:r>
            <a:r>
              <a:rPr sz="1800" spc="35" dirty="0">
                <a:latin typeface="Arial"/>
                <a:cs typeface="Arial"/>
              </a:rPr>
              <a:t>that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b="1" spc="-90" dirty="0">
                <a:latin typeface="Arial"/>
                <a:cs typeface="Arial"/>
              </a:rPr>
              <a:t>instruction </a:t>
            </a:r>
            <a:r>
              <a:rPr sz="1800" dirty="0">
                <a:latin typeface="Arial"/>
                <a:cs typeface="Arial"/>
              </a:rPr>
              <a:t>type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5" dirty="0">
                <a:latin typeface="Arial"/>
                <a:cs typeface="Arial"/>
              </a:rPr>
              <a:t>the </a:t>
            </a:r>
            <a:r>
              <a:rPr sz="1800" spc="-60" dirty="0">
                <a:latin typeface="Arial"/>
                <a:cs typeface="Arial"/>
              </a:rPr>
              <a:t>addressing </a:t>
            </a:r>
            <a:r>
              <a:rPr sz="1800" spc="-30" dirty="0">
                <a:latin typeface="Arial"/>
                <a:cs typeface="Arial"/>
              </a:rPr>
              <a:t>mode </a:t>
            </a:r>
            <a:r>
              <a:rPr sz="1800" spc="-50" dirty="0">
                <a:latin typeface="Arial"/>
                <a:cs typeface="Arial"/>
              </a:rPr>
              <a:t>vary  </a:t>
            </a:r>
            <a:r>
              <a:rPr sz="1800" spc="-25" dirty="0">
                <a:latin typeface="Arial"/>
                <a:cs typeface="Arial"/>
              </a:rPr>
              <a:t>independently.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506" y="1038601"/>
            <a:ext cx="9446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Popular </a:t>
            </a:r>
            <a:r>
              <a:rPr spc="-260" dirty="0"/>
              <a:t>Microcontroller Technologies </a:t>
            </a:r>
            <a:r>
              <a:rPr spc="-360" dirty="0"/>
              <a:t>or</a:t>
            </a:r>
            <a:r>
              <a:rPr spc="-15" dirty="0"/>
              <a:t> </a:t>
            </a:r>
            <a:r>
              <a:rPr spc="-300" dirty="0"/>
              <a:t>families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8954" y="2028566"/>
            <a:ext cx="9173845" cy="359727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800" b="1" spc="-185" dirty="0">
                <a:latin typeface="Verdana"/>
                <a:cs typeface="Verdana"/>
              </a:rPr>
              <a:t>AVR</a:t>
            </a:r>
            <a:r>
              <a:rPr sz="1800" b="1" spc="-105" dirty="0">
                <a:latin typeface="Verdana"/>
                <a:cs typeface="Verdana"/>
              </a:rPr>
              <a:t> </a:t>
            </a:r>
            <a:r>
              <a:rPr sz="1800" b="1" spc="-145" dirty="0">
                <a:latin typeface="Verdana"/>
                <a:cs typeface="Verdana"/>
              </a:rPr>
              <a:t>Microcotroller</a:t>
            </a:r>
            <a:endParaRPr sz="1800">
              <a:latin typeface="Verdana"/>
              <a:cs typeface="Verdana"/>
            </a:endParaRPr>
          </a:p>
          <a:p>
            <a:pPr marL="195580" marR="6985" indent="-183515" algn="just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00" dirty="0">
                <a:latin typeface="Arial"/>
                <a:cs typeface="Arial"/>
              </a:rPr>
              <a:t>The </a:t>
            </a:r>
            <a:r>
              <a:rPr sz="1800" spc="-75" dirty="0">
                <a:latin typeface="Arial"/>
                <a:cs typeface="Arial"/>
              </a:rPr>
              <a:t>basic </a:t>
            </a:r>
            <a:r>
              <a:rPr sz="1800" spc="-15" dirty="0">
                <a:latin typeface="Arial"/>
                <a:cs typeface="Arial"/>
              </a:rPr>
              <a:t>architecture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180" dirty="0">
                <a:latin typeface="Arial"/>
                <a:cs typeface="Arial"/>
              </a:rPr>
              <a:t>AVR </a:t>
            </a:r>
            <a:r>
              <a:rPr sz="1800" spc="-65" dirty="0">
                <a:latin typeface="Arial"/>
                <a:cs typeface="Arial"/>
              </a:rPr>
              <a:t>was </a:t>
            </a:r>
            <a:r>
              <a:rPr sz="1800" spc="-55" dirty="0">
                <a:latin typeface="Arial"/>
                <a:cs typeface="Arial"/>
              </a:rPr>
              <a:t>designed </a:t>
            </a:r>
            <a:r>
              <a:rPr sz="1800" spc="-35" dirty="0">
                <a:latin typeface="Arial"/>
                <a:cs typeface="Arial"/>
              </a:rPr>
              <a:t>by </a:t>
            </a:r>
            <a:r>
              <a:rPr sz="1800" spc="70" dirty="0">
                <a:latin typeface="Arial"/>
                <a:cs typeface="Arial"/>
              </a:rPr>
              <a:t>two </a:t>
            </a:r>
            <a:r>
              <a:rPr sz="1800" spc="-25" dirty="0">
                <a:latin typeface="Arial"/>
                <a:cs typeface="Arial"/>
              </a:rPr>
              <a:t>students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30" dirty="0">
                <a:latin typeface="Arial"/>
                <a:cs typeface="Arial"/>
              </a:rPr>
              <a:t>Norwegian </a:t>
            </a:r>
            <a:r>
              <a:rPr sz="1800" spc="10" dirty="0">
                <a:latin typeface="Arial"/>
                <a:cs typeface="Arial"/>
              </a:rPr>
              <a:t>Institute </a:t>
            </a:r>
            <a:r>
              <a:rPr sz="1800" spc="55" dirty="0">
                <a:latin typeface="Arial"/>
                <a:cs typeface="Arial"/>
              </a:rPr>
              <a:t>of  </a:t>
            </a:r>
            <a:r>
              <a:rPr sz="1800" spc="-65" dirty="0">
                <a:latin typeface="Arial"/>
                <a:cs typeface="Arial"/>
              </a:rPr>
              <a:t>Technology (NTH), </a:t>
            </a:r>
            <a:r>
              <a:rPr sz="1800" b="1" spc="-2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lf </a:t>
            </a:r>
            <a:r>
              <a:rPr sz="1800" spc="-75" dirty="0">
                <a:latin typeface="Arial"/>
                <a:cs typeface="Arial"/>
              </a:rPr>
              <a:t>Egil </a:t>
            </a:r>
            <a:r>
              <a:rPr sz="1800" spc="-65" dirty="0">
                <a:latin typeface="Arial"/>
                <a:cs typeface="Arial"/>
              </a:rPr>
              <a:t>Bogen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b="1" spc="-65" dirty="0">
                <a:latin typeface="Arial"/>
                <a:cs typeface="Arial"/>
              </a:rPr>
              <a:t>V</a:t>
            </a:r>
            <a:r>
              <a:rPr sz="1800" spc="-65" dirty="0">
                <a:latin typeface="Arial"/>
                <a:cs typeface="Arial"/>
              </a:rPr>
              <a:t>egard </a:t>
            </a:r>
            <a:r>
              <a:rPr sz="1800" spc="-50" dirty="0">
                <a:latin typeface="Arial"/>
                <a:cs typeface="Arial"/>
              </a:rPr>
              <a:t>Wollan, </a:t>
            </a:r>
            <a:r>
              <a:rPr sz="1800" spc="-6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then </a:t>
            </a:r>
            <a:r>
              <a:rPr sz="1800" spc="-70" dirty="0">
                <a:latin typeface="Arial"/>
                <a:cs typeface="Arial"/>
              </a:rPr>
              <a:t>was </a:t>
            </a:r>
            <a:r>
              <a:rPr sz="1800" spc="5" dirty="0">
                <a:latin typeface="Arial"/>
                <a:cs typeface="Arial"/>
              </a:rPr>
              <a:t>bought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-35" dirty="0">
                <a:latin typeface="Arial"/>
                <a:cs typeface="Arial"/>
              </a:rPr>
              <a:t>developed  by </a:t>
            </a:r>
            <a:r>
              <a:rPr sz="1800" spc="-15" dirty="0">
                <a:latin typeface="Arial"/>
                <a:cs typeface="Arial"/>
              </a:rPr>
              <a:t>Atmel </a:t>
            </a:r>
            <a:r>
              <a:rPr sz="1800" spc="-20" dirty="0">
                <a:latin typeface="Arial"/>
                <a:cs typeface="Arial"/>
              </a:rPr>
              <a:t>in</a:t>
            </a:r>
            <a:r>
              <a:rPr sz="1800" spc="-29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1996.</a:t>
            </a:r>
            <a:endParaRPr sz="1800">
              <a:latin typeface="Arial"/>
              <a:cs typeface="Arial"/>
            </a:endParaRPr>
          </a:p>
          <a:p>
            <a:pPr marL="195580" marR="8890" indent="-183515" algn="just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5" dirty="0">
                <a:latin typeface="Arial"/>
                <a:cs typeface="Arial"/>
              </a:rPr>
              <a:t>Atmel </a:t>
            </a:r>
            <a:r>
              <a:rPr sz="1800" spc="-120" dirty="0">
                <a:latin typeface="Arial"/>
                <a:cs typeface="Arial"/>
              </a:rPr>
              <a:t>says </a:t>
            </a:r>
            <a:r>
              <a:rPr sz="1800" spc="35" dirty="0">
                <a:latin typeface="Arial"/>
                <a:cs typeface="Arial"/>
              </a:rPr>
              <a:t>that </a:t>
            </a:r>
            <a:r>
              <a:rPr sz="1800" spc="65" dirty="0">
                <a:latin typeface="Arial"/>
                <a:cs typeface="Arial"/>
              </a:rPr>
              <a:t>it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nothing </a:t>
            </a:r>
            <a:r>
              <a:rPr sz="1800" spc="-20" dirty="0">
                <a:latin typeface="Arial"/>
                <a:cs typeface="Arial"/>
              </a:rPr>
              <a:t>more </a:t>
            </a:r>
            <a:r>
              <a:rPr sz="1800" spc="-10" dirty="0">
                <a:latin typeface="Arial"/>
                <a:cs typeface="Arial"/>
              </a:rPr>
              <a:t>than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product </a:t>
            </a:r>
            <a:r>
              <a:rPr sz="1800" spc="-60" dirty="0">
                <a:latin typeface="Arial"/>
                <a:cs typeface="Arial"/>
              </a:rPr>
              <a:t>name, </a:t>
            </a:r>
            <a:r>
              <a:rPr sz="1800" spc="30" dirty="0">
                <a:latin typeface="Arial"/>
                <a:cs typeface="Arial"/>
              </a:rPr>
              <a:t>but </a:t>
            </a:r>
            <a:r>
              <a:rPr sz="1800" spc="65" dirty="0">
                <a:latin typeface="Arial"/>
                <a:cs typeface="Arial"/>
              </a:rPr>
              <a:t>it </a:t>
            </a:r>
            <a:r>
              <a:rPr sz="1800" spc="5" dirty="0">
                <a:latin typeface="Arial"/>
                <a:cs typeface="Arial"/>
              </a:rPr>
              <a:t>might </a:t>
            </a:r>
            <a:r>
              <a:rPr sz="1800" spc="-30" dirty="0">
                <a:latin typeface="Arial"/>
                <a:cs typeface="Arial"/>
              </a:rPr>
              <a:t>stand </a:t>
            </a:r>
            <a:r>
              <a:rPr sz="1800" spc="45" dirty="0">
                <a:latin typeface="Arial"/>
                <a:cs typeface="Arial"/>
              </a:rPr>
              <a:t>for </a:t>
            </a:r>
            <a:r>
              <a:rPr sz="1800" spc="-65" dirty="0">
                <a:latin typeface="Arial"/>
                <a:cs typeface="Arial"/>
              </a:rPr>
              <a:t>Advanced  </a:t>
            </a:r>
            <a:r>
              <a:rPr sz="1800" spc="-25" dirty="0">
                <a:latin typeface="Arial"/>
                <a:cs typeface="Arial"/>
              </a:rPr>
              <a:t>Virtual </a:t>
            </a:r>
            <a:r>
              <a:rPr sz="1800" spc="-204" dirty="0">
                <a:latin typeface="Arial"/>
                <a:cs typeface="Arial"/>
              </a:rPr>
              <a:t>RISC </a:t>
            </a:r>
            <a:r>
              <a:rPr sz="1800" spc="20" dirty="0">
                <a:latin typeface="Arial"/>
                <a:cs typeface="Arial"/>
              </a:rPr>
              <a:t>or </a:t>
            </a:r>
            <a:r>
              <a:rPr sz="1800" dirty="0">
                <a:latin typeface="Arial"/>
                <a:cs typeface="Arial"/>
              </a:rPr>
              <a:t>Alf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37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Vegard </a:t>
            </a:r>
            <a:r>
              <a:rPr sz="1800" spc="-175" dirty="0">
                <a:latin typeface="Arial"/>
                <a:cs typeface="Arial"/>
              </a:rPr>
              <a:t>RISC.</a:t>
            </a:r>
            <a:endParaRPr sz="1800">
              <a:latin typeface="Arial"/>
              <a:cs typeface="Arial"/>
            </a:endParaRPr>
          </a:p>
          <a:p>
            <a:pPr marL="195580" marR="9525" indent="-183515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00" dirty="0">
                <a:latin typeface="Arial"/>
                <a:cs typeface="Arial"/>
              </a:rPr>
              <a:t>The </a:t>
            </a:r>
            <a:r>
              <a:rPr sz="1800" spc="-180" dirty="0">
                <a:latin typeface="Arial"/>
                <a:cs typeface="Arial"/>
              </a:rPr>
              <a:t>AVR </a:t>
            </a:r>
            <a:r>
              <a:rPr sz="1800" spc="-65" dirty="0">
                <a:latin typeface="Arial"/>
                <a:cs typeface="Arial"/>
              </a:rPr>
              <a:t>was </a:t>
            </a:r>
            <a:r>
              <a:rPr sz="1800" spc="-40" dirty="0">
                <a:latin typeface="Arial"/>
                <a:cs typeface="Arial"/>
              </a:rPr>
              <a:t>one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25" dirty="0">
                <a:latin typeface="Arial"/>
                <a:cs typeface="Arial"/>
              </a:rPr>
              <a:t>first </a:t>
            </a:r>
            <a:r>
              <a:rPr sz="1800" spc="-15" dirty="0">
                <a:latin typeface="Arial"/>
                <a:cs typeface="Arial"/>
              </a:rPr>
              <a:t>microcontrollers </a:t>
            </a:r>
            <a:r>
              <a:rPr sz="1800" spc="75" dirty="0">
                <a:latin typeface="Arial"/>
                <a:cs typeface="Arial"/>
              </a:rPr>
              <a:t>to </a:t>
            </a:r>
            <a:r>
              <a:rPr sz="1800" spc="-90" dirty="0">
                <a:latin typeface="Arial"/>
                <a:cs typeface="Arial"/>
              </a:rPr>
              <a:t>use </a:t>
            </a:r>
            <a:r>
              <a:rPr sz="1800" spc="-15" dirty="0">
                <a:latin typeface="Arial"/>
                <a:cs typeface="Arial"/>
              </a:rPr>
              <a:t>on </a:t>
            </a:r>
            <a:r>
              <a:rPr sz="1800" spc="-40" dirty="0">
                <a:latin typeface="Arial"/>
                <a:cs typeface="Arial"/>
              </a:rPr>
              <a:t>chip </a:t>
            </a:r>
            <a:r>
              <a:rPr sz="1800" spc="-105" dirty="0">
                <a:latin typeface="Arial"/>
                <a:cs typeface="Arial"/>
              </a:rPr>
              <a:t>Flash </a:t>
            </a:r>
            <a:r>
              <a:rPr sz="1800" spc="-30" dirty="0">
                <a:latin typeface="Arial"/>
                <a:cs typeface="Arial"/>
              </a:rPr>
              <a:t>memory </a:t>
            </a:r>
            <a:r>
              <a:rPr sz="1800" spc="50" dirty="0">
                <a:latin typeface="Arial"/>
                <a:cs typeface="Arial"/>
              </a:rPr>
              <a:t>for </a:t>
            </a:r>
            <a:r>
              <a:rPr sz="1800" spc="-20" dirty="0">
                <a:latin typeface="Arial"/>
                <a:cs typeface="Arial"/>
              </a:rPr>
              <a:t>program  </a:t>
            </a:r>
            <a:r>
              <a:rPr sz="1800" spc="-30" dirty="0">
                <a:latin typeface="Arial"/>
                <a:cs typeface="Arial"/>
              </a:rPr>
              <a:t>storage.</a:t>
            </a:r>
            <a:endParaRPr sz="1800">
              <a:latin typeface="Arial"/>
              <a:cs typeface="Arial"/>
            </a:endParaRPr>
          </a:p>
          <a:p>
            <a:pPr marL="195580" marR="5080" indent="-182880" algn="just">
              <a:lnSpc>
                <a:spcPct val="100600"/>
              </a:lnSpc>
              <a:spcBef>
                <a:spcPts val="89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05" dirty="0">
                <a:latin typeface="Arial"/>
                <a:cs typeface="Arial"/>
              </a:rPr>
              <a:t>Flash </a:t>
            </a:r>
            <a:r>
              <a:rPr sz="1800" spc="-30" dirty="0">
                <a:latin typeface="Arial"/>
                <a:cs typeface="Arial"/>
              </a:rPr>
              <a:t>memory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25" dirty="0">
                <a:latin typeface="Arial"/>
                <a:cs typeface="Arial"/>
              </a:rPr>
              <a:t>non-volatile </a:t>
            </a:r>
            <a:r>
              <a:rPr sz="1800" spc="-30" dirty="0">
                <a:latin typeface="Arial"/>
                <a:cs typeface="Arial"/>
              </a:rPr>
              <a:t>programmable memory, </a:t>
            </a:r>
            <a:r>
              <a:rPr sz="1800" spc="-45" dirty="0">
                <a:latin typeface="Arial"/>
                <a:cs typeface="Arial"/>
              </a:rPr>
              <a:t>ideal </a:t>
            </a:r>
            <a:r>
              <a:rPr sz="1800" spc="4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fast </a:t>
            </a:r>
            <a:r>
              <a:rPr sz="1800" spc="-20" dirty="0">
                <a:latin typeface="Arial"/>
                <a:cs typeface="Arial"/>
              </a:rPr>
              <a:t>development </a:t>
            </a:r>
            <a:r>
              <a:rPr sz="1800" spc="-80" dirty="0">
                <a:latin typeface="Arial"/>
                <a:cs typeface="Arial"/>
              </a:rPr>
              <a:t>because  </a:t>
            </a:r>
            <a:r>
              <a:rPr sz="1800" spc="-105" dirty="0">
                <a:latin typeface="Arial"/>
                <a:cs typeface="Arial"/>
              </a:rPr>
              <a:t>Flash </a:t>
            </a:r>
            <a:r>
              <a:rPr sz="1800" spc="-30" dirty="0">
                <a:latin typeface="Arial"/>
                <a:cs typeface="Arial"/>
              </a:rPr>
              <a:t>memory </a:t>
            </a:r>
            <a:r>
              <a:rPr sz="1800" spc="-85" dirty="0">
                <a:latin typeface="Arial"/>
                <a:cs typeface="Arial"/>
              </a:rPr>
              <a:t>can </a:t>
            </a:r>
            <a:r>
              <a:rPr sz="1800" spc="-45" dirty="0">
                <a:latin typeface="Arial"/>
                <a:cs typeface="Arial"/>
              </a:rPr>
              <a:t>be </a:t>
            </a:r>
            <a:r>
              <a:rPr sz="1800" spc="-70" dirty="0">
                <a:latin typeface="Arial"/>
                <a:cs typeface="Arial"/>
              </a:rPr>
              <a:t>erased </a:t>
            </a:r>
            <a:r>
              <a:rPr sz="1800" spc="-20" dirty="0">
                <a:latin typeface="Arial"/>
                <a:cs typeface="Arial"/>
              </a:rPr>
              <a:t>in </a:t>
            </a:r>
            <a:r>
              <a:rPr sz="1800" spc="-75" dirty="0">
                <a:latin typeface="Arial"/>
                <a:cs typeface="Arial"/>
              </a:rPr>
              <a:t>seconds </a:t>
            </a:r>
            <a:r>
              <a:rPr sz="1800" spc="-40" dirty="0">
                <a:latin typeface="Arial"/>
                <a:cs typeface="Arial"/>
              </a:rPr>
              <a:t>compared </a:t>
            </a:r>
            <a:r>
              <a:rPr sz="1800" spc="70" dirty="0">
                <a:latin typeface="Arial"/>
                <a:cs typeface="Arial"/>
              </a:rPr>
              <a:t>to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95" dirty="0">
                <a:latin typeface="Arial"/>
                <a:cs typeface="Arial"/>
              </a:rPr>
              <a:t>20 </a:t>
            </a:r>
            <a:r>
              <a:rPr sz="1800" spc="-30" dirty="0">
                <a:latin typeface="Arial"/>
                <a:cs typeface="Arial"/>
              </a:rPr>
              <a:t>minutes </a:t>
            </a:r>
            <a:r>
              <a:rPr sz="1800" spc="20" dirty="0">
                <a:latin typeface="Arial"/>
                <a:cs typeface="Arial"/>
              </a:rPr>
              <a:t>or </a:t>
            </a:r>
            <a:r>
              <a:rPr sz="1800" spc="-20" dirty="0">
                <a:latin typeface="Arial"/>
                <a:cs typeface="Arial"/>
              </a:rPr>
              <a:t>more </a:t>
            </a:r>
            <a:r>
              <a:rPr sz="1800" spc="-55" dirty="0">
                <a:latin typeface="Arial"/>
                <a:cs typeface="Arial"/>
              </a:rPr>
              <a:t>needed </a:t>
            </a:r>
            <a:r>
              <a:rPr sz="1800" spc="45" dirty="0">
                <a:latin typeface="Arial"/>
                <a:cs typeface="Arial"/>
              </a:rPr>
              <a:t>for</a:t>
            </a:r>
            <a:r>
              <a:rPr sz="1800" spc="-35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  </a:t>
            </a:r>
            <a:r>
              <a:rPr sz="1800" spc="-155" dirty="0">
                <a:latin typeface="Arial"/>
                <a:cs typeface="Arial"/>
              </a:rPr>
              <a:t>UV-EPROM</a:t>
            </a:r>
            <a:r>
              <a:rPr sz="1800" spc="-155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506" y="1038601"/>
            <a:ext cx="9446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Popular </a:t>
            </a:r>
            <a:r>
              <a:rPr spc="-260" dirty="0"/>
              <a:t>Microcontroller Technologies </a:t>
            </a:r>
            <a:r>
              <a:rPr spc="-360" dirty="0"/>
              <a:t>or</a:t>
            </a:r>
            <a:r>
              <a:rPr spc="-15" dirty="0"/>
              <a:t> </a:t>
            </a:r>
            <a:r>
              <a:rPr spc="-300" dirty="0"/>
              <a:t>families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50" y="2028566"/>
            <a:ext cx="9901555" cy="322643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800" b="1" spc="-185" dirty="0">
                <a:latin typeface="Verdana"/>
                <a:cs typeface="Verdana"/>
              </a:rPr>
              <a:t>AVR</a:t>
            </a:r>
            <a:r>
              <a:rPr sz="1800" b="1" spc="-105" dirty="0">
                <a:latin typeface="Verdana"/>
                <a:cs typeface="Verdana"/>
              </a:rPr>
              <a:t> </a:t>
            </a:r>
            <a:r>
              <a:rPr sz="1800" b="1" spc="-150" dirty="0">
                <a:latin typeface="Verdana"/>
                <a:cs typeface="Verdana"/>
              </a:rPr>
              <a:t>Microcontroller</a:t>
            </a:r>
            <a:endParaRPr sz="1800">
              <a:latin typeface="Verdana"/>
              <a:cs typeface="Verdana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70" dirty="0">
                <a:latin typeface="Arial"/>
                <a:cs typeface="Arial"/>
              </a:rPr>
              <a:t>There </a:t>
            </a:r>
            <a:r>
              <a:rPr sz="1800" spc="-55" dirty="0">
                <a:latin typeface="Arial"/>
                <a:cs typeface="Arial"/>
              </a:rPr>
              <a:t>are </a:t>
            </a:r>
            <a:r>
              <a:rPr sz="1800" spc="-60" dirty="0">
                <a:latin typeface="Arial"/>
                <a:cs typeface="Arial"/>
              </a:rPr>
              <a:t>many </a:t>
            </a:r>
            <a:r>
              <a:rPr sz="1800" spc="-50" dirty="0">
                <a:latin typeface="Arial"/>
                <a:cs typeface="Arial"/>
              </a:rPr>
              <a:t>kinds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180" dirty="0">
                <a:latin typeface="Arial"/>
                <a:cs typeface="Arial"/>
              </a:rPr>
              <a:t>AVR </a:t>
            </a:r>
            <a:r>
              <a:rPr sz="1800" spc="-5" dirty="0">
                <a:latin typeface="Arial"/>
                <a:cs typeface="Arial"/>
              </a:rPr>
              <a:t>microcontroller </a:t>
            </a:r>
            <a:r>
              <a:rPr sz="1800" spc="40" dirty="0">
                <a:latin typeface="Arial"/>
                <a:cs typeface="Arial"/>
              </a:rPr>
              <a:t>with </a:t>
            </a:r>
            <a:r>
              <a:rPr sz="1800" spc="20" dirty="0">
                <a:latin typeface="Arial"/>
                <a:cs typeface="Arial"/>
              </a:rPr>
              <a:t>different </a:t>
            </a:r>
            <a:r>
              <a:rPr sz="1800" spc="-15" dirty="0">
                <a:latin typeface="Arial"/>
                <a:cs typeface="Arial"/>
              </a:rPr>
              <a:t>properties. </a:t>
            </a:r>
            <a:r>
              <a:rPr sz="1800" spc="-50" dirty="0">
                <a:latin typeface="Arial"/>
                <a:cs typeface="Arial"/>
              </a:rPr>
              <a:t>Except </a:t>
            </a:r>
            <a:r>
              <a:rPr sz="1800" spc="50" dirty="0">
                <a:latin typeface="Arial"/>
                <a:cs typeface="Arial"/>
              </a:rPr>
              <a:t>for </a:t>
            </a:r>
            <a:r>
              <a:rPr sz="1800" spc="-150" dirty="0">
                <a:latin typeface="Arial"/>
                <a:cs typeface="Arial"/>
              </a:rPr>
              <a:t>AVR32, </a:t>
            </a:r>
            <a:r>
              <a:rPr sz="1800" spc="-20" dirty="0">
                <a:latin typeface="Arial"/>
                <a:cs typeface="Arial"/>
              </a:rPr>
              <a:t>which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120" dirty="0">
                <a:latin typeface="Arial"/>
                <a:cs typeface="Arial"/>
              </a:rPr>
              <a:t>a  </a:t>
            </a:r>
            <a:r>
              <a:rPr sz="1800" spc="-150" dirty="0">
                <a:latin typeface="Arial"/>
                <a:cs typeface="Arial"/>
              </a:rPr>
              <a:t>32 </a:t>
            </a:r>
            <a:r>
              <a:rPr sz="1800" spc="45" dirty="0">
                <a:latin typeface="Arial"/>
                <a:cs typeface="Arial"/>
              </a:rPr>
              <a:t>bit </a:t>
            </a:r>
            <a:r>
              <a:rPr sz="1800" spc="-10" dirty="0">
                <a:latin typeface="Arial"/>
                <a:cs typeface="Arial"/>
              </a:rPr>
              <a:t>microcontroller, </a:t>
            </a:r>
            <a:r>
              <a:rPr sz="1800" spc="-175" dirty="0">
                <a:latin typeface="Arial"/>
                <a:cs typeface="Arial"/>
              </a:rPr>
              <a:t>AVRs </a:t>
            </a:r>
            <a:r>
              <a:rPr sz="1800" spc="-60" dirty="0">
                <a:latin typeface="Arial"/>
                <a:cs typeface="Arial"/>
              </a:rPr>
              <a:t>are </a:t>
            </a:r>
            <a:r>
              <a:rPr sz="1800" spc="-35" dirty="0">
                <a:latin typeface="Arial"/>
                <a:cs typeface="Arial"/>
              </a:rPr>
              <a:t>all </a:t>
            </a:r>
            <a:r>
              <a:rPr sz="1800" spc="-5" dirty="0">
                <a:latin typeface="Arial"/>
                <a:cs typeface="Arial"/>
              </a:rPr>
              <a:t>8-bit </a:t>
            </a:r>
            <a:r>
              <a:rPr sz="1800" spc="-20" dirty="0">
                <a:latin typeface="Arial"/>
                <a:cs typeface="Arial"/>
              </a:rPr>
              <a:t>microcontrollers, </a:t>
            </a:r>
            <a:r>
              <a:rPr sz="1800" spc="-50" dirty="0">
                <a:latin typeface="Arial"/>
                <a:cs typeface="Arial"/>
              </a:rPr>
              <a:t>meaning </a:t>
            </a:r>
            <a:r>
              <a:rPr sz="1800" spc="35" dirty="0">
                <a:latin typeface="Arial"/>
                <a:cs typeface="Arial"/>
              </a:rPr>
              <a:t>that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200" dirty="0">
                <a:latin typeface="Arial"/>
                <a:cs typeface="Arial"/>
              </a:rPr>
              <a:t>CPU </a:t>
            </a:r>
            <a:r>
              <a:rPr sz="1800" spc="-80" dirty="0">
                <a:latin typeface="Arial"/>
                <a:cs typeface="Arial"/>
              </a:rPr>
              <a:t>can </a:t>
            </a:r>
            <a:r>
              <a:rPr sz="1800" spc="20" dirty="0">
                <a:latin typeface="Arial"/>
                <a:cs typeface="Arial"/>
              </a:rPr>
              <a:t>work </a:t>
            </a:r>
            <a:r>
              <a:rPr sz="1800" spc="-20" dirty="0">
                <a:latin typeface="Arial"/>
                <a:cs typeface="Arial"/>
              </a:rPr>
              <a:t>on only </a:t>
            </a:r>
            <a:r>
              <a:rPr sz="1800" spc="-15" dirty="0">
                <a:latin typeface="Arial"/>
                <a:cs typeface="Arial"/>
              </a:rPr>
              <a:t>8  </a:t>
            </a:r>
            <a:r>
              <a:rPr sz="1800" spc="-5" dirty="0">
                <a:latin typeface="Arial"/>
                <a:cs typeface="Arial"/>
              </a:rPr>
              <a:t>bits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25" dirty="0">
                <a:latin typeface="Arial"/>
                <a:cs typeface="Arial"/>
              </a:rPr>
              <a:t>data </a:t>
            </a:r>
            <a:r>
              <a:rPr sz="1800" spc="10" dirty="0">
                <a:latin typeface="Arial"/>
                <a:cs typeface="Arial"/>
              </a:rPr>
              <a:t>at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time. </a:t>
            </a:r>
            <a:r>
              <a:rPr sz="1800" spc="-60" dirty="0">
                <a:latin typeface="Arial"/>
                <a:cs typeface="Arial"/>
              </a:rPr>
              <a:t>Data </a:t>
            </a:r>
            <a:r>
              <a:rPr sz="1800" spc="-25" dirty="0">
                <a:latin typeface="Arial"/>
                <a:cs typeface="Arial"/>
              </a:rPr>
              <a:t>larger </a:t>
            </a:r>
            <a:r>
              <a:rPr sz="1800" dirty="0">
                <a:latin typeface="Arial"/>
                <a:cs typeface="Arial"/>
              </a:rPr>
              <a:t>then </a:t>
            </a:r>
            <a:r>
              <a:rPr sz="1800" spc="-15" dirty="0">
                <a:latin typeface="Arial"/>
                <a:cs typeface="Arial"/>
              </a:rPr>
              <a:t>8 </a:t>
            </a:r>
            <a:r>
              <a:rPr sz="1800" spc="-10" dirty="0">
                <a:latin typeface="Arial"/>
                <a:cs typeface="Arial"/>
              </a:rPr>
              <a:t>bits </a:t>
            </a:r>
            <a:r>
              <a:rPr sz="1800" spc="-105" dirty="0">
                <a:latin typeface="Arial"/>
                <a:cs typeface="Arial"/>
              </a:rPr>
              <a:t>has </a:t>
            </a:r>
            <a:r>
              <a:rPr sz="1800" spc="75" dirty="0">
                <a:latin typeface="Arial"/>
                <a:cs typeface="Arial"/>
              </a:rPr>
              <a:t>to </a:t>
            </a:r>
            <a:r>
              <a:rPr sz="1800" spc="-45" dirty="0">
                <a:latin typeface="Arial"/>
                <a:cs typeface="Arial"/>
              </a:rPr>
              <a:t>be </a:t>
            </a:r>
            <a:r>
              <a:rPr sz="1800" spc="-15" dirty="0">
                <a:latin typeface="Arial"/>
                <a:cs typeface="Arial"/>
              </a:rPr>
              <a:t>broken </a:t>
            </a:r>
            <a:r>
              <a:rPr sz="1800" spc="25" dirty="0">
                <a:latin typeface="Arial"/>
                <a:cs typeface="Arial"/>
              </a:rPr>
              <a:t>into </a:t>
            </a:r>
            <a:r>
              <a:rPr sz="1800" spc="-10" dirty="0">
                <a:latin typeface="Arial"/>
                <a:cs typeface="Arial"/>
              </a:rPr>
              <a:t>8-bit </a:t>
            </a:r>
            <a:r>
              <a:rPr sz="1800" spc="-70" dirty="0">
                <a:latin typeface="Arial"/>
                <a:cs typeface="Arial"/>
              </a:rPr>
              <a:t>pieces </a:t>
            </a:r>
            <a:r>
              <a:rPr sz="1800" spc="75" dirty="0">
                <a:latin typeface="Arial"/>
                <a:cs typeface="Arial"/>
              </a:rPr>
              <a:t>to </a:t>
            </a:r>
            <a:r>
              <a:rPr sz="1800" spc="-45" dirty="0">
                <a:latin typeface="Arial"/>
                <a:cs typeface="Arial"/>
              </a:rPr>
              <a:t>be </a:t>
            </a:r>
            <a:r>
              <a:rPr sz="1800" spc="-60" dirty="0">
                <a:latin typeface="Arial"/>
                <a:cs typeface="Arial"/>
              </a:rPr>
              <a:t>processed </a:t>
            </a:r>
            <a:r>
              <a:rPr sz="1800" spc="-40" dirty="0">
                <a:latin typeface="Arial"/>
                <a:cs typeface="Arial"/>
              </a:rPr>
              <a:t>by 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65" dirty="0">
                <a:latin typeface="Arial"/>
                <a:cs typeface="Arial"/>
              </a:rPr>
              <a:t>CPU.</a:t>
            </a:r>
            <a:endParaRPr sz="1800">
              <a:latin typeface="Arial"/>
              <a:cs typeface="Arial"/>
            </a:endParaRPr>
          </a:p>
          <a:p>
            <a:pPr marL="194945" indent="-182880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75" dirty="0">
                <a:latin typeface="Arial"/>
                <a:cs typeface="Arial"/>
              </a:rPr>
              <a:t>AVRs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are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generally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classified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into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four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broad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groups:</a:t>
            </a:r>
            <a:endParaRPr sz="1800">
              <a:latin typeface="Arial"/>
              <a:cs typeface="Arial"/>
            </a:endParaRPr>
          </a:p>
          <a:p>
            <a:pPr marL="743585" lvl="1" indent="-183515">
              <a:lnSpc>
                <a:spcPct val="100000"/>
              </a:lnSpc>
              <a:spcBef>
                <a:spcPts val="520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1600" spc="-50" dirty="0">
                <a:latin typeface="Arial"/>
                <a:cs typeface="Arial"/>
              </a:rPr>
              <a:t>Mega</a:t>
            </a:r>
            <a:endParaRPr sz="1600">
              <a:latin typeface="Arial"/>
              <a:cs typeface="Arial"/>
            </a:endParaRPr>
          </a:p>
          <a:p>
            <a:pPr marL="743585" lvl="1" indent="-183515">
              <a:lnSpc>
                <a:spcPct val="100000"/>
              </a:lnSpc>
              <a:spcBef>
                <a:spcPts val="495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1600" spc="-70" dirty="0">
                <a:latin typeface="Arial"/>
                <a:cs typeface="Arial"/>
              </a:rPr>
              <a:t>Tiny</a:t>
            </a:r>
            <a:endParaRPr sz="1600">
              <a:latin typeface="Arial"/>
              <a:cs typeface="Arial"/>
            </a:endParaRPr>
          </a:p>
          <a:p>
            <a:pPr marL="743585" lvl="1" indent="-18351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1600" spc="-80" dirty="0">
                <a:latin typeface="Arial"/>
                <a:cs typeface="Arial"/>
              </a:rPr>
              <a:t>Special </a:t>
            </a:r>
            <a:r>
              <a:rPr sz="1600" spc="-35" dirty="0">
                <a:latin typeface="Arial"/>
                <a:cs typeface="Arial"/>
              </a:rPr>
              <a:t>purpose</a:t>
            </a:r>
            <a:endParaRPr sz="1600">
              <a:latin typeface="Arial"/>
              <a:cs typeface="Arial"/>
            </a:endParaRPr>
          </a:p>
          <a:p>
            <a:pPr marL="743585" lvl="1" indent="-18351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1600" spc="-110" dirty="0">
                <a:latin typeface="Arial"/>
                <a:cs typeface="Arial"/>
              </a:rPr>
              <a:t>Classic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Features </a:t>
            </a:r>
            <a:r>
              <a:rPr spc="-305" dirty="0"/>
              <a:t>of </a:t>
            </a:r>
            <a:r>
              <a:rPr spc="-25" dirty="0"/>
              <a:t>a</a:t>
            </a:r>
            <a:r>
              <a:rPr spc="55" dirty="0"/>
              <a:t> </a:t>
            </a:r>
            <a:r>
              <a:rPr spc="-26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9711" y="1991735"/>
            <a:ext cx="9210040" cy="302895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000" b="1" spc="-215" dirty="0">
                <a:latin typeface="Arial"/>
                <a:cs typeface="Arial"/>
              </a:rPr>
              <a:t>CPU:</a:t>
            </a:r>
            <a:endParaRPr sz="20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905"/>
              </a:spcBef>
            </a:pPr>
            <a:r>
              <a:rPr sz="1800" spc="-10" dirty="0">
                <a:latin typeface="Arial"/>
                <a:cs typeface="Arial"/>
              </a:rPr>
              <a:t>Microcontrollers </a:t>
            </a:r>
            <a:r>
              <a:rPr sz="1800" spc="-25" dirty="0">
                <a:latin typeface="Arial"/>
                <a:cs typeface="Arial"/>
              </a:rPr>
              <a:t>brain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-55" dirty="0">
                <a:latin typeface="Arial"/>
                <a:cs typeface="Arial"/>
              </a:rPr>
              <a:t>named </a:t>
            </a:r>
            <a:r>
              <a:rPr sz="1800" spc="-140" dirty="0">
                <a:latin typeface="Arial"/>
                <a:cs typeface="Arial"/>
              </a:rPr>
              <a:t>as </a:t>
            </a:r>
            <a:r>
              <a:rPr sz="1800" spc="-165" dirty="0">
                <a:latin typeface="Arial"/>
                <a:cs typeface="Arial"/>
              </a:rPr>
              <a:t>CPU. </a:t>
            </a:r>
            <a:r>
              <a:rPr sz="1800" spc="-200" dirty="0">
                <a:latin typeface="Arial"/>
                <a:cs typeface="Arial"/>
              </a:rPr>
              <a:t>CPU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55" dirty="0">
                <a:latin typeface="Arial"/>
                <a:cs typeface="Arial"/>
              </a:rPr>
              <a:t>device </a:t>
            </a:r>
            <a:r>
              <a:rPr sz="1800" spc="-20" dirty="0">
                <a:latin typeface="Arial"/>
                <a:cs typeface="Arial"/>
              </a:rPr>
              <a:t>which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35" dirty="0">
                <a:latin typeface="Arial"/>
                <a:cs typeface="Arial"/>
              </a:rPr>
              <a:t>employed </a:t>
            </a:r>
            <a:r>
              <a:rPr sz="1800" spc="70" dirty="0">
                <a:latin typeface="Arial"/>
                <a:cs typeface="Arial"/>
              </a:rPr>
              <a:t>to </a:t>
            </a:r>
            <a:r>
              <a:rPr sz="1800" spc="10" dirty="0">
                <a:latin typeface="Arial"/>
                <a:cs typeface="Arial"/>
              </a:rPr>
              <a:t>fetch </a:t>
            </a:r>
            <a:r>
              <a:rPr sz="1800" spc="-35" dirty="0">
                <a:latin typeface="Arial"/>
                <a:cs typeface="Arial"/>
              </a:rPr>
              <a:t>data,  </a:t>
            </a:r>
            <a:r>
              <a:rPr sz="1800" spc="-45" dirty="0">
                <a:latin typeface="Arial"/>
                <a:cs typeface="Arial"/>
              </a:rPr>
              <a:t>decode </a:t>
            </a:r>
            <a:r>
              <a:rPr sz="1800" spc="65" dirty="0">
                <a:latin typeface="Arial"/>
                <a:cs typeface="Arial"/>
              </a:rPr>
              <a:t>it </a:t>
            </a:r>
            <a:r>
              <a:rPr sz="1800" spc="-60" dirty="0">
                <a:latin typeface="Arial"/>
                <a:cs typeface="Arial"/>
              </a:rPr>
              <a:t>and </a:t>
            </a:r>
            <a:r>
              <a:rPr sz="1800" spc="5" dirty="0">
                <a:latin typeface="Arial"/>
                <a:cs typeface="Arial"/>
              </a:rPr>
              <a:t>at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end </a:t>
            </a:r>
            <a:r>
              <a:rPr sz="1800" spc="-20" dirty="0">
                <a:latin typeface="Arial"/>
                <a:cs typeface="Arial"/>
              </a:rPr>
              <a:t>complete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75" dirty="0">
                <a:latin typeface="Arial"/>
                <a:cs typeface="Arial"/>
              </a:rPr>
              <a:t>assigned </a:t>
            </a:r>
            <a:r>
              <a:rPr sz="1800" spc="-40" dirty="0">
                <a:latin typeface="Arial"/>
                <a:cs typeface="Arial"/>
              </a:rPr>
              <a:t>task </a:t>
            </a:r>
            <a:r>
              <a:rPr sz="1800" spc="-60" dirty="0">
                <a:latin typeface="Arial"/>
                <a:cs typeface="Arial"/>
              </a:rPr>
              <a:t>successfully. </a:t>
            </a:r>
            <a:r>
              <a:rPr sz="1800" dirty="0">
                <a:latin typeface="Arial"/>
                <a:cs typeface="Arial"/>
              </a:rPr>
              <a:t>With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35" dirty="0">
                <a:latin typeface="Arial"/>
                <a:cs typeface="Arial"/>
              </a:rPr>
              <a:t>help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200" dirty="0">
                <a:latin typeface="Arial"/>
                <a:cs typeface="Arial"/>
              </a:rPr>
              <a:t>CPU </a:t>
            </a:r>
            <a:r>
              <a:rPr sz="1800" spc="-35" dirty="0">
                <a:latin typeface="Arial"/>
                <a:cs typeface="Arial"/>
              </a:rPr>
              <a:t>all </a:t>
            </a:r>
            <a:r>
              <a:rPr sz="1800" spc="5" dirty="0">
                <a:latin typeface="Arial"/>
                <a:cs typeface="Arial"/>
              </a:rPr>
              <a:t>the  </a:t>
            </a:r>
            <a:r>
              <a:rPr sz="1800" spc="-30" dirty="0">
                <a:latin typeface="Arial"/>
                <a:cs typeface="Arial"/>
              </a:rPr>
              <a:t>components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microcontroller </a:t>
            </a:r>
            <a:r>
              <a:rPr sz="1800" spc="-55" dirty="0">
                <a:latin typeface="Arial"/>
                <a:cs typeface="Arial"/>
              </a:rPr>
              <a:t>are </a:t>
            </a:r>
            <a:r>
              <a:rPr sz="1800" spc="-35" dirty="0">
                <a:latin typeface="Arial"/>
                <a:cs typeface="Arial"/>
              </a:rPr>
              <a:t>connected </a:t>
            </a:r>
            <a:r>
              <a:rPr sz="1800" spc="25" dirty="0">
                <a:latin typeface="Arial"/>
                <a:cs typeface="Arial"/>
              </a:rPr>
              <a:t>into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50" dirty="0">
                <a:latin typeface="Arial"/>
                <a:cs typeface="Arial"/>
              </a:rPr>
              <a:t>single </a:t>
            </a:r>
            <a:r>
              <a:rPr sz="1800" spc="-55" dirty="0">
                <a:latin typeface="Arial"/>
                <a:cs typeface="Arial"/>
              </a:rPr>
              <a:t>system. </a:t>
            </a:r>
            <a:r>
              <a:rPr sz="1800" spc="-5" dirty="0">
                <a:latin typeface="Arial"/>
                <a:cs typeface="Arial"/>
              </a:rPr>
              <a:t>Instruction fetched </a:t>
            </a:r>
            <a:r>
              <a:rPr sz="1800" spc="-35" dirty="0">
                <a:latin typeface="Arial"/>
                <a:cs typeface="Arial"/>
              </a:rPr>
              <a:t>by </a:t>
            </a:r>
            <a:r>
              <a:rPr sz="1800" spc="10" dirty="0">
                <a:latin typeface="Arial"/>
                <a:cs typeface="Arial"/>
              </a:rPr>
              <a:t>the  </a:t>
            </a:r>
            <a:r>
              <a:rPr sz="1800" spc="-30" dirty="0">
                <a:latin typeface="Arial"/>
                <a:cs typeface="Arial"/>
              </a:rPr>
              <a:t>programmable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memory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decoded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by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65" dirty="0">
                <a:latin typeface="Arial"/>
                <a:cs typeface="Arial"/>
              </a:rPr>
              <a:t>CPU.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000" b="1" spc="-80" dirty="0">
                <a:latin typeface="Arial"/>
                <a:cs typeface="Arial"/>
              </a:rPr>
              <a:t>Memory: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910"/>
              </a:spcBef>
            </a:pPr>
            <a:r>
              <a:rPr sz="1800" spc="-20" dirty="0">
                <a:latin typeface="Arial"/>
                <a:cs typeface="Arial"/>
              </a:rPr>
              <a:t>In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microcontroller </a:t>
            </a:r>
            <a:r>
              <a:rPr sz="1800" spc="-25" dirty="0">
                <a:latin typeface="Arial"/>
                <a:cs typeface="Arial"/>
              </a:rPr>
              <a:t>memory </a:t>
            </a:r>
            <a:r>
              <a:rPr sz="1800" spc="-35" dirty="0">
                <a:latin typeface="Arial"/>
                <a:cs typeface="Arial"/>
              </a:rPr>
              <a:t>chip </a:t>
            </a:r>
            <a:r>
              <a:rPr sz="1800" spc="-15" dirty="0">
                <a:latin typeface="Arial"/>
                <a:cs typeface="Arial"/>
              </a:rPr>
              <a:t>works </a:t>
            </a:r>
            <a:r>
              <a:rPr sz="1800" spc="-95" dirty="0">
                <a:latin typeface="Arial"/>
                <a:cs typeface="Arial"/>
              </a:rPr>
              <a:t>same </a:t>
            </a:r>
            <a:r>
              <a:rPr sz="1800" spc="-135" dirty="0">
                <a:latin typeface="Arial"/>
                <a:cs typeface="Arial"/>
              </a:rPr>
              <a:t>as </a:t>
            </a:r>
            <a:r>
              <a:rPr sz="1800" spc="-40" dirty="0">
                <a:latin typeface="Arial"/>
                <a:cs typeface="Arial"/>
              </a:rPr>
              <a:t>microprocessor. </a:t>
            </a:r>
            <a:r>
              <a:rPr sz="1800" spc="-20" dirty="0">
                <a:latin typeface="Arial"/>
                <a:cs typeface="Arial"/>
              </a:rPr>
              <a:t>Memory </a:t>
            </a:r>
            <a:r>
              <a:rPr sz="1800" spc="-35" dirty="0">
                <a:latin typeface="Arial"/>
                <a:cs typeface="Arial"/>
              </a:rPr>
              <a:t>chip stores all  programs </a:t>
            </a:r>
            <a:r>
              <a:rPr sz="1800" spc="25" dirty="0">
                <a:latin typeface="Arial"/>
                <a:cs typeface="Arial"/>
              </a:rPr>
              <a:t>&amp; </a:t>
            </a:r>
            <a:r>
              <a:rPr sz="1800" spc="-35" dirty="0">
                <a:latin typeface="Arial"/>
                <a:cs typeface="Arial"/>
              </a:rPr>
              <a:t>data. </a:t>
            </a:r>
            <a:r>
              <a:rPr sz="1800" spc="-10" dirty="0">
                <a:latin typeface="Arial"/>
                <a:cs typeface="Arial"/>
              </a:rPr>
              <a:t>Microcontrollers </a:t>
            </a:r>
            <a:r>
              <a:rPr sz="1800" spc="-55" dirty="0">
                <a:latin typeface="Arial"/>
                <a:cs typeface="Arial"/>
              </a:rPr>
              <a:t>are </a:t>
            </a:r>
            <a:r>
              <a:rPr sz="1800" spc="20" dirty="0">
                <a:latin typeface="Arial"/>
                <a:cs typeface="Arial"/>
              </a:rPr>
              <a:t>built </a:t>
            </a:r>
            <a:r>
              <a:rPr sz="1800" spc="45" dirty="0">
                <a:latin typeface="Arial"/>
                <a:cs typeface="Arial"/>
              </a:rPr>
              <a:t>with </a:t>
            </a:r>
            <a:r>
              <a:rPr sz="1800" spc="-25" dirty="0">
                <a:latin typeface="Arial"/>
                <a:cs typeface="Arial"/>
              </a:rPr>
              <a:t>certain </a:t>
            </a:r>
            <a:r>
              <a:rPr sz="1800" spc="-15" dirty="0">
                <a:latin typeface="Arial"/>
                <a:cs typeface="Arial"/>
              </a:rPr>
              <a:t>amount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114" dirty="0">
                <a:latin typeface="Arial"/>
                <a:cs typeface="Arial"/>
              </a:rPr>
              <a:t>ROM </a:t>
            </a:r>
            <a:r>
              <a:rPr sz="1800" spc="20" dirty="0">
                <a:latin typeface="Arial"/>
                <a:cs typeface="Arial"/>
              </a:rPr>
              <a:t>or </a:t>
            </a:r>
            <a:r>
              <a:rPr sz="1800" spc="-95" dirty="0">
                <a:latin typeface="Arial"/>
                <a:cs typeface="Arial"/>
              </a:rPr>
              <a:t>RAM </a:t>
            </a:r>
            <a:r>
              <a:rPr sz="1800" spc="-120" dirty="0">
                <a:latin typeface="Arial"/>
                <a:cs typeface="Arial"/>
              </a:rPr>
              <a:t>(EPROM,  </a:t>
            </a:r>
            <a:r>
              <a:rPr sz="1800" spc="-180" dirty="0">
                <a:latin typeface="Arial"/>
                <a:cs typeface="Arial"/>
              </a:rPr>
              <a:t>EEPROM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etc)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or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flash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memory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for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storage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program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source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codes.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792" y="1038601"/>
            <a:ext cx="5646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Features </a:t>
            </a:r>
            <a:r>
              <a:rPr spc="-305" dirty="0"/>
              <a:t>of </a:t>
            </a:r>
            <a:r>
              <a:rPr spc="-25" dirty="0"/>
              <a:t>a</a:t>
            </a:r>
            <a:r>
              <a:rPr spc="55" dirty="0"/>
              <a:t> </a:t>
            </a:r>
            <a:r>
              <a:rPr spc="-26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2792" y="2014280"/>
            <a:ext cx="9027795" cy="353822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000" b="1" spc="-160" dirty="0">
                <a:latin typeface="Verdana"/>
                <a:cs typeface="Verdana"/>
              </a:rPr>
              <a:t>Memory</a:t>
            </a:r>
            <a:r>
              <a:rPr sz="2000" b="1" spc="-150" dirty="0">
                <a:latin typeface="Verdana"/>
                <a:cs typeface="Verdana"/>
              </a:rPr>
              <a:t> </a:t>
            </a:r>
            <a:r>
              <a:rPr sz="2000" b="1" spc="-220" dirty="0">
                <a:latin typeface="Verdana"/>
                <a:cs typeface="Verdana"/>
              </a:rPr>
              <a:t>Types</a:t>
            </a:r>
            <a:endParaRPr sz="2000">
              <a:latin typeface="Verdana"/>
              <a:cs typeface="Verdana"/>
            </a:endParaRPr>
          </a:p>
          <a:p>
            <a:pPr marL="195580" indent="-182880" algn="just">
              <a:lnSpc>
                <a:spcPct val="100000"/>
              </a:lnSpc>
              <a:spcBef>
                <a:spcPts val="82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b="1" spc="-160" dirty="0">
                <a:latin typeface="Arial"/>
                <a:cs typeface="Arial"/>
              </a:rPr>
              <a:t>EPROM </a:t>
            </a:r>
            <a:r>
              <a:rPr sz="1800" spc="35" dirty="0">
                <a:latin typeface="Arial"/>
                <a:cs typeface="Arial"/>
              </a:rPr>
              <a:t>( </a:t>
            </a:r>
            <a:r>
              <a:rPr sz="1800" b="1" spc="-125" dirty="0">
                <a:latin typeface="Arial"/>
                <a:cs typeface="Arial"/>
              </a:rPr>
              <a:t>Erasable </a:t>
            </a:r>
            <a:r>
              <a:rPr sz="1800" b="1" spc="-95" dirty="0">
                <a:latin typeface="Arial"/>
                <a:cs typeface="Arial"/>
              </a:rPr>
              <a:t>Programmable </a:t>
            </a:r>
            <a:r>
              <a:rPr sz="1800" b="1" spc="-125" dirty="0">
                <a:latin typeface="Arial"/>
                <a:cs typeface="Arial"/>
              </a:rPr>
              <a:t>Read-Only</a:t>
            </a:r>
            <a:r>
              <a:rPr sz="1800" b="1" spc="-275" dirty="0">
                <a:latin typeface="Arial"/>
                <a:cs typeface="Arial"/>
              </a:rPr>
              <a:t> </a:t>
            </a:r>
            <a:r>
              <a:rPr sz="1800" b="1" spc="-60" dirty="0">
                <a:latin typeface="Arial"/>
                <a:cs typeface="Arial"/>
              </a:rPr>
              <a:t>Memory):</a:t>
            </a:r>
            <a:endParaRPr sz="1800">
              <a:latin typeface="Arial"/>
              <a:cs typeface="Arial"/>
            </a:endParaRPr>
          </a:p>
          <a:p>
            <a:pPr marL="287020" marR="538480" algn="just">
              <a:lnSpc>
                <a:spcPct val="100000"/>
              </a:lnSpc>
              <a:spcBef>
                <a:spcPts val="500"/>
              </a:spcBef>
            </a:pPr>
            <a:r>
              <a:rPr sz="1800" spc="65" dirty="0">
                <a:latin typeface="Arial"/>
                <a:cs typeface="Arial"/>
              </a:rPr>
              <a:t>It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20" dirty="0">
                <a:latin typeface="Arial"/>
                <a:cs typeface="Arial"/>
              </a:rPr>
              <a:t> 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memory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chip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that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retains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data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when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power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supply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switched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off.  </a:t>
            </a:r>
            <a:r>
              <a:rPr sz="1800" spc="-90" dirty="0">
                <a:latin typeface="Arial"/>
                <a:cs typeface="Arial"/>
              </a:rPr>
              <a:t>Once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programmed,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an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60" dirty="0">
                <a:latin typeface="Arial"/>
                <a:cs typeface="Arial"/>
              </a:rPr>
              <a:t>EPROM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can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be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erased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by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exposing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it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strong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ultraviolet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light  </a:t>
            </a:r>
            <a:r>
              <a:rPr sz="1800" spc="-55" dirty="0">
                <a:latin typeface="Arial"/>
                <a:cs typeface="Arial"/>
              </a:rPr>
              <a:t>source.</a:t>
            </a:r>
            <a:endParaRPr sz="1800">
              <a:latin typeface="Arial"/>
              <a:cs typeface="Arial"/>
            </a:endParaRPr>
          </a:p>
          <a:p>
            <a:pPr marL="195580" indent="-182880" algn="just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b="1" spc="-175" dirty="0">
                <a:solidFill>
                  <a:srgbClr val="0D0D0D"/>
                </a:solidFill>
                <a:latin typeface="Arial"/>
                <a:cs typeface="Arial"/>
              </a:rPr>
              <a:t>EEPROM </a:t>
            </a:r>
            <a:r>
              <a:rPr sz="1800" b="1" spc="-85" dirty="0">
                <a:solidFill>
                  <a:srgbClr val="0D0D0D"/>
                </a:solidFill>
                <a:latin typeface="Arial"/>
                <a:cs typeface="Arial"/>
              </a:rPr>
              <a:t>(Electrically </a:t>
            </a:r>
            <a:r>
              <a:rPr sz="1800" b="1" spc="-125" dirty="0">
                <a:solidFill>
                  <a:srgbClr val="0D0D0D"/>
                </a:solidFill>
                <a:latin typeface="Arial"/>
                <a:cs typeface="Arial"/>
              </a:rPr>
              <a:t>Erasable </a:t>
            </a:r>
            <a:r>
              <a:rPr sz="1800" b="1" spc="-90" dirty="0">
                <a:solidFill>
                  <a:srgbClr val="0D0D0D"/>
                </a:solidFill>
                <a:latin typeface="Arial"/>
                <a:cs typeface="Arial"/>
              </a:rPr>
              <a:t>Programmable </a:t>
            </a:r>
            <a:r>
              <a:rPr sz="1800" b="1" spc="-135" dirty="0">
                <a:solidFill>
                  <a:srgbClr val="0D0D0D"/>
                </a:solidFill>
                <a:latin typeface="Arial"/>
                <a:cs typeface="Arial"/>
              </a:rPr>
              <a:t>Read </a:t>
            </a:r>
            <a:r>
              <a:rPr sz="1800" b="1" spc="-110" dirty="0">
                <a:solidFill>
                  <a:srgbClr val="0D0D0D"/>
                </a:solidFill>
                <a:latin typeface="Arial"/>
                <a:cs typeface="Arial"/>
              </a:rPr>
              <a:t>Only</a:t>
            </a:r>
            <a:r>
              <a:rPr sz="1800" b="1" spc="-14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0D0D0D"/>
                </a:solidFill>
                <a:latin typeface="Arial"/>
                <a:cs typeface="Arial"/>
              </a:rPr>
              <a:t>Memory):</a:t>
            </a:r>
            <a:endParaRPr sz="1800">
              <a:latin typeface="Arial"/>
              <a:cs typeface="Arial"/>
            </a:endParaRPr>
          </a:p>
          <a:p>
            <a:pPr marL="287020" marR="5080" indent="-635" algn="just">
              <a:lnSpc>
                <a:spcPct val="100000"/>
              </a:lnSpc>
              <a:spcBef>
                <a:spcPts val="505"/>
              </a:spcBef>
            </a:pPr>
            <a:r>
              <a:rPr sz="1800" spc="-45" dirty="0">
                <a:latin typeface="Arial"/>
                <a:cs typeface="Arial"/>
              </a:rPr>
              <a:t>Many </a:t>
            </a:r>
            <a:r>
              <a:rPr sz="1800" spc="-15" dirty="0">
                <a:latin typeface="Arial"/>
                <a:cs typeface="Arial"/>
              </a:rPr>
              <a:t>microcontrollers </a:t>
            </a:r>
            <a:r>
              <a:rPr sz="1800" spc="-65" dirty="0">
                <a:latin typeface="Arial"/>
                <a:cs typeface="Arial"/>
              </a:rPr>
              <a:t>have </a:t>
            </a:r>
            <a:r>
              <a:rPr sz="1800" dirty="0">
                <a:latin typeface="Arial"/>
                <a:cs typeface="Arial"/>
              </a:rPr>
              <a:t>limited </a:t>
            </a:r>
            <a:r>
              <a:rPr sz="1800" spc="-35" dirty="0">
                <a:latin typeface="Arial"/>
                <a:cs typeface="Arial"/>
              </a:rPr>
              <a:t>amounts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180" dirty="0">
                <a:latin typeface="Arial"/>
                <a:cs typeface="Arial"/>
              </a:rPr>
              <a:t>EEPROM </a:t>
            </a:r>
            <a:r>
              <a:rPr sz="1800" spc="-20" dirty="0">
                <a:latin typeface="Arial"/>
                <a:cs typeface="Arial"/>
              </a:rPr>
              <a:t>on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35" dirty="0">
                <a:latin typeface="Arial"/>
                <a:cs typeface="Arial"/>
              </a:rPr>
              <a:t>chip. </a:t>
            </a:r>
            <a:r>
              <a:rPr sz="1800" spc="-180" dirty="0">
                <a:latin typeface="Arial"/>
                <a:cs typeface="Arial"/>
              </a:rPr>
              <a:t>EEPROM </a:t>
            </a:r>
            <a:r>
              <a:rPr sz="1800" spc="-95" dirty="0">
                <a:latin typeface="Arial"/>
                <a:cs typeface="Arial"/>
              </a:rPr>
              <a:t>seems  </a:t>
            </a:r>
            <a:r>
              <a:rPr sz="1800" spc="-15" dirty="0">
                <a:latin typeface="Arial"/>
                <a:cs typeface="Arial"/>
              </a:rPr>
              <a:t>more </a:t>
            </a:r>
            <a:r>
              <a:rPr sz="1800" spc="-25" dirty="0">
                <a:latin typeface="Arial"/>
                <a:cs typeface="Arial"/>
              </a:rPr>
              <a:t>suited </a:t>
            </a:r>
            <a:r>
              <a:rPr sz="1800" spc="-65" dirty="0">
                <a:latin typeface="Arial"/>
                <a:cs typeface="Arial"/>
              </a:rPr>
              <a:t>(because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its </a:t>
            </a:r>
            <a:r>
              <a:rPr sz="1800" spc="-45" dirty="0">
                <a:latin typeface="Arial"/>
                <a:cs typeface="Arial"/>
              </a:rPr>
              <a:t>economics) </a:t>
            </a:r>
            <a:r>
              <a:rPr sz="1800" spc="45" dirty="0">
                <a:latin typeface="Arial"/>
                <a:cs typeface="Arial"/>
              </a:rPr>
              <a:t>for </a:t>
            </a:r>
            <a:r>
              <a:rPr sz="1800" spc="-60" dirty="0">
                <a:latin typeface="Arial"/>
                <a:cs typeface="Arial"/>
              </a:rPr>
              <a:t>small </a:t>
            </a:r>
            <a:r>
              <a:rPr sz="1800" spc="-35" dirty="0">
                <a:latin typeface="Arial"/>
                <a:cs typeface="Arial"/>
              </a:rPr>
              <a:t>amounts </a:t>
            </a:r>
            <a:r>
              <a:rPr sz="1800" spc="50" dirty="0">
                <a:latin typeface="Arial"/>
                <a:cs typeface="Arial"/>
              </a:rPr>
              <a:t>of </a:t>
            </a:r>
            <a:r>
              <a:rPr sz="1800" spc="-30" dirty="0">
                <a:latin typeface="Arial"/>
                <a:cs typeface="Arial"/>
              </a:rPr>
              <a:t>memory </a:t>
            </a:r>
            <a:r>
              <a:rPr sz="1800" spc="35" dirty="0">
                <a:latin typeface="Arial"/>
                <a:cs typeface="Arial"/>
              </a:rPr>
              <a:t>that </a:t>
            </a:r>
            <a:r>
              <a:rPr sz="1800" spc="-10" dirty="0">
                <a:latin typeface="Arial"/>
                <a:cs typeface="Arial"/>
              </a:rPr>
              <a:t>hold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limited  </a:t>
            </a:r>
            <a:r>
              <a:rPr sz="1800" spc="-25" dirty="0">
                <a:latin typeface="Arial"/>
                <a:cs typeface="Arial"/>
              </a:rPr>
              <a:t>number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35" dirty="0">
                <a:latin typeface="Arial"/>
                <a:cs typeface="Arial"/>
              </a:rPr>
              <a:t>parameters </a:t>
            </a:r>
            <a:r>
              <a:rPr sz="1800" spc="35" dirty="0">
                <a:latin typeface="Arial"/>
                <a:cs typeface="Arial"/>
              </a:rPr>
              <a:t>that </a:t>
            </a:r>
            <a:r>
              <a:rPr sz="1800" spc="-70" dirty="0">
                <a:latin typeface="Arial"/>
                <a:cs typeface="Arial"/>
              </a:rPr>
              <a:t>may </a:t>
            </a:r>
            <a:r>
              <a:rPr sz="1800" spc="-65" dirty="0">
                <a:latin typeface="Arial"/>
                <a:cs typeface="Arial"/>
              </a:rPr>
              <a:t>have </a:t>
            </a:r>
            <a:r>
              <a:rPr sz="1800" spc="75" dirty="0">
                <a:latin typeface="Arial"/>
                <a:cs typeface="Arial"/>
              </a:rPr>
              <a:t>to </a:t>
            </a:r>
            <a:r>
              <a:rPr sz="1800" spc="-45" dirty="0">
                <a:latin typeface="Arial"/>
                <a:cs typeface="Arial"/>
              </a:rPr>
              <a:t>be </a:t>
            </a:r>
            <a:r>
              <a:rPr sz="1800" spc="-55" dirty="0">
                <a:latin typeface="Arial"/>
                <a:cs typeface="Arial"/>
              </a:rPr>
              <a:t>changed </a:t>
            </a:r>
            <a:r>
              <a:rPr sz="1800" spc="25" dirty="0">
                <a:latin typeface="Arial"/>
                <a:cs typeface="Arial"/>
              </a:rPr>
              <a:t>from </a:t>
            </a:r>
            <a:r>
              <a:rPr sz="1800" spc="5" dirty="0">
                <a:latin typeface="Arial"/>
                <a:cs typeface="Arial"/>
              </a:rPr>
              <a:t>time </a:t>
            </a:r>
            <a:r>
              <a:rPr sz="1800" spc="7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time. </a:t>
            </a:r>
            <a:r>
              <a:rPr sz="1800" spc="-100" dirty="0">
                <a:latin typeface="Arial"/>
                <a:cs typeface="Arial"/>
              </a:rPr>
              <a:t>This </a:t>
            </a:r>
            <a:r>
              <a:rPr sz="1800" dirty="0">
                <a:latin typeface="Arial"/>
                <a:cs typeface="Arial"/>
              </a:rPr>
              <a:t>type </a:t>
            </a:r>
            <a:r>
              <a:rPr sz="1800" spc="55" dirty="0">
                <a:latin typeface="Arial"/>
                <a:cs typeface="Arial"/>
              </a:rPr>
              <a:t>of  </a:t>
            </a:r>
            <a:r>
              <a:rPr sz="1800" spc="-25" dirty="0">
                <a:latin typeface="Arial"/>
                <a:cs typeface="Arial"/>
              </a:rPr>
              <a:t>memory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-20" dirty="0">
                <a:latin typeface="Arial"/>
                <a:cs typeface="Arial"/>
              </a:rPr>
              <a:t>relatively </a:t>
            </a:r>
            <a:r>
              <a:rPr sz="1800" spc="-25" dirty="0">
                <a:latin typeface="Arial"/>
                <a:cs typeface="Arial"/>
              </a:rPr>
              <a:t>slow,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25" dirty="0">
                <a:latin typeface="Arial"/>
                <a:cs typeface="Arial"/>
              </a:rPr>
              <a:t>number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25" dirty="0">
                <a:latin typeface="Arial"/>
                <a:cs typeface="Arial"/>
              </a:rPr>
              <a:t>erase/write </a:t>
            </a:r>
            <a:r>
              <a:rPr sz="1800" spc="-80" dirty="0">
                <a:latin typeface="Arial"/>
                <a:cs typeface="Arial"/>
              </a:rPr>
              <a:t>cycles </a:t>
            </a:r>
            <a:r>
              <a:rPr sz="1800" spc="-20" dirty="0">
                <a:latin typeface="Arial"/>
                <a:cs typeface="Arial"/>
              </a:rPr>
              <a:t>allowed in </a:t>
            </a:r>
            <a:r>
              <a:rPr sz="1800" spc="-5" dirty="0">
                <a:latin typeface="Arial"/>
                <a:cs typeface="Arial"/>
              </a:rPr>
              <a:t>its </a:t>
            </a:r>
            <a:r>
              <a:rPr sz="1800" spc="5" dirty="0">
                <a:latin typeface="Arial"/>
                <a:cs typeface="Arial"/>
              </a:rPr>
              <a:t>lifetime </a:t>
            </a:r>
            <a:r>
              <a:rPr sz="1800" spc="-90" dirty="0">
                <a:latin typeface="Arial"/>
                <a:cs typeface="Arial"/>
              </a:rPr>
              <a:t>is  </a:t>
            </a:r>
            <a:r>
              <a:rPr sz="1800" spc="-5" dirty="0">
                <a:latin typeface="Arial"/>
                <a:cs typeface="Arial"/>
              </a:rPr>
              <a:t>limited.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792" y="1038601"/>
            <a:ext cx="5646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Features </a:t>
            </a:r>
            <a:r>
              <a:rPr spc="-305" dirty="0"/>
              <a:t>of </a:t>
            </a:r>
            <a:r>
              <a:rPr spc="-25" dirty="0"/>
              <a:t>a</a:t>
            </a:r>
            <a:r>
              <a:rPr spc="55" dirty="0"/>
              <a:t> </a:t>
            </a:r>
            <a:r>
              <a:rPr spc="-26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5860" y="2057507"/>
            <a:ext cx="9081135" cy="36868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605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b="1" spc="-204" dirty="0">
                <a:latin typeface="Arial"/>
                <a:cs typeface="Arial"/>
              </a:rPr>
              <a:t>FLASH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spc="-105" dirty="0">
                <a:latin typeface="Arial"/>
                <a:cs typeface="Arial"/>
              </a:rPr>
              <a:t>(EPROM)</a:t>
            </a:r>
            <a:endParaRPr sz="1800">
              <a:latin typeface="Arial"/>
              <a:cs typeface="Arial"/>
            </a:endParaRPr>
          </a:p>
          <a:p>
            <a:pPr marL="287020" marR="5080" algn="just">
              <a:lnSpc>
                <a:spcPct val="100000"/>
              </a:lnSpc>
              <a:spcBef>
                <a:spcPts val="500"/>
              </a:spcBef>
            </a:pPr>
            <a:r>
              <a:rPr sz="1800" spc="-105" dirty="0">
                <a:latin typeface="Arial"/>
                <a:cs typeface="Arial"/>
              </a:rPr>
              <a:t>Flash </a:t>
            </a:r>
            <a:r>
              <a:rPr sz="1800" spc="-35" dirty="0">
                <a:latin typeface="Arial"/>
                <a:cs typeface="Arial"/>
              </a:rPr>
              <a:t>provides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25" dirty="0">
                <a:latin typeface="Arial"/>
                <a:cs typeface="Arial"/>
              </a:rPr>
              <a:t>better </a:t>
            </a:r>
            <a:r>
              <a:rPr sz="1800" spc="-10" dirty="0">
                <a:latin typeface="Arial"/>
                <a:cs typeface="Arial"/>
              </a:rPr>
              <a:t>solution than </a:t>
            </a:r>
            <a:r>
              <a:rPr sz="1800" spc="-30" dirty="0">
                <a:latin typeface="Arial"/>
                <a:cs typeface="Arial"/>
              </a:rPr>
              <a:t>regular </a:t>
            </a:r>
            <a:r>
              <a:rPr sz="1800" spc="-180" dirty="0">
                <a:latin typeface="Arial"/>
                <a:cs typeface="Arial"/>
              </a:rPr>
              <a:t>EEPROM </a:t>
            </a:r>
            <a:r>
              <a:rPr sz="1800" spc="-20" dirty="0">
                <a:latin typeface="Arial"/>
                <a:cs typeface="Arial"/>
              </a:rPr>
              <a:t>when </a:t>
            </a:r>
            <a:r>
              <a:rPr sz="1800" dirty="0">
                <a:latin typeface="Arial"/>
                <a:cs typeface="Arial"/>
              </a:rPr>
              <a:t>there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15" dirty="0">
                <a:latin typeface="Arial"/>
                <a:cs typeface="Arial"/>
              </a:rPr>
              <a:t>requirement </a:t>
            </a:r>
            <a:r>
              <a:rPr sz="1800" spc="45" dirty="0">
                <a:latin typeface="Arial"/>
                <a:cs typeface="Arial"/>
              </a:rPr>
              <a:t>for  </a:t>
            </a:r>
            <a:r>
              <a:rPr sz="1800" spc="-35" dirty="0">
                <a:latin typeface="Arial"/>
                <a:cs typeface="Arial"/>
              </a:rPr>
              <a:t>large amounts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30" dirty="0">
                <a:latin typeface="Arial"/>
                <a:cs typeface="Arial"/>
              </a:rPr>
              <a:t>non-volatile </a:t>
            </a:r>
            <a:r>
              <a:rPr sz="1800" spc="-15" dirty="0">
                <a:latin typeface="Arial"/>
                <a:cs typeface="Arial"/>
              </a:rPr>
              <a:t>program </a:t>
            </a:r>
            <a:r>
              <a:rPr sz="1800" spc="-30" dirty="0">
                <a:latin typeface="Arial"/>
                <a:cs typeface="Arial"/>
              </a:rPr>
              <a:t>memory. </a:t>
            </a:r>
            <a:r>
              <a:rPr sz="1800" spc="65" dirty="0">
                <a:latin typeface="Arial"/>
                <a:cs typeface="Arial"/>
              </a:rPr>
              <a:t>It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25" dirty="0">
                <a:latin typeface="Arial"/>
                <a:cs typeface="Arial"/>
              </a:rPr>
              <a:t>both </a:t>
            </a:r>
            <a:r>
              <a:rPr sz="1800" spc="-10" dirty="0">
                <a:latin typeface="Arial"/>
                <a:cs typeface="Arial"/>
              </a:rPr>
              <a:t>faster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-15" dirty="0">
                <a:latin typeface="Arial"/>
                <a:cs typeface="Arial"/>
              </a:rPr>
              <a:t>permits </a:t>
            </a:r>
            <a:r>
              <a:rPr sz="1800" spc="-20" dirty="0">
                <a:latin typeface="Arial"/>
                <a:cs typeface="Arial"/>
              </a:rPr>
              <a:t>more  </a:t>
            </a:r>
            <a:r>
              <a:rPr sz="1800" spc="-25" dirty="0">
                <a:latin typeface="Arial"/>
                <a:cs typeface="Arial"/>
              </a:rPr>
              <a:t>erase/write </a:t>
            </a:r>
            <a:r>
              <a:rPr sz="1800" spc="-75" dirty="0">
                <a:latin typeface="Arial"/>
                <a:cs typeface="Arial"/>
              </a:rPr>
              <a:t>cycles </a:t>
            </a:r>
            <a:r>
              <a:rPr sz="1800" spc="-10" dirty="0">
                <a:latin typeface="Arial"/>
                <a:cs typeface="Arial"/>
              </a:rPr>
              <a:t>than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-160" dirty="0">
                <a:latin typeface="Arial"/>
                <a:cs typeface="Arial"/>
              </a:rPr>
              <a:t>EEPROM.</a:t>
            </a:r>
            <a:endParaRPr sz="180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b="1" spc="-155" dirty="0">
                <a:latin typeface="Arial"/>
                <a:cs typeface="Arial"/>
              </a:rPr>
              <a:t>MASK</a:t>
            </a:r>
            <a:r>
              <a:rPr sz="1800" b="1" spc="-120" dirty="0">
                <a:latin typeface="Arial"/>
                <a:cs typeface="Arial"/>
              </a:rPr>
              <a:t> </a:t>
            </a:r>
            <a:r>
              <a:rPr sz="1800" b="1" spc="-110" dirty="0">
                <a:latin typeface="Arial"/>
                <a:cs typeface="Arial"/>
              </a:rPr>
              <a:t>ROM</a:t>
            </a:r>
            <a:endParaRPr sz="1800">
              <a:latin typeface="Arial"/>
              <a:cs typeface="Arial"/>
            </a:endParaRPr>
          </a:p>
          <a:p>
            <a:pPr marL="287020" marR="6350" indent="-635" algn="just">
              <a:lnSpc>
                <a:spcPct val="100000"/>
              </a:lnSpc>
              <a:spcBef>
                <a:spcPts val="505"/>
              </a:spcBef>
            </a:pPr>
            <a:r>
              <a:rPr sz="1800" spc="-65" dirty="0">
                <a:latin typeface="Arial"/>
                <a:cs typeface="Arial"/>
              </a:rPr>
              <a:t>Mask </a:t>
            </a:r>
            <a:r>
              <a:rPr sz="1800" spc="-114" dirty="0">
                <a:latin typeface="Arial"/>
                <a:cs typeface="Arial"/>
              </a:rPr>
              <a:t>ROM </a:t>
            </a:r>
            <a:r>
              <a:rPr sz="1800" spc="-25" dirty="0">
                <a:latin typeface="Arial"/>
                <a:cs typeface="Arial"/>
              </a:rPr>
              <a:t>refers </a:t>
            </a:r>
            <a:r>
              <a:rPr sz="1800" spc="70" dirty="0">
                <a:latin typeface="Arial"/>
                <a:cs typeface="Arial"/>
              </a:rPr>
              <a:t>to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25" dirty="0">
                <a:latin typeface="Arial"/>
                <a:cs typeface="Arial"/>
              </a:rPr>
              <a:t>kind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114" dirty="0">
                <a:latin typeface="Arial"/>
                <a:cs typeface="Arial"/>
              </a:rPr>
              <a:t>ROM </a:t>
            </a:r>
            <a:r>
              <a:rPr sz="1800" spc="-20" dirty="0">
                <a:latin typeface="Arial"/>
                <a:cs typeface="Arial"/>
              </a:rPr>
              <a:t>in which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contents </a:t>
            </a:r>
            <a:r>
              <a:rPr sz="1800" spc="-55" dirty="0">
                <a:latin typeface="Arial"/>
                <a:cs typeface="Arial"/>
              </a:rPr>
              <a:t>are </a:t>
            </a:r>
            <a:r>
              <a:rPr sz="1800" spc="-25" dirty="0">
                <a:latin typeface="Arial"/>
                <a:cs typeface="Arial"/>
              </a:rPr>
              <a:t>programed </a:t>
            </a:r>
            <a:r>
              <a:rPr sz="1800" spc="-35" dirty="0">
                <a:latin typeface="Arial"/>
                <a:cs typeface="Arial"/>
              </a:rPr>
              <a:t>by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170" dirty="0">
                <a:latin typeface="Arial"/>
                <a:cs typeface="Arial"/>
              </a:rPr>
              <a:t>IC  </a:t>
            </a:r>
            <a:r>
              <a:rPr sz="1800" spc="-20" dirty="0">
                <a:latin typeface="Arial"/>
                <a:cs typeface="Arial"/>
              </a:rPr>
              <a:t>manufacturer. In </a:t>
            </a:r>
            <a:r>
              <a:rPr sz="1800" spc="15" dirty="0">
                <a:latin typeface="Arial"/>
                <a:cs typeface="Arial"/>
              </a:rPr>
              <a:t>other </a:t>
            </a:r>
            <a:r>
              <a:rPr sz="1800" spc="-20" dirty="0">
                <a:latin typeface="Arial"/>
                <a:cs typeface="Arial"/>
              </a:rPr>
              <a:t>words, </a:t>
            </a:r>
            <a:r>
              <a:rPr sz="1800" spc="60" dirty="0">
                <a:latin typeface="Arial"/>
                <a:cs typeface="Arial"/>
              </a:rPr>
              <a:t>it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40" dirty="0">
                <a:latin typeface="Arial"/>
                <a:cs typeface="Arial"/>
              </a:rPr>
              <a:t>not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45" dirty="0">
                <a:latin typeface="Arial"/>
                <a:cs typeface="Arial"/>
              </a:rPr>
              <a:t>user-programmable </a:t>
            </a:r>
            <a:r>
              <a:rPr sz="1800" spc="-100" dirty="0">
                <a:latin typeface="Arial"/>
                <a:cs typeface="Arial"/>
              </a:rPr>
              <a:t>ROM. The </a:t>
            </a:r>
            <a:r>
              <a:rPr sz="1800" spc="20" dirty="0">
                <a:latin typeface="Arial"/>
                <a:cs typeface="Arial"/>
              </a:rPr>
              <a:t>term </a:t>
            </a:r>
            <a:r>
              <a:rPr sz="1800" spc="-80" dirty="0">
                <a:latin typeface="Arial"/>
                <a:cs typeface="Arial"/>
              </a:rPr>
              <a:t>mask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-75" dirty="0">
                <a:latin typeface="Arial"/>
                <a:cs typeface="Arial"/>
              </a:rPr>
              <a:t>used  </a:t>
            </a:r>
            <a:r>
              <a:rPr sz="1800" spc="-20" dirty="0">
                <a:latin typeface="Arial"/>
                <a:cs typeface="Arial"/>
              </a:rPr>
              <a:t>in </a:t>
            </a:r>
            <a:r>
              <a:rPr sz="1800" spc="-165" dirty="0">
                <a:latin typeface="Arial"/>
                <a:cs typeface="Arial"/>
              </a:rPr>
              <a:t>IC </a:t>
            </a:r>
            <a:r>
              <a:rPr sz="1800" spc="-15" dirty="0">
                <a:latin typeface="Arial"/>
                <a:cs typeface="Arial"/>
              </a:rPr>
              <a:t>fabrication. </a:t>
            </a:r>
            <a:r>
              <a:rPr sz="1800" spc="-100" dirty="0">
                <a:latin typeface="Arial"/>
                <a:cs typeface="Arial"/>
              </a:rPr>
              <a:t>Since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process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-30" dirty="0">
                <a:latin typeface="Arial"/>
                <a:cs typeface="Arial"/>
              </a:rPr>
              <a:t>costly, </a:t>
            </a:r>
            <a:r>
              <a:rPr sz="1800" spc="-85" dirty="0">
                <a:latin typeface="Arial"/>
                <a:cs typeface="Arial"/>
              </a:rPr>
              <a:t>mask </a:t>
            </a:r>
            <a:r>
              <a:rPr sz="1800" spc="-114" dirty="0">
                <a:latin typeface="Arial"/>
                <a:cs typeface="Arial"/>
              </a:rPr>
              <a:t>ROM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75" dirty="0">
                <a:latin typeface="Arial"/>
                <a:cs typeface="Arial"/>
              </a:rPr>
              <a:t>used </a:t>
            </a:r>
            <a:r>
              <a:rPr sz="1800" spc="-20" dirty="0">
                <a:latin typeface="Arial"/>
                <a:cs typeface="Arial"/>
              </a:rPr>
              <a:t>when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50" dirty="0">
                <a:latin typeface="Arial"/>
                <a:cs typeface="Arial"/>
              </a:rPr>
              <a:t>needed </a:t>
            </a:r>
            <a:r>
              <a:rPr sz="1800" spc="-35" dirty="0">
                <a:latin typeface="Arial"/>
                <a:cs typeface="Arial"/>
              </a:rPr>
              <a:t>volume </a:t>
            </a:r>
            <a:r>
              <a:rPr sz="1800" spc="-90" dirty="0">
                <a:latin typeface="Arial"/>
                <a:cs typeface="Arial"/>
              </a:rPr>
              <a:t>is  </a:t>
            </a:r>
            <a:r>
              <a:rPr sz="1800" spc="-25" dirty="0">
                <a:latin typeface="Arial"/>
                <a:cs typeface="Arial"/>
              </a:rPr>
              <a:t>high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it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absolutely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certain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that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the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contents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will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not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change.</a:t>
            </a:r>
            <a:endParaRPr sz="1800">
              <a:latin typeface="Arial"/>
              <a:cs typeface="Arial"/>
            </a:endParaRPr>
          </a:p>
          <a:p>
            <a:pPr marL="287020" marR="5080" indent="-635" algn="just">
              <a:lnSpc>
                <a:spcPct val="100000"/>
              </a:lnSpc>
              <a:spcBef>
                <a:spcPts val="495"/>
              </a:spcBef>
            </a:pPr>
            <a:r>
              <a:rPr sz="1800" spc="65" dirty="0">
                <a:latin typeface="Arial"/>
                <a:cs typeface="Arial"/>
              </a:rPr>
              <a:t>It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30" dirty="0">
                <a:latin typeface="Arial"/>
                <a:cs typeface="Arial"/>
              </a:rPr>
              <a:t>common </a:t>
            </a:r>
            <a:r>
              <a:rPr sz="1800" spc="-25" dirty="0">
                <a:latin typeface="Arial"/>
                <a:cs typeface="Arial"/>
              </a:rPr>
              <a:t>practice </a:t>
            </a:r>
            <a:r>
              <a:rPr sz="1800" spc="75" dirty="0">
                <a:latin typeface="Arial"/>
                <a:cs typeface="Arial"/>
              </a:rPr>
              <a:t>to </a:t>
            </a:r>
            <a:r>
              <a:rPr sz="1800" spc="-90" dirty="0">
                <a:latin typeface="Arial"/>
                <a:cs typeface="Arial"/>
              </a:rPr>
              <a:t>use </a:t>
            </a:r>
            <a:r>
              <a:rPr sz="1800" spc="-155" dirty="0">
                <a:latin typeface="Arial"/>
                <a:cs typeface="Arial"/>
              </a:rPr>
              <a:t>UV-EPROM </a:t>
            </a:r>
            <a:r>
              <a:rPr sz="1800" spc="20" dirty="0">
                <a:latin typeface="Arial"/>
                <a:cs typeface="Arial"/>
              </a:rPr>
              <a:t>or </a:t>
            </a:r>
            <a:r>
              <a:rPr sz="1800" spc="-105" dirty="0">
                <a:latin typeface="Arial"/>
                <a:cs typeface="Arial"/>
              </a:rPr>
              <a:t>Flash </a:t>
            </a:r>
            <a:r>
              <a:rPr sz="1800" spc="50" dirty="0">
                <a:latin typeface="Arial"/>
                <a:cs typeface="Arial"/>
              </a:rPr>
              <a:t>for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20" dirty="0">
                <a:latin typeface="Arial"/>
                <a:cs typeface="Arial"/>
              </a:rPr>
              <a:t>development </a:t>
            </a:r>
            <a:r>
              <a:rPr sz="1800" spc="-80" dirty="0">
                <a:latin typeface="Arial"/>
                <a:cs typeface="Arial"/>
              </a:rPr>
              <a:t>phase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project, 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-20" dirty="0">
                <a:latin typeface="Arial"/>
                <a:cs typeface="Arial"/>
              </a:rPr>
              <a:t>only </a:t>
            </a:r>
            <a:r>
              <a:rPr sz="1800" spc="15" dirty="0">
                <a:latin typeface="Arial"/>
                <a:cs typeface="Arial"/>
              </a:rPr>
              <a:t>after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40" dirty="0">
                <a:latin typeface="Arial"/>
                <a:cs typeface="Arial"/>
              </a:rPr>
              <a:t>code/data </a:t>
            </a:r>
            <a:r>
              <a:rPr sz="1800" spc="-65" dirty="0">
                <a:latin typeface="Arial"/>
                <a:cs typeface="Arial"/>
              </a:rPr>
              <a:t>have </a:t>
            </a:r>
            <a:r>
              <a:rPr sz="1800" spc="-50" dirty="0">
                <a:latin typeface="Arial"/>
                <a:cs typeface="Arial"/>
              </a:rPr>
              <a:t>been </a:t>
            </a:r>
            <a:r>
              <a:rPr sz="1800" spc="-30" dirty="0">
                <a:latin typeface="Arial"/>
                <a:cs typeface="Arial"/>
              </a:rPr>
              <a:t>finalize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mask </a:t>
            </a:r>
            <a:r>
              <a:rPr sz="1800" spc="-45" dirty="0">
                <a:latin typeface="Arial"/>
                <a:cs typeface="Arial"/>
              </a:rPr>
              <a:t>version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the product </a:t>
            </a:r>
            <a:r>
              <a:rPr sz="1800" spc="-90" dirty="0">
                <a:latin typeface="Arial"/>
                <a:cs typeface="Arial"/>
              </a:rPr>
              <a:t>is  </a:t>
            </a:r>
            <a:r>
              <a:rPr sz="1800" spc="-20" dirty="0">
                <a:latin typeface="Arial"/>
                <a:cs typeface="Arial"/>
              </a:rPr>
              <a:t>ordered.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792" y="1038601"/>
            <a:ext cx="5646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Features </a:t>
            </a:r>
            <a:r>
              <a:rPr spc="-305" dirty="0"/>
              <a:t>of </a:t>
            </a:r>
            <a:r>
              <a:rPr spc="-25" dirty="0"/>
              <a:t>a</a:t>
            </a:r>
            <a:r>
              <a:rPr spc="55" dirty="0"/>
              <a:t> </a:t>
            </a:r>
            <a:r>
              <a:rPr spc="-26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8552" y="2083175"/>
            <a:ext cx="8636000" cy="233489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15"/>
              </a:spcBef>
            </a:pPr>
            <a:r>
              <a:rPr sz="2000" b="1" spc="-65" dirty="0">
                <a:latin typeface="Arial"/>
                <a:cs typeface="Arial"/>
              </a:rPr>
              <a:t>Input/Output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ports:</a:t>
            </a:r>
            <a:endParaRPr sz="200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  <a:spcBef>
                <a:spcPts val="905"/>
              </a:spcBef>
            </a:pPr>
            <a:r>
              <a:rPr sz="1800" spc="5" dirty="0">
                <a:latin typeface="Arial"/>
                <a:cs typeface="Arial"/>
              </a:rPr>
              <a:t>Input/output(I/O)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ports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are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necessary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for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interfacing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various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I/O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devices.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Microcontrollers  </a:t>
            </a:r>
            <a:r>
              <a:rPr sz="1800" spc="-55" dirty="0">
                <a:latin typeface="Arial"/>
                <a:cs typeface="Arial"/>
              </a:rPr>
              <a:t>are </a:t>
            </a:r>
            <a:r>
              <a:rPr sz="1800" spc="-20" dirty="0">
                <a:latin typeface="Arial"/>
                <a:cs typeface="Arial"/>
              </a:rPr>
              <a:t>provided </a:t>
            </a:r>
            <a:r>
              <a:rPr sz="1800" spc="40" dirty="0">
                <a:latin typeface="Arial"/>
                <a:cs typeface="Arial"/>
              </a:rPr>
              <a:t>with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limited </a:t>
            </a:r>
            <a:r>
              <a:rPr sz="1800" spc="-25" dirty="0">
                <a:latin typeface="Arial"/>
                <a:cs typeface="Arial"/>
              </a:rPr>
              <a:t>number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65" dirty="0">
                <a:latin typeface="Arial"/>
                <a:cs typeface="Arial"/>
              </a:rPr>
              <a:t>I/O </a:t>
            </a:r>
            <a:r>
              <a:rPr sz="1800" dirty="0">
                <a:latin typeface="Arial"/>
                <a:cs typeface="Arial"/>
              </a:rPr>
              <a:t>ports </a:t>
            </a:r>
            <a:r>
              <a:rPr sz="1800" spc="4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interfacing </a:t>
            </a:r>
            <a:r>
              <a:rPr sz="1800" spc="-80" dirty="0">
                <a:latin typeface="Arial"/>
                <a:cs typeface="Arial"/>
              </a:rPr>
              <a:t>necessary </a:t>
            </a:r>
            <a:r>
              <a:rPr sz="1800" spc="-70" dirty="0">
                <a:latin typeface="Arial"/>
                <a:cs typeface="Arial"/>
              </a:rPr>
              <a:t>I/O devices  </a:t>
            </a:r>
            <a:r>
              <a:rPr sz="1800" spc="35" dirty="0">
                <a:latin typeface="Arial"/>
                <a:cs typeface="Arial"/>
              </a:rPr>
              <a:t>without </a:t>
            </a:r>
            <a:r>
              <a:rPr sz="1800" spc="-70" dirty="0">
                <a:latin typeface="Arial"/>
                <a:cs typeface="Arial"/>
              </a:rPr>
              <a:t>any </a:t>
            </a:r>
            <a:r>
              <a:rPr sz="1800" spc="-15" dirty="0">
                <a:latin typeface="Arial"/>
                <a:cs typeface="Arial"/>
              </a:rPr>
              <a:t>additional</a:t>
            </a:r>
            <a:r>
              <a:rPr sz="1800" spc="-34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hardware.</a:t>
            </a:r>
            <a:endParaRPr sz="1800">
              <a:latin typeface="Arial"/>
              <a:cs typeface="Arial"/>
            </a:endParaRPr>
          </a:p>
          <a:p>
            <a:pPr marL="12700" marR="5080" indent="-635" algn="just">
              <a:lnSpc>
                <a:spcPct val="100000"/>
              </a:lnSpc>
              <a:spcBef>
                <a:spcPts val="905"/>
              </a:spcBef>
            </a:pPr>
            <a:r>
              <a:rPr sz="1800" spc="-15" dirty="0">
                <a:latin typeface="Arial"/>
                <a:cs typeface="Arial"/>
              </a:rPr>
              <a:t>Moreover, </a:t>
            </a:r>
            <a:r>
              <a:rPr sz="1800" dirty="0">
                <a:latin typeface="Arial"/>
                <a:cs typeface="Arial"/>
              </a:rPr>
              <a:t>multifunctional </a:t>
            </a:r>
            <a:r>
              <a:rPr sz="1800" spc="-30" dirty="0">
                <a:latin typeface="Arial"/>
                <a:cs typeface="Arial"/>
              </a:rPr>
              <a:t>capability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20" dirty="0">
                <a:latin typeface="Arial"/>
                <a:cs typeface="Arial"/>
              </a:rPr>
              <a:t>provided </a:t>
            </a:r>
            <a:r>
              <a:rPr sz="1800" spc="-80" dirty="0">
                <a:latin typeface="Arial"/>
                <a:cs typeface="Arial"/>
              </a:rPr>
              <a:t>so </a:t>
            </a:r>
            <a:r>
              <a:rPr sz="1800" spc="35" dirty="0">
                <a:latin typeface="Arial"/>
                <a:cs typeface="Arial"/>
              </a:rPr>
              <a:t>that </a:t>
            </a:r>
            <a:r>
              <a:rPr sz="1800" spc="-65" dirty="0">
                <a:latin typeface="Arial"/>
                <a:cs typeface="Arial"/>
              </a:rPr>
              <a:t>many </a:t>
            </a:r>
            <a:r>
              <a:rPr sz="1800" spc="-15" dirty="0">
                <a:latin typeface="Arial"/>
                <a:cs typeface="Arial"/>
              </a:rPr>
              <a:t>driver functions </a:t>
            </a:r>
            <a:r>
              <a:rPr sz="1800" spc="-75" dirty="0">
                <a:latin typeface="Arial"/>
                <a:cs typeface="Arial"/>
              </a:rPr>
              <a:t>such </a:t>
            </a:r>
            <a:r>
              <a:rPr sz="1800" spc="-135" dirty="0">
                <a:latin typeface="Arial"/>
                <a:cs typeface="Arial"/>
              </a:rPr>
              <a:t>as  </a:t>
            </a:r>
            <a:r>
              <a:rPr sz="1800" spc="-10" dirty="0">
                <a:latin typeface="Arial"/>
                <a:cs typeface="Arial"/>
              </a:rPr>
              <a:t>interfacing </a:t>
            </a:r>
            <a:r>
              <a:rPr sz="1800" spc="-15" dirty="0">
                <a:latin typeface="Arial"/>
                <a:cs typeface="Arial"/>
              </a:rPr>
              <a:t>external </a:t>
            </a:r>
            <a:r>
              <a:rPr sz="1800" spc="-30" dirty="0">
                <a:latin typeface="Arial"/>
                <a:cs typeface="Arial"/>
              </a:rPr>
              <a:t>memory, </a:t>
            </a:r>
            <a:r>
              <a:rPr sz="1800" spc="20" dirty="0">
                <a:latin typeface="Arial"/>
                <a:cs typeface="Arial"/>
              </a:rPr>
              <a:t>interrupt </a:t>
            </a:r>
            <a:r>
              <a:rPr sz="1800" spc="-15" dirty="0">
                <a:latin typeface="Arial"/>
                <a:cs typeface="Arial"/>
              </a:rPr>
              <a:t>inputs etc </a:t>
            </a:r>
            <a:r>
              <a:rPr sz="1800" spc="-80" dirty="0">
                <a:latin typeface="Arial"/>
                <a:cs typeface="Arial"/>
              </a:rPr>
              <a:t>can </a:t>
            </a:r>
            <a:r>
              <a:rPr sz="1800" spc="-45" dirty="0">
                <a:latin typeface="Arial"/>
                <a:cs typeface="Arial"/>
              </a:rPr>
              <a:t>be </a:t>
            </a:r>
            <a:r>
              <a:rPr sz="1800" spc="-20" dirty="0">
                <a:latin typeface="Arial"/>
                <a:cs typeface="Arial"/>
              </a:rPr>
              <a:t>provided </a:t>
            </a:r>
            <a:r>
              <a:rPr sz="1800" spc="45" dirty="0">
                <a:latin typeface="Arial"/>
                <a:cs typeface="Arial"/>
              </a:rPr>
              <a:t>with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limited </a:t>
            </a:r>
            <a:r>
              <a:rPr sz="1800" spc="-25" dirty="0">
                <a:latin typeface="Arial"/>
                <a:cs typeface="Arial"/>
              </a:rPr>
              <a:t>number 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65" dirty="0">
                <a:latin typeface="Arial"/>
                <a:cs typeface="Arial"/>
              </a:rPr>
              <a:t>I/O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pins.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792" y="1038601"/>
            <a:ext cx="5646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Features </a:t>
            </a:r>
            <a:r>
              <a:rPr spc="-305" dirty="0"/>
              <a:t>of </a:t>
            </a:r>
            <a:r>
              <a:rPr spc="-25" dirty="0"/>
              <a:t>a</a:t>
            </a:r>
            <a:r>
              <a:rPr spc="55" dirty="0"/>
              <a:t> </a:t>
            </a:r>
            <a:r>
              <a:rPr spc="-26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2591" y="1991735"/>
            <a:ext cx="9004300" cy="347662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000" b="1" spc="-130" dirty="0">
                <a:latin typeface="Arial"/>
                <a:cs typeface="Arial"/>
              </a:rPr>
              <a:t>Timers: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905"/>
              </a:spcBef>
            </a:pPr>
            <a:r>
              <a:rPr sz="1800" spc="-95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microcontroller </a:t>
            </a:r>
            <a:r>
              <a:rPr sz="1800" spc="-70" dirty="0">
                <a:latin typeface="Arial"/>
                <a:cs typeface="Arial"/>
              </a:rPr>
              <a:t>may </a:t>
            </a:r>
            <a:r>
              <a:rPr sz="1800" spc="-45" dirty="0">
                <a:latin typeface="Arial"/>
                <a:cs typeface="Arial"/>
              </a:rPr>
              <a:t>be </a:t>
            </a:r>
            <a:r>
              <a:rPr sz="1800" spc="-15" dirty="0">
                <a:latin typeface="Arial"/>
                <a:cs typeface="Arial"/>
              </a:rPr>
              <a:t>in-built </a:t>
            </a:r>
            <a:r>
              <a:rPr sz="1800" spc="40" dirty="0">
                <a:latin typeface="Arial"/>
                <a:cs typeface="Arial"/>
              </a:rPr>
              <a:t>with </a:t>
            </a:r>
            <a:r>
              <a:rPr sz="1800" spc="-35" dirty="0">
                <a:latin typeface="Arial"/>
                <a:cs typeface="Arial"/>
              </a:rPr>
              <a:t>one </a:t>
            </a:r>
            <a:r>
              <a:rPr sz="1800" spc="20" dirty="0">
                <a:latin typeface="Arial"/>
                <a:cs typeface="Arial"/>
              </a:rPr>
              <a:t>or </a:t>
            </a:r>
            <a:r>
              <a:rPr sz="1800" spc="-15" dirty="0">
                <a:latin typeface="Arial"/>
                <a:cs typeface="Arial"/>
              </a:rPr>
              <a:t>more </a:t>
            </a:r>
            <a:r>
              <a:rPr sz="1800" spc="10" dirty="0">
                <a:latin typeface="Arial"/>
                <a:cs typeface="Arial"/>
              </a:rPr>
              <a:t>timer </a:t>
            </a:r>
            <a:r>
              <a:rPr sz="1800" spc="20" dirty="0">
                <a:latin typeface="Arial"/>
                <a:cs typeface="Arial"/>
              </a:rPr>
              <a:t>or </a:t>
            </a:r>
            <a:r>
              <a:rPr sz="1800" spc="-30" dirty="0">
                <a:latin typeface="Arial"/>
                <a:cs typeface="Arial"/>
              </a:rPr>
              <a:t>counters. </a:t>
            </a:r>
            <a:r>
              <a:rPr sz="1800" spc="-100" dirty="0">
                <a:latin typeface="Arial"/>
                <a:cs typeface="Arial"/>
              </a:rPr>
              <a:t>The </a:t>
            </a:r>
            <a:r>
              <a:rPr sz="1800" spc="-20" dirty="0">
                <a:latin typeface="Arial"/>
                <a:cs typeface="Arial"/>
              </a:rPr>
              <a:t>timers </a:t>
            </a:r>
            <a:r>
              <a:rPr sz="1800" spc="25" dirty="0">
                <a:latin typeface="Arial"/>
                <a:cs typeface="Arial"/>
              </a:rPr>
              <a:t>&amp; </a:t>
            </a:r>
            <a:r>
              <a:rPr sz="1800" spc="-25" dirty="0">
                <a:latin typeface="Arial"/>
                <a:cs typeface="Arial"/>
              </a:rPr>
              <a:t>counters  </a:t>
            </a:r>
            <a:r>
              <a:rPr sz="1800" spc="10" dirty="0">
                <a:latin typeface="Arial"/>
                <a:cs typeface="Arial"/>
              </a:rPr>
              <a:t>control </a:t>
            </a:r>
            <a:r>
              <a:rPr sz="1800" spc="-35" dirty="0">
                <a:latin typeface="Arial"/>
                <a:cs typeface="Arial"/>
              </a:rPr>
              <a:t>all </a:t>
            </a:r>
            <a:r>
              <a:rPr sz="1800" spc="-15" dirty="0">
                <a:latin typeface="Arial"/>
                <a:cs typeface="Arial"/>
              </a:rPr>
              <a:t>counting </a:t>
            </a:r>
            <a:r>
              <a:rPr sz="1800" spc="25" dirty="0">
                <a:latin typeface="Arial"/>
                <a:cs typeface="Arial"/>
              </a:rPr>
              <a:t>&amp; </a:t>
            </a:r>
            <a:r>
              <a:rPr sz="1800" dirty="0">
                <a:latin typeface="Arial"/>
                <a:cs typeface="Arial"/>
              </a:rPr>
              <a:t>timing </a:t>
            </a:r>
            <a:r>
              <a:rPr sz="1800" spc="-20" dirty="0">
                <a:latin typeface="Arial"/>
                <a:cs typeface="Arial"/>
              </a:rPr>
              <a:t>operations </a:t>
            </a:r>
            <a:r>
              <a:rPr sz="1800" spc="20" dirty="0">
                <a:latin typeface="Arial"/>
                <a:cs typeface="Arial"/>
              </a:rPr>
              <a:t>within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microcontroller. </a:t>
            </a:r>
            <a:r>
              <a:rPr sz="1800" spc="-75" dirty="0">
                <a:latin typeface="Arial"/>
                <a:cs typeface="Arial"/>
              </a:rPr>
              <a:t>Timers </a:t>
            </a:r>
            <a:r>
              <a:rPr sz="1800" spc="-55" dirty="0">
                <a:latin typeface="Arial"/>
                <a:cs typeface="Arial"/>
              </a:rPr>
              <a:t>are </a:t>
            </a:r>
            <a:r>
              <a:rPr sz="1800" spc="-35" dirty="0">
                <a:latin typeface="Arial"/>
                <a:cs typeface="Arial"/>
              </a:rPr>
              <a:t>employed </a:t>
            </a:r>
            <a:r>
              <a:rPr sz="1800" spc="65" dirty="0">
                <a:latin typeface="Arial"/>
                <a:cs typeface="Arial"/>
              </a:rPr>
              <a:t>to  </a:t>
            </a:r>
            <a:r>
              <a:rPr sz="1800" dirty="0">
                <a:latin typeface="Arial"/>
                <a:cs typeface="Arial"/>
              </a:rPr>
              <a:t>count </a:t>
            </a:r>
            <a:r>
              <a:rPr sz="1800" spc="-15" dirty="0">
                <a:latin typeface="Arial"/>
                <a:cs typeface="Arial"/>
              </a:rPr>
              <a:t>external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pulses.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905"/>
              </a:spcBef>
            </a:pPr>
            <a:r>
              <a:rPr sz="1800" spc="-100" dirty="0">
                <a:latin typeface="Arial"/>
                <a:cs typeface="Arial"/>
              </a:rPr>
              <a:t>The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main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operations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performed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by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timers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are-</a:t>
            </a:r>
            <a:endParaRPr sz="1800">
              <a:latin typeface="Arial"/>
              <a:cs typeface="Arial"/>
            </a:endParaRPr>
          </a:p>
          <a:p>
            <a:pPr marL="744220" indent="-183515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744855" algn="l"/>
              </a:tabLst>
            </a:pPr>
            <a:r>
              <a:rPr sz="1800" spc="-55" dirty="0">
                <a:latin typeface="Arial"/>
                <a:cs typeface="Arial"/>
              </a:rPr>
              <a:t>pulse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generations</a:t>
            </a:r>
            <a:endParaRPr sz="1800">
              <a:latin typeface="Arial"/>
              <a:cs typeface="Arial"/>
            </a:endParaRPr>
          </a:p>
          <a:p>
            <a:pPr marL="744220" indent="-18351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744855" algn="l"/>
              </a:tabLst>
            </a:pPr>
            <a:r>
              <a:rPr sz="1800" spc="-40" dirty="0">
                <a:latin typeface="Arial"/>
                <a:cs typeface="Arial"/>
              </a:rPr>
              <a:t>clock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  <a:p>
            <a:pPr marL="793115" indent="-232410">
              <a:lnSpc>
                <a:spcPct val="100000"/>
              </a:lnSpc>
              <a:spcBef>
                <a:spcPts val="495"/>
              </a:spcBef>
              <a:buClr>
                <a:srgbClr val="252525"/>
              </a:buClr>
              <a:buFont typeface="Wingdings"/>
              <a:buChar char=""/>
              <a:tabLst>
                <a:tab pos="793115" algn="l"/>
                <a:tab pos="793750" algn="l"/>
              </a:tabLst>
            </a:pPr>
            <a:r>
              <a:rPr sz="1800" spc="-30" dirty="0">
                <a:latin typeface="Arial"/>
                <a:cs typeface="Arial"/>
              </a:rPr>
              <a:t>frequency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measuring</a:t>
            </a:r>
            <a:endParaRPr sz="1800">
              <a:latin typeface="Arial"/>
              <a:cs typeface="Arial"/>
            </a:endParaRPr>
          </a:p>
          <a:p>
            <a:pPr marL="744220" indent="-18351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744855" algn="l"/>
              </a:tabLst>
            </a:pPr>
            <a:r>
              <a:rPr sz="1800" spc="-20" dirty="0">
                <a:latin typeface="Arial"/>
                <a:cs typeface="Arial"/>
              </a:rPr>
              <a:t>modulations</a:t>
            </a:r>
            <a:endParaRPr sz="1800">
              <a:latin typeface="Arial"/>
              <a:cs typeface="Arial"/>
            </a:endParaRPr>
          </a:p>
          <a:p>
            <a:pPr marL="744220" indent="-18351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744855" algn="l"/>
              </a:tabLst>
            </a:pPr>
            <a:r>
              <a:rPr sz="1800" spc="-45" dirty="0">
                <a:latin typeface="Arial"/>
                <a:cs typeface="Arial"/>
              </a:rPr>
              <a:t>making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oscillations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506" y="1016630"/>
            <a:ext cx="9445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Popular </a:t>
            </a:r>
            <a:r>
              <a:rPr spc="-260" dirty="0"/>
              <a:t>Microcontroller Technologies </a:t>
            </a:r>
            <a:r>
              <a:rPr spc="-360" dirty="0"/>
              <a:t>or</a:t>
            </a:r>
            <a:r>
              <a:rPr spc="-25" dirty="0"/>
              <a:t> </a:t>
            </a:r>
            <a:r>
              <a:rPr spc="-300" dirty="0"/>
              <a:t>families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50" y="2122486"/>
            <a:ext cx="9901555" cy="109855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b="1" spc="-305" dirty="0">
                <a:latin typeface="Verdana"/>
                <a:cs typeface="Verdana"/>
              </a:rPr>
              <a:t>8051</a:t>
            </a:r>
            <a:r>
              <a:rPr sz="2000" b="1" spc="-125" dirty="0">
                <a:latin typeface="Verdana"/>
                <a:cs typeface="Verdana"/>
              </a:rPr>
              <a:t> </a:t>
            </a:r>
            <a:r>
              <a:rPr sz="2000" b="1" spc="-175" dirty="0">
                <a:latin typeface="Verdana"/>
                <a:cs typeface="Verdana"/>
              </a:rPr>
              <a:t>Microcontroller: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815"/>
              </a:spcBef>
            </a:pPr>
            <a:r>
              <a:rPr sz="1800" spc="-1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most </a:t>
            </a:r>
            <a:r>
              <a:rPr sz="1800" spc="-45" dirty="0">
                <a:latin typeface="Arial"/>
                <a:cs typeface="Arial"/>
              </a:rPr>
              <a:t>universally </a:t>
            </a:r>
            <a:r>
              <a:rPr sz="1800" spc="-35" dirty="0">
                <a:latin typeface="Arial"/>
                <a:cs typeface="Arial"/>
              </a:rPr>
              <a:t>employed </a:t>
            </a:r>
            <a:r>
              <a:rPr sz="1800" spc="-30" dirty="0">
                <a:latin typeface="Arial"/>
                <a:cs typeface="Arial"/>
              </a:rPr>
              <a:t>set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15" dirty="0">
                <a:latin typeface="Arial"/>
                <a:cs typeface="Arial"/>
              </a:rPr>
              <a:t>microcontrollers </a:t>
            </a:r>
            <a:r>
              <a:rPr sz="1800" spc="-50" dirty="0">
                <a:latin typeface="Arial"/>
                <a:cs typeface="Arial"/>
              </a:rPr>
              <a:t>come </a:t>
            </a:r>
            <a:r>
              <a:rPr sz="1800" spc="30" dirty="0">
                <a:latin typeface="Arial"/>
                <a:cs typeface="Arial"/>
              </a:rPr>
              <a:t>from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135" dirty="0">
                <a:latin typeface="Arial"/>
                <a:cs typeface="Arial"/>
              </a:rPr>
              <a:t>8051 </a:t>
            </a:r>
            <a:r>
              <a:rPr sz="1800" spc="-25" dirty="0">
                <a:latin typeface="Arial"/>
                <a:cs typeface="Arial"/>
              </a:rPr>
              <a:t>family. </a:t>
            </a:r>
            <a:r>
              <a:rPr sz="1800" spc="-100" dirty="0">
                <a:latin typeface="Arial"/>
                <a:cs typeface="Arial"/>
              </a:rPr>
              <a:t>The </a:t>
            </a:r>
            <a:r>
              <a:rPr sz="1800" spc="-20" dirty="0">
                <a:latin typeface="Arial"/>
                <a:cs typeface="Arial"/>
              </a:rPr>
              <a:t>original </a:t>
            </a:r>
            <a:r>
              <a:rPr sz="1800" spc="-135" dirty="0">
                <a:latin typeface="Arial"/>
                <a:cs typeface="Arial"/>
              </a:rPr>
              <a:t>8051  </a:t>
            </a:r>
            <a:r>
              <a:rPr sz="1800" spc="-5" dirty="0">
                <a:latin typeface="Arial"/>
                <a:cs typeface="Arial"/>
              </a:rPr>
              <a:t>microcontroller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was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initially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invented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by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Intel.</a:t>
            </a:r>
            <a:r>
              <a:rPr sz="1800" spc="-100" dirty="0">
                <a:latin typeface="Arial"/>
                <a:cs typeface="Arial"/>
              </a:rPr>
              <a:t> The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two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other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members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this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8051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family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are-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50" y="3697983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2525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195" y="3697983"/>
            <a:ext cx="8988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"/>
                <a:cs typeface="Arial"/>
              </a:rPr>
              <a:t>8052 </a:t>
            </a:r>
            <a:r>
              <a:rPr sz="1800" spc="-105" dirty="0">
                <a:latin typeface="Arial"/>
                <a:cs typeface="Arial"/>
              </a:rPr>
              <a:t>– </a:t>
            </a:r>
            <a:r>
              <a:rPr sz="1800" spc="-95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microcontroller </a:t>
            </a:r>
            <a:r>
              <a:rPr sz="1800" spc="-105" dirty="0">
                <a:latin typeface="Arial"/>
                <a:cs typeface="Arial"/>
              </a:rPr>
              <a:t>has </a:t>
            </a:r>
            <a:r>
              <a:rPr sz="1800" spc="-130" dirty="0">
                <a:latin typeface="Arial"/>
                <a:cs typeface="Arial"/>
              </a:rPr>
              <a:t>3 </a:t>
            </a:r>
            <a:r>
              <a:rPr sz="1800" spc="-20" dirty="0">
                <a:latin typeface="Arial"/>
                <a:cs typeface="Arial"/>
              </a:rPr>
              <a:t>timers </a:t>
            </a:r>
            <a:r>
              <a:rPr sz="1800" spc="25" dirty="0">
                <a:latin typeface="Arial"/>
                <a:cs typeface="Arial"/>
              </a:rPr>
              <a:t>&amp; </a:t>
            </a:r>
            <a:r>
              <a:rPr sz="1800" spc="-100" dirty="0">
                <a:latin typeface="Arial"/>
                <a:cs typeface="Arial"/>
              </a:rPr>
              <a:t>256 </a:t>
            </a:r>
            <a:r>
              <a:rPr sz="1800" spc="-30" dirty="0">
                <a:latin typeface="Arial"/>
                <a:cs typeface="Arial"/>
              </a:rPr>
              <a:t>bytes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85" dirty="0">
                <a:latin typeface="Arial"/>
                <a:cs typeface="Arial"/>
              </a:rPr>
              <a:t>RAM. </a:t>
            </a:r>
            <a:r>
              <a:rPr sz="1800" spc="-20" dirty="0">
                <a:latin typeface="Arial"/>
                <a:cs typeface="Arial"/>
              </a:rPr>
              <a:t>Additionally, </a:t>
            </a:r>
            <a:r>
              <a:rPr sz="1800" spc="65" dirty="0">
                <a:latin typeface="Arial"/>
                <a:cs typeface="Arial"/>
              </a:rPr>
              <a:t>it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has </a:t>
            </a:r>
            <a:r>
              <a:rPr sz="1800" spc="-35" dirty="0">
                <a:latin typeface="Arial"/>
                <a:cs typeface="Arial"/>
              </a:rPr>
              <a:t>all </a:t>
            </a:r>
            <a:r>
              <a:rPr sz="1800" spc="10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8675" y="3972249"/>
            <a:ext cx="1193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4090" algn="l"/>
              </a:tabLst>
            </a:pPr>
            <a:r>
              <a:rPr sz="1800" spc="10" dirty="0">
                <a:latin typeface="Arial"/>
                <a:cs typeface="Arial"/>
              </a:rPr>
              <a:t>featu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25" dirty="0">
                <a:latin typeface="Arial"/>
                <a:cs typeface="Arial"/>
              </a:rPr>
              <a:t>e</a:t>
            </a:r>
            <a:r>
              <a:rPr sz="1800" spc="-105" dirty="0">
                <a:latin typeface="Arial"/>
                <a:cs typeface="Arial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55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9984" y="3972249"/>
            <a:ext cx="8398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0855" algn="l"/>
                <a:tab pos="1643380" algn="l"/>
                <a:tab pos="2240915" algn="l"/>
                <a:tab pos="3948429" algn="l"/>
                <a:tab pos="4547235" algn="l"/>
                <a:tab pos="6196330" algn="l"/>
                <a:tab pos="6494780" algn="l"/>
                <a:tab pos="6761480" algn="l"/>
                <a:tab pos="7555865" algn="l"/>
                <a:tab pos="7915275" algn="l"/>
              </a:tabLst>
            </a:pPr>
            <a:r>
              <a:rPr sz="1800" spc="15" dirty="0">
                <a:latin typeface="Arial"/>
                <a:cs typeface="Arial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	</a:t>
            </a:r>
            <a:r>
              <a:rPr sz="1800" spc="90" dirty="0">
                <a:latin typeface="Arial"/>
                <a:cs typeface="Arial"/>
              </a:rPr>
              <a:t>tr</a:t>
            </a:r>
            <a:r>
              <a:rPr sz="1800" spc="-65" dirty="0">
                <a:latin typeface="Arial"/>
                <a:cs typeface="Arial"/>
              </a:rPr>
              <a:t>a</a:t>
            </a:r>
            <a:r>
              <a:rPr sz="1800" spc="-75" dirty="0">
                <a:latin typeface="Arial"/>
                <a:cs typeface="Arial"/>
              </a:rPr>
              <a:t>d</a:t>
            </a:r>
            <a:r>
              <a:rPr sz="1800" spc="15" dirty="0">
                <a:latin typeface="Arial"/>
                <a:cs typeface="Arial"/>
              </a:rPr>
              <a:t>itio</a:t>
            </a:r>
            <a:r>
              <a:rPr sz="1800" spc="20" dirty="0">
                <a:latin typeface="Arial"/>
                <a:cs typeface="Arial"/>
              </a:rPr>
              <a:t>n</a:t>
            </a:r>
            <a:r>
              <a:rPr sz="1800" spc="-55" dirty="0">
                <a:latin typeface="Arial"/>
                <a:cs typeface="Arial"/>
              </a:rPr>
              <a:t>al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Arial"/>
                <a:cs typeface="Arial"/>
              </a:rPr>
              <a:t>8</a:t>
            </a:r>
            <a:r>
              <a:rPr sz="1800" spc="-25" dirty="0">
                <a:latin typeface="Arial"/>
                <a:cs typeface="Arial"/>
              </a:rPr>
              <a:t>0</a:t>
            </a:r>
            <a:r>
              <a:rPr sz="1800" spc="-250" dirty="0">
                <a:latin typeface="Arial"/>
                <a:cs typeface="Arial"/>
              </a:rPr>
              <a:t>5</a:t>
            </a:r>
            <a:r>
              <a:rPr sz="1800" spc="-245" dirty="0">
                <a:latin typeface="Arial"/>
                <a:cs typeface="Arial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Arial"/>
                <a:cs typeface="Arial"/>
              </a:rPr>
              <a:t>micr</a:t>
            </a:r>
            <a:r>
              <a:rPr sz="1800" spc="-45" dirty="0">
                <a:latin typeface="Arial"/>
                <a:cs typeface="Arial"/>
              </a:rPr>
              <a:t>o</a:t>
            </a:r>
            <a:r>
              <a:rPr sz="1800" spc="-55" dirty="0">
                <a:latin typeface="Arial"/>
                <a:cs typeface="Arial"/>
              </a:rPr>
              <a:t>c</a:t>
            </a:r>
            <a:r>
              <a:rPr sz="1800" spc="40" dirty="0">
                <a:latin typeface="Arial"/>
                <a:cs typeface="Arial"/>
              </a:rPr>
              <a:t>ont</a:t>
            </a:r>
            <a:r>
              <a:rPr sz="1800" spc="2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ol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25" dirty="0">
                <a:latin typeface="Arial"/>
                <a:cs typeface="Arial"/>
              </a:rPr>
              <a:t>er</a:t>
            </a:r>
            <a:r>
              <a:rPr sz="1800" spc="-50" dirty="0">
                <a:latin typeface="Arial"/>
                <a:cs typeface="Arial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35" dirty="0">
                <a:latin typeface="Arial"/>
                <a:cs typeface="Arial"/>
              </a:rPr>
              <a:t>805</a:t>
            </a:r>
            <a:r>
              <a:rPr sz="1800" spc="-130" dirty="0">
                <a:latin typeface="Arial"/>
                <a:cs typeface="Arial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40" dirty="0">
                <a:latin typeface="Arial"/>
                <a:cs typeface="Arial"/>
              </a:rPr>
              <a:t>m</a:t>
            </a:r>
            <a:r>
              <a:rPr sz="1800" spc="-20" dirty="0">
                <a:latin typeface="Arial"/>
                <a:cs typeface="Arial"/>
              </a:rPr>
              <a:t>i</a:t>
            </a:r>
            <a:r>
              <a:rPr sz="1800" spc="-25" dirty="0">
                <a:latin typeface="Arial"/>
                <a:cs typeface="Arial"/>
              </a:rPr>
              <a:t>cr</a:t>
            </a:r>
            <a:r>
              <a:rPr sz="1800" spc="-45" dirty="0">
                <a:latin typeface="Arial"/>
                <a:cs typeface="Arial"/>
              </a:rPr>
              <a:t>o</a:t>
            </a:r>
            <a:r>
              <a:rPr sz="1800" spc="-55" dirty="0">
                <a:latin typeface="Arial"/>
                <a:cs typeface="Arial"/>
              </a:rPr>
              <a:t>c</a:t>
            </a:r>
            <a:r>
              <a:rPr sz="1800" spc="40" dirty="0">
                <a:latin typeface="Arial"/>
                <a:cs typeface="Arial"/>
              </a:rPr>
              <a:t>ont</a:t>
            </a:r>
            <a:r>
              <a:rPr sz="1800" spc="2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ol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3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6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60" dirty="0">
                <a:latin typeface="Arial"/>
                <a:cs typeface="Arial"/>
              </a:rPr>
              <a:t>su</a:t>
            </a:r>
            <a:r>
              <a:rPr sz="1800" spc="-80" dirty="0">
                <a:latin typeface="Arial"/>
                <a:cs typeface="Arial"/>
              </a:rPr>
              <a:t>b</a:t>
            </a:r>
            <a:r>
              <a:rPr sz="1800" spc="-25" dirty="0">
                <a:latin typeface="Arial"/>
                <a:cs typeface="Arial"/>
              </a:rPr>
              <a:t>set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85" dirty="0">
                <a:latin typeface="Arial"/>
                <a:cs typeface="Arial"/>
              </a:rPr>
              <a:t>8052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850" y="4635498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2525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8675" y="4132570"/>
            <a:ext cx="9718675" cy="107759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latin typeface="Arial"/>
                <a:cs typeface="Arial"/>
              </a:rPr>
              <a:t>microcontroller.</a:t>
            </a:r>
            <a:endParaRPr sz="1800">
              <a:latin typeface="Arial"/>
              <a:cs typeface="Arial"/>
            </a:endParaRPr>
          </a:p>
          <a:p>
            <a:pPr marL="12700" marR="5080" indent="731520">
              <a:lnSpc>
                <a:spcPct val="100000"/>
              </a:lnSpc>
              <a:spcBef>
                <a:spcPts val="900"/>
              </a:spcBef>
            </a:pPr>
            <a:r>
              <a:rPr sz="1800" spc="-135" dirty="0">
                <a:latin typeface="Arial"/>
                <a:cs typeface="Arial"/>
              </a:rPr>
              <a:t>8031 </a:t>
            </a:r>
            <a:r>
              <a:rPr sz="1800" spc="-105" dirty="0">
                <a:latin typeface="Arial"/>
                <a:cs typeface="Arial"/>
              </a:rPr>
              <a:t>– </a:t>
            </a:r>
            <a:r>
              <a:rPr sz="1800" spc="-10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microcontroller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-114" dirty="0">
                <a:latin typeface="Arial"/>
                <a:cs typeface="Arial"/>
              </a:rPr>
              <a:t>ROM </a:t>
            </a:r>
            <a:r>
              <a:rPr sz="1800" spc="-85" dirty="0">
                <a:latin typeface="Arial"/>
                <a:cs typeface="Arial"/>
              </a:rPr>
              <a:t>less, </a:t>
            </a:r>
            <a:r>
              <a:rPr sz="1800" spc="15" dirty="0">
                <a:latin typeface="Arial"/>
                <a:cs typeface="Arial"/>
              </a:rPr>
              <a:t>other </a:t>
            </a:r>
            <a:r>
              <a:rPr sz="1800" spc="-10" dirty="0">
                <a:latin typeface="Arial"/>
                <a:cs typeface="Arial"/>
              </a:rPr>
              <a:t>than </a:t>
            </a:r>
            <a:r>
              <a:rPr sz="1800" spc="35" dirty="0">
                <a:latin typeface="Arial"/>
                <a:cs typeface="Arial"/>
              </a:rPr>
              <a:t>that </a:t>
            </a:r>
            <a:r>
              <a:rPr sz="1800" spc="65" dirty="0">
                <a:latin typeface="Arial"/>
                <a:cs typeface="Arial"/>
              </a:rPr>
              <a:t>it </a:t>
            </a:r>
            <a:r>
              <a:rPr sz="1800" spc="-100" dirty="0">
                <a:latin typeface="Arial"/>
                <a:cs typeface="Arial"/>
              </a:rPr>
              <a:t>has </a:t>
            </a:r>
            <a:r>
              <a:rPr sz="1800" spc="-35" dirty="0">
                <a:latin typeface="Arial"/>
                <a:cs typeface="Arial"/>
              </a:rPr>
              <a:t>all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25" dirty="0">
                <a:latin typeface="Arial"/>
                <a:cs typeface="Arial"/>
              </a:rPr>
              <a:t>features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traditional  </a:t>
            </a:r>
            <a:r>
              <a:rPr sz="1800" spc="-135" dirty="0">
                <a:latin typeface="Arial"/>
                <a:cs typeface="Arial"/>
              </a:rPr>
              <a:t>8051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microcontroller.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For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execution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an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external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ROM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size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64K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bytes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can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be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added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chip.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792" y="991611"/>
            <a:ext cx="5646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Features </a:t>
            </a:r>
            <a:r>
              <a:rPr spc="-305" dirty="0"/>
              <a:t>of </a:t>
            </a:r>
            <a:r>
              <a:rPr spc="-25" dirty="0"/>
              <a:t>a</a:t>
            </a:r>
            <a:r>
              <a:rPr spc="55" dirty="0"/>
              <a:t> </a:t>
            </a:r>
            <a:r>
              <a:rPr spc="-26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107" y="1991735"/>
            <a:ext cx="8676640" cy="330327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000" b="1" spc="-220" dirty="0">
                <a:latin typeface="Arial"/>
                <a:cs typeface="Arial"/>
              </a:rPr>
              <a:t>ADC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spc="-16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905"/>
              </a:spcBef>
            </a:pPr>
            <a:r>
              <a:rPr sz="1800" spc="-75" dirty="0">
                <a:latin typeface="Arial"/>
                <a:cs typeface="Arial"/>
              </a:rPr>
              <a:t>Stands </a:t>
            </a:r>
            <a:r>
              <a:rPr sz="1800" spc="50" dirty="0">
                <a:latin typeface="Arial"/>
                <a:cs typeface="Arial"/>
              </a:rPr>
              <a:t>for </a:t>
            </a:r>
            <a:r>
              <a:rPr sz="1800" spc="-25" dirty="0">
                <a:latin typeface="Arial"/>
                <a:cs typeface="Arial"/>
              </a:rPr>
              <a:t>"Analog-to-Digital </a:t>
            </a:r>
            <a:r>
              <a:rPr sz="1800" spc="-20" dirty="0">
                <a:latin typeface="Arial"/>
                <a:cs typeface="Arial"/>
              </a:rPr>
              <a:t>Converter." </a:t>
            </a:r>
            <a:r>
              <a:rPr sz="1800" spc="-105" dirty="0">
                <a:latin typeface="Arial"/>
                <a:cs typeface="Arial"/>
              </a:rPr>
              <a:t>Since </a:t>
            </a:r>
            <a:r>
              <a:rPr sz="1800" spc="-25" dirty="0">
                <a:latin typeface="Arial"/>
                <a:cs typeface="Arial"/>
              </a:rPr>
              <a:t>computers </a:t>
            </a:r>
            <a:r>
              <a:rPr sz="1800" spc="-20" dirty="0">
                <a:latin typeface="Arial"/>
                <a:cs typeface="Arial"/>
              </a:rPr>
              <a:t>only  </a:t>
            </a:r>
            <a:r>
              <a:rPr sz="1800" spc="-60" dirty="0">
                <a:latin typeface="Arial"/>
                <a:cs typeface="Arial"/>
              </a:rPr>
              <a:t>process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digital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information,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they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require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digital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input.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Therefore,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an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analog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input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sent  </a:t>
            </a:r>
            <a:r>
              <a:rPr sz="1800" spc="75" dirty="0">
                <a:latin typeface="Arial"/>
                <a:cs typeface="Arial"/>
              </a:rPr>
              <a:t>to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15" dirty="0">
                <a:latin typeface="Arial"/>
                <a:cs typeface="Arial"/>
              </a:rPr>
              <a:t>computer, </a:t>
            </a:r>
            <a:r>
              <a:rPr sz="1800" spc="-75" dirty="0">
                <a:latin typeface="Arial"/>
                <a:cs typeface="Arial"/>
              </a:rPr>
              <a:t>an </a:t>
            </a:r>
            <a:r>
              <a:rPr sz="1800" spc="-30" dirty="0">
                <a:latin typeface="Arial"/>
                <a:cs typeface="Arial"/>
              </a:rPr>
              <a:t>analog-to-digital </a:t>
            </a:r>
            <a:r>
              <a:rPr sz="1800" spc="-10" dirty="0">
                <a:latin typeface="Arial"/>
                <a:cs typeface="Arial"/>
              </a:rPr>
              <a:t>converter </a:t>
            </a:r>
            <a:r>
              <a:rPr sz="1800" spc="-95" dirty="0">
                <a:latin typeface="Arial"/>
                <a:cs typeface="Arial"/>
              </a:rPr>
              <a:t>(ADC)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25" dirty="0">
                <a:latin typeface="Arial"/>
                <a:cs typeface="Arial"/>
              </a:rPr>
              <a:t>required. </a:t>
            </a:r>
            <a:r>
              <a:rPr sz="1800" spc="-100" dirty="0">
                <a:latin typeface="Arial"/>
                <a:cs typeface="Arial"/>
              </a:rPr>
              <a:t>This </a:t>
            </a:r>
            <a:r>
              <a:rPr sz="1800" spc="-55" dirty="0">
                <a:latin typeface="Arial"/>
                <a:cs typeface="Arial"/>
              </a:rPr>
              <a:t>device </a:t>
            </a:r>
            <a:r>
              <a:rPr sz="1800" spc="-80" dirty="0">
                <a:latin typeface="Arial"/>
                <a:cs typeface="Arial"/>
              </a:rPr>
              <a:t>can </a:t>
            </a:r>
            <a:r>
              <a:rPr sz="1800" spc="-20" dirty="0">
                <a:latin typeface="Arial"/>
                <a:cs typeface="Arial"/>
              </a:rPr>
              <a:t>take </a:t>
            </a:r>
            <a:r>
              <a:rPr sz="1800" spc="-75" dirty="0">
                <a:latin typeface="Arial"/>
                <a:cs typeface="Arial"/>
              </a:rPr>
              <a:t>an  </a:t>
            </a:r>
            <a:r>
              <a:rPr sz="1800" spc="-50" dirty="0">
                <a:latin typeface="Arial"/>
                <a:cs typeface="Arial"/>
              </a:rPr>
              <a:t>analog </a:t>
            </a:r>
            <a:r>
              <a:rPr sz="1800" spc="-55" dirty="0">
                <a:latin typeface="Arial"/>
                <a:cs typeface="Arial"/>
              </a:rPr>
              <a:t>signal, </a:t>
            </a:r>
            <a:r>
              <a:rPr sz="1800" spc="-80" dirty="0">
                <a:latin typeface="Arial"/>
                <a:cs typeface="Arial"/>
              </a:rPr>
              <a:t>such </a:t>
            </a:r>
            <a:r>
              <a:rPr sz="1800" spc="-140" dirty="0">
                <a:latin typeface="Arial"/>
                <a:cs typeface="Arial"/>
              </a:rPr>
              <a:t>as </a:t>
            </a:r>
            <a:r>
              <a:rPr sz="1800" spc="-75" dirty="0">
                <a:latin typeface="Arial"/>
                <a:cs typeface="Arial"/>
              </a:rPr>
              <a:t>an </a:t>
            </a:r>
            <a:r>
              <a:rPr sz="1800" spc="-30" dirty="0">
                <a:latin typeface="Arial"/>
                <a:cs typeface="Arial"/>
              </a:rPr>
              <a:t>electrical </a:t>
            </a:r>
            <a:r>
              <a:rPr sz="1800" spc="-10" dirty="0">
                <a:latin typeface="Arial"/>
                <a:cs typeface="Arial"/>
              </a:rPr>
              <a:t>current,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-15" dirty="0">
                <a:latin typeface="Arial"/>
                <a:cs typeface="Arial"/>
              </a:rPr>
              <a:t>digitize </a:t>
            </a:r>
            <a:r>
              <a:rPr sz="1800" spc="65" dirty="0">
                <a:latin typeface="Arial"/>
                <a:cs typeface="Arial"/>
              </a:rPr>
              <a:t>it </a:t>
            </a:r>
            <a:r>
              <a:rPr sz="1800" spc="25" dirty="0">
                <a:latin typeface="Arial"/>
                <a:cs typeface="Arial"/>
              </a:rPr>
              <a:t>into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30" dirty="0">
                <a:latin typeface="Arial"/>
                <a:cs typeface="Arial"/>
              </a:rPr>
              <a:t>binary </a:t>
            </a:r>
            <a:r>
              <a:rPr sz="1800" spc="20" dirty="0">
                <a:latin typeface="Arial"/>
                <a:cs typeface="Arial"/>
              </a:rPr>
              <a:t>format </a:t>
            </a:r>
            <a:r>
              <a:rPr sz="1800" spc="35" dirty="0">
                <a:latin typeface="Arial"/>
                <a:cs typeface="Arial"/>
              </a:rPr>
              <a:t>that </a:t>
            </a:r>
            <a:r>
              <a:rPr sz="1800" spc="10" dirty="0">
                <a:latin typeface="Arial"/>
                <a:cs typeface="Arial"/>
              </a:rPr>
              <a:t>the  </a:t>
            </a:r>
            <a:r>
              <a:rPr sz="1800" spc="-10" dirty="0">
                <a:latin typeface="Arial"/>
                <a:cs typeface="Arial"/>
              </a:rPr>
              <a:t>computer </a:t>
            </a:r>
            <a:r>
              <a:rPr sz="1800" spc="-80" dirty="0">
                <a:latin typeface="Arial"/>
                <a:cs typeface="Arial"/>
              </a:rPr>
              <a:t>can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understand.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000" b="1" spc="-210" dirty="0">
                <a:latin typeface="Arial"/>
                <a:cs typeface="Arial"/>
              </a:rPr>
              <a:t>DAC:</a:t>
            </a:r>
            <a:endParaRPr sz="20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910"/>
              </a:spcBef>
            </a:pPr>
            <a:r>
              <a:rPr sz="1800" spc="-75" dirty="0">
                <a:latin typeface="Arial"/>
                <a:cs typeface="Arial"/>
              </a:rPr>
              <a:t>Stands </a:t>
            </a:r>
            <a:r>
              <a:rPr sz="1800" spc="50" dirty="0">
                <a:latin typeface="Arial"/>
                <a:cs typeface="Arial"/>
              </a:rPr>
              <a:t>for</a:t>
            </a:r>
            <a:r>
              <a:rPr sz="1800" spc="-3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"Digital-to-Analog </a:t>
            </a:r>
            <a:r>
              <a:rPr sz="1800" spc="-10" dirty="0">
                <a:latin typeface="Arial"/>
                <a:cs typeface="Arial"/>
              </a:rPr>
              <a:t>Converter“. </a:t>
            </a:r>
            <a:r>
              <a:rPr sz="1800" spc="-95" dirty="0">
                <a:latin typeface="Arial"/>
                <a:cs typeface="Arial"/>
              </a:rPr>
              <a:t>This </a:t>
            </a:r>
            <a:r>
              <a:rPr sz="1800" spc="-10" dirty="0">
                <a:latin typeface="Arial"/>
                <a:cs typeface="Arial"/>
              </a:rPr>
              <a:t>converter </a:t>
            </a:r>
            <a:r>
              <a:rPr sz="1800" spc="-50" dirty="0">
                <a:latin typeface="Arial"/>
                <a:cs typeface="Arial"/>
              </a:rPr>
              <a:t>executes </a:t>
            </a:r>
            <a:r>
              <a:rPr sz="1800" spc="-15" dirty="0">
                <a:latin typeface="Arial"/>
                <a:cs typeface="Arial"/>
              </a:rPr>
              <a:t>opposite </a:t>
            </a:r>
            <a:r>
              <a:rPr sz="1800" spc="-10" dirty="0">
                <a:latin typeface="Arial"/>
                <a:cs typeface="Arial"/>
              </a:rPr>
              <a:t>functions </a:t>
            </a:r>
            <a:r>
              <a:rPr sz="1800" spc="35" dirty="0">
                <a:latin typeface="Arial"/>
                <a:cs typeface="Arial"/>
              </a:rPr>
              <a:t>that  </a:t>
            </a:r>
            <a:r>
              <a:rPr sz="1800" spc="-180" dirty="0">
                <a:latin typeface="Arial"/>
                <a:cs typeface="Arial"/>
              </a:rPr>
              <a:t>ADC </a:t>
            </a:r>
            <a:r>
              <a:rPr sz="1800" dirty="0">
                <a:latin typeface="Arial"/>
                <a:cs typeface="Arial"/>
              </a:rPr>
              <a:t>perform. </a:t>
            </a:r>
            <a:r>
              <a:rPr sz="1800" spc="-100" dirty="0">
                <a:latin typeface="Arial"/>
                <a:cs typeface="Arial"/>
              </a:rPr>
              <a:t>This </a:t>
            </a:r>
            <a:r>
              <a:rPr sz="1800" spc="-55" dirty="0">
                <a:latin typeface="Arial"/>
                <a:cs typeface="Arial"/>
              </a:rPr>
              <a:t>device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-40" dirty="0">
                <a:latin typeface="Arial"/>
                <a:cs typeface="Arial"/>
              </a:rPr>
              <a:t>generally </a:t>
            </a:r>
            <a:r>
              <a:rPr sz="1800" spc="-35" dirty="0">
                <a:latin typeface="Arial"/>
                <a:cs typeface="Arial"/>
              </a:rPr>
              <a:t>employed </a:t>
            </a:r>
            <a:r>
              <a:rPr sz="1800" spc="75" dirty="0">
                <a:latin typeface="Arial"/>
                <a:cs typeface="Arial"/>
              </a:rPr>
              <a:t>to </a:t>
            </a:r>
            <a:r>
              <a:rPr sz="1800" spc="-60" dirty="0">
                <a:latin typeface="Arial"/>
                <a:cs typeface="Arial"/>
              </a:rPr>
              <a:t>supervise </a:t>
            </a:r>
            <a:r>
              <a:rPr sz="1800" spc="-50" dirty="0">
                <a:latin typeface="Arial"/>
                <a:cs typeface="Arial"/>
              </a:rPr>
              <a:t>analog </a:t>
            </a:r>
            <a:r>
              <a:rPr sz="1800" spc="-60" dirty="0">
                <a:latin typeface="Arial"/>
                <a:cs typeface="Arial"/>
              </a:rPr>
              <a:t>appliances </a:t>
            </a:r>
            <a:r>
              <a:rPr sz="1800" spc="-55" dirty="0">
                <a:latin typeface="Arial"/>
                <a:cs typeface="Arial"/>
              </a:rPr>
              <a:t>like- </a:t>
            </a:r>
            <a:r>
              <a:rPr sz="1800" spc="-225" dirty="0">
                <a:latin typeface="Arial"/>
                <a:cs typeface="Arial"/>
              </a:rPr>
              <a:t>DC  </a:t>
            </a:r>
            <a:r>
              <a:rPr sz="1800" spc="-5" dirty="0">
                <a:latin typeface="Arial"/>
                <a:cs typeface="Arial"/>
              </a:rPr>
              <a:t>motors,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Features </a:t>
            </a:r>
            <a:r>
              <a:rPr spc="-305" dirty="0"/>
              <a:t>of </a:t>
            </a:r>
            <a:r>
              <a:rPr spc="-25" dirty="0"/>
              <a:t>a</a:t>
            </a:r>
            <a:r>
              <a:rPr spc="55" dirty="0"/>
              <a:t> </a:t>
            </a:r>
            <a:r>
              <a:rPr spc="-26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3475" y="2830154"/>
            <a:ext cx="9040495" cy="139763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10"/>
              </a:spcBef>
            </a:pPr>
            <a:r>
              <a:rPr sz="2000" b="1" spc="-110" dirty="0">
                <a:latin typeface="Arial"/>
                <a:cs typeface="Arial"/>
              </a:rPr>
              <a:t>Watchdog </a:t>
            </a:r>
            <a:r>
              <a:rPr sz="2000" b="1" spc="-90" dirty="0">
                <a:latin typeface="Arial"/>
                <a:cs typeface="Arial"/>
              </a:rPr>
              <a:t>Timer </a:t>
            </a:r>
            <a:r>
              <a:rPr sz="2000" b="1" spc="-65" dirty="0">
                <a:latin typeface="Arial"/>
                <a:cs typeface="Arial"/>
              </a:rPr>
              <a:t>(WDT)</a:t>
            </a:r>
            <a:r>
              <a:rPr sz="2000" b="1" spc="-210" dirty="0">
                <a:latin typeface="Arial"/>
                <a:cs typeface="Arial"/>
              </a:rPr>
              <a:t> </a:t>
            </a:r>
            <a:r>
              <a:rPr sz="2000" b="1" spc="-135" dirty="0">
                <a:latin typeface="Arial"/>
                <a:cs typeface="Arial"/>
              </a:rPr>
              <a:t>Reset: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910"/>
              </a:spcBef>
            </a:pPr>
            <a:r>
              <a:rPr sz="1800" spc="-9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watchdog </a:t>
            </a:r>
            <a:r>
              <a:rPr sz="1800" spc="10" dirty="0">
                <a:latin typeface="Arial"/>
                <a:cs typeface="Arial"/>
              </a:rPr>
              <a:t>timer </a:t>
            </a:r>
            <a:r>
              <a:rPr sz="1800" spc="-75" dirty="0">
                <a:latin typeface="Arial"/>
                <a:cs typeface="Arial"/>
              </a:rPr>
              <a:t>(WDT)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25" dirty="0">
                <a:latin typeface="Arial"/>
                <a:cs typeface="Arial"/>
              </a:rPr>
              <a:t>hardware </a:t>
            </a:r>
            <a:r>
              <a:rPr sz="1800" spc="10" dirty="0">
                <a:latin typeface="Arial"/>
                <a:cs typeface="Arial"/>
              </a:rPr>
              <a:t>timer </a:t>
            </a:r>
            <a:r>
              <a:rPr sz="1800" spc="35" dirty="0">
                <a:latin typeface="Arial"/>
                <a:cs typeface="Arial"/>
              </a:rPr>
              <a:t>that </a:t>
            </a:r>
            <a:r>
              <a:rPr sz="1800" spc="-20" dirty="0">
                <a:latin typeface="Arial"/>
                <a:cs typeface="Arial"/>
              </a:rPr>
              <a:t>automatically </a:t>
            </a:r>
            <a:r>
              <a:rPr sz="1800" spc="-45" dirty="0">
                <a:latin typeface="Arial"/>
                <a:cs typeface="Arial"/>
              </a:rPr>
              <a:t>generates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55" dirty="0">
                <a:latin typeface="Arial"/>
                <a:cs typeface="Arial"/>
              </a:rPr>
              <a:t>system </a:t>
            </a:r>
            <a:r>
              <a:rPr sz="1800" spc="-30" dirty="0">
                <a:latin typeface="Arial"/>
                <a:cs typeface="Arial"/>
              </a:rPr>
              <a:t>reset </a:t>
            </a:r>
            <a:r>
              <a:rPr sz="1800" spc="50" dirty="0">
                <a:latin typeface="Arial"/>
                <a:cs typeface="Arial"/>
              </a:rPr>
              <a:t>if 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main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program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neglects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periodically </a:t>
            </a:r>
            <a:r>
              <a:rPr sz="1800" spc="-60" dirty="0">
                <a:latin typeface="Arial"/>
                <a:cs typeface="Arial"/>
              </a:rPr>
              <a:t>service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it.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It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often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used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automatically</a:t>
            </a:r>
            <a:r>
              <a:rPr sz="1800" spc="-30" dirty="0">
                <a:latin typeface="Arial"/>
                <a:cs typeface="Arial"/>
              </a:rPr>
              <a:t> reset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an  </a:t>
            </a:r>
            <a:r>
              <a:rPr sz="1800" spc="-40" dirty="0">
                <a:latin typeface="Arial"/>
                <a:cs typeface="Arial"/>
              </a:rPr>
              <a:t>embedded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device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that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hangs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because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software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or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hardware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fault.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Features </a:t>
            </a:r>
            <a:r>
              <a:rPr spc="-305" dirty="0"/>
              <a:t>of </a:t>
            </a:r>
            <a:r>
              <a:rPr spc="-25" dirty="0"/>
              <a:t>a</a:t>
            </a:r>
            <a:r>
              <a:rPr spc="55" dirty="0"/>
              <a:t> </a:t>
            </a:r>
            <a:r>
              <a:rPr spc="-26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5873" y="1795773"/>
            <a:ext cx="9222105" cy="432435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15"/>
              </a:spcBef>
            </a:pPr>
            <a:r>
              <a:rPr sz="2000" b="1" spc="-95" dirty="0">
                <a:solidFill>
                  <a:srgbClr val="0D0D0D"/>
                </a:solidFill>
                <a:latin typeface="Arial"/>
                <a:cs typeface="Arial"/>
              </a:rPr>
              <a:t>Working </a:t>
            </a:r>
            <a:r>
              <a:rPr sz="2000" b="1" spc="-114" dirty="0">
                <a:solidFill>
                  <a:srgbClr val="0D0D0D"/>
                </a:solidFill>
                <a:latin typeface="Arial"/>
                <a:cs typeface="Arial"/>
              </a:rPr>
              <a:t>Procedure </a:t>
            </a:r>
            <a:r>
              <a:rPr sz="2000" b="1" spc="-25" dirty="0">
                <a:solidFill>
                  <a:srgbClr val="0D0D0D"/>
                </a:solidFill>
                <a:latin typeface="Arial"/>
                <a:cs typeface="Arial"/>
              </a:rPr>
              <a:t>of </a:t>
            </a:r>
            <a:r>
              <a:rPr sz="2000" b="1" spc="-110" dirty="0">
                <a:solidFill>
                  <a:srgbClr val="0D0D0D"/>
                </a:solidFill>
                <a:latin typeface="Arial"/>
                <a:cs typeface="Arial"/>
              </a:rPr>
              <a:t>Watchdog</a:t>
            </a:r>
            <a:r>
              <a:rPr sz="2000" b="1" spc="-3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0D0D0D"/>
                </a:solidFill>
                <a:latin typeface="Arial"/>
                <a:cs typeface="Arial"/>
              </a:rPr>
              <a:t>Timer—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905"/>
              </a:spcBef>
            </a:pPr>
            <a:r>
              <a:rPr sz="1800" spc="20" dirty="0">
                <a:latin typeface="Arial"/>
                <a:cs typeface="Arial"/>
              </a:rPr>
              <a:t>After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15" dirty="0">
                <a:latin typeface="Arial"/>
                <a:cs typeface="Arial"/>
              </a:rPr>
              <a:t>initialization,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microcontroller </a:t>
            </a:r>
            <a:r>
              <a:rPr sz="1800" spc="-55" dirty="0">
                <a:latin typeface="Arial"/>
                <a:cs typeface="Arial"/>
              </a:rPr>
              <a:t>remains </a:t>
            </a:r>
            <a:r>
              <a:rPr sz="1800" spc="-20" dirty="0">
                <a:latin typeface="Arial"/>
                <a:cs typeface="Arial"/>
              </a:rPr>
              <a:t>in </a:t>
            </a:r>
            <a:r>
              <a:rPr sz="1800" spc="-75" dirty="0">
                <a:latin typeface="Arial"/>
                <a:cs typeface="Arial"/>
              </a:rPr>
              <a:t>an </a:t>
            </a:r>
            <a:r>
              <a:rPr sz="1800" spc="5" dirty="0">
                <a:latin typeface="Arial"/>
                <a:cs typeface="Arial"/>
              </a:rPr>
              <a:t>infinite </a:t>
            </a:r>
            <a:r>
              <a:rPr sz="1800" spc="-10" dirty="0">
                <a:latin typeface="Arial"/>
                <a:cs typeface="Arial"/>
              </a:rPr>
              <a:t>loop. Within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loop,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30" dirty="0">
                <a:latin typeface="Arial"/>
                <a:cs typeface="Arial"/>
              </a:rPr>
              <a:t>few  </a:t>
            </a:r>
            <a:r>
              <a:rPr sz="1800" spc="-15" dirty="0">
                <a:latin typeface="Arial"/>
                <a:cs typeface="Arial"/>
              </a:rPr>
              <a:t>instructions </a:t>
            </a:r>
            <a:r>
              <a:rPr sz="1800" spc="-55" dirty="0">
                <a:latin typeface="Arial"/>
                <a:cs typeface="Arial"/>
              </a:rPr>
              <a:t>are </a:t>
            </a:r>
            <a:r>
              <a:rPr sz="1800" spc="-45" dirty="0">
                <a:latin typeface="Arial"/>
                <a:cs typeface="Arial"/>
              </a:rPr>
              <a:t>embedded </a:t>
            </a:r>
            <a:r>
              <a:rPr sz="1800" spc="-140" dirty="0">
                <a:latin typeface="Arial"/>
                <a:cs typeface="Arial"/>
              </a:rPr>
              <a:t>as </a:t>
            </a:r>
            <a:r>
              <a:rPr sz="1800" spc="15" dirty="0">
                <a:latin typeface="Arial"/>
                <a:cs typeface="Arial"/>
              </a:rPr>
              <a:t>part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main </a:t>
            </a:r>
            <a:r>
              <a:rPr sz="1800" spc="-20" dirty="0">
                <a:latin typeface="Arial"/>
                <a:cs typeface="Arial"/>
              </a:rPr>
              <a:t>program, which </a:t>
            </a:r>
            <a:r>
              <a:rPr sz="1800" spc="-50" dirty="0">
                <a:latin typeface="Arial"/>
                <a:cs typeface="Arial"/>
              </a:rPr>
              <a:t>resets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timer, </a:t>
            </a:r>
            <a:r>
              <a:rPr sz="1800" spc="-10" dirty="0">
                <a:latin typeface="Arial"/>
                <a:cs typeface="Arial"/>
              </a:rPr>
              <a:t>known </a:t>
            </a:r>
            <a:r>
              <a:rPr sz="1800" spc="-120" dirty="0">
                <a:latin typeface="Arial"/>
                <a:cs typeface="Arial"/>
              </a:rPr>
              <a:t>a  </a:t>
            </a:r>
            <a:r>
              <a:rPr sz="1800" spc="5" dirty="0">
                <a:latin typeface="Arial"/>
                <a:cs typeface="Arial"/>
              </a:rPr>
              <a:t>“Watchdog </a:t>
            </a:r>
            <a:r>
              <a:rPr sz="1800" spc="-5" dirty="0">
                <a:latin typeface="Arial"/>
                <a:cs typeface="Arial"/>
              </a:rPr>
              <a:t>Timer”, </a:t>
            </a:r>
            <a:r>
              <a:rPr sz="1800" spc="-20" dirty="0">
                <a:latin typeface="Arial"/>
                <a:cs typeface="Arial"/>
              </a:rPr>
              <a:t>which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20" dirty="0">
                <a:latin typeface="Arial"/>
                <a:cs typeface="Arial"/>
              </a:rPr>
              <a:t>initialized </a:t>
            </a:r>
            <a:r>
              <a:rPr sz="1800" spc="40" dirty="0">
                <a:latin typeface="Arial"/>
                <a:cs typeface="Arial"/>
              </a:rPr>
              <a:t>with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time-out </a:t>
            </a:r>
            <a:r>
              <a:rPr sz="1800" spc="-25" dirty="0">
                <a:latin typeface="Arial"/>
                <a:cs typeface="Arial"/>
              </a:rPr>
              <a:t>parameter </a:t>
            </a:r>
            <a:r>
              <a:rPr sz="1800" spc="-15" dirty="0">
                <a:latin typeface="Arial"/>
                <a:cs typeface="Arial"/>
              </a:rPr>
              <a:t>longer </a:t>
            </a:r>
            <a:r>
              <a:rPr sz="1800" spc="-10" dirty="0">
                <a:latin typeface="Arial"/>
                <a:cs typeface="Arial"/>
              </a:rPr>
              <a:t>than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50" dirty="0">
                <a:latin typeface="Arial"/>
                <a:cs typeface="Arial"/>
              </a:rPr>
              <a:t>worst-case  </a:t>
            </a:r>
            <a:r>
              <a:rPr sz="1800" spc="5" dirty="0">
                <a:latin typeface="Arial"/>
                <a:cs typeface="Arial"/>
              </a:rPr>
              <a:t>time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go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around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loop.</a:t>
            </a:r>
            <a:endParaRPr sz="1800">
              <a:latin typeface="Arial"/>
              <a:cs typeface="Arial"/>
            </a:endParaRPr>
          </a:p>
          <a:p>
            <a:pPr marL="12700" marR="5080" indent="-635" algn="just">
              <a:lnSpc>
                <a:spcPct val="100000"/>
              </a:lnSpc>
              <a:spcBef>
                <a:spcPts val="900"/>
              </a:spcBef>
            </a:pPr>
            <a:r>
              <a:rPr sz="1800" spc="-100" dirty="0">
                <a:latin typeface="Arial"/>
                <a:cs typeface="Arial"/>
              </a:rPr>
              <a:t>The </a:t>
            </a:r>
            <a:r>
              <a:rPr sz="1800" spc="10" dirty="0">
                <a:latin typeface="Arial"/>
                <a:cs typeface="Arial"/>
              </a:rPr>
              <a:t>timer </a:t>
            </a:r>
            <a:r>
              <a:rPr sz="1800" spc="-55" dirty="0">
                <a:latin typeface="Arial"/>
                <a:cs typeface="Arial"/>
              </a:rPr>
              <a:t>acts </a:t>
            </a:r>
            <a:r>
              <a:rPr sz="1800" spc="-140" dirty="0">
                <a:latin typeface="Arial"/>
                <a:cs typeface="Arial"/>
              </a:rPr>
              <a:t>as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40" dirty="0">
                <a:latin typeface="Arial"/>
                <a:cs typeface="Arial"/>
              </a:rPr>
              <a:t>resetable </a:t>
            </a:r>
            <a:r>
              <a:rPr sz="1800" spc="-10" dirty="0">
                <a:latin typeface="Arial"/>
                <a:cs typeface="Arial"/>
              </a:rPr>
              <a:t>timer– </a:t>
            </a:r>
            <a:r>
              <a:rPr sz="1800" spc="-80" dirty="0">
                <a:latin typeface="Arial"/>
                <a:cs typeface="Arial"/>
              </a:rPr>
              <a:t>each </a:t>
            </a:r>
            <a:r>
              <a:rPr sz="1800" spc="5" dirty="0">
                <a:latin typeface="Arial"/>
                <a:cs typeface="Arial"/>
              </a:rPr>
              <a:t>time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15" dirty="0">
                <a:latin typeface="Arial"/>
                <a:cs typeface="Arial"/>
              </a:rPr>
              <a:t>program </a:t>
            </a:r>
            <a:r>
              <a:rPr sz="1800" spc="-70" dirty="0">
                <a:latin typeface="Arial"/>
                <a:cs typeface="Arial"/>
              </a:rPr>
              <a:t>goes </a:t>
            </a:r>
            <a:r>
              <a:rPr sz="1800" spc="-30" dirty="0">
                <a:latin typeface="Arial"/>
                <a:cs typeface="Arial"/>
              </a:rPr>
              <a:t>around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loop, </a:t>
            </a:r>
            <a:r>
              <a:rPr sz="1800" spc="10" dirty="0">
                <a:latin typeface="Arial"/>
                <a:cs typeface="Arial"/>
              </a:rPr>
              <a:t>the timer </a:t>
            </a:r>
            <a:r>
              <a:rPr sz="1800" spc="-90" dirty="0">
                <a:latin typeface="Arial"/>
                <a:cs typeface="Arial"/>
              </a:rPr>
              <a:t>is  </a:t>
            </a:r>
            <a:r>
              <a:rPr sz="1800" spc="-30" dirty="0">
                <a:latin typeface="Arial"/>
                <a:cs typeface="Arial"/>
              </a:rPr>
              <a:t>reset </a:t>
            </a:r>
            <a:r>
              <a:rPr sz="1800" spc="-5" dirty="0">
                <a:latin typeface="Arial"/>
                <a:cs typeface="Arial"/>
              </a:rPr>
              <a:t>before </a:t>
            </a:r>
            <a:r>
              <a:rPr sz="1800" spc="65" dirty="0">
                <a:latin typeface="Arial"/>
                <a:cs typeface="Arial"/>
              </a:rPr>
              <a:t>it</a:t>
            </a:r>
            <a:r>
              <a:rPr sz="1800" spc="-36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reaches </a:t>
            </a:r>
            <a:r>
              <a:rPr sz="1800" spc="-10" dirty="0">
                <a:latin typeface="Arial"/>
                <a:cs typeface="Arial"/>
              </a:rPr>
              <a:t>time-out.</a:t>
            </a:r>
            <a:endParaRPr sz="1800">
              <a:latin typeface="Arial"/>
              <a:cs typeface="Arial"/>
            </a:endParaRPr>
          </a:p>
          <a:p>
            <a:pPr marL="12700" marR="5080" indent="-635" algn="just">
              <a:lnSpc>
                <a:spcPct val="100000"/>
              </a:lnSpc>
              <a:spcBef>
                <a:spcPts val="905"/>
              </a:spcBef>
            </a:pPr>
            <a:r>
              <a:rPr sz="1800" spc="-35" dirty="0">
                <a:latin typeface="Arial"/>
                <a:cs typeface="Arial"/>
              </a:rPr>
              <a:t>However, </a:t>
            </a:r>
            <a:r>
              <a:rPr sz="1800" spc="-20" dirty="0">
                <a:latin typeface="Arial"/>
                <a:cs typeface="Arial"/>
              </a:rPr>
              <a:t>when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55" dirty="0">
                <a:latin typeface="Arial"/>
                <a:cs typeface="Arial"/>
              </a:rPr>
              <a:t>system </a:t>
            </a:r>
            <a:r>
              <a:rPr sz="1800" spc="-70" dirty="0">
                <a:latin typeface="Arial"/>
                <a:cs typeface="Arial"/>
              </a:rPr>
              <a:t>goes </a:t>
            </a:r>
            <a:r>
              <a:rPr sz="1800" spc="-45" dirty="0">
                <a:latin typeface="Arial"/>
                <a:cs typeface="Arial"/>
              </a:rPr>
              <a:t>astray, </a:t>
            </a:r>
            <a:r>
              <a:rPr sz="1800" spc="35" dirty="0">
                <a:latin typeface="Arial"/>
                <a:cs typeface="Arial"/>
              </a:rPr>
              <a:t>that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microcontroller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-15" dirty="0">
                <a:latin typeface="Arial"/>
                <a:cs typeface="Arial"/>
              </a:rPr>
              <a:t>no </a:t>
            </a:r>
            <a:r>
              <a:rPr sz="1800" spc="-20" dirty="0">
                <a:latin typeface="Arial"/>
                <a:cs typeface="Arial"/>
              </a:rPr>
              <a:t>longer </a:t>
            </a:r>
            <a:r>
              <a:rPr sz="1800" spc="-25" dirty="0">
                <a:latin typeface="Arial"/>
                <a:cs typeface="Arial"/>
              </a:rPr>
              <a:t>executing </a:t>
            </a:r>
            <a:r>
              <a:rPr sz="1800" spc="5" dirty="0">
                <a:latin typeface="Arial"/>
                <a:cs typeface="Arial"/>
              </a:rPr>
              <a:t>the  </a:t>
            </a:r>
            <a:r>
              <a:rPr sz="1800" spc="-10" dirty="0">
                <a:latin typeface="Arial"/>
                <a:cs typeface="Arial"/>
              </a:rPr>
              <a:t>loop,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watchdog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timer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not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reseted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it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proceeds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towards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time-out.</a:t>
            </a:r>
            <a:endParaRPr sz="18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900"/>
              </a:spcBef>
            </a:pPr>
            <a:r>
              <a:rPr sz="1800" spc="-65" dirty="0">
                <a:latin typeface="Arial"/>
                <a:cs typeface="Arial"/>
              </a:rPr>
              <a:t>When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watchdog </a:t>
            </a:r>
            <a:r>
              <a:rPr sz="1800" spc="10" dirty="0">
                <a:latin typeface="Arial"/>
                <a:cs typeface="Arial"/>
              </a:rPr>
              <a:t>timer </a:t>
            </a:r>
            <a:r>
              <a:rPr sz="1800" spc="-75" dirty="0">
                <a:latin typeface="Arial"/>
                <a:cs typeface="Arial"/>
              </a:rPr>
              <a:t>reaches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end </a:t>
            </a:r>
            <a:r>
              <a:rPr sz="1800" spc="5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time </a:t>
            </a:r>
            <a:r>
              <a:rPr sz="1800" spc="35" dirty="0">
                <a:latin typeface="Arial"/>
                <a:cs typeface="Arial"/>
              </a:rPr>
              <a:t>out </a:t>
            </a:r>
            <a:r>
              <a:rPr sz="1800" spc="-15" dirty="0">
                <a:latin typeface="Arial"/>
                <a:cs typeface="Arial"/>
              </a:rPr>
              <a:t>interval, </a:t>
            </a:r>
            <a:r>
              <a:rPr sz="1800" spc="10" dirty="0">
                <a:latin typeface="Arial"/>
                <a:cs typeface="Arial"/>
              </a:rPr>
              <a:t>the timer </a:t>
            </a:r>
            <a:r>
              <a:rPr sz="1800" spc="30" dirty="0">
                <a:latin typeface="Arial"/>
                <a:cs typeface="Arial"/>
              </a:rPr>
              <a:t>output </a:t>
            </a:r>
            <a:r>
              <a:rPr sz="1800" spc="-50" dirty="0">
                <a:latin typeface="Arial"/>
                <a:cs typeface="Arial"/>
              </a:rPr>
              <a:t>resets </a:t>
            </a:r>
            <a:r>
              <a:rPr sz="1800" spc="5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microcontroller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bringing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it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back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predefined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initial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state.</a:t>
            </a:r>
            <a:endParaRPr sz="1800">
              <a:latin typeface="Arial"/>
              <a:cs typeface="Arial"/>
            </a:endParaRPr>
          </a:p>
          <a:p>
            <a:pPr marL="12700" marR="7620" indent="-635" algn="just">
              <a:lnSpc>
                <a:spcPct val="100000"/>
              </a:lnSpc>
              <a:spcBef>
                <a:spcPts val="900"/>
              </a:spcBef>
            </a:pPr>
            <a:r>
              <a:rPr sz="1800" spc="-110" dirty="0">
                <a:latin typeface="Arial"/>
                <a:cs typeface="Arial"/>
              </a:rPr>
              <a:t>So,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watchdog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timer</a:t>
            </a:r>
            <a:r>
              <a:rPr sz="1800" spc="-70" dirty="0">
                <a:latin typeface="Arial"/>
                <a:cs typeface="Arial"/>
              </a:rPr>
              <a:t> plays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very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important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role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case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embedded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systems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where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there 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15" dirty="0">
                <a:latin typeface="Arial"/>
                <a:cs typeface="Arial"/>
              </a:rPr>
              <a:t>no </a:t>
            </a:r>
            <a:r>
              <a:rPr sz="1800" spc="-50" dirty="0">
                <a:latin typeface="Arial"/>
                <a:cs typeface="Arial"/>
              </a:rPr>
              <a:t>human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access.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Features </a:t>
            </a:r>
            <a:r>
              <a:rPr spc="-305" dirty="0"/>
              <a:t>of </a:t>
            </a:r>
            <a:r>
              <a:rPr spc="-25" dirty="0"/>
              <a:t>a</a:t>
            </a:r>
            <a:r>
              <a:rPr spc="55" dirty="0"/>
              <a:t> </a:t>
            </a:r>
            <a:r>
              <a:rPr spc="-26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5243" y="2120007"/>
            <a:ext cx="9262110" cy="3449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spc="-145" dirty="0">
                <a:latin typeface="Arial"/>
                <a:cs typeface="Arial"/>
              </a:rPr>
              <a:t>Fast </a:t>
            </a:r>
            <a:r>
              <a:rPr sz="2000" b="1" spc="-90" dirty="0">
                <a:latin typeface="Arial"/>
                <a:cs typeface="Arial"/>
              </a:rPr>
              <a:t>Context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spc="-110" dirty="0">
                <a:latin typeface="Arial"/>
                <a:cs typeface="Arial"/>
              </a:rPr>
              <a:t>Switching: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Arial"/>
              <a:cs typeface="Arial"/>
            </a:endParaRPr>
          </a:p>
          <a:p>
            <a:pPr marL="12700" marR="5080" indent="-635" algn="just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Microcontrollers </a:t>
            </a:r>
            <a:r>
              <a:rPr sz="1800" spc="-55" dirty="0">
                <a:latin typeface="Arial"/>
                <a:cs typeface="Arial"/>
              </a:rPr>
              <a:t>are </a:t>
            </a:r>
            <a:r>
              <a:rPr sz="1800" spc="-70" dirty="0">
                <a:latin typeface="Arial"/>
                <a:cs typeface="Arial"/>
              </a:rPr>
              <a:t>used </a:t>
            </a:r>
            <a:r>
              <a:rPr sz="1800" spc="-20" dirty="0">
                <a:latin typeface="Arial"/>
                <a:cs typeface="Arial"/>
              </a:rPr>
              <a:t>in </a:t>
            </a:r>
            <a:r>
              <a:rPr sz="1800" spc="-60" dirty="0">
                <a:latin typeface="Arial"/>
                <a:cs typeface="Arial"/>
              </a:rPr>
              <a:t>many </a:t>
            </a:r>
            <a:r>
              <a:rPr sz="1800" spc="-30" dirty="0">
                <a:latin typeface="Arial"/>
                <a:cs typeface="Arial"/>
              </a:rPr>
              <a:t>real-time </a:t>
            </a:r>
            <a:r>
              <a:rPr sz="1800" spc="-35" dirty="0">
                <a:latin typeface="Arial"/>
                <a:cs typeface="Arial"/>
              </a:rPr>
              <a:t>applications. </a:t>
            </a:r>
            <a:r>
              <a:rPr sz="1800" spc="-95" dirty="0">
                <a:latin typeface="Arial"/>
                <a:cs typeface="Arial"/>
              </a:rPr>
              <a:t>A </a:t>
            </a:r>
            <a:r>
              <a:rPr sz="1800" spc="-30" dirty="0">
                <a:latin typeface="Arial"/>
                <a:cs typeface="Arial"/>
              </a:rPr>
              <a:t>real-time </a:t>
            </a:r>
            <a:r>
              <a:rPr sz="1800" spc="-20" dirty="0">
                <a:latin typeface="Arial"/>
                <a:cs typeface="Arial"/>
              </a:rPr>
              <a:t>application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35" dirty="0">
                <a:latin typeface="Arial"/>
                <a:cs typeface="Arial"/>
              </a:rPr>
              <a:t>one </a:t>
            </a:r>
            <a:r>
              <a:rPr sz="1800" spc="30" dirty="0">
                <a:latin typeface="Arial"/>
                <a:cs typeface="Arial"/>
              </a:rPr>
              <a:t>that  </a:t>
            </a:r>
            <a:r>
              <a:rPr sz="1800" spc="-40" dirty="0">
                <a:latin typeface="Arial"/>
                <a:cs typeface="Arial"/>
              </a:rPr>
              <a:t>requires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‘timely’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response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from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microcontroller.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900"/>
              </a:spcBef>
            </a:pPr>
            <a:r>
              <a:rPr sz="1800" spc="-110" dirty="0">
                <a:latin typeface="Arial"/>
                <a:cs typeface="Arial"/>
              </a:rPr>
              <a:t>These </a:t>
            </a:r>
            <a:r>
              <a:rPr sz="1800" spc="-35" dirty="0">
                <a:latin typeface="Arial"/>
                <a:cs typeface="Arial"/>
              </a:rPr>
              <a:t>real-time </a:t>
            </a:r>
            <a:r>
              <a:rPr sz="1800" spc="-70" dirty="0">
                <a:latin typeface="Arial"/>
                <a:cs typeface="Arial"/>
              </a:rPr>
              <a:t>systems </a:t>
            </a:r>
            <a:r>
              <a:rPr sz="1800" spc="-55" dirty="0">
                <a:latin typeface="Arial"/>
                <a:cs typeface="Arial"/>
              </a:rPr>
              <a:t>are </a:t>
            </a:r>
            <a:r>
              <a:rPr sz="1800" spc="-35" dirty="0">
                <a:latin typeface="Arial"/>
                <a:cs typeface="Arial"/>
              </a:rPr>
              <a:t>event-driven </a:t>
            </a:r>
            <a:r>
              <a:rPr sz="1800" spc="40" dirty="0">
                <a:latin typeface="Arial"/>
                <a:cs typeface="Arial"/>
              </a:rPr>
              <a:t>with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30" dirty="0">
                <a:latin typeface="Arial"/>
                <a:cs typeface="Arial"/>
              </a:rPr>
              <a:t>help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interrupts. </a:t>
            </a:r>
            <a:r>
              <a:rPr sz="1800" spc="-70" dirty="0">
                <a:latin typeface="Arial"/>
                <a:cs typeface="Arial"/>
              </a:rPr>
              <a:t>For </a:t>
            </a:r>
            <a:r>
              <a:rPr sz="1800" spc="-15" dirty="0">
                <a:latin typeface="Arial"/>
                <a:cs typeface="Arial"/>
              </a:rPr>
              <a:t>faster </a:t>
            </a:r>
            <a:r>
              <a:rPr sz="1800" spc="-60" dirty="0">
                <a:latin typeface="Arial"/>
                <a:cs typeface="Arial"/>
              </a:rPr>
              <a:t>response, </a:t>
            </a:r>
            <a:r>
              <a:rPr sz="1800" spc="5" dirty="0">
                <a:latin typeface="Arial"/>
                <a:cs typeface="Arial"/>
              </a:rPr>
              <a:t>the  time </a:t>
            </a:r>
            <a:r>
              <a:rPr sz="1800" spc="-25" dirty="0">
                <a:latin typeface="Arial"/>
                <a:cs typeface="Arial"/>
              </a:rPr>
              <a:t>required </a:t>
            </a:r>
            <a:r>
              <a:rPr sz="1800" spc="50" dirty="0">
                <a:latin typeface="Arial"/>
                <a:cs typeface="Arial"/>
              </a:rPr>
              <a:t>for </a:t>
            </a:r>
            <a:r>
              <a:rPr sz="1800" spc="-15" dirty="0">
                <a:latin typeface="Arial"/>
                <a:cs typeface="Arial"/>
              </a:rPr>
              <a:t>switching </a:t>
            </a:r>
            <a:r>
              <a:rPr sz="1800" spc="25" dirty="0">
                <a:latin typeface="Arial"/>
                <a:cs typeface="Arial"/>
              </a:rPr>
              <a:t>from </a:t>
            </a:r>
            <a:r>
              <a:rPr sz="1800" spc="-35" dirty="0">
                <a:latin typeface="Arial"/>
                <a:cs typeface="Arial"/>
              </a:rPr>
              <a:t>one task </a:t>
            </a:r>
            <a:r>
              <a:rPr sz="1800" spc="70" dirty="0">
                <a:latin typeface="Arial"/>
                <a:cs typeface="Arial"/>
              </a:rPr>
              <a:t>to </a:t>
            </a:r>
            <a:r>
              <a:rPr sz="1800" spc="-15" dirty="0">
                <a:latin typeface="Arial"/>
                <a:cs typeface="Arial"/>
              </a:rPr>
              <a:t>another </a:t>
            </a:r>
            <a:r>
              <a:rPr sz="1800" spc="-40" dirty="0">
                <a:latin typeface="Arial"/>
                <a:cs typeface="Arial"/>
              </a:rPr>
              <a:t>should </a:t>
            </a:r>
            <a:r>
              <a:rPr sz="1800" spc="-45" dirty="0">
                <a:latin typeface="Arial"/>
                <a:cs typeface="Arial"/>
              </a:rPr>
              <a:t>be </a:t>
            </a:r>
            <a:r>
              <a:rPr sz="1800" spc="-55" dirty="0">
                <a:latin typeface="Arial"/>
                <a:cs typeface="Arial"/>
              </a:rPr>
              <a:t>small. </a:t>
            </a:r>
            <a:r>
              <a:rPr sz="1800" spc="65" dirty="0">
                <a:latin typeface="Arial"/>
                <a:cs typeface="Arial"/>
              </a:rPr>
              <a:t>It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known </a:t>
            </a:r>
            <a:r>
              <a:rPr sz="1800" spc="35" dirty="0">
                <a:latin typeface="Arial"/>
                <a:cs typeface="Arial"/>
              </a:rPr>
              <a:t>that </a:t>
            </a:r>
            <a:r>
              <a:rPr sz="1800" spc="10" dirty="0">
                <a:latin typeface="Arial"/>
                <a:cs typeface="Arial"/>
              </a:rPr>
              <a:t>the  </a:t>
            </a:r>
            <a:r>
              <a:rPr sz="1800" spc="-10" dirty="0">
                <a:latin typeface="Arial"/>
                <a:cs typeface="Arial"/>
              </a:rPr>
              <a:t>contents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50" dirty="0">
                <a:latin typeface="Arial"/>
                <a:cs typeface="Arial"/>
              </a:rPr>
              <a:t>various </a:t>
            </a:r>
            <a:r>
              <a:rPr sz="1800" spc="-35" dirty="0">
                <a:latin typeface="Arial"/>
                <a:cs typeface="Arial"/>
              </a:rPr>
              <a:t>registers </a:t>
            </a:r>
            <a:r>
              <a:rPr sz="1800" spc="-80" dirty="0">
                <a:latin typeface="Arial"/>
                <a:cs typeface="Arial"/>
              </a:rPr>
              <a:t>used </a:t>
            </a:r>
            <a:r>
              <a:rPr sz="1800" spc="-35" dirty="0">
                <a:latin typeface="Arial"/>
                <a:cs typeface="Arial"/>
              </a:rPr>
              <a:t>by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35" dirty="0">
                <a:latin typeface="Arial"/>
                <a:cs typeface="Arial"/>
              </a:rPr>
              <a:t>task </a:t>
            </a:r>
            <a:r>
              <a:rPr sz="1800" spc="-55" dirty="0">
                <a:latin typeface="Arial"/>
                <a:cs typeface="Arial"/>
              </a:rPr>
              <a:t>are </a:t>
            </a:r>
            <a:r>
              <a:rPr sz="1800" spc="-10" dirty="0">
                <a:latin typeface="Arial"/>
                <a:cs typeface="Arial"/>
              </a:rPr>
              <a:t>stored </a:t>
            </a:r>
            <a:r>
              <a:rPr sz="1800" spc="-20" dirty="0">
                <a:latin typeface="Arial"/>
                <a:cs typeface="Arial"/>
              </a:rPr>
              <a:t>in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50" dirty="0">
                <a:latin typeface="Arial"/>
                <a:cs typeface="Arial"/>
              </a:rPr>
              <a:t>stack </a:t>
            </a:r>
            <a:r>
              <a:rPr sz="1800" spc="-5" dirty="0">
                <a:latin typeface="Arial"/>
                <a:cs typeface="Arial"/>
              </a:rPr>
              <a:t>before </a:t>
            </a:r>
            <a:r>
              <a:rPr sz="1800" spc="-20" dirty="0">
                <a:latin typeface="Arial"/>
                <a:cs typeface="Arial"/>
              </a:rPr>
              <a:t>switching </a:t>
            </a:r>
            <a:r>
              <a:rPr sz="1800" spc="75" dirty="0">
                <a:latin typeface="Arial"/>
                <a:cs typeface="Arial"/>
              </a:rPr>
              <a:t>to </a:t>
            </a:r>
            <a:r>
              <a:rPr sz="1800" spc="-15" dirty="0">
                <a:latin typeface="Arial"/>
                <a:cs typeface="Arial"/>
              </a:rPr>
              <a:t>another  </a:t>
            </a:r>
            <a:r>
              <a:rPr sz="1800" spc="-35" dirty="0">
                <a:latin typeface="Arial"/>
                <a:cs typeface="Arial"/>
              </a:rPr>
              <a:t>task </a:t>
            </a:r>
            <a:r>
              <a:rPr sz="1800" spc="-60" dirty="0">
                <a:latin typeface="Arial"/>
                <a:cs typeface="Arial"/>
              </a:rPr>
              <a:t>and </a:t>
            </a:r>
            <a:r>
              <a:rPr sz="1800" spc="-20" dirty="0">
                <a:latin typeface="Arial"/>
                <a:cs typeface="Arial"/>
              </a:rPr>
              <a:t>when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processor </a:t>
            </a:r>
            <a:r>
              <a:rPr sz="1800" spc="-20" dirty="0">
                <a:latin typeface="Arial"/>
                <a:cs typeface="Arial"/>
              </a:rPr>
              <a:t>reverts </a:t>
            </a:r>
            <a:r>
              <a:rPr sz="1800" spc="75" dirty="0">
                <a:latin typeface="Arial"/>
                <a:cs typeface="Arial"/>
              </a:rPr>
              <a:t>to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40" dirty="0">
                <a:latin typeface="Arial"/>
                <a:cs typeface="Arial"/>
              </a:rPr>
              <a:t>previous </a:t>
            </a:r>
            <a:r>
              <a:rPr sz="1800" spc="-45" dirty="0">
                <a:latin typeface="Arial"/>
                <a:cs typeface="Arial"/>
              </a:rPr>
              <a:t>task, </a:t>
            </a:r>
            <a:r>
              <a:rPr sz="1800" spc="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contents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35" dirty="0">
                <a:latin typeface="Arial"/>
                <a:cs typeface="Arial"/>
              </a:rPr>
              <a:t>registers </a:t>
            </a:r>
            <a:r>
              <a:rPr sz="1800" spc="-60" dirty="0">
                <a:latin typeface="Arial"/>
                <a:cs typeface="Arial"/>
              </a:rPr>
              <a:t>are  </a:t>
            </a:r>
            <a:r>
              <a:rPr sz="1800" spc="-15" dirty="0">
                <a:latin typeface="Arial"/>
                <a:cs typeface="Arial"/>
              </a:rPr>
              <a:t>restored </a:t>
            </a:r>
            <a:r>
              <a:rPr sz="1800" spc="30" dirty="0">
                <a:latin typeface="Arial"/>
                <a:cs typeface="Arial"/>
              </a:rPr>
              <a:t>from </a:t>
            </a:r>
            <a:r>
              <a:rPr sz="1800" spc="15" dirty="0">
                <a:latin typeface="Arial"/>
                <a:cs typeface="Arial"/>
              </a:rPr>
              <a:t>the</a:t>
            </a:r>
            <a:r>
              <a:rPr sz="1800" spc="-37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stack.</a:t>
            </a:r>
            <a:endParaRPr sz="1800">
              <a:latin typeface="Arial"/>
              <a:cs typeface="Arial"/>
            </a:endParaRPr>
          </a:p>
          <a:p>
            <a:pPr marL="12700" marR="105410" algn="just">
              <a:lnSpc>
                <a:spcPct val="100000"/>
              </a:lnSpc>
              <a:spcBef>
                <a:spcPts val="905"/>
              </a:spcBef>
            </a:pPr>
            <a:r>
              <a:rPr sz="1800" spc="-110" dirty="0">
                <a:latin typeface="Arial"/>
                <a:cs typeface="Arial"/>
              </a:rPr>
              <a:t>These </a:t>
            </a:r>
            <a:r>
              <a:rPr sz="1800" spc="-5" dirty="0">
                <a:latin typeface="Arial"/>
                <a:cs typeface="Arial"/>
              </a:rPr>
              <a:t>storing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restoring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operations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usually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take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long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time,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which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may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not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be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acceptable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for  </a:t>
            </a:r>
            <a:r>
              <a:rPr sz="1800" spc="-60" dirty="0">
                <a:latin typeface="Arial"/>
                <a:cs typeface="Arial"/>
              </a:rPr>
              <a:t>many </a:t>
            </a:r>
            <a:r>
              <a:rPr sz="1800" spc="-40" dirty="0">
                <a:latin typeface="Arial"/>
                <a:cs typeface="Arial"/>
              </a:rPr>
              <a:t>real </a:t>
            </a:r>
            <a:r>
              <a:rPr sz="1800" spc="10" dirty="0">
                <a:latin typeface="Arial"/>
                <a:cs typeface="Arial"/>
              </a:rPr>
              <a:t>time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applications.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Features </a:t>
            </a:r>
            <a:r>
              <a:rPr spc="-305" dirty="0"/>
              <a:t>of </a:t>
            </a:r>
            <a:r>
              <a:rPr spc="-25" dirty="0"/>
              <a:t>a</a:t>
            </a:r>
            <a:r>
              <a:rPr spc="55" dirty="0"/>
              <a:t> </a:t>
            </a:r>
            <a:r>
              <a:rPr spc="-26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5873" y="2121531"/>
            <a:ext cx="9223375" cy="178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indent="-635" algn="just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Register </a:t>
            </a:r>
            <a:r>
              <a:rPr sz="1800" spc="-65" dirty="0">
                <a:latin typeface="Arial"/>
                <a:cs typeface="Arial"/>
              </a:rPr>
              <a:t>banks </a:t>
            </a:r>
            <a:r>
              <a:rPr sz="1800" spc="-80" dirty="0">
                <a:latin typeface="Arial"/>
                <a:cs typeface="Arial"/>
              </a:rPr>
              <a:t>can </a:t>
            </a:r>
            <a:r>
              <a:rPr sz="1800" spc="-45" dirty="0">
                <a:latin typeface="Arial"/>
                <a:cs typeface="Arial"/>
              </a:rPr>
              <a:t>be </a:t>
            </a:r>
            <a:r>
              <a:rPr sz="1800" spc="-75" dirty="0">
                <a:latin typeface="Arial"/>
                <a:cs typeface="Arial"/>
              </a:rPr>
              <a:t>used </a:t>
            </a:r>
            <a:r>
              <a:rPr sz="1800" spc="70" dirty="0">
                <a:latin typeface="Arial"/>
                <a:cs typeface="Arial"/>
              </a:rPr>
              <a:t>to </a:t>
            </a:r>
            <a:r>
              <a:rPr sz="1800" spc="-60" dirty="0">
                <a:latin typeface="Arial"/>
                <a:cs typeface="Arial"/>
              </a:rPr>
              <a:t>achieved </a:t>
            </a:r>
            <a:r>
              <a:rPr sz="1800" spc="-5" dirty="0">
                <a:latin typeface="Arial"/>
                <a:cs typeface="Arial"/>
              </a:rPr>
              <a:t>fast </a:t>
            </a:r>
            <a:r>
              <a:rPr sz="1800" spc="15" dirty="0">
                <a:latin typeface="Arial"/>
                <a:cs typeface="Arial"/>
              </a:rPr>
              <a:t>context </a:t>
            </a:r>
            <a:r>
              <a:rPr sz="1800" spc="-20" dirty="0">
                <a:latin typeface="Arial"/>
                <a:cs typeface="Arial"/>
              </a:rPr>
              <a:t>switching. </a:t>
            </a:r>
            <a:r>
              <a:rPr sz="1800" spc="-85" dirty="0">
                <a:latin typeface="Arial"/>
                <a:cs typeface="Arial"/>
              </a:rPr>
              <a:t>One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20" dirty="0">
                <a:latin typeface="Arial"/>
                <a:cs typeface="Arial"/>
              </a:rPr>
              <a:t>register </a:t>
            </a:r>
            <a:r>
              <a:rPr sz="1800" spc="-65" dirty="0">
                <a:latin typeface="Arial"/>
                <a:cs typeface="Arial"/>
              </a:rPr>
              <a:t>banks </a:t>
            </a:r>
            <a:r>
              <a:rPr sz="1800" spc="-90" dirty="0">
                <a:latin typeface="Arial"/>
                <a:cs typeface="Arial"/>
              </a:rPr>
              <a:t>is  </a:t>
            </a:r>
            <a:r>
              <a:rPr sz="1800" spc="-75" dirty="0">
                <a:latin typeface="Arial"/>
                <a:cs typeface="Arial"/>
              </a:rPr>
              <a:t>accessible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at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any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point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  <a:p>
            <a:pPr marL="12700" marR="5080" indent="-635" algn="just">
              <a:lnSpc>
                <a:spcPct val="100000"/>
              </a:lnSpc>
              <a:spcBef>
                <a:spcPts val="900"/>
              </a:spcBef>
            </a:pPr>
            <a:r>
              <a:rPr sz="1800" spc="-95" dirty="0">
                <a:latin typeface="Arial"/>
                <a:cs typeface="Arial"/>
              </a:rPr>
              <a:t>A </a:t>
            </a:r>
            <a:r>
              <a:rPr sz="1800" spc="-15" dirty="0">
                <a:latin typeface="Arial"/>
                <a:cs typeface="Arial"/>
              </a:rPr>
              <a:t>particular </a:t>
            </a:r>
            <a:r>
              <a:rPr sz="1800" spc="-20" dirty="0">
                <a:latin typeface="Arial"/>
                <a:cs typeface="Arial"/>
              </a:rPr>
              <a:t>register </a:t>
            </a:r>
            <a:r>
              <a:rPr sz="1800" spc="-45" dirty="0">
                <a:latin typeface="Arial"/>
                <a:cs typeface="Arial"/>
              </a:rPr>
              <a:t>bank, </a:t>
            </a:r>
            <a:r>
              <a:rPr sz="1800" spc="-40" dirty="0">
                <a:latin typeface="Arial"/>
                <a:cs typeface="Arial"/>
              </a:rPr>
              <a:t>consisting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30" dirty="0">
                <a:latin typeface="Arial"/>
                <a:cs typeface="Arial"/>
              </a:rPr>
              <a:t>set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35" dirty="0">
                <a:latin typeface="Arial"/>
                <a:cs typeface="Arial"/>
              </a:rPr>
              <a:t>registers,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-80" dirty="0">
                <a:latin typeface="Arial"/>
                <a:cs typeface="Arial"/>
              </a:rPr>
              <a:t>used </a:t>
            </a:r>
            <a:r>
              <a:rPr sz="1800" spc="-35" dirty="0">
                <a:latin typeface="Arial"/>
                <a:cs typeface="Arial"/>
              </a:rPr>
              <a:t>by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15" dirty="0">
                <a:latin typeface="Arial"/>
                <a:cs typeface="Arial"/>
              </a:rPr>
              <a:t>particular </a:t>
            </a:r>
            <a:r>
              <a:rPr sz="1800" spc="-40" dirty="0">
                <a:latin typeface="Arial"/>
                <a:cs typeface="Arial"/>
              </a:rPr>
              <a:t>task. </a:t>
            </a:r>
            <a:r>
              <a:rPr sz="1800" spc="-65" dirty="0">
                <a:latin typeface="Arial"/>
                <a:cs typeface="Arial"/>
              </a:rPr>
              <a:t>When</a:t>
            </a:r>
            <a:r>
              <a:rPr sz="1800" spc="-36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  </a:t>
            </a:r>
            <a:r>
              <a:rPr sz="1800" spc="-45" dirty="0">
                <a:latin typeface="Arial"/>
                <a:cs typeface="Arial"/>
              </a:rPr>
              <a:t>processor</a:t>
            </a:r>
            <a:r>
              <a:rPr sz="1800" spc="-40" dirty="0">
                <a:latin typeface="Arial"/>
                <a:cs typeface="Arial"/>
              </a:rPr>
              <a:t> switches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from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one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task </a:t>
            </a:r>
            <a:r>
              <a:rPr sz="1800" spc="7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other,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flag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bits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special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function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register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are  </a:t>
            </a:r>
            <a:r>
              <a:rPr sz="1800" spc="-45" dirty="0">
                <a:latin typeface="Arial"/>
                <a:cs typeface="Arial"/>
              </a:rPr>
              <a:t>simply </a:t>
            </a:r>
            <a:r>
              <a:rPr sz="1800" spc="-55" dirty="0">
                <a:latin typeface="Arial"/>
                <a:cs typeface="Arial"/>
              </a:rPr>
              <a:t>changed </a:t>
            </a:r>
            <a:r>
              <a:rPr sz="1800" spc="70" dirty="0">
                <a:latin typeface="Arial"/>
                <a:cs typeface="Arial"/>
              </a:rPr>
              <a:t>to </a:t>
            </a:r>
            <a:r>
              <a:rPr sz="1800" spc="-80" dirty="0">
                <a:latin typeface="Arial"/>
                <a:cs typeface="Arial"/>
              </a:rPr>
              <a:t>assign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15" dirty="0">
                <a:latin typeface="Arial"/>
                <a:cs typeface="Arial"/>
              </a:rPr>
              <a:t>new </a:t>
            </a:r>
            <a:r>
              <a:rPr sz="1800" spc="-20" dirty="0">
                <a:latin typeface="Arial"/>
                <a:cs typeface="Arial"/>
              </a:rPr>
              <a:t>register </a:t>
            </a:r>
            <a:r>
              <a:rPr sz="1800" spc="-45" dirty="0">
                <a:latin typeface="Arial"/>
                <a:cs typeface="Arial"/>
              </a:rPr>
              <a:t>bank. </a:t>
            </a:r>
            <a:r>
              <a:rPr sz="1800" spc="-100" dirty="0">
                <a:latin typeface="Arial"/>
                <a:cs typeface="Arial"/>
              </a:rPr>
              <a:t>This </a:t>
            </a:r>
            <a:r>
              <a:rPr sz="1800" spc="-55" dirty="0">
                <a:latin typeface="Arial"/>
                <a:cs typeface="Arial"/>
              </a:rPr>
              <a:t>avoids </a:t>
            </a:r>
            <a:r>
              <a:rPr sz="1800" spc="5" dirty="0">
                <a:latin typeface="Arial"/>
                <a:cs typeface="Arial"/>
              </a:rPr>
              <a:t>the </a:t>
            </a:r>
            <a:r>
              <a:rPr sz="1800" spc="-40" dirty="0">
                <a:latin typeface="Arial"/>
                <a:cs typeface="Arial"/>
              </a:rPr>
              <a:t>time-consuming </a:t>
            </a:r>
            <a:r>
              <a:rPr sz="1800" spc="-5" dirty="0">
                <a:latin typeface="Arial"/>
                <a:cs typeface="Arial"/>
              </a:rPr>
              <a:t>storing </a:t>
            </a:r>
            <a:r>
              <a:rPr sz="1800" spc="-55" dirty="0">
                <a:latin typeface="Arial"/>
                <a:cs typeface="Arial"/>
              </a:rPr>
              <a:t>and  </a:t>
            </a:r>
            <a:r>
              <a:rPr sz="1800" spc="-10" dirty="0">
                <a:latin typeface="Arial"/>
                <a:cs typeface="Arial"/>
              </a:rPr>
              <a:t>restoring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register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contents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stack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during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context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switching.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Features </a:t>
            </a:r>
            <a:r>
              <a:rPr spc="-305" dirty="0"/>
              <a:t>of </a:t>
            </a:r>
            <a:r>
              <a:rPr spc="-25" dirty="0"/>
              <a:t>a</a:t>
            </a:r>
            <a:r>
              <a:rPr spc="55" dirty="0"/>
              <a:t> </a:t>
            </a:r>
            <a:r>
              <a:rPr spc="-26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5873" y="1808464"/>
            <a:ext cx="9223375" cy="233553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15"/>
              </a:spcBef>
            </a:pPr>
            <a:r>
              <a:rPr sz="2000" b="1" spc="-65" dirty="0">
                <a:latin typeface="Arial"/>
                <a:cs typeface="Arial"/>
              </a:rPr>
              <a:t>Powerful </a:t>
            </a:r>
            <a:r>
              <a:rPr sz="2000" b="1" spc="-40" dirty="0">
                <a:latin typeface="Arial"/>
                <a:cs typeface="Arial"/>
              </a:rPr>
              <a:t>Interrupt</a:t>
            </a:r>
            <a:r>
              <a:rPr sz="2000" b="1" spc="-200" dirty="0">
                <a:latin typeface="Arial"/>
                <a:cs typeface="Arial"/>
              </a:rPr>
              <a:t> </a:t>
            </a:r>
            <a:r>
              <a:rPr sz="2000" b="1" spc="-95" dirty="0">
                <a:latin typeface="Arial"/>
                <a:cs typeface="Arial"/>
              </a:rPr>
              <a:t>Structure:</a:t>
            </a:r>
            <a:endParaRPr sz="2000">
              <a:latin typeface="Arial"/>
              <a:cs typeface="Arial"/>
            </a:endParaRPr>
          </a:p>
          <a:p>
            <a:pPr marL="12700" marR="5080" indent="-635" algn="just">
              <a:lnSpc>
                <a:spcPct val="100000"/>
              </a:lnSpc>
              <a:spcBef>
                <a:spcPts val="910"/>
              </a:spcBef>
            </a:pPr>
            <a:r>
              <a:rPr sz="1800" spc="20" dirty="0">
                <a:latin typeface="Arial"/>
                <a:cs typeface="Arial"/>
              </a:rPr>
              <a:t>Interrupt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60" dirty="0">
                <a:latin typeface="Arial"/>
                <a:cs typeface="Arial"/>
              </a:rPr>
              <a:t>mechanism </a:t>
            </a:r>
            <a:r>
              <a:rPr sz="1800" spc="-35" dirty="0">
                <a:latin typeface="Arial"/>
                <a:cs typeface="Arial"/>
              </a:rPr>
              <a:t>by </a:t>
            </a:r>
            <a:r>
              <a:rPr sz="1800" spc="-20" dirty="0">
                <a:latin typeface="Arial"/>
                <a:cs typeface="Arial"/>
              </a:rPr>
              <a:t>which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45" dirty="0">
                <a:latin typeface="Arial"/>
                <a:cs typeface="Arial"/>
              </a:rPr>
              <a:t>processor </a:t>
            </a:r>
            <a:r>
              <a:rPr sz="1800" spc="-70" dirty="0">
                <a:latin typeface="Arial"/>
                <a:cs typeface="Arial"/>
              </a:rPr>
              <a:t>comes </a:t>
            </a:r>
            <a:r>
              <a:rPr sz="1800" spc="35" dirty="0">
                <a:latin typeface="Arial"/>
                <a:cs typeface="Arial"/>
              </a:rPr>
              <a:t>out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15" dirty="0">
                <a:latin typeface="Arial"/>
                <a:cs typeface="Arial"/>
              </a:rPr>
              <a:t>program </a:t>
            </a:r>
            <a:r>
              <a:rPr sz="1800" spc="-70" dirty="0">
                <a:latin typeface="Arial"/>
                <a:cs typeface="Arial"/>
              </a:rPr>
              <a:t>sequence </a:t>
            </a:r>
            <a:r>
              <a:rPr sz="1800" spc="65" dirty="0">
                <a:latin typeface="Arial"/>
                <a:cs typeface="Arial"/>
              </a:rPr>
              <a:t>it </a:t>
            </a:r>
            <a:r>
              <a:rPr sz="1800" spc="-90" dirty="0">
                <a:latin typeface="Arial"/>
                <a:cs typeface="Arial"/>
              </a:rPr>
              <a:t>is  </a:t>
            </a:r>
            <a:r>
              <a:rPr sz="1800" spc="-25" dirty="0">
                <a:latin typeface="Arial"/>
                <a:cs typeface="Arial"/>
              </a:rPr>
              <a:t>executing </a:t>
            </a:r>
            <a:r>
              <a:rPr sz="1800" spc="10" dirty="0">
                <a:latin typeface="Arial"/>
                <a:cs typeface="Arial"/>
              </a:rPr>
              <a:t>at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15" dirty="0">
                <a:latin typeface="Arial"/>
                <a:cs typeface="Arial"/>
              </a:rPr>
              <a:t>particular </a:t>
            </a:r>
            <a:r>
              <a:rPr sz="1800" spc="-10" dirty="0">
                <a:latin typeface="Arial"/>
                <a:cs typeface="Arial"/>
              </a:rPr>
              <a:t>instant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-50" dirty="0">
                <a:latin typeface="Arial"/>
                <a:cs typeface="Arial"/>
              </a:rPr>
              <a:t>jumps </a:t>
            </a:r>
            <a:r>
              <a:rPr sz="1800" spc="70" dirty="0">
                <a:latin typeface="Arial"/>
                <a:cs typeface="Arial"/>
              </a:rPr>
              <a:t>to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45" dirty="0">
                <a:latin typeface="Arial"/>
                <a:cs typeface="Arial"/>
              </a:rPr>
              <a:t>specific </a:t>
            </a:r>
            <a:r>
              <a:rPr sz="1800" spc="-15" dirty="0">
                <a:latin typeface="Arial"/>
                <a:cs typeface="Arial"/>
              </a:rPr>
              <a:t>location </a:t>
            </a:r>
            <a:r>
              <a:rPr sz="1800" spc="-30" dirty="0">
                <a:latin typeface="Arial"/>
                <a:cs typeface="Arial"/>
              </a:rPr>
              <a:t>corresponding </a:t>
            </a:r>
            <a:r>
              <a:rPr sz="1800" spc="75" dirty="0">
                <a:latin typeface="Arial"/>
                <a:cs typeface="Arial"/>
              </a:rPr>
              <a:t>to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15" dirty="0">
                <a:latin typeface="Arial"/>
                <a:cs typeface="Arial"/>
              </a:rPr>
              <a:t>particular  </a:t>
            </a:r>
            <a:r>
              <a:rPr sz="1800" spc="-55" dirty="0">
                <a:latin typeface="Arial"/>
                <a:cs typeface="Arial"/>
              </a:rPr>
              <a:t>source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interrupt.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900"/>
              </a:spcBef>
            </a:pPr>
            <a:r>
              <a:rPr sz="1800" spc="-10" dirty="0">
                <a:latin typeface="Arial"/>
                <a:cs typeface="Arial"/>
              </a:rPr>
              <a:t>Microcontrollers </a:t>
            </a:r>
            <a:r>
              <a:rPr sz="1800" spc="-55" dirty="0">
                <a:latin typeface="Arial"/>
                <a:cs typeface="Arial"/>
              </a:rPr>
              <a:t>are </a:t>
            </a:r>
            <a:r>
              <a:rPr sz="1800" spc="-20" dirty="0">
                <a:latin typeface="Arial"/>
                <a:cs typeface="Arial"/>
              </a:rPr>
              <a:t>provided </a:t>
            </a:r>
            <a:r>
              <a:rPr sz="1800" spc="45" dirty="0">
                <a:latin typeface="Arial"/>
                <a:cs typeface="Arial"/>
              </a:rPr>
              <a:t>with </a:t>
            </a:r>
            <a:r>
              <a:rPr sz="1800" spc="-120" dirty="0">
                <a:latin typeface="Arial"/>
                <a:cs typeface="Arial"/>
              </a:rPr>
              <a:t>a  </a:t>
            </a:r>
            <a:r>
              <a:rPr sz="1800" spc="10" dirty="0">
                <a:latin typeface="Arial"/>
                <a:cs typeface="Arial"/>
              </a:rPr>
              <a:t>powerful </a:t>
            </a:r>
            <a:r>
              <a:rPr sz="1800" spc="20" dirty="0">
                <a:latin typeface="Arial"/>
                <a:cs typeface="Arial"/>
              </a:rPr>
              <a:t>interrupt </a:t>
            </a:r>
            <a:r>
              <a:rPr sz="1800" spc="-5" dirty="0">
                <a:latin typeface="Arial"/>
                <a:cs typeface="Arial"/>
              </a:rPr>
              <a:t>structure </a:t>
            </a:r>
            <a:r>
              <a:rPr sz="1800" spc="45" dirty="0">
                <a:latin typeface="Arial"/>
                <a:cs typeface="Arial"/>
              </a:rPr>
              <a:t>with </a:t>
            </a:r>
            <a:r>
              <a:rPr sz="1800" spc="-120" dirty="0">
                <a:latin typeface="Arial"/>
                <a:cs typeface="Arial"/>
              </a:rPr>
              <a:t>a  </a:t>
            </a:r>
            <a:r>
              <a:rPr sz="1800" spc="-25" dirty="0">
                <a:latin typeface="Arial"/>
                <a:cs typeface="Arial"/>
              </a:rPr>
              <a:t>provision </a:t>
            </a:r>
            <a:r>
              <a:rPr sz="1800" spc="45" dirty="0">
                <a:latin typeface="Arial"/>
                <a:cs typeface="Arial"/>
              </a:rPr>
              <a:t>for  </a:t>
            </a:r>
            <a:r>
              <a:rPr sz="1800" spc="-30" dirty="0">
                <a:latin typeface="Arial"/>
                <a:cs typeface="Arial"/>
              </a:rPr>
              <a:t>programmable </a:t>
            </a:r>
            <a:r>
              <a:rPr sz="1800" spc="15" dirty="0">
                <a:latin typeface="Arial"/>
                <a:cs typeface="Arial"/>
              </a:rPr>
              <a:t>priority </a:t>
            </a:r>
            <a:r>
              <a:rPr sz="1800" spc="-55" dirty="0">
                <a:latin typeface="Arial"/>
                <a:cs typeface="Arial"/>
              </a:rPr>
              <a:t>levels and </a:t>
            </a:r>
            <a:r>
              <a:rPr sz="1800" spc="-40" dirty="0">
                <a:latin typeface="Arial"/>
                <a:cs typeface="Arial"/>
              </a:rPr>
              <a:t>enabling/disabling </a:t>
            </a:r>
            <a:r>
              <a:rPr sz="1800" spc="-30" dirty="0">
                <a:latin typeface="Arial"/>
                <a:cs typeface="Arial"/>
              </a:rPr>
              <a:t>capability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35" dirty="0">
                <a:latin typeface="Arial"/>
                <a:cs typeface="Arial"/>
              </a:rPr>
              <a:t>all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5" dirty="0">
                <a:latin typeface="Arial"/>
                <a:cs typeface="Arial"/>
              </a:rPr>
              <a:t>interrupts </a:t>
            </a:r>
            <a:r>
              <a:rPr sz="1800" spc="-20" dirty="0">
                <a:latin typeface="Arial"/>
                <a:cs typeface="Arial"/>
              </a:rPr>
              <a:t>in </a:t>
            </a:r>
            <a:r>
              <a:rPr sz="1800" spc="-35" dirty="0">
                <a:latin typeface="Arial"/>
                <a:cs typeface="Arial"/>
              </a:rPr>
              <a:t>individual  </a:t>
            </a:r>
            <a:r>
              <a:rPr sz="1800" spc="-55" dirty="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4252" y="1214627"/>
              <a:ext cx="9683496" cy="44150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6067" y="1266443"/>
              <a:ext cx="9579864" cy="43113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1411605"/>
              <a:ext cx="9296400" cy="4034790"/>
            </a:xfrm>
            <a:custGeom>
              <a:avLst/>
              <a:gdLst/>
              <a:ahLst/>
              <a:cxnLst/>
              <a:rect l="l" t="t" r="r" b="b"/>
              <a:pathLst>
                <a:path w="9296400" h="4034790">
                  <a:moveTo>
                    <a:pt x="0" y="4034789"/>
                  </a:moveTo>
                  <a:lnTo>
                    <a:pt x="9296399" y="4034789"/>
                  </a:lnTo>
                  <a:lnTo>
                    <a:pt x="9296399" y="0"/>
                  </a:lnTo>
                  <a:lnTo>
                    <a:pt x="0" y="0"/>
                  </a:lnTo>
                  <a:lnTo>
                    <a:pt x="0" y="4034789"/>
                  </a:lnTo>
                  <a:close/>
                </a:path>
              </a:pathLst>
            </a:custGeom>
            <a:ln w="6349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5879" y="1267724"/>
              <a:ext cx="1920239" cy="731520"/>
            </a:xfrm>
            <a:custGeom>
              <a:avLst/>
              <a:gdLst/>
              <a:ahLst/>
              <a:cxnLst/>
              <a:rect l="l" t="t" r="r" b="b"/>
              <a:pathLst>
                <a:path w="1920240" h="731519">
                  <a:moveTo>
                    <a:pt x="1920239" y="0"/>
                  </a:moveTo>
                  <a:lnTo>
                    <a:pt x="0" y="0"/>
                  </a:lnTo>
                  <a:lnTo>
                    <a:pt x="0" y="731519"/>
                  </a:lnTo>
                  <a:lnTo>
                    <a:pt x="1920239" y="731519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E3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79" y="1267724"/>
              <a:ext cx="1691639" cy="645795"/>
            </a:xfrm>
            <a:custGeom>
              <a:avLst/>
              <a:gdLst/>
              <a:ahLst/>
              <a:cxnLst/>
              <a:rect l="l" t="t" r="r" b="b"/>
              <a:pathLst>
                <a:path w="1691640" h="645794">
                  <a:moveTo>
                    <a:pt x="0" y="0"/>
                  </a:moveTo>
                  <a:lnTo>
                    <a:pt x="0" y="640079"/>
                  </a:lnTo>
                </a:path>
                <a:path w="1691640" h="645794">
                  <a:moveTo>
                    <a:pt x="1691639" y="0"/>
                  </a:moveTo>
                  <a:lnTo>
                    <a:pt x="1691639" y="640079"/>
                  </a:lnTo>
                </a:path>
                <a:path w="1691640" h="645794">
                  <a:moveTo>
                    <a:pt x="0" y="645261"/>
                  </a:moveTo>
                  <a:lnTo>
                    <a:pt x="1691639" y="645261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39161" y="2762246"/>
            <a:ext cx="3324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65" dirty="0"/>
              <a:t>THANK</a:t>
            </a:r>
            <a:r>
              <a:rPr sz="4800" spc="-615" dirty="0"/>
              <a:t> </a:t>
            </a:r>
            <a:r>
              <a:rPr sz="4800" spc="-545" dirty="0"/>
              <a:t>YOU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50" y="998037"/>
            <a:ext cx="94462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Popular </a:t>
            </a:r>
            <a:r>
              <a:rPr spc="-265" dirty="0"/>
              <a:t>Microcontroller </a:t>
            </a:r>
            <a:r>
              <a:rPr spc="-260" dirty="0"/>
              <a:t>Technologies </a:t>
            </a:r>
            <a:r>
              <a:rPr spc="-360" dirty="0"/>
              <a:t>or</a:t>
            </a:r>
            <a:r>
              <a:rPr spc="10" dirty="0"/>
              <a:t> </a:t>
            </a:r>
            <a:r>
              <a:rPr spc="-300" dirty="0"/>
              <a:t>families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50" y="2132199"/>
            <a:ext cx="9843770" cy="2308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05" dirty="0">
                <a:latin typeface="Verdana"/>
                <a:cs typeface="Verdana"/>
              </a:rPr>
              <a:t>8051</a:t>
            </a:r>
            <a:r>
              <a:rPr sz="2000" b="1" spc="-125" dirty="0">
                <a:latin typeface="Verdana"/>
                <a:cs typeface="Verdana"/>
              </a:rPr>
              <a:t> </a:t>
            </a:r>
            <a:r>
              <a:rPr sz="2000" b="1" spc="-175" dirty="0">
                <a:latin typeface="Verdana"/>
                <a:cs typeface="Verdana"/>
              </a:rPr>
              <a:t>Microcontroller: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>
              <a:latin typeface="Verdana"/>
              <a:cs typeface="Verdana"/>
            </a:endParaRPr>
          </a:p>
          <a:p>
            <a:pPr marL="194945" indent="-182880">
              <a:lnSpc>
                <a:spcPct val="100000"/>
              </a:lnSpc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05" dirty="0">
                <a:latin typeface="Arial"/>
                <a:cs typeface="Arial"/>
              </a:rPr>
              <a:t>Even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though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Intel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developed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8051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Microcontrollers,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more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than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20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semiconductor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manufacturers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still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producing</a:t>
            </a:r>
            <a:r>
              <a:rPr sz="1800" spc="-135" dirty="0">
                <a:latin typeface="Arial"/>
                <a:cs typeface="Arial"/>
              </a:rPr>
              <a:t> 8051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compatible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microcontrollers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i.e.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processors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based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00" dirty="0">
                <a:latin typeface="Arial"/>
                <a:cs typeface="Arial"/>
              </a:rPr>
              <a:t>MSC-51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Architecture.</a:t>
            </a:r>
            <a:endParaRPr sz="1800">
              <a:latin typeface="Arial"/>
              <a:cs typeface="Arial"/>
            </a:endParaRPr>
          </a:p>
          <a:p>
            <a:pPr marL="194945" marR="44704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00" dirty="0">
                <a:latin typeface="Arial"/>
                <a:cs typeface="Arial"/>
              </a:rPr>
              <a:t>Some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130" dirty="0">
                <a:latin typeface="Arial"/>
                <a:cs typeface="Arial"/>
              </a:rPr>
              <a:t>8051 </a:t>
            </a:r>
            <a:r>
              <a:rPr sz="1800" spc="-10" dirty="0">
                <a:latin typeface="Arial"/>
                <a:cs typeface="Arial"/>
              </a:rPr>
              <a:t>Microcontrollers </a:t>
            </a:r>
            <a:r>
              <a:rPr sz="1800" spc="-25" dirty="0">
                <a:latin typeface="Arial"/>
                <a:cs typeface="Arial"/>
              </a:rPr>
              <a:t>produced </a:t>
            </a:r>
            <a:r>
              <a:rPr sz="1800" spc="-35" dirty="0">
                <a:latin typeface="Arial"/>
                <a:cs typeface="Arial"/>
              </a:rPr>
              <a:t>by </a:t>
            </a:r>
            <a:r>
              <a:rPr sz="1800" spc="20" dirty="0">
                <a:latin typeface="Arial"/>
                <a:cs typeface="Arial"/>
              </a:rPr>
              <a:t>different </a:t>
            </a:r>
            <a:r>
              <a:rPr sz="1800" spc="-30" dirty="0">
                <a:latin typeface="Arial"/>
                <a:cs typeface="Arial"/>
              </a:rPr>
              <a:t>manufacturers </a:t>
            </a:r>
            <a:r>
              <a:rPr sz="1800" spc="-55" dirty="0">
                <a:latin typeface="Arial"/>
                <a:cs typeface="Arial"/>
              </a:rPr>
              <a:t>are: </a:t>
            </a:r>
            <a:r>
              <a:rPr sz="1800" spc="-10" dirty="0">
                <a:latin typeface="Arial"/>
                <a:cs typeface="Arial"/>
              </a:rPr>
              <a:t>Atmel </a:t>
            </a:r>
            <a:r>
              <a:rPr sz="1800" spc="-135" dirty="0">
                <a:latin typeface="Arial"/>
                <a:cs typeface="Arial"/>
              </a:rPr>
              <a:t>(AT89C51,  </a:t>
            </a:r>
            <a:r>
              <a:rPr sz="1800" spc="-130" dirty="0">
                <a:latin typeface="Arial"/>
                <a:cs typeface="Arial"/>
              </a:rPr>
              <a:t>AT89S51), </a:t>
            </a:r>
            <a:r>
              <a:rPr sz="1800" spc="-50" dirty="0">
                <a:latin typeface="Arial"/>
                <a:cs typeface="Arial"/>
              </a:rPr>
              <a:t>Phillips </a:t>
            </a:r>
            <a:r>
              <a:rPr sz="1800" spc="-90" dirty="0">
                <a:latin typeface="Arial"/>
                <a:cs typeface="Arial"/>
              </a:rPr>
              <a:t>(S87C654), </a:t>
            </a:r>
            <a:r>
              <a:rPr sz="1800" spc="-265" dirty="0">
                <a:latin typeface="Arial"/>
                <a:cs typeface="Arial"/>
              </a:rPr>
              <a:t>STC </a:t>
            </a:r>
            <a:r>
              <a:rPr sz="1800" spc="-5" dirty="0">
                <a:latin typeface="Arial"/>
                <a:cs typeface="Arial"/>
              </a:rPr>
              <a:t>Micro </a:t>
            </a:r>
            <a:r>
              <a:rPr sz="1800" spc="-130" dirty="0">
                <a:latin typeface="Arial"/>
                <a:cs typeface="Arial"/>
              </a:rPr>
              <a:t>(STC89C52), </a:t>
            </a:r>
            <a:r>
              <a:rPr sz="1800" spc="-10" dirty="0">
                <a:latin typeface="Arial"/>
                <a:cs typeface="Arial"/>
              </a:rPr>
              <a:t>Infineon </a:t>
            </a:r>
            <a:r>
              <a:rPr sz="1800" spc="-165" dirty="0">
                <a:latin typeface="Arial"/>
                <a:cs typeface="Arial"/>
              </a:rPr>
              <a:t>(SAB-C515, </a:t>
            </a:r>
            <a:r>
              <a:rPr sz="1800" spc="-85" dirty="0">
                <a:latin typeface="Arial"/>
                <a:cs typeface="Arial"/>
              </a:rPr>
              <a:t>XC800), </a:t>
            </a:r>
            <a:r>
              <a:rPr sz="1800" spc="-100" dirty="0">
                <a:latin typeface="Arial"/>
                <a:cs typeface="Arial"/>
              </a:rPr>
              <a:t>Siemens </a:t>
            </a:r>
            <a:r>
              <a:rPr sz="1800" spc="-130" dirty="0">
                <a:latin typeface="Arial"/>
                <a:cs typeface="Arial"/>
              </a:rPr>
              <a:t>(SAB-  </a:t>
            </a:r>
            <a:r>
              <a:rPr sz="1800" spc="-145" dirty="0">
                <a:latin typeface="Arial"/>
                <a:cs typeface="Arial"/>
              </a:rPr>
              <a:t>C501), </a:t>
            </a:r>
            <a:r>
              <a:rPr sz="1800" spc="-60" dirty="0">
                <a:latin typeface="Arial"/>
                <a:cs typeface="Arial"/>
              </a:rPr>
              <a:t>Silicon </a:t>
            </a:r>
            <a:r>
              <a:rPr sz="1800" spc="-100" dirty="0">
                <a:latin typeface="Arial"/>
                <a:cs typeface="Arial"/>
              </a:rPr>
              <a:t>Labs </a:t>
            </a:r>
            <a:r>
              <a:rPr sz="1800" spc="-105" dirty="0">
                <a:latin typeface="Arial"/>
                <a:cs typeface="Arial"/>
              </a:rPr>
              <a:t>(C8051), </a:t>
            </a:r>
            <a:r>
              <a:rPr sz="1800" spc="-165" dirty="0">
                <a:latin typeface="Arial"/>
                <a:cs typeface="Arial"/>
              </a:rPr>
              <a:t>NXP </a:t>
            </a:r>
            <a:r>
              <a:rPr sz="1800" spc="-90" dirty="0">
                <a:latin typeface="Arial"/>
                <a:cs typeface="Arial"/>
              </a:rPr>
              <a:t>(NXP700, </a:t>
            </a:r>
            <a:r>
              <a:rPr sz="1800" spc="-75" dirty="0">
                <a:latin typeface="Arial"/>
                <a:cs typeface="Arial"/>
              </a:rPr>
              <a:t>NXP900),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172" y="236219"/>
            <a:ext cx="11725656" cy="6385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3953" y="953841"/>
            <a:ext cx="23253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4" dirty="0"/>
              <a:t>8051</a:t>
            </a:r>
            <a:r>
              <a:rPr spc="-305" dirty="0"/>
              <a:t> Family</a:t>
            </a:r>
          </a:p>
        </p:txBody>
      </p:sp>
      <p:sp>
        <p:nvSpPr>
          <p:cNvPr id="4" name="object 4"/>
          <p:cNvSpPr/>
          <p:nvPr/>
        </p:nvSpPr>
        <p:spPr>
          <a:xfrm>
            <a:off x="1345438" y="2220711"/>
            <a:ext cx="9248515" cy="3631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506" y="749930"/>
            <a:ext cx="9446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Popular </a:t>
            </a:r>
            <a:r>
              <a:rPr spc="-260" dirty="0"/>
              <a:t>Microcontroller Technologies </a:t>
            </a:r>
            <a:r>
              <a:rPr spc="-360" dirty="0"/>
              <a:t>or</a:t>
            </a:r>
            <a:r>
              <a:rPr spc="-15" dirty="0"/>
              <a:t> </a:t>
            </a:r>
            <a:r>
              <a:rPr spc="-300" dirty="0"/>
              <a:t>families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6074" y="1767263"/>
            <a:ext cx="9368790" cy="133032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800" b="1" spc="-280" dirty="0">
                <a:latin typeface="Verdana"/>
                <a:cs typeface="Verdana"/>
              </a:rPr>
              <a:t>8051 </a:t>
            </a:r>
            <a:r>
              <a:rPr sz="1800" b="1" spc="-150" dirty="0">
                <a:latin typeface="Verdana"/>
                <a:cs typeface="Verdana"/>
              </a:rPr>
              <a:t>Microcontroller</a:t>
            </a:r>
            <a:r>
              <a:rPr sz="1800" b="1" spc="-280" dirty="0">
                <a:latin typeface="Verdana"/>
                <a:cs typeface="Verdana"/>
              </a:rPr>
              <a:t> </a:t>
            </a:r>
            <a:r>
              <a:rPr sz="1800" b="1" spc="-155" dirty="0">
                <a:latin typeface="Verdana"/>
                <a:cs typeface="Verdana"/>
              </a:rPr>
              <a:t>Architecture:</a:t>
            </a:r>
            <a:endParaRPr sz="1800">
              <a:latin typeface="Verdana"/>
              <a:cs typeface="Verdana"/>
            </a:endParaRPr>
          </a:p>
          <a:p>
            <a:pPr marL="195580" marR="5080" indent="-182880" algn="just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35" dirty="0">
                <a:latin typeface="Arial"/>
                <a:cs typeface="Arial"/>
              </a:rPr>
              <a:t>8051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-75" dirty="0">
                <a:latin typeface="Arial"/>
                <a:cs typeface="Arial"/>
              </a:rPr>
              <a:t>an </a:t>
            </a:r>
            <a:r>
              <a:rPr sz="1800" spc="-10" dirty="0">
                <a:latin typeface="Arial"/>
                <a:cs typeface="Arial"/>
              </a:rPr>
              <a:t>8 </a:t>
            </a:r>
            <a:r>
              <a:rPr sz="1800" spc="-100" dirty="0">
                <a:latin typeface="Arial"/>
                <a:cs typeface="Arial"/>
              </a:rPr>
              <a:t>– </a:t>
            </a:r>
            <a:r>
              <a:rPr sz="1800" spc="40" dirty="0">
                <a:latin typeface="Arial"/>
                <a:cs typeface="Arial"/>
              </a:rPr>
              <a:t>bit </a:t>
            </a:r>
            <a:r>
              <a:rPr sz="1800" dirty="0">
                <a:latin typeface="Arial"/>
                <a:cs typeface="Arial"/>
              </a:rPr>
              <a:t>Microcontroller </a:t>
            </a:r>
            <a:r>
              <a:rPr sz="1800" spc="-50" dirty="0">
                <a:latin typeface="Arial"/>
                <a:cs typeface="Arial"/>
              </a:rPr>
              <a:t>i.e. </a:t>
            </a:r>
            <a:r>
              <a:rPr sz="1800" spc="15" dirty="0">
                <a:latin typeface="Arial"/>
                <a:cs typeface="Arial"/>
              </a:rPr>
              <a:t>the </a:t>
            </a:r>
            <a:r>
              <a:rPr sz="1800" spc="-30" dirty="0">
                <a:latin typeface="Arial"/>
                <a:cs typeface="Arial"/>
              </a:rPr>
              <a:t>data </a:t>
            </a:r>
            <a:r>
              <a:rPr sz="1800" spc="-70" dirty="0">
                <a:latin typeface="Arial"/>
                <a:cs typeface="Arial"/>
              </a:rPr>
              <a:t>bus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15" dirty="0">
                <a:latin typeface="Arial"/>
                <a:cs typeface="Arial"/>
              </a:rPr>
              <a:t>the </a:t>
            </a:r>
            <a:r>
              <a:rPr sz="1800" spc="-135" dirty="0">
                <a:latin typeface="Arial"/>
                <a:cs typeface="Arial"/>
              </a:rPr>
              <a:t>8051 </a:t>
            </a:r>
            <a:r>
              <a:rPr sz="1800" dirty="0">
                <a:latin typeface="Arial"/>
                <a:cs typeface="Arial"/>
              </a:rPr>
              <a:t>Microcontroller </a:t>
            </a:r>
            <a:r>
              <a:rPr sz="1800" spc="30" dirty="0">
                <a:latin typeface="Arial"/>
                <a:cs typeface="Arial"/>
              </a:rPr>
              <a:t>(both </a:t>
            </a:r>
            <a:r>
              <a:rPr sz="1800" spc="-10" dirty="0">
                <a:latin typeface="Arial"/>
                <a:cs typeface="Arial"/>
              </a:rPr>
              <a:t>internal 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-10" dirty="0">
                <a:latin typeface="Arial"/>
                <a:cs typeface="Arial"/>
              </a:rPr>
              <a:t>external)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-15" dirty="0">
                <a:latin typeface="Arial"/>
                <a:cs typeface="Arial"/>
              </a:rPr>
              <a:t>8 </a:t>
            </a:r>
            <a:r>
              <a:rPr sz="1800" spc="-105" dirty="0">
                <a:latin typeface="Arial"/>
                <a:cs typeface="Arial"/>
              </a:rPr>
              <a:t>– </a:t>
            </a:r>
            <a:r>
              <a:rPr sz="1800" spc="45" dirty="0">
                <a:latin typeface="Arial"/>
                <a:cs typeface="Arial"/>
              </a:rPr>
              <a:t>bit </a:t>
            </a:r>
            <a:r>
              <a:rPr sz="1800" spc="-20" dirty="0">
                <a:latin typeface="Arial"/>
                <a:cs typeface="Arial"/>
              </a:rPr>
              <a:t>wide. </a:t>
            </a:r>
            <a:r>
              <a:rPr sz="1800" spc="65" dirty="0">
                <a:latin typeface="Arial"/>
                <a:cs typeface="Arial"/>
              </a:rPr>
              <a:t>It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235" dirty="0">
                <a:latin typeface="Arial"/>
                <a:cs typeface="Arial"/>
              </a:rPr>
              <a:t>CISC </a:t>
            </a:r>
            <a:r>
              <a:rPr sz="1800" spc="-75" dirty="0">
                <a:latin typeface="Arial"/>
                <a:cs typeface="Arial"/>
              </a:rPr>
              <a:t>based </a:t>
            </a:r>
            <a:r>
              <a:rPr sz="1800" spc="-5" dirty="0">
                <a:latin typeface="Arial"/>
                <a:cs typeface="Arial"/>
              </a:rPr>
              <a:t>Microcontroller </a:t>
            </a:r>
            <a:r>
              <a:rPr sz="1800" spc="40" dirty="0">
                <a:latin typeface="Arial"/>
                <a:cs typeface="Arial"/>
              </a:rPr>
              <a:t>with </a:t>
            </a:r>
            <a:r>
              <a:rPr sz="1800" spc="-50" dirty="0">
                <a:latin typeface="Arial"/>
                <a:cs typeface="Arial"/>
              </a:rPr>
              <a:t>Harvard </a:t>
            </a:r>
            <a:r>
              <a:rPr sz="1800" spc="-15" dirty="0">
                <a:latin typeface="Arial"/>
                <a:cs typeface="Arial"/>
              </a:rPr>
              <a:t>Architecture  </a:t>
            </a:r>
            <a:r>
              <a:rPr sz="1800" spc="-40" dirty="0">
                <a:latin typeface="Arial"/>
                <a:cs typeface="Arial"/>
              </a:rPr>
              <a:t>(separate </a:t>
            </a:r>
            <a:r>
              <a:rPr sz="1800" spc="-15" dirty="0">
                <a:latin typeface="Arial"/>
                <a:cs typeface="Arial"/>
              </a:rPr>
              <a:t>program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-25" dirty="0">
                <a:latin typeface="Arial"/>
                <a:cs typeface="Arial"/>
              </a:rPr>
              <a:t>data</a:t>
            </a:r>
            <a:r>
              <a:rPr sz="1800" spc="-3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memory).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6409" y="3186173"/>
            <a:ext cx="3355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8330" algn="l"/>
                <a:tab pos="1287780" algn="l"/>
                <a:tab pos="1951989" algn="l"/>
                <a:tab pos="2444115" algn="l"/>
                <a:tab pos="2898140" algn="l"/>
              </a:tabLst>
            </a:pPr>
            <a:r>
              <a:rPr sz="1800" spc="-275" dirty="0">
                <a:latin typeface="Arial"/>
                <a:cs typeface="Arial"/>
              </a:rPr>
              <a:t>C</a:t>
            </a:r>
            <a:r>
              <a:rPr sz="1800" spc="-270" dirty="0">
                <a:latin typeface="Arial"/>
                <a:cs typeface="Arial"/>
              </a:rPr>
              <a:t>P</a:t>
            </a:r>
            <a:r>
              <a:rPr sz="1800" spc="-80" dirty="0">
                <a:latin typeface="Arial"/>
                <a:cs typeface="Arial"/>
              </a:rPr>
              <a:t>U</a:t>
            </a:r>
            <a:r>
              <a:rPr sz="1800" spc="-50" dirty="0">
                <a:latin typeface="Arial"/>
                <a:cs typeface="Arial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10" dirty="0">
                <a:latin typeface="Arial"/>
                <a:cs typeface="Arial"/>
              </a:rPr>
              <a:t>RO</a:t>
            </a:r>
            <a:r>
              <a:rPr sz="1800" spc="-135" dirty="0">
                <a:latin typeface="Arial"/>
                <a:cs typeface="Arial"/>
              </a:rPr>
              <a:t>M</a:t>
            </a:r>
            <a:r>
              <a:rPr sz="1800" spc="-50" dirty="0">
                <a:latin typeface="Arial"/>
                <a:cs typeface="Arial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0" dirty="0">
                <a:latin typeface="Arial"/>
                <a:cs typeface="Arial"/>
              </a:rPr>
              <a:t>RAM</a:t>
            </a:r>
            <a:r>
              <a:rPr sz="1800" spc="-35" dirty="0">
                <a:latin typeface="Arial"/>
                <a:cs typeface="Arial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Arial"/>
                <a:cs typeface="Arial"/>
              </a:rPr>
              <a:t>et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0" dirty="0">
                <a:latin typeface="Arial"/>
                <a:cs typeface="Arial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Arial"/>
                <a:cs typeface="Arial"/>
              </a:rPr>
              <a:t>8</a:t>
            </a:r>
            <a:r>
              <a:rPr sz="1800" spc="-175" dirty="0">
                <a:latin typeface="Arial"/>
                <a:cs typeface="Arial"/>
              </a:rPr>
              <a:t>051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074" y="3186173"/>
            <a:ext cx="5902960" cy="251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  <a:tab pos="840105" algn="l"/>
                <a:tab pos="1295400" algn="l"/>
                <a:tab pos="1914525" algn="l"/>
                <a:tab pos="2649220" algn="l"/>
                <a:tab pos="2985770" algn="l"/>
                <a:tab pos="3228340" algn="l"/>
                <a:tab pos="4857115" algn="l"/>
                <a:tab pos="5777230" algn="l"/>
              </a:tabLst>
            </a:pPr>
            <a:r>
              <a:rPr sz="1800" spc="-225" dirty="0">
                <a:latin typeface="Arial"/>
                <a:cs typeface="Arial"/>
              </a:rPr>
              <a:t>S</a:t>
            </a:r>
            <a:r>
              <a:rPr sz="1800" spc="-75" dirty="0">
                <a:latin typeface="Arial"/>
                <a:cs typeface="Arial"/>
              </a:rPr>
              <a:t>i</a:t>
            </a:r>
            <a:r>
              <a:rPr sz="1800" spc="-65" dirty="0">
                <a:latin typeface="Arial"/>
                <a:cs typeface="Arial"/>
              </a:rPr>
              <a:t>nce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95" dirty="0">
                <a:latin typeface="Arial"/>
                <a:cs typeface="Arial"/>
              </a:rPr>
              <a:t>ba</a:t>
            </a:r>
            <a:r>
              <a:rPr sz="1800" spc="-100" dirty="0">
                <a:latin typeface="Arial"/>
                <a:cs typeface="Arial"/>
              </a:rPr>
              <a:t>s</a:t>
            </a:r>
            <a:r>
              <a:rPr sz="1800" spc="-20" dirty="0">
                <a:latin typeface="Arial"/>
                <a:cs typeface="Arial"/>
              </a:rPr>
              <a:t>i</a:t>
            </a:r>
            <a:r>
              <a:rPr sz="1800" spc="-90" dirty="0">
                <a:latin typeface="Arial"/>
                <a:cs typeface="Arial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Arial"/>
                <a:cs typeface="Arial"/>
              </a:rPr>
              <a:t>layout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Arial"/>
                <a:cs typeface="Arial"/>
              </a:rPr>
              <a:t>mi</a:t>
            </a:r>
            <a:r>
              <a:rPr sz="1800" spc="-30" dirty="0">
                <a:latin typeface="Arial"/>
                <a:cs typeface="Arial"/>
              </a:rPr>
              <a:t>c</a:t>
            </a:r>
            <a:r>
              <a:rPr sz="1800" spc="-35" dirty="0">
                <a:latin typeface="Arial"/>
                <a:cs typeface="Arial"/>
              </a:rPr>
              <a:t>r</a:t>
            </a:r>
            <a:r>
              <a:rPr sz="1800" spc="-45" dirty="0">
                <a:latin typeface="Arial"/>
                <a:cs typeface="Arial"/>
              </a:rPr>
              <a:t>o</a:t>
            </a:r>
            <a:r>
              <a:rPr sz="1800" spc="-50" dirty="0">
                <a:latin typeface="Arial"/>
                <a:cs typeface="Arial"/>
              </a:rPr>
              <a:t>c</a:t>
            </a:r>
            <a:r>
              <a:rPr sz="1800" spc="40" dirty="0">
                <a:latin typeface="Arial"/>
                <a:cs typeface="Arial"/>
              </a:rPr>
              <a:t>ontr</a:t>
            </a:r>
            <a:r>
              <a:rPr sz="1800" spc="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ler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30" dirty="0">
                <a:latin typeface="Arial"/>
                <a:cs typeface="Arial"/>
              </a:rPr>
              <a:t>incl</a:t>
            </a:r>
            <a:r>
              <a:rPr sz="1800" spc="-60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125" dirty="0">
                <a:latin typeface="Arial"/>
                <a:cs typeface="Arial"/>
              </a:rPr>
              <a:t>e</a:t>
            </a:r>
            <a:r>
              <a:rPr sz="1800" spc="-110" dirty="0">
                <a:latin typeface="Arial"/>
                <a:cs typeface="Arial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2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microcontroller </a:t>
            </a:r>
            <a:r>
              <a:rPr sz="1800" spc="-65" dirty="0">
                <a:latin typeface="Arial"/>
                <a:cs typeface="Arial"/>
              </a:rPr>
              <a:t>also </a:t>
            </a:r>
            <a:r>
              <a:rPr sz="1800" spc="-100" dirty="0">
                <a:latin typeface="Arial"/>
                <a:cs typeface="Arial"/>
              </a:rPr>
              <a:t>has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35" dirty="0">
                <a:latin typeface="Arial"/>
                <a:cs typeface="Arial"/>
              </a:rPr>
              <a:t>similar</a:t>
            </a:r>
            <a:r>
              <a:rPr sz="1800" spc="-34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layout.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85" dirty="0">
                <a:latin typeface="Arial"/>
                <a:cs typeface="Arial"/>
              </a:rPr>
              <a:t>Special </a:t>
            </a:r>
            <a:r>
              <a:rPr sz="1800" spc="-35" dirty="0">
                <a:latin typeface="Arial"/>
                <a:cs typeface="Arial"/>
              </a:rPr>
              <a:t>Function </a:t>
            </a:r>
            <a:r>
              <a:rPr sz="1800" spc="-60" dirty="0">
                <a:latin typeface="Arial"/>
                <a:cs typeface="Arial"/>
              </a:rPr>
              <a:t>Registers </a:t>
            </a:r>
            <a:r>
              <a:rPr sz="1800" spc="-135" dirty="0">
                <a:latin typeface="Arial"/>
                <a:cs typeface="Arial"/>
              </a:rPr>
              <a:t>(SFRs)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190" dirty="0">
                <a:latin typeface="Arial"/>
                <a:cs typeface="Arial"/>
              </a:rPr>
              <a:t>128 </a:t>
            </a:r>
            <a:r>
              <a:rPr sz="1800" spc="-35" dirty="0">
                <a:latin typeface="Arial"/>
                <a:cs typeface="Arial"/>
              </a:rPr>
              <a:t>bytes.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50" dirty="0">
                <a:latin typeface="Arial"/>
                <a:cs typeface="Arial"/>
              </a:rPr>
              <a:t>32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I/O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pins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arranged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as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four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8-bit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ports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(P0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-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P3)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65" dirty="0">
                <a:latin typeface="Arial"/>
                <a:cs typeface="Arial"/>
              </a:rPr>
              <a:t>Two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16-bit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timer/counters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: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T0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285" dirty="0">
                <a:latin typeface="Arial"/>
                <a:cs typeface="Arial"/>
              </a:rPr>
              <a:t>T1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65" dirty="0">
                <a:latin typeface="Arial"/>
                <a:cs typeface="Arial"/>
              </a:rPr>
              <a:t>Two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external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three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internal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vectored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interrupts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85" dirty="0">
                <a:latin typeface="Arial"/>
                <a:cs typeface="Arial"/>
              </a:rPr>
              <a:t>One </a:t>
            </a:r>
            <a:r>
              <a:rPr sz="1800" spc="20" dirty="0">
                <a:latin typeface="Arial"/>
                <a:cs typeface="Arial"/>
              </a:rPr>
              <a:t>full </a:t>
            </a:r>
            <a:r>
              <a:rPr sz="1800" spc="-20" dirty="0">
                <a:latin typeface="Arial"/>
                <a:cs typeface="Arial"/>
              </a:rPr>
              <a:t>duplex </a:t>
            </a:r>
            <a:r>
              <a:rPr sz="1800" spc="-50" dirty="0">
                <a:latin typeface="Arial"/>
                <a:cs typeface="Arial"/>
              </a:rPr>
              <a:t>serial</a:t>
            </a:r>
            <a:r>
              <a:rPr sz="1800" spc="-38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506" y="940760"/>
            <a:ext cx="94462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Popular </a:t>
            </a:r>
            <a:r>
              <a:rPr spc="-265" dirty="0"/>
              <a:t>Microcontroller </a:t>
            </a:r>
            <a:r>
              <a:rPr spc="-260" dirty="0"/>
              <a:t>Technologies </a:t>
            </a:r>
            <a:r>
              <a:rPr spc="-360" dirty="0"/>
              <a:t>or</a:t>
            </a:r>
            <a:r>
              <a:rPr spc="10" dirty="0"/>
              <a:t> </a:t>
            </a:r>
            <a:r>
              <a:rPr spc="-300" dirty="0"/>
              <a:t>families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50" y="1821539"/>
            <a:ext cx="9902190" cy="363537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b="1" spc="-254" dirty="0">
                <a:latin typeface="Verdana"/>
                <a:cs typeface="Verdana"/>
              </a:rPr>
              <a:t>PIC</a:t>
            </a:r>
            <a:r>
              <a:rPr sz="2000" b="1" spc="-125" dirty="0">
                <a:latin typeface="Verdana"/>
                <a:cs typeface="Verdana"/>
              </a:rPr>
              <a:t> </a:t>
            </a:r>
            <a:r>
              <a:rPr sz="2000" b="1" spc="-170" dirty="0">
                <a:latin typeface="Verdana"/>
                <a:cs typeface="Verdana"/>
              </a:rPr>
              <a:t>Microcontroller</a:t>
            </a:r>
            <a:endParaRPr sz="2000">
              <a:latin typeface="Verdana"/>
              <a:cs typeface="Verdana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b="1" spc="-170" dirty="0">
                <a:latin typeface="Arial"/>
                <a:cs typeface="Arial"/>
              </a:rPr>
              <a:t>PIC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family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of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microcontrollers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made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by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Microchip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Technology,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derived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from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55" dirty="0">
                <a:latin typeface="Arial"/>
                <a:cs typeface="Arial"/>
              </a:rPr>
              <a:t>PIC1650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originally  developed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by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b="1" spc="-105" dirty="0">
                <a:latin typeface="Arial"/>
                <a:cs typeface="Arial"/>
              </a:rPr>
              <a:t>General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70" dirty="0">
                <a:latin typeface="Arial"/>
                <a:cs typeface="Arial"/>
              </a:rPr>
              <a:t>Instrument</a:t>
            </a:r>
            <a:r>
              <a:rPr sz="1800" spc="-70" dirty="0">
                <a:latin typeface="Arial"/>
                <a:cs typeface="Arial"/>
              </a:rPr>
              <a:t>.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The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name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75" dirty="0">
                <a:latin typeface="Arial"/>
                <a:cs typeface="Arial"/>
              </a:rPr>
              <a:t>PIC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initially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referred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to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”</a:t>
            </a:r>
            <a:r>
              <a:rPr sz="1800" i="1" spc="-40" dirty="0">
                <a:latin typeface="Arial"/>
                <a:cs typeface="Arial"/>
              </a:rPr>
              <a:t>Peripheral</a:t>
            </a:r>
            <a:r>
              <a:rPr sz="1800" i="1" spc="-100" dirty="0">
                <a:latin typeface="Arial"/>
                <a:cs typeface="Arial"/>
              </a:rPr>
              <a:t> </a:t>
            </a:r>
            <a:r>
              <a:rPr sz="1800" i="1" spc="-50" dirty="0">
                <a:latin typeface="Arial"/>
                <a:cs typeface="Arial"/>
              </a:rPr>
              <a:t>Interface</a:t>
            </a:r>
            <a:r>
              <a:rPr sz="1800" i="1" spc="-11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Controller”</a:t>
            </a:r>
            <a:r>
              <a:rPr sz="1800" spc="-15" dirty="0">
                <a:latin typeface="Arial"/>
                <a:cs typeface="Arial"/>
              </a:rPr>
              <a:t>,  </a:t>
            </a:r>
            <a:r>
              <a:rPr sz="1800" dirty="0">
                <a:latin typeface="Arial"/>
                <a:cs typeface="Arial"/>
              </a:rPr>
              <a:t>then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it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was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corrected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as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”</a:t>
            </a:r>
            <a:r>
              <a:rPr sz="1800" i="1" spc="-45" dirty="0">
                <a:latin typeface="Arial"/>
                <a:cs typeface="Arial"/>
              </a:rPr>
              <a:t>Programmable</a:t>
            </a:r>
            <a:r>
              <a:rPr sz="1800" i="1" spc="-140" dirty="0">
                <a:latin typeface="Arial"/>
                <a:cs typeface="Arial"/>
              </a:rPr>
              <a:t> </a:t>
            </a:r>
            <a:r>
              <a:rPr sz="1800" i="1" spc="-25" dirty="0">
                <a:latin typeface="Arial"/>
                <a:cs typeface="Arial"/>
              </a:rPr>
              <a:t>Intelligent</a:t>
            </a:r>
            <a:r>
              <a:rPr sz="1800" i="1" spc="-100" dirty="0">
                <a:latin typeface="Arial"/>
                <a:cs typeface="Arial"/>
              </a:rPr>
              <a:t> </a:t>
            </a:r>
            <a:r>
              <a:rPr sz="1800" i="1" spc="-30" dirty="0">
                <a:latin typeface="Arial"/>
                <a:cs typeface="Arial"/>
              </a:rPr>
              <a:t>Computer</a:t>
            </a:r>
            <a:r>
              <a:rPr sz="1800" spc="-30" dirty="0">
                <a:latin typeface="Arial"/>
                <a:cs typeface="Arial"/>
              </a:rPr>
              <a:t>”.</a:t>
            </a:r>
            <a:endParaRPr sz="1800">
              <a:latin typeface="Arial"/>
              <a:cs typeface="Arial"/>
            </a:endParaRPr>
          </a:p>
          <a:p>
            <a:pPr marL="194945" marR="5715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80" dirty="0">
                <a:latin typeface="Arial"/>
                <a:cs typeface="Arial"/>
              </a:rPr>
              <a:t>Early </a:t>
            </a:r>
            <a:r>
              <a:rPr sz="1800" spc="-45" dirty="0">
                <a:latin typeface="Arial"/>
                <a:cs typeface="Arial"/>
              </a:rPr>
              <a:t>models </a:t>
            </a:r>
            <a:r>
              <a:rPr sz="1800" spc="50" dirty="0">
                <a:latin typeface="Arial"/>
                <a:cs typeface="Arial"/>
              </a:rPr>
              <a:t>of </a:t>
            </a:r>
            <a:r>
              <a:rPr sz="1800" spc="-175" dirty="0">
                <a:latin typeface="Arial"/>
                <a:cs typeface="Arial"/>
              </a:rPr>
              <a:t>PIC </a:t>
            </a:r>
            <a:r>
              <a:rPr sz="1800" spc="-55" dirty="0">
                <a:latin typeface="Arial"/>
                <a:cs typeface="Arial"/>
              </a:rPr>
              <a:t>had </a:t>
            </a:r>
            <a:r>
              <a:rPr sz="1800" spc="-50" dirty="0">
                <a:latin typeface="Arial"/>
                <a:cs typeface="Arial"/>
              </a:rPr>
              <a:t>read-only </a:t>
            </a:r>
            <a:r>
              <a:rPr sz="1800" spc="-30" dirty="0">
                <a:latin typeface="Arial"/>
                <a:cs typeface="Arial"/>
              </a:rPr>
              <a:t>memory </a:t>
            </a:r>
            <a:r>
              <a:rPr sz="1800" spc="-55" dirty="0">
                <a:latin typeface="Arial"/>
                <a:cs typeface="Arial"/>
              </a:rPr>
              <a:t>(ROM) </a:t>
            </a:r>
            <a:r>
              <a:rPr sz="1800" spc="20" dirty="0">
                <a:latin typeface="Arial"/>
                <a:cs typeface="Arial"/>
              </a:rPr>
              <a:t>or </a:t>
            </a:r>
            <a:r>
              <a:rPr sz="1800" spc="-30" dirty="0">
                <a:latin typeface="Arial"/>
                <a:cs typeface="Arial"/>
              </a:rPr>
              <a:t>field-programmable </a:t>
            </a:r>
            <a:r>
              <a:rPr sz="1800" spc="-160" dirty="0">
                <a:latin typeface="Arial"/>
                <a:cs typeface="Arial"/>
              </a:rPr>
              <a:t>EPROM </a:t>
            </a:r>
            <a:r>
              <a:rPr sz="1800" spc="50" dirty="0">
                <a:latin typeface="Arial"/>
                <a:cs typeface="Arial"/>
              </a:rPr>
              <a:t>for </a:t>
            </a:r>
            <a:r>
              <a:rPr sz="1800" spc="-20" dirty="0">
                <a:latin typeface="Arial"/>
                <a:cs typeface="Arial"/>
              </a:rPr>
              <a:t>program  </a:t>
            </a:r>
            <a:r>
              <a:rPr sz="1800" spc="-30" dirty="0">
                <a:latin typeface="Arial"/>
                <a:cs typeface="Arial"/>
              </a:rPr>
              <a:t>storage, </a:t>
            </a:r>
            <a:r>
              <a:rPr sz="1800" spc="-65" dirty="0">
                <a:latin typeface="Arial"/>
                <a:cs typeface="Arial"/>
              </a:rPr>
              <a:t>some </a:t>
            </a:r>
            <a:r>
              <a:rPr sz="1800" spc="45" dirty="0">
                <a:latin typeface="Arial"/>
                <a:cs typeface="Arial"/>
              </a:rPr>
              <a:t>with </a:t>
            </a:r>
            <a:r>
              <a:rPr sz="1800" spc="-25" dirty="0">
                <a:latin typeface="Arial"/>
                <a:cs typeface="Arial"/>
              </a:rPr>
              <a:t>provision </a:t>
            </a:r>
            <a:r>
              <a:rPr sz="1800" spc="45" dirty="0">
                <a:latin typeface="Arial"/>
                <a:cs typeface="Arial"/>
              </a:rPr>
              <a:t>for </a:t>
            </a:r>
            <a:r>
              <a:rPr sz="1800" spc="-55" dirty="0">
                <a:latin typeface="Arial"/>
                <a:cs typeface="Arial"/>
              </a:rPr>
              <a:t>erasing </a:t>
            </a:r>
            <a:r>
              <a:rPr sz="1800" spc="-30" dirty="0">
                <a:latin typeface="Arial"/>
                <a:cs typeface="Arial"/>
              </a:rPr>
              <a:t>memory. All </a:t>
            </a:r>
            <a:r>
              <a:rPr sz="1800" spc="-5" dirty="0">
                <a:latin typeface="Arial"/>
                <a:cs typeface="Arial"/>
              </a:rPr>
              <a:t>current </a:t>
            </a:r>
            <a:r>
              <a:rPr sz="1800" spc="-45" dirty="0">
                <a:latin typeface="Arial"/>
                <a:cs typeface="Arial"/>
              </a:rPr>
              <a:t>models </a:t>
            </a:r>
            <a:r>
              <a:rPr sz="1800" spc="-90" dirty="0">
                <a:latin typeface="Arial"/>
                <a:cs typeface="Arial"/>
              </a:rPr>
              <a:t>use </a:t>
            </a:r>
            <a:r>
              <a:rPr sz="1800" spc="-40" dirty="0">
                <a:latin typeface="Arial"/>
                <a:cs typeface="Arial"/>
              </a:rPr>
              <a:t>flash </a:t>
            </a:r>
            <a:r>
              <a:rPr sz="1800" spc="-25" dirty="0">
                <a:latin typeface="Arial"/>
                <a:cs typeface="Arial"/>
              </a:rPr>
              <a:t>memory </a:t>
            </a:r>
            <a:r>
              <a:rPr sz="1800" spc="45" dirty="0">
                <a:latin typeface="Arial"/>
                <a:cs typeface="Arial"/>
              </a:rPr>
              <a:t>for</a:t>
            </a:r>
            <a:r>
              <a:rPr sz="1800" spc="-29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program  </a:t>
            </a:r>
            <a:r>
              <a:rPr sz="1800" spc="-30" dirty="0">
                <a:latin typeface="Arial"/>
                <a:cs typeface="Arial"/>
              </a:rPr>
              <a:t>storage,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newer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models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allow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75" dirty="0">
                <a:latin typeface="Arial"/>
                <a:cs typeface="Arial"/>
              </a:rPr>
              <a:t>PIC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reprogram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itself.</a:t>
            </a:r>
            <a:endParaRPr sz="1800">
              <a:latin typeface="Arial"/>
              <a:cs typeface="Arial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45" dirty="0">
                <a:latin typeface="Arial"/>
                <a:cs typeface="Arial"/>
              </a:rPr>
              <a:t>Program </a:t>
            </a:r>
            <a:r>
              <a:rPr sz="1800" spc="-25" dirty="0">
                <a:latin typeface="Arial"/>
                <a:cs typeface="Arial"/>
              </a:rPr>
              <a:t>memory </a:t>
            </a:r>
            <a:r>
              <a:rPr sz="1800" spc="-60" dirty="0">
                <a:latin typeface="Arial"/>
                <a:cs typeface="Arial"/>
              </a:rPr>
              <a:t>and </a:t>
            </a:r>
            <a:r>
              <a:rPr sz="1800" spc="-25" dirty="0">
                <a:latin typeface="Arial"/>
                <a:cs typeface="Arial"/>
              </a:rPr>
              <a:t>data memory </a:t>
            </a:r>
            <a:r>
              <a:rPr sz="1800" spc="-55" dirty="0">
                <a:latin typeface="Arial"/>
                <a:cs typeface="Arial"/>
              </a:rPr>
              <a:t>are </a:t>
            </a:r>
            <a:r>
              <a:rPr sz="1800" spc="-45" dirty="0">
                <a:latin typeface="Arial"/>
                <a:cs typeface="Arial"/>
              </a:rPr>
              <a:t>separated. </a:t>
            </a:r>
            <a:r>
              <a:rPr sz="1800" spc="-60" dirty="0">
                <a:latin typeface="Arial"/>
                <a:cs typeface="Arial"/>
              </a:rPr>
              <a:t>Data </a:t>
            </a:r>
            <a:r>
              <a:rPr sz="1800" spc="-25" dirty="0">
                <a:latin typeface="Arial"/>
                <a:cs typeface="Arial"/>
              </a:rPr>
              <a:t>memory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15" dirty="0">
                <a:latin typeface="Arial"/>
                <a:cs typeface="Arial"/>
              </a:rPr>
              <a:t>8-bit, </a:t>
            </a:r>
            <a:r>
              <a:rPr sz="1800" spc="-70" dirty="0">
                <a:latin typeface="Arial"/>
                <a:cs typeface="Arial"/>
              </a:rPr>
              <a:t>16-bit, </a:t>
            </a:r>
            <a:r>
              <a:rPr sz="1800" spc="-55" dirty="0">
                <a:latin typeface="Arial"/>
                <a:cs typeface="Arial"/>
              </a:rPr>
              <a:t>and,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latest  </a:t>
            </a:r>
            <a:r>
              <a:rPr sz="1800" spc="-45" dirty="0">
                <a:latin typeface="Arial"/>
                <a:cs typeface="Arial"/>
              </a:rPr>
              <a:t>models, </a:t>
            </a:r>
            <a:r>
              <a:rPr sz="1800" spc="-55" dirty="0">
                <a:latin typeface="Arial"/>
                <a:cs typeface="Arial"/>
              </a:rPr>
              <a:t>32-bit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wide.</a:t>
            </a:r>
            <a:endParaRPr sz="1800">
              <a:latin typeface="Arial"/>
              <a:cs typeface="Arial"/>
            </a:endParaRPr>
          </a:p>
          <a:p>
            <a:pPr marL="194945" marR="6985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45" dirty="0">
                <a:latin typeface="Arial"/>
                <a:cs typeface="Arial"/>
              </a:rPr>
              <a:t>Program </a:t>
            </a:r>
            <a:r>
              <a:rPr sz="1800" spc="-15" dirty="0">
                <a:latin typeface="Arial"/>
                <a:cs typeface="Arial"/>
              </a:rPr>
              <a:t>instructions </a:t>
            </a:r>
            <a:r>
              <a:rPr sz="1800" spc="-50" dirty="0">
                <a:latin typeface="Arial"/>
                <a:cs typeface="Arial"/>
              </a:rPr>
              <a:t>vary </a:t>
            </a:r>
            <a:r>
              <a:rPr sz="1800" spc="-2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bit-count </a:t>
            </a:r>
            <a:r>
              <a:rPr sz="1800" spc="-35" dirty="0">
                <a:latin typeface="Arial"/>
                <a:cs typeface="Arial"/>
              </a:rPr>
              <a:t>by </a:t>
            </a:r>
            <a:r>
              <a:rPr sz="1800" spc="-20" dirty="0">
                <a:latin typeface="Arial"/>
                <a:cs typeface="Arial"/>
              </a:rPr>
              <a:t>family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145" dirty="0">
                <a:latin typeface="Arial"/>
                <a:cs typeface="Arial"/>
              </a:rPr>
              <a:t>PIC,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-70" dirty="0">
                <a:latin typeface="Arial"/>
                <a:cs typeface="Arial"/>
              </a:rPr>
              <a:t>may </a:t>
            </a:r>
            <a:r>
              <a:rPr sz="1800" spc="-45" dirty="0">
                <a:latin typeface="Arial"/>
                <a:cs typeface="Arial"/>
              </a:rPr>
              <a:t>be </a:t>
            </a:r>
            <a:r>
              <a:rPr sz="1800" spc="-204" dirty="0">
                <a:latin typeface="Arial"/>
                <a:cs typeface="Arial"/>
              </a:rPr>
              <a:t>12, </a:t>
            </a:r>
            <a:r>
              <a:rPr sz="1800" spc="-160" dirty="0">
                <a:latin typeface="Arial"/>
                <a:cs typeface="Arial"/>
              </a:rPr>
              <a:t>14, </a:t>
            </a:r>
            <a:r>
              <a:rPr sz="1800" spc="-150" dirty="0">
                <a:latin typeface="Arial"/>
                <a:cs typeface="Arial"/>
              </a:rPr>
              <a:t>16, </a:t>
            </a:r>
            <a:r>
              <a:rPr sz="1800" spc="20" dirty="0">
                <a:latin typeface="Arial"/>
                <a:cs typeface="Arial"/>
              </a:rPr>
              <a:t>or </a:t>
            </a:r>
            <a:r>
              <a:rPr sz="1800" spc="-110" dirty="0">
                <a:latin typeface="Arial"/>
                <a:cs typeface="Arial"/>
              </a:rPr>
              <a:t>24 </a:t>
            </a:r>
            <a:r>
              <a:rPr sz="1800" spc="-10" dirty="0">
                <a:latin typeface="Arial"/>
                <a:cs typeface="Arial"/>
              </a:rPr>
              <a:t>bits </a:t>
            </a:r>
            <a:r>
              <a:rPr sz="1800" spc="-25" dirty="0">
                <a:latin typeface="Arial"/>
                <a:cs typeface="Arial"/>
              </a:rPr>
              <a:t>long. </a:t>
            </a:r>
            <a:r>
              <a:rPr sz="1800" spc="-105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instruction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set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also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varies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by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model.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506" y="887090"/>
            <a:ext cx="9446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Popular </a:t>
            </a:r>
            <a:r>
              <a:rPr spc="-260" dirty="0"/>
              <a:t>Microcontroller Technologies </a:t>
            </a:r>
            <a:r>
              <a:rPr spc="-360" dirty="0"/>
              <a:t>or</a:t>
            </a:r>
            <a:r>
              <a:rPr spc="-15" dirty="0"/>
              <a:t> </a:t>
            </a:r>
            <a:r>
              <a:rPr spc="-300" dirty="0"/>
              <a:t>families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50" y="1937126"/>
            <a:ext cx="9902825" cy="21075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800" b="1" spc="-235" dirty="0">
                <a:latin typeface="Verdana"/>
                <a:cs typeface="Verdana"/>
              </a:rPr>
              <a:t>PIC </a:t>
            </a:r>
            <a:r>
              <a:rPr sz="1800" b="1" spc="-150" dirty="0">
                <a:latin typeface="Verdana"/>
                <a:cs typeface="Verdana"/>
              </a:rPr>
              <a:t>Microcontroller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b="1" spc="-155" dirty="0">
                <a:latin typeface="Verdana"/>
                <a:cs typeface="Verdana"/>
              </a:rPr>
              <a:t>Architecture:</a:t>
            </a:r>
            <a:endParaRPr sz="1800">
              <a:latin typeface="Verdana"/>
              <a:cs typeface="Verdana"/>
            </a:endParaRPr>
          </a:p>
          <a:p>
            <a:pPr marL="194945" marR="5080" indent="-182880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75" dirty="0">
                <a:latin typeface="Arial"/>
                <a:cs typeface="Arial"/>
              </a:rPr>
              <a:t>PIC </a:t>
            </a:r>
            <a:r>
              <a:rPr sz="1800" dirty="0">
                <a:latin typeface="Arial"/>
                <a:cs typeface="Arial"/>
              </a:rPr>
              <a:t>Microcontroller </a:t>
            </a:r>
            <a:r>
              <a:rPr sz="1800" spc="-15" dirty="0">
                <a:latin typeface="Arial"/>
                <a:cs typeface="Arial"/>
              </a:rPr>
              <a:t>architecture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75" dirty="0">
                <a:latin typeface="Arial"/>
                <a:cs typeface="Arial"/>
              </a:rPr>
              <a:t>based </a:t>
            </a:r>
            <a:r>
              <a:rPr sz="1800" spc="-15" dirty="0">
                <a:latin typeface="Arial"/>
                <a:cs typeface="Arial"/>
              </a:rPr>
              <a:t>on </a:t>
            </a:r>
            <a:r>
              <a:rPr sz="1800" spc="-50" dirty="0">
                <a:latin typeface="Arial"/>
                <a:cs typeface="Arial"/>
              </a:rPr>
              <a:t>Harvard </a:t>
            </a:r>
            <a:r>
              <a:rPr sz="1800" spc="-15" dirty="0">
                <a:latin typeface="Arial"/>
                <a:cs typeface="Arial"/>
              </a:rPr>
              <a:t>architecture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-20" dirty="0">
                <a:latin typeface="Arial"/>
                <a:cs typeface="Arial"/>
              </a:rPr>
              <a:t>supports </a:t>
            </a:r>
            <a:r>
              <a:rPr sz="1800" spc="-204" dirty="0">
                <a:latin typeface="Arial"/>
                <a:cs typeface="Arial"/>
              </a:rPr>
              <a:t>RISC </a:t>
            </a:r>
            <a:r>
              <a:rPr sz="1800" spc="-15" dirty="0">
                <a:latin typeface="Arial"/>
                <a:cs typeface="Arial"/>
              </a:rPr>
              <a:t>architecture  </a:t>
            </a:r>
            <a:r>
              <a:rPr sz="1800" spc="-60" dirty="0">
                <a:latin typeface="Arial"/>
                <a:cs typeface="Arial"/>
              </a:rPr>
              <a:t>(Reduced </a:t>
            </a:r>
            <a:r>
              <a:rPr sz="1800" spc="-5" dirty="0">
                <a:latin typeface="Arial"/>
                <a:cs typeface="Arial"/>
              </a:rPr>
              <a:t>Instruction </a:t>
            </a:r>
            <a:r>
              <a:rPr sz="1800" spc="-75" dirty="0">
                <a:latin typeface="Arial"/>
                <a:cs typeface="Arial"/>
              </a:rPr>
              <a:t>Set</a:t>
            </a:r>
            <a:r>
              <a:rPr sz="1800" spc="-28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Computer).</a:t>
            </a:r>
            <a:endParaRPr sz="1800">
              <a:latin typeface="Arial"/>
              <a:cs typeface="Arial"/>
            </a:endParaRPr>
          </a:p>
          <a:p>
            <a:pPr marL="194945" marR="571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75" dirty="0">
                <a:latin typeface="Arial"/>
                <a:cs typeface="Arial"/>
              </a:rPr>
              <a:t>PIC </a:t>
            </a:r>
            <a:r>
              <a:rPr sz="1800" spc="-5" dirty="0">
                <a:latin typeface="Arial"/>
                <a:cs typeface="Arial"/>
              </a:rPr>
              <a:t>microcontroller </a:t>
            </a:r>
            <a:r>
              <a:rPr sz="1800" spc="-15" dirty="0">
                <a:latin typeface="Arial"/>
                <a:cs typeface="Arial"/>
              </a:rPr>
              <a:t>architecture </a:t>
            </a:r>
            <a:r>
              <a:rPr sz="1800" spc="-55" dirty="0">
                <a:latin typeface="Arial"/>
                <a:cs typeface="Arial"/>
              </a:rPr>
              <a:t>consists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30" dirty="0">
                <a:latin typeface="Arial"/>
                <a:cs typeface="Arial"/>
              </a:rPr>
              <a:t>memory </a:t>
            </a:r>
            <a:r>
              <a:rPr sz="1800" spc="-20" dirty="0">
                <a:latin typeface="Arial"/>
                <a:cs typeface="Arial"/>
              </a:rPr>
              <a:t>organization </a:t>
            </a:r>
            <a:r>
              <a:rPr sz="1800" spc="-65" dirty="0">
                <a:latin typeface="Arial"/>
                <a:cs typeface="Arial"/>
              </a:rPr>
              <a:t>(RAM, </a:t>
            </a:r>
            <a:r>
              <a:rPr sz="1800" spc="-100" dirty="0">
                <a:latin typeface="Arial"/>
                <a:cs typeface="Arial"/>
              </a:rPr>
              <a:t>ROM, </a:t>
            </a:r>
            <a:r>
              <a:rPr sz="1800" spc="-35" dirty="0">
                <a:latin typeface="Arial"/>
                <a:cs typeface="Arial"/>
              </a:rPr>
              <a:t>stack), </a:t>
            </a:r>
            <a:r>
              <a:rPr sz="1800" spc="-165" dirty="0">
                <a:latin typeface="Arial"/>
                <a:cs typeface="Arial"/>
              </a:rPr>
              <a:t>CPU, </a:t>
            </a:r>
            <a:r>
              <a:rPr sz="1800" spc="-25" dirty="0">
                <a:latin typeface="Arial"/>
                <a:cs typeface="Arial"/>
              </a:rPr>
              <a:t>timers,  </a:t>
            </a:r>
            <a:r>
              <a:rPr sz="1800" spc="-15" dirty="0">
                <a:latin typeface="Arial"/>
                <a:cs typeface="Arial"/>
              </a:rPr>
              <a:t>counter, </a:t>
            </a:r>
            <a:r>
              <a:rPr sz="1800" spc="-155" dirty="0">
                <a:latin typeface="Arial"/>
                <a:cs typeface="Arial"/>
              </a:rPr>
              <a:t>ADC, DAC, </a:t>
            </a:r>
            <a:r>
              <a:rPr sz="1800" spc="-50" dirty="0">
                <a:latin typeface="Arial"/>
                <a:cs typeface="Arial"/>
              </a:rPr>
              <a:t>serial </a:t>
            </a:r>
            <a:r>
              <a:rPr sz="1800" spc="-25" dirty="0">
                <a:latin typeface="Arial"/>
                <a:cs typeface="Arial"/>
              </a:rPr>
              <a:t>communication, </a:t>
            </a:r>
            <a:r>
              <a:rPr sz="1800" spc="-280" dirty="0">
                <a:latin typeface="Arial"/>
                <a:cs typeface="Arial"/>
              </a:rPr>
              <a:t>CCP </a:t>
            </a:r>
            <a:r>
              <a:rPr sz="1800" spc="-85" dirty="0">
                <a:latin typeface="Arial"/>
                <a:cs typeface="Arial"/>
              </a:rPr>
              <a:t>(</a:t>
            </a:r>
            <a:r>
              <a:rPr sz="1800" i="1" spc="-85" dirty="0">
                <a:latin typeface="Arial"/>
                <a:cs typeface="Arial"/>
              </a:rPr>
              <a:t>Capture/Compare/PWM) </a:t>
            </a:r>
            <a:r>
              <a:rPr sz="1800" spc="-25" dirty="0">
                <a:latin typeface="Arial"/>
                <a:cs typeface="Arial"/>
              </a:rPr>
              <a:t>module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-65" dirty="0">
                <a:latin typeface="Arial"/>
                <a:cs typeface="Arial"/>
              </a:rPr>
              <a:t>I/O</a:t>
            </a:r>
            <a:r>
              <a:rPr sz="1800" spc="-3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ports.</a:t>
            </a:r>
            <a:endParaRPr sz="1800">
              <a:latin typeface="Arial"/>
              <a:cs typeface="Arial"/>
            </a:endParaRPr>
          </a:p>
          <a:p>
            <a:pPr marL="194945" indent="-182880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75" dirty="0">
                <a:latin typeface="Arial"/>
                <a:cs typeface="Arial"/>
              </a:rPr>
              <a:t>PIC </a:t>
            </a:r>
            <a:r>
              <a:rPr sz="1800" spc="-5" dirty="0">
                <a:latin typeface="Arial"/>
                <a:cs typeface="Arial"/>
              </a:rPr>
              <a:t>microcontroller </a:t>
            </a:r>
            <a:r>
              <a:rPr sz="1800" spc="-65" dirty="0">
                <a:latin typeface="Arial"/>
                <a:cs typeface="Arial"/>
              </a:rPr>
              <a:t>also </a:t>
            </a:r>
            <a:r>
              <a:rPr sz="1800" spc="-20" dirty="0">
                <a:latin typeface="Arial"/>
                <a:cs typeface="Arial"/>
              </a:rPr>
              <a:t>supports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protocols </a:t>
            </a:r>
            <a:r>
              <a:rPr sz="1800" spc="-25" dirty="0">
                <a:latin typeface="Arial"/>
                <a:cs typeface="Arial"/>
              </a:rPr>
              <a:t>like </a:t>
            </a:r>
            <a:r>
              <a:rPr sz="1800" spc="-170" dirty="0">
                <a:latin typeface="Arial"/>
                <a:cs typeface="Arial"/>
              </a:rPr>
              <a:t>CAN </a:t>
            </a:r>
            <a:r>
              <a:rPr sz="1800" spc="-15" dirty="0">
                <a:latin typeface="Arial"/>
                <a:cs typeface="Arial"/>
              </a:rPr>
              <a:t>(Controller </a:t>
            </a:r>
            <a:r>
              <a:rPr sz="1800" spc="-70" dirty="0">
                <a:latin typeface="Arial"/>
                <a:cs typeface="Arial"/>
              </a:rPr>
              <a:t>Area </a:t>
            </a:r>
            <a:r>
              <a:rPr sz="1800" spc="5" dirty="0">
                <a:latin typeface="Arial"/>
                <a:cs typeface="Arial"/>
              </a:rPr>
              <a:t>Network),</a:t>
            </a:r>
            <a:r>
              <a:rPr sz="1800" spc="34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SPI(Serial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5519" y="4019166"/>
            <a:ext cx="2563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63140" algn="l"/>
              </a:tabLst>
            </a:pPr>
            <a:r>
              <a:rPr sz="1800" spc="-140" dirty="0">
                <a:latin typeface="Arial"/>
                <a:cs typeface="Arial"/>
              </a:rPr>
              <a:t>Re</a:t>
            </a:r>
            <a:r>
              <a:rPr sz="1800" spc="-110" dirty="0">
                <a:latin typeface="Arial"/>
                <a:cs typeface="Arial"/>
              </a:rPr>
              <a:t>c</a:t>
            </a:r>
            <a:r>
              <a:rPr sz="1800" spc="-95" dirty="0">
                <a:latin typeface="Arial"/>
                <a:cs typeface="Arial"/>
              </a:rPr>
              <a:t>e</a:t>
            </a:r>
            <a:r>
              <a:rPr sz="1800" spc="-25" dirty="0">
                <a:latin typeface="Arial"/>
                <a:cs typeface="Arial"/>
              </a:rPr>
              <a:t>iver</a:t>
            </a:r>
            <a:r>
              <a:rPr sz="1800" spc="-70" dirty="0">
                <a:latin typeface="Arial"/>
                <a:cs typeface="Arial"/>
              </a:rPr>
              <a:t>/</a:t>
            </a:r>
            <a:r>
              <a:rPr sz="1800" spc="-220" dirty="0">
                <a:latin typeface="Arial"/>
                <a:cs typeface="Arial"/>
              </a:rPr>
              <a:t>T</a:t>
            </a:r>
            <a:r>
              <a:rPr sz="1800" spc="35" dirty="0">
                <a:latin typeface="Arial"/>
                <a:cs typeface="Arial"/>
              </a:rPr>
              <a:t>r</a:t>
            </a:r>
            <a:r>
              <a:rPr sz="1800" spc="-70" dirty="0">
                <a:latin typeface="Arial"/>
                <a:cs typeface="Arial"/>
              </a:rPr>
              <a:t>ans</a:t>
            </a:r>
            <a:r>
              <a:rPr sz="1800" spc="-125" dirty="0">
                <a:latin typeface="Arial"/>
                <a:cs typeface="Arial"/>
              </a:rPr>
              <a:t>m</a:t>
            </a:r>
            <a:r>
              <a:rPr sz="1800" spc="90" dirty="0">
                <a:latin typeface="Arial"/>
                <a:cs typeface="Arial"/>
              </a:rPr>
              <a:t>it</a:t>
            </a:r>
            <a:r>
              <a:rPr sz="1800" spc="10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r</a:t>
            </a:r>
            <a:r>
              <a:rPr sz="1800" spc="35" dirty="0">
                <a:latin typeface="Arial"/>
                <a:cs typeface="Arial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50" dirty="0"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8675" y="4019166"/>
            <a:ext cx="7026909" cy="963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58875" algn="l"/>
                <a:tab pos="2333625" algn="l"/>
                <a:tab pos="3194685" algn="l"/>
                <a:tab pos="4330700" algn="l"/>
              </a:tabLst>
            </a:pPr>
            <a:r>
              <a:rPr sz="1800" spc="-45" dirty="0">
                <a:latin typeface="Arial"/>
                <a:cs typeface="Arial"/>
              </a:rPr>
              <a:t>Peripheral</a:t>
            </a:r>
            <a:r>
              <a:rPr sz="1800" spc="-45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Arial"/>
                <a:cs typeface="Arial"/>
              </a:rPr>
              <a:t>Interface),</a:t>
            </a:r>
            <a:r>
              <a:rPr sz="1800" spc="-10" dirty="0">
                <a:latin typeface="Times New Roman"/>
                <a:cs typeface="Times New Roman"/>
              </a:rPr>
              <a:t>	</a:t>
            </a:r>
            <a:r>
              <a:rPr sz="1800" spc="-150" dirty="0">
                <a:latin typeface="Arial"/>
                <a:cs typeface="Arial"/>
              </a:rPr>
              <a:t>UART</a:t>
            </a:r>
            <a:r>
              <a:rPr sz="1800" spc="-150" dirty="0">
                <a:latin typeface="Times New Roman"/>
                <a:cs typeface="Times New Roman"/>
              </a:rPr>
              <a:t>	</a:t>
            </a:r>
            <a:r>
              <a:rPr sz="1800" spc="-40" dirty="0">
                <a:latin typeface="Arial"/>
                <a:cs typeface="Arial"/>
              </a:rPr>
              <a:t>(Universal</a:t>
            </a:r>
            <a:r>
              <a:rPr sz="1800" spc="-40" dirty="0">
                <a:latin typeface="Times New Roman"/>
                <a:cs typeface="Times New Roman"/>
              </a:rPr>
              <a:t>	</a:t>
            </a:r>
            <a:r>
              <a:rPr sz="1800" spc="-60" dirty="0">
                <a:latin typeface="Arial"/>
                <a:cs typeface="Arial"/>
              </a:rPr>
              <a:t>Synchronous/Asynchronous  </a:t>
            </a:r>
            <a:r>
              <a:rPr sz="1800" spc="-10" dirty="0">
                <a:latin typeface="Arial"/>
                <a:cs typeface="Arial"/>
              </a:rPr>
              <a:t>interfacing </a:t>
            </a:r>
            <a:r>
              <a:rPr sz="1800" spc="45" dirty="0">
                <a:latin typeface="Arial"/>
                <a:cs typeface="Arial"/>
              </a:rPr>
              <a:t>with</a:t>
            </a:r>
            <a:r>
              <a:rPr sz="1800" spc="-36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other </a:t>
            </a:r>
            <a:r>
              <a:rPr sz="1800" spc="-40" dirty="0">
                <a:latin typeface="Arial"/>
                <a:cs typeface="Arial"/>
              </a:rPr>
              <a:t>peripherals.</a:t>
            </a:r>
            <a:endParaRPr sz="1800">
              <a:latin typeface="Arial"/>
              <a:cs typeface="Arial"/>
            </a:endParaRPr>
          </a:p>
          <a:p>
            <a:pPr marL="467487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252525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506" y="952317"/>
            <a:ext cx="94462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Popular </a:t>
            </a:r>
            <a:r>
              <a:rPr spc="-265" dirty="0"/>
              <a:t>Microcontroller </a:t>
            </a:r>
            <a:r>
              <a:rPr spc="-260" dirty="0"/>
              <a:t>Technologies </a:t>
            </a:r>
            <a:r>
              <a:rPr spc="-360" dirty="0"/>
              <a:t>or</a:t>
            </a:r>
            <a:r>
              <a:rPr spc="10" dirty="0"/>
              <a:t> </a:t>
            </a:r>
            <a:r>
              <a:rPr spc="-300" dirty="0"/>
              <a:t>families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8954" y="2121531"/>
            <a:ext cx="9298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Microchip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offers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five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main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families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microcontrollers,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whose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features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are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summarized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in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Table.  </a:t>
            </a:r>
            <a:r>
              <a:rPr sz="1800" spc="-85" dirty="0">
                <a:latin typeface="Arial"/>
                <a:cs typeface="Arial"/>
              </a:rPr>
              <a:t>Every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member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any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one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family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shares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same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core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architecture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instruction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set.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3604" y="3325876"/>
          <a:ext cx="9458322" cy="2719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5645"/>
                <a:gridCol w="1797684"/>
                <a:gridCol w="1891664"/>
                <a:gridCol w="1891664"/>
                <a:gridCol w="1891665"/>
              </a:tblGrid>
              <a:tr h="6400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PIC</a:t>
                      </a: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family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A29E"/>
                    </a:solidFill>
                  </a:tcPr>
                </a:tc>
                <a:tc>
                  <a:txBody>
                    <a:bodyPr/>
                    <a:lstStyle/>
                    <a:p>
                      <a:pPr marL="484505" marR="346075" indent="-12953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Stack</a:t>
                      </a: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1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size  </a:t>
                      </a: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(words)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A29E"/>
                    </a:solidFill>
                  </a:tcPr>
                </a:tc>
                <a:tc>
                  <a:txBody>
                    <a:bodyPr/>
                    <a:lstStyle/>
                    <a:p>
                      <a:pPr marL="434975" marR="369570" indent="-565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Instruction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word</a:t>
                      </a:r>
                      <a:r>
                        <a:rPr sz="1800" b="1" spc="-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1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size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A29E"/>
                    </a:solidFill>
                  </a:tcPr>
                </a:tc>
                <a:tc>
                  <a:txBody>
                    <a:bodyPr/>
                    <a:lstStyle/>
                    <a:p>
                      <a:pPr marL="332740" marR="323850" indent="304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Number </a:t>
                      </a: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instructions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A29E"/>
                    </a:solidFill>
                  </a:tcPr>
                </a:tc>
                <a:tc>
                  <a:txBody>
                    <a:bodyPr/>
                    <a:lstStyle/>
                    <a:p>
                      <a:pPr marL="542290" marR="476250" indent="-5524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Interrupt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vectors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1A29E"/>
                    </a:solidFill>
                  </a:tcPr>
                </a:tc>
              </a:tr>
              <a:tr h="3708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25" dirty="0">
                          <a:latin typeface="Arial"/>
                          <a:cs typeface="Arial"/>
                        </a:rPr>
                        <a:t>12CXXX/12FXXX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75" dirty="0">
                          <a:latin typeface="Arial"/>
                          <a:cs typeface="Arial"/>
                        </a:rPr>
                        <a:t>12 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14-bit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/>
                    <a:lstStyle/>
                    <a:p>
                      <a:pPr marR="82613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None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DF"/>
                    </a:solidFill>
                  </a:tcPr>
                </a:tc>
              </a:tr>
              <a:tr h="37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85" dirty="0">
                          <a:latin typeface="Arial"/>
                          <a:cs typeface="Arial"/>
                        </a:rPr>
                        <a:t>16C5XX/16F5XX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12-bit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marR="82613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None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</a:tr>
              <a:tr h="3708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95" dirty="0">
                          <a:latin typeface="Arial"/>
                          <a:cs typeface="Arial"/>
                        </a:rPr>
                        <a:t>16CXXX/16FXXX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/>
                    <a:lstStyle/>
                    <a:p>
                      <a:pPr marR="82740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14-bit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/>
                    <a:lstStyle/>
                    <a:p>
                      <a:pPr marR="82486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DF"/>
                    </a:solidFill>
                  </a:tcPr>
                </a:tc>
              </a:tr>
              <a:tr h="37084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45" dirty="0">
                          <a:latin typeface="Arial"/>
                          <a:cs typeface="Arial"/>
                        </a:rPr>
                        <a:t>17CXXX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marR="7886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16-bit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marR="817244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</a:tr>
              <a:tr h="3708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0" dirty="0">
                          <a:latin typeface="Arial"/>
                          <a:cs typeface="Arial"/>
                        </a:rPr>
                        <a:t>18CXXX/18FXXX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/>
                    <a:lstStyle/>
                    <a:p>
                      <a:pPr marR="78105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16-bit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/>
                    <a:lstStyle/>
                    <a:p>
                      <a:pPr marR="82613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506" y="944621"/>
            <a:ext cx="9446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Popular </a:t>
            </a:r>
            <a:r>
              <a:rPr spc="-260" dirty="0"/>
              <a:t>Microcontroller Technologies </a:t>
            </a:r>
            <a:r>
              <a:rPr spc="-360" dirty="0"/>
              <a:t>or</a:t>
            </a:r>
            <a:r>
              <a:rPr spc="-15" dirty="0"/>
              <a:t> </a:t>
            </a:r>
            <a:r>
              <a:rPr spc="-300" dirty="0"/>
              <a:t>families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5050" y="2150375"/>
            <a:ext cx="9404985" cy="18554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-20" dirty="0">
                <a:latin typeface="Arial"/>
                <a:cs typeface="Arial"/>
              </a:rPr>
              <a:t>Microchip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also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used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give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each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family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name.</a:t>
            </a:r>
            <a:endParaRPr sz="180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-90" dirty="0">
                <a:latin typeface="Arial"/>
                <a:cs typeface="Arial"/>
              </a:rPr>
              <a:t>Thus,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their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first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family,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85" dirty="0">
                <a:latin typeface="Arial"/>
                <a:cs typeface="Arial"/>
              </a:rPr>
              <a:t>16C5XX,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was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called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‘baseline’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family.</a:t>
            </a:r>
            <a:endParaRPr sz="180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-100" dirty="0">
                <a:latin typeface="Arial"/>
                <a:cs typeface="Arial"/>
              </a:rPr>
              <a:t>The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development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this,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with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device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numbers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starting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‘16C’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or</a:t>
            </a:r>
            <a:r>
              <a:rPr sz="1800" spc="-105" dirty="0">
                <a:latin typeface="Arial"/>
                <a:cs typeface="Arial"/>
              </a:rPr>
              <a:t> ‘16F’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(and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fourth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digit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that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was</a:t>
            </a:r>
            <a:endParaRPr sz="18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sz="1800" i="1" spc="10" dirty="0">
                <a:latin typeface="Arial"/>
                <a:cs typeface="Arial"/>
              </a:rPr>
              <a:t>not</a:t>
            </a:r>
            <a:r>
              <a:rPr sz="1800" i="1" spc="-114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5),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was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called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‘mid-range’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family.</a:t>
            </a:r>
            <a:endParaRPr sz="180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-100" dirty="0">
                <a:latin typeface="Arial"/>
                <a:cs typeface="Arial"/>
              </a:rPr>
              <a:t>The </a:t>
            </a:r>
            <a:r>
              <a:rPr sz="1800" spc="10" dirty="0">
                <a:latin typeface="Arial"/>
                <a:cs typeface="Arial"/>
              </a:rPr>
              <a:t>powerful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evolution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this,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with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codes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starting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‘17C’,was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called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‘high-end’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family.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2147</Words>
  <Application>Microsoft Office PowerPoint</Application>
  <PresentationFormat>Custom</PresentationFormat>
  <Paragraphs>180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MICROCONTROLLER BASED SYSTEM DESIGN</vt:lpstr>
      <vt:lpstr>Popular Microcontroller Technologies or families</vt:lpstr>
      <vt:lpstr>Popular Microcontroller Technologies or families</vt:lpstr>
      <vt:lpstr>8051 Family</vt:lpstr>
      <vt:lpstr>Popular Microcontroller Technologies or families</vt:lpstr>
      <vt:lpstr>Popular Microcontroller Technologies or families</vt:lpstr>
      <vt:lpstr>Popular Microcontroller Technologies or families</vt:lpstr>
      <vt:lpstr>Popular Microcontroller Technologies or families</vt:lpstr>
      <vt:lpstr>Popular Microcontroller Technologies or families</vt:lpstr>
      <vt:lpstr>Popular Microcontroller Technologies or families</vt:lpstr>
      <vt:lpstr>Popular Microcontroller Technologies or families</vt:lpstr>
      <vt:lpstr>Orthogonal instruction set</vt:lpstr>
      <vt:lpstr>Popular Microcontroller Technologies or families</vt:lpstr>
      <vt:lpstr>Popular Microcontroller Technologies or families</vt:lpstr>
      <vt:lpstr>Features of a Microcontroller</vt:lpstr>
      <vt:lpstr>Features of a Microcontroller</vt:lpstr>
      <vt:lpstr>Features of a Microcontroller</vt:lpstr>
      <vt:lpstr>Features of a Microcontroller</vt:lpstr>
      <vt:lpstr>Features of a Microcontroller</vt:lpstr>
      <vt:lpstr>Features of a Microcontroller</vt:lpstr>
      <vt:lpstr>Features of a Microcontroller</vt:lpstr>
      <vt:lpstr>Features of a Microcontroller</vt:lpstr>
      <vt:lpstr>Features of a Microcontroller</vt:lpstr>
      <vt:lpstr>Features of a Microcontroller</vt:lpstr>
      <vt:lpstr>Features of a Microcontroller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BASED SYSTEM DESIGN</dc:title>
  <cp:lastModifiedBy>ASUS</cp:lastModifiedBy>
  <cp:revision>1</cp:revision>
  <dcterms:created xsi:type="dcterms:W3CDTF">2021-06-29T13:20:29Z</dcterms:created>
  <dcterms:modified xsi:type="dcterms:W3CDTF">2021-06-29T13:21:42Z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2018-05-06T00:00:00Z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2021-06-29T00:00:00Z</vt:filetime>
  </property>
</Properties>
</file>