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226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4664" y="1040125"/>
            <a:ext cx="40426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3172" y="236219"/>
            <a:ext cx="11725656" cy="6385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4664" y="1040125"/>
            <a:ext cx="40426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810" y="1414395"/>
            <a:ext cx="9104378" cy="348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48206" y="2553712"/>
            <a:ext cx="690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30" dirty="0"/>
              <a:t>MICROCONTROLLER </a:t>
            </a:r>
            <a:r>
              <a:rPr sz="2800" spc="-455" dirty="0"/>
              <a:t>BASED </a:t>
            </a:r>
            <a:r>
              <a:rPr sz="2800" spc="-535" dirty="0"/>
              <a:t>SYSTEM</a:t>
            </a:r>
            <a:r>
              <a:rPr sz="2800" spc="-445" dirty="0"/>
              <a:t> </a:t>
            </a:r>
            <a:r>
              <a:rPr sz="2800" spc="-415" dirty="0"/>
              <a:t>DESIGN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94456" y="3580889"/>
            <a:ext cx="167449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latin typeface="Georgia"/>
                <a:cs typeface="Georgia"/>
              </a:rPr>
              <a:t>CSE</a:t>
            </a:r>
            <a:r>
              <a:rPr sz="2400" b="1" spc="16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3215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800" b="1" spc="-85" dirty="0">
                <a:latin typeface="Georgia"/>
                <a:cs typeface="Georgia"/>
              </a:rPr>
              <a:t>Lecture</a:t>
            </a:r>
            <a:r>
              <a:rPr sz="2800" b="1" spc="120" dirty="0">
                <a:latin typeface="Georgia"/>
                <a:cs typeface="Georgia"/>
              </a:rPr>
              <a:t> </a:t>
            </a:r>
            <a:r>
              <a:rPr sz="2800" b="1" spc="-254" dirty="0">
                <a:latin typeface="Georgia"/>
                <a:cs typeface="Georgia"/>
              </a:rPr>
              <a:t>4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2" y="1040125"/>
            <a:ext cx="743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 </a:t>
            </a:r>
            <a:r>
              <a:rPr spc="-90" dirty="0"/>
              <a:t>banks </a:t>
            </a:r>
            <a:r>
              <a:rPr spc="-35" dirty="0"/>
              <a:t>and </a:t>
            </a:r>
            <a:r>
              <a:rPr spc="-270" dirty="0"/>
              <a:t>their </a:t>
            </a:r>
            <a:r>
              <a:rPr spc="-385" dirty="0"/>
              <a:t>RAM</a:t>
            </a:r>
            <a:r>
              <a:rPr spc="-204" dirty="0"/>
              <a:t> </a:t>
            </a:r>
            <a:r>
              <a:rPr spc="-105"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2370201" y="2014206"/>
            <a:ext cx="7507742" cy="4254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2" y="1040125"/>
            <a:ext cx="743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 </a:t>
            </a:r>
            <a:r>
              <a:rPr spc="-90" dirty="0"/>
              <a:t>banks </a:t>
            </a:r>
            <a:r>
              <a:rPr spc="-35" dirty="0"/>
              <a:t>and </a:t>
            </a:r>
            <a:r>
              <a:rPr spc="-270" dirty="0"/>
              <a:t>their </a:t>
            </a:r>
            <a:r>
              <a:rPr spc="-385" dirty="0"/>
              <a:t>RAM</a:t>
            </a:r>
            <a:r>
              <a:rPr spc="-204" dirty="0"/>
              <a:t> </a:t>
            </a:r>
            <a:r>
              <a:rPr spc="-105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9266" y="2153460"/>
            <a:ext cx="8267700" cy="10407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15" dirty="0">
                <a:latin typeface="Times New Roman"/>
                <a:cs typeface="Times New Roman"/>
              </a:rPr>
              <a:t>We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switch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other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PSW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  <a:p>
            <a:pPr marL="744220" indent="-18288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15" dirty="0">
                <a:latin typeface="Times New Roman"/>
                <a:cs typeface="Times New Roman"/>
              </a:rPr>
              <a:t>Bits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D4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D3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PSW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select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desired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</a:t>
            </a:r>
            <a:endParaRPr sz="1800">
              <a:latin typeface="Times New Roman"/>
              <a:cs typeface="Times New Roman"/>
            </a:endParaRPr>
          </a:p>
          <a:p>
            <a:pPr marL="744220" indent="-18288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30" dirty="0">
                <a:latin typeface="Times New Roman"/>
                <a:cs typeface="Times New Roman"/>
              </a:rPr>
              <a:t>Use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bit-addressable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SETB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Times New Roman"/>
                <a:cs typeface="Times New Roman"/>
              </a:rPr>
              <a:t>CLR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access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PSW.4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PSW.3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3" y="3410242"/>
            <a:ext cx="6327282" cy="2419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2" y="963925"/>
            <a:ext cx="743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 </a:t>
            </a:r>
            <a:r>
              <a:rPr spc="-90" dirty="0"/>
              <a:t>banks </a:t>
            </a:r>
            <a:r>
              <a:rPr spc="-35" dirty="0"/>
              <a:t>and </a:t>
            </a:r>
            <a:r>
              <a:rPr spc="-270" dirty="0"/>
              <a:t>their </a:t>
            </a:r>
            <a:r>
              <a:rPr spc="-385" dirty="0"/>
              <a:t>RAM</a:t>
            </a:r>
            <a:r>
              <a:rPr spc="-204" dirty="0"/>
              <a:t> </a:t>
            </a:r>
            <a:r>
              <a:rPr spc="-105"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1588136" y="1864995"/>
            <a:ext cx="8879342" cy="3597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2" y="963925"/>
            <a:ext cx="743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 </a:t>
            </a:r>
            <a:r>
              <a:rPr spc="-90" dirty="0"/>
              <a:t>banks </a:t>
            </a:r>
            <a:r>
              <a:rPr spc="-35" dirty="0"/>
              <a:t>and </a:t>
            </a:r>
            <a:r>
              <a:rPr spc="-270" dirty="0"/>
              <a:t>their </a:t>
            </a:r>
            <a:r>
              <a:rPr spc="-385" dirty="0"/>
              <a:t>RAM</a:t>
            </a:r>
            <a:r>
              <a:rPr spc="-204" dirty="0"/>
              <a:t> </a:t>
            </a:r>
            <a:r>
              <a:rPr spc="-105" dirty="0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2141601" y="2093479"/>
            <a:ext cx="7916814" cy="3236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2" y="963925"/>
            <a:ext cx="743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 </a:t>
            </a:r>
            <a:r>
              <a:rPr spc="-90" dirty="0"/>
              <a:t>banks </a:t>
            </a:r>
            <a:r>
              <a:rPr spc="-35" dirty="0"/>
              <a:t>and </a:t>
            </a:r>
            <a:r>
              <a:rPr spc="-270" dirty="0"/>
              <a:t>their </a:t>
            </a:r>
            <a:r>
              <a:rPr spc="-385" dirty="0"/>
              <a:t>RAM</a:t>
            </a:r>
            <a:r>
              <a:rPr spc="-204" dirty="0"/>
              <a:t> </a:t>
            </a:r>
            <a:r>
              <a:rPr spc="-105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5194" y="3091057"/>
            <a:ext cx="8340090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Georgia"/>
                <a:cs typeface="Georgia"/>
              </a:rPr>
              <a:t>Exercise</a:t>
            </a:r>
            <a:r>
              <a:rPr sz="2400" b="1" spc="55" dirty="0">
                <a:latin typeface="Georgia"/>
                <a:cs typeface="Georgia"/>
              </a:rPr>
              <a:t> </a:t>
            </a:r>
            <a:r>
              <a:rPr sz="2400" b="1" spc="-30" dirty="0">
                <a:latin typeface="Georgia"/>
                <a:cs typeface="Georgia"/>
              </a:rPr>
              <a:t>1: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400" b="1" spc="-35" dirty="0">
                <a:latin typeface="Georgia"/>
                <a:cs typeface="Georgia"/>
              </a:rPr>
              <a:t>Move </a:t>
            </a:r>
            <a:r>
              <a:rPr sz="2400" b="1" spc="-90" dirty="0">
                <a:latin typeface="Georgia"/>
                <a:cs typeface="Georgia"/>
              </a:rPr>
              <a:t>10 </a:t>
            </a:r>
            <a:r>
              <a:rPr sz="2400" b="1" spc="-560" dirty="0">
                <a:latin typeface="Georgia"/>
                <a:cs typeface="Georgia"/>
              </a:rPr>
              <a:t>H </a:t>
            </a:r>
            <a:r>
              <a:rPr sz="2400" b="1" spc="-30" dirty="0">
                <a:latin typeface="Georgia"/>
                <a:cs typeface="Georgia"/>
              </a:rPr>
              <a:t>and </a:t>
            </a:r>
            <a:r>
              <a:rPr sz="2400" b="1" dirty="0">
                <a:latin typeface="Georgia"/>
                <a:cs typeface="Georgia"/>
              </a:rPr>
              <a:t>12 </a:t>
            </a:r>
            <a:r>
              <a:rPr sz="2400" b="1" spc="-560" dirty="0">
                <a:latin typeface="Georgia"/>
                <a:cs typeface="Georgia"/>
              </a:rPr>
              <a:t>H </a:t>
            </a:r>
            <a:r>
              <a:rPr sz="2400" b="1" spc="-180" dirty="0">
                <a:latin typeface="Georgia"/>
                <a:cs typeface="Georgia"/>
              </a:rPr>
              <a:t>into </a:t>
            </a:r>
            <a:r>
              <a:rPr sz="2400" b="1" spc="-90" dirty="0">
                <a:latin typeface="Georgia"/>
                <a:cs typeface="Georgia"/>
              </a:rPr>
              <a:t>the </a:t>
            </a:r>
            <a:r>
              <a:rPr sz="2400" b="1" spc="-140" dirty="0">
                <a:latin typeface="Georgia"/>
                <a:cs typeface="Georgia"/>
              </a:rPr>
              <a:t>register </a:t>
            </a:r>
            <a:r>
              <a:rPr sz="2400" b="1" spc="-345" dirty="0">
                <a:latin typeface="Georgia"/>
                <a:cs typeface="Georgia"/>
              </a:rPr>
              <a:t>R3 </a:t>
            </a:r>
            <a:r>
              <a:rPr sz="2400" b="1" spc="-30" dirty="0">
                <a:latin typeface="Georgia"/>
                <a:cs typeface="Georgia"/>
              </a:rPr>
              <a:t>and </a:t>
            </a:r>
            <a:r>
              <a:rPr sz="2400" b="1" spc="-375" dirty="0">
                <a:latin typeface="Georgia"/>
                <a:cs typeface="Georgia"/>
              </a:rPr>
              <a:t>R4 </a:t>
            </a:r>
            <a:r>
              <a:rPr sz="2400" b="1" spc="-135" dirty="0">
                <a:latin typeface="Georgia"/>
                <a:cs typeface="Georgia"/>
              </a:rPr>
              <a:t>of</a:t>
            </a:r>
            <a:r>
              <a:rPr sz="2400" b="1" spc="140" dirty="0">
                <a:latin typeface="Georgia"/>
                <a:cs typeface="Georgia"/>
              </a:rPr>
              <a:t> </a:t>
            </a:r>
            <a:r>
              <a:rPr sz="2400" b="1" spc="-80" dirty="0">
                <a:latin typeface="Georgia"/>
                <a:cs typeface="Georgia"/>
              </a:rPr>
              <a:t>bank3.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2" y="963925"/>
            <a:ext cx="7437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 </a:t>
            </a:r>
            <a:r>
              <a:rPr spc="-90" dirty="0"/>
              <a:t>banks </a:t>
            </a:r>
            <a:r>
              <a:rPr spc="-35" dirty="0"/>
              <a:t>and </a:t>
            </a:r>
            <a:r>
              <a:rPr spc="-270" dirty="0"/>
              <a:t>their </a:t>
            </a:r>
            <a:r>
              <a:rPr spc="-385" dirty="0"/>
              <a:t>RAM</a:t>
            </a:r>
            <a:r>
              <a:rPr spc="-204" dirty="0"/>
              <a:t> </a:t>
            </a:r>
            <a:r>
              <a:rPr spc="-105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7997" y="2157221"/>
            <a:ext cx="4481830" cy="7029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latin typeface="Times New Roman"/>
                <a:cs typeface="Times New Roman"/>
              </a:rPr>
              <a:t>;load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R0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99H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/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00H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99H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25" dirty="0">
                <a:latin typeface="Times New Roman"/>
                <a:cs typeface="Times New Roman"/>
              </a:rPr>
              <a:t>;load </a:t>
            </a:r>
            <a:r>
              <a:rPr sz="1800" spc="-195" dirty="0">
                <a:latin typeface="Times New Roman"/>
                <a:cs typeface="Times New Roman"/>
              </a:rPr>
              <a:t>R1 </a:t>
            </a:r>
            <a:r>
              <a:rPr sz="1800" spc="45" dirty="0">
                <a:latin typeface="Times New Roman"/>
                <a:cs typeface="Times New Roman"/>
              </a:rPr>
              <a:t>with </a:t>
            </a:r>
            <a:r>
              <a:rPr sz="1800" spc="-20" dirty="0">
                <a:latin typeface="Times New Roman"/>
                <a:cs typeface="Times New Roman"/>
              </a:rPr>
              <a:t>85H /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-110" dirty="0">
                <a:latin typeface="Times New Roman"/>
                <a:cs typeface="Times New Roman"/>
              </a:rPr>
              <a:t>01H </a:t>
            </a:r>
            <a:r>
              <a:rPr sz="1800" spc="65" dirty="0">
                <a:latin typeface="Times New Roman"/>
                <a:cs typeface="Times New Roman"/>
              </a:rPr>
              <a:t>has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85H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251" y="3221479"/>
            <a:ext cx="2663190" cy="702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110" dirty="0">
                <a:latin typeface="Times New Roman"/>
                <a:cs typeface="Times New Roman"/>
              </a:rPr>
              <a:t>;RAM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10" dirty="0">
                <a:latin typeface="Times New Roman"/>
                <a:cs typeface="Times New Roman"/>
              </a:rPr>
              <a:t>00H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99H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10" dirty="0">
                <a:latin typeface="Times New Roman"/>
                <a:cs typeface="Times New Roman"/>
              </a:rPr>
              <a:t>;RAM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-110" dirty="0">
                <a:latin typeface="Times New Roman"/>
                <a:cs typeface="Times New Roman"/>
              </a:rPr>
              <a:t>01H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85H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6055" y="1819136"/>
            <a:ext cx="1989455" cy="350710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14" dirty="0">
                <a:latin typeface="Arial"/>
                <a:cs typeface="Arial"/>
              </a:rPr>
              <a:t>Example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4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561340" marR="5080" indent="-635">
              <a:lnSpc>
                <a:spcPts val="2670"/>
              </a:lnSpc>
              <a:spcBef>
                <a:spcPts val="165"/>
              </a:spcBef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" dirty="0">
                <a:latin typeface="Times New Roman"/>
                <a:cs typeface="Times New Roman"/>
              </a:rPr>
              <a:t>R0,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#99H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30" dirty="0">
                <a:latin typeface="Times New Roman"/>
                <a:cs typeface="Times New Roman"/>
              </a:rPr>
              <a:t>R1,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#85H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72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14" dirty="0">
                <a:latin typeface="Arial"/>
                <a:cs typeface="Arial"/>
              </a:rPr>
              <a:t>Example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490"/>
              </a:spcBef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55" dirty="0">
                <a:latin typeface="Times New Roman"/>
                <a:cs typeface="Times New Roman"/>
              </a:rPr>
              <a:t>00,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#99H</a:t>
            </a:r>
            <a:endParaRPr sz="18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505"/>
              </a:spcBef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70" dirty="0">
                <a:latin typeface="Times New Roman"/>
                <a:cs typeface="Times New Roman"/>
              </a:rPr>
              <a:t>01,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#85H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spc="-114" dirty="0">
                <a:latin typeface="Arial"/>
                <a:cs typeface="Arial"/>
              </a:rPr>
              <a:t>Example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560705" marR="5080">
              <a:lnSpc>
                <a:spcPct val="123100"/>
              </a:lnSpc>
              <a:spcBef>
                <a:spcPts val="5"/>
              </a:spcBef>
            </a:pPr>
            <a:r>
              <a:rPr sz="1800" spc="-150" dirty="0">
                <a:latin typeface="Times New Roman"/>
                <a:cs typeface="Times New Roman"/>
              </a:rPr>
              <a:t>SETB </a:t>
            </a:r>
            <a:r>
              <a:rPr sz="1800" spc="-30" dirty="0">
                <a:latin typeface="Times New Roman"/>
                <a:cs typeface="Times New Roman"/>
              </a:rPr>
              <a:t>PSW.4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" dirty="0">
                <a:latin typeface="Times New Roman"/>
                <a:cs typeface="Times New Roman"/>
              </a:rPr>
              <a:t>R0,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#99H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30" dirty="0">
                <a:latin typeface="Times New Roman"/>
                <a:cs typeface="Times New Roman"/>
              </a:rPr>
              <a:t>R1,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#85H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7984" y="4288661"/>
            <a:ext cx="2617470" cy="10375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45" dirty="0">
                <a:latin typeface="Times New Roman"/>
                <a:cs typeface="Times New Roman"/>
              </a:rPr>
              <a:t>;select </a:t>
            </a:r>
            <a:r>
              <a:rPr sz="1800" spc="55" dirty="0">
                <a:latin typeface="Times New Roman"/>
                <a:cs typeface="Times New Roman"/>
              </a:rPr>
              <a:t>bank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105" dirty="0">
                <a:latin typeface="Times New Roman"/>
                <a:cs typeface="Times New Roman"/>
              </a:rPr>
              <a:t>;RAM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-110" dirty="0">
                <a:latin typeface="Times New Roman"/>
                <a:cs typeface="Times New Roman"/>
              </a:rPr>
              <a:t>10H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99H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10" dirty="0">
                <a:latin typeface="Times New Roman"/>
                <a:cs typeface="Times New Roman"/>
              </a:rPr>
              <a:t>;RAM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-229" dirty="0">
                <a:latin typeface="Times New Roman"/>
                <a:cs typeface="Times New Roman"/>
              </a:rPr>
              <a:t>11H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85H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40125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737" y="2057507"/>
            <a:ext cx="8844280" cy="2379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section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store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information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temporarily</a:t>
            </a:r>
            <a:endParaRPr sz="1800">
              <a:latin typeface="Times New Roman"/>
              <a:cs typeface="Times New Roman"/>
            </a:endParaRPr>
          </a:p>
          <a:p>
            <a:pPr marL="744220" lvl="1" indent="-18351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information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could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access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called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(stack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pointer)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  <a:p>
            <a:pPr marL="744220" marR="5080" lvl="1" indent="-182880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pointer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wide,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means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take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value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  </a:t>
            </a:r>
            <a:r>
              <a:rPr sz="1800" spc="85" dirty="0">
                <a:latin typeface="Times New Roman"/>
                <a:cs typeface="Times New Roman"/>
              </a:rPr>
              <a:t>00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FFH</a:t>
            </a:r>
            <a:endParaRPr sz="1800">
              <a:latin typeface="Times New Roman"/>
              <a:cs typeface="Times New Roman"/>
            </a:endParaRPr>
          </a:p>
          <a:p>
            <a:pPr marL="744220" lvl="1" indent="-18351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35" dirty="0">
                <a:latin typeface="Times New Roman"/>
                <a:cs typeface="Times New Roman"/>
              </a:rPr>
              <a:t>When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powered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up,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contains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value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07</a:t>
            </a:r>
            <a:endParaRPr sz="1800">
              <a:latin typeface="Times New Roman"/>
              <a:cs typeface="Times New Roman"/>
            </a:endParaRPr>
          </a:p>
          <a:p>
            <a:pPr marL="744220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08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first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begin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40125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9662" y="2057507"/>
            <a:ext cx="8223250" cy="204088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storing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called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180" dirty="0">
                <a:latin typeface="Arial"/>
                <a:cs typeface="Arial"/>
              </a:rPr>
              <a:t>PUSH</a:t>
            </a:r>
            <a:endParaRPr sz="1800">
              <a:latin typeface="Arial"/>
              <a:cs typeface="Arial"/>
            </a:endParaRPr>
          </a:p>
          <a:p>
            <a:pPr marL="744220" lvl="1" indent="-18288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50" dirty="0">
                <a:latin typeface="Times New Roman"/>
                <a:cs typeface="Times New Roman"/>
              </a:rPr>
              <a:t>SP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pointing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last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 marL="792480" lvl="1" indent="-23177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92480" algn="l"/>
                <a:tab pos="793115" algn="l"/>
              </a:tabLst>
            </a:pPr>
            <a:r>
              <a:rPr sz="1800" spc="-7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we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push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onto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incremented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one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10" dirty="0">
                <a:latin typeface="Times New Roman"/>
                <a:cs typeface="Times New Roman"/>
              </a:rPr>
              <a:t>Loading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contents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called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185" dirty="0">
                <a:latin typeface="Arial"/>
                <a:cs typeface="Arial"/>
              </a:rPr>
              <a:t>POP</a:t>
            </a:r>
            <a:endParaRPr sz="1800">
              <a:latin typeface="Arial"/>
              <a:cs typeface="Arial"/>
            </a:endParaRPr>
          </a:p>
          <a:p>
            <a:pPr marL="744220" marR="5080" lvl="1" indent="-182880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every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pop,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top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byte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copied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specified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 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pointer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decremented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40125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9" y="2025519"/>
            <a:ext cx="8140065" cy="28124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90" dirty="0">
                <a:latin typeface="Georgia"/>
                <a:cs typeface="Georgia"/>
              </a:rPr>
              <a:t>#Example</a:t>
            </a:r>
            <a:r>
              <a:rPr sz="1800" b="1" spc="45" dirty="0">
                <a:latin typeface="Georgia"/>
                <a:cs typeface="Georgia"/>
              </a:rPr>
              <a:t> </a:t>
            </a:r>
            <a:r>
              <a:rPr sz="1800" b="1" spc="125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40" dirty="0">
                <a:latin typeface="Times New Roman"/>
                <a:cs typeface="Times New Roman"/>
              </a:rPr>
              <a:t>Show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pointer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Assume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default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area</a:t>
            </a:r>
            <a:r>
              <a:rPr sz="1800" spc="65" dirty="0"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480"/>
              </a:spcBef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" dirty="0">
                <a:latin typeface="Times New Roman"/>
                <a:cs typeface="Times New Roman"/>
              </a:rPr>
              <a:t>R6,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#25H</a:t>
            </a:r>
            <a:endParaRPr sz="1800">
              <a:latin typeface="Times New Roman"/>
              <a:cs typeface="Times New Roman"/>
            </a:endParaRPr>
          </a:p>
          <a:p>
            <a:pPr marL="561340" marR="6060440">
              <a:lnSpc>
                <a:spcPct val="123100"/>
              </a:lnSpc>
              <a:spcBef>
                <a:spcPts val="5"/>
              </a:spcBef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30" dirty="0">
                <a:latin typeface="Times New Roman"/>
                <a:cs typeface="Times New Roman"/>
              </a:rPr>
              <a:t>R1, </a:t>
            </a:r>
            <a:r>
              <a:rPr sz="1800" spc="-120" dirty="0">
                <a:latin typeface="Times New Roman"/>
                <a:cs typeface="Times New Roman"/>
              </a:rPr>
              <a:t>#12H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20" dirty="0">
                <a:latin typeface="Times New Roman"/>
                <a:cs typeface="Times New Roman"/>
              </a:rPr>
              <a:t>R4, </a:t>
            </a:r>
            <a:r>
              <a:rPr sz="1800" spc="-45" dirty="0">
                <a:latin typeface="Times New Roman"/>
                <a:cs typeface="Times New Roman"/>
              </a:rPr>
              <a:t>#0F3H  </a:t>
            </a:r>
            <a:r>
              <a:rPr sz="1800" spc="-75" dirty="0">
                <a:latin typeface="Times New Roman"/>
                <a:cs typeface="Times New Roman"/>
              </a:rPr>
              <a:t>PUSH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505"/>
              </a:spcBef>
            </a:pPr>
            <a:r>
              <a:rPr sz="1800" spc="-75" dirty="0">
                <a:latin typeface="Times New Roman"/>
                <a:cs typeface="Times New Roman"/>
              </a:rPr>
              <a:t>PUSH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7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495"/>
              </a:spcBef>
            </a:pPr>
            <a:r>
              <a:rPr sz="1800" spc="-75" dirty="0">
                <a:latin typeface="Times New Roman"/>
                <a:cs typeface="Times New Roman"/>
              </a:rPr>
              <a:t>PUSH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40125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/>
          <p:nvPr/>
        </p:nvSpPr>
        <p:spPr>
          <a:xfrm>
            <a:off x="2089531" y="2237872"/>
            <a:ext cx="8013070" cy="330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3749" y="849320"/>
            <a:ext cx="4065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Key </a:t>
            </a:r>
            <a:r>
              <a:rPr spc="-175" dirty="0"/>
              <a:t>Features of</a:t>
            </a:r>
            <a:r>
              <a:rPr spc="-160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8123" y="1541960"/>
            <a:ext cx="7298690" cy="43662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90" dirty="0">
                <a:latin typeface="Times New Roman"/>
                <a:cs typeface="Times New Roman"/>
              </a:rPr>
              <a:t>8 </a:t>
            </a:r>
            <a:r>
              <a:rPr sz="1800" spc="40" dirty="0">
                <a:latin typeface="Times New Roman"/>
                <a:cs typeface="Times New Roman"/>
              </a:rPr>
              <a:t>bit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Times New Roman"/>
                <a:cs typeface="Times New Roman"/>
              </a:rPr>
              <a:t>On-chip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oscillator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20" dirty="0">
                <a:latin typeface="Times New Roman"/>
                <a:cs typeface="Times New Roman"/>
              </a:rPr>
              <a:t>Harvard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55" dirty="0">
                <a:latin typeface="Times New Roman"/>
                <a:cs typeface="Times New Roman"/>
              </a:rPr>
              <a:t>4 </a:t>
            </a:r>
            <a:r>
              <a:rPr sz="1800" spc="-195" dirty="0">
                <a:latin typeface="Times New Roman"/>
                <a:cs typeface="Times New Roman"/>
              </a:rPr>
              <a:t>KB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chip </a:t>
            </a:r>
            <a:r>
              <a:rPr sz="1800" spc="-85" dirty="0">
                <a:latin typeface="Times New Roman"/>
                <a:cs typeface="Times New Roman"/>
              </a:rPr>
              <a:t>ROM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85" dirty="0">
                <a:latin typeface="Times New Roman"/>
                <a:cs typeface="Times New Roman"/>
              </a:rPr>
              <a:t>128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chip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70" dirty="0">
                <a:latin typeface="Times New Roman"/>
                <a:cs typeface="Times New Roman"/>
              </a:rPr>
              <a:t>21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special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function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registers/Special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Function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Registers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(SFRs)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128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50" dirty="0">
                <a:latin typeface="Times New Roman"/>
                <a:cs typeface="Times New Roman"/>
              </a:rPr>
              <a:t>32 </a:t>
            </a:r>
            <a:r>
              <a:rPr sz="1800" spc="-65" dirty="0">
                <a:latin typeface="Times New Roman"/>
                <a:cs typeface="Times New Roman"/>
              </a:rPr>
              <a:t>I/O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lines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75" dirty="0">
                <a:latin typeface="Times New Roman"/>
                <a:cs typeface="Times New Roman"/>
              </a:rPr>
              <a:t>64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95" dirty="0">
                <a:latin typeface="Times New Roman"/>
                <a:cs typeface="Times New Roman"/>
              </a:rPr>
              <a:t>KB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external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75" dirty="0">
                <a:latin typeface="Times New Roman"/>
                <a:cs typeface="Times New Roman"/>
              </a:rPr>
              <a:t>64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95" dirty="0">
                <a:latin typeface="Times New Roman"/>
                <a:cs typeface="Times New Roman"/>
              </a:rPr>
              <a:t>KB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external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30" dirty="0">
                <a:latin typeface="Times New Roman"/>
                <a:cs typeface="Times New Roman"/>
              </a:rPr>
              <a:t>Two </a:t>
            </a:r>
            <a:r>
              <a:rPr sz="1800" spc="-35" dirty="0">
                <a:latin typeface="Times New Roman"/>
                <a:cs typeface="Times New Roman"/>
              </a:rPr>
              <a:t>16-bit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timers/counters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45" dirty="0">
                <a:latin typeface="Times New Roman"/>
                <a:cs typeface="Times New Roman"/>
              </a:rPr>
              <a:t>One </a:t>
            </a:r>
            <a:r>
              <a:rPr sz="1800" dirty="0">
                <a:latin typeface="Times New Roman"/>
                <a:cs typeface="Times New Roman"/>
              </a:rPr>
              <a:t>full-duplex </a:t>
            </a:r>
            <a:r>
              <a:rPr sz="1800" spc="15" dirty="0">
                <a:latin typeface="Times New Roman"/>
                <a:cs typeface="Times New Roman"/>
              </a:rPr>
              <a:t>serial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port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0" dirty="0">
                <a:latin typeface="Times New Roman"/>
                <a:cs typeface="Times New Roman"/>
              </a:rPr>
              <a:t>Five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source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structure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priority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levels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47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0" dirty="0">
                <a:latin typeface="Times New Roman"/>
                <a:cs typeface="Times New Roman"/>
              </a:rPr>
              <a:t>Bit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addressability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Boolean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processing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86334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9" y="1585717"/>
            <a:ext cx="8152130" cy="10560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90" dirty="0">
                <a:latin typeface="Georgia"/>
                <a:cs typeface="Georgia"/>
              </a:rPr>
              <a:t>#Example</a:t>
            </a:r>
            <a:r>
              <a:rPr sz="1800" b="1" spc="40" dirty="0">
                <a:latin typeface="Georgia"/>
                <a:cs typeface="Georgia"/>
              </a:rPr>
              <a:t> </a:t>
            </a:r>
            <a:r>
              <a:rPr sz="1800" b="1" spc="-120" dirty="0"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latin typeface="Times New Roman"/>
                <a:cs typeface="Times New Roman"/>
              </a:rPr>
              <a:t>Examining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show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contents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execution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All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value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hex.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37815" y="2755855"/>
          <a:ext cx="3258820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545465"/>
                <a:gridCol w="2195829"/>
              </a:tblGrid>
              <a:tr h="283464">
                <a:tc>
                  <a:txBody>
                    <a:bodyPr/>
                    <a:lstStyle/>
                    <a:p>
                      <a:pPr marL="31750">
                        <a:lnSpc>
                          <a:spcPts val="1664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6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6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POP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stack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8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R3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7566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09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9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POP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stack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8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R5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82702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09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2090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POP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stack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8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20974" y="3749661"/>
            <a:ext cx="6495288" cy="2381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3860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7386" y="2057507"/>
            <a:ext cx="7915909" cy="22650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114" dirty="0">
                <a:latin typeface="Arial"/>
                <a:cs typeface="Arial"/>
              </a:rPr>
              <a:t>The </a:t>
            </a:r>
            <a:r>
              <a:rPr sz="1800" b="1" spc="-80" dirty="0">
                <a:latin typeface="Arial"/>
                <a:cs typeface="Arial"/>
              </a:rPr>
              <a:t>upper </a:t>
            </a:r>
            <a:r>
              <a:rPr sz="1800" b="1" spc="-40" dirty="0">
                <a:latin typeface="Arial"/>
                <a:cs typeface="Arial"/>
              </a:rPr>
              <a:t>limit </a:t>
            </a:r>
            <a:r>
              <a:rPr sz="1800" b="1" spc="-25" dirty="0">
                <a:latin typeface="Arial"/>
                <a:cs typeface="Arial"/>
              </a:rPr>
              <a:t>of </a:t>
            </a:r>
            <a:r>
              <a:rPr sz="1800" b="1" spc="-55" dirty="0">
                <a:latin typeface="Arial"/>
                <a:cs typeface="Arial"/>
              </a:rPr>
              <a:t>the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744220" lvl="1" indent="-183515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25" dirty="0">
                <a:latin typeface="Times New Roman"/>
                <a:cs typeface="Times New Roman"/>
              </a:rPr>
              <a:t>Locations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08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IF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744220" marR="60325" lvl="1" indent="-182880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because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20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2FH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reserved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bit-addressable 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744220" marR="5080" lvl="1" indent="-182880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50" dirty="0">
                <a:latin typeface="Times New Roman"/>
                <a:cs typeface="Times New Roman"/>
              </a:rPr>
              <a:t>If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given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we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need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more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than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24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(08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1FH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=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24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bytes)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  </a:t>
            </a:r>
            <a:r>
              <a:rPr sz="1800" spc="45" dirty="0">
                <a:latin typeface="Times New Roman"/>
                <a:cs typeface="Times New Roman"/>
              </a:rPr>
              <a:t>stack,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we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change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point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30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75" dirty="0">
                <a:latin typeface="Times New Roman"/>
                <a:cs typeface="Times New Roman"/>
              </a:rPr>
              <a:t>7FH.</a:t>
            </a:r>
            <a:endParaRPr sz="1800">
              <a:latin typeface="Times New Roman"/>
              <a:cs typeface="Times New Roman"/>
            </a:endParaRPr>
          </a:p>
          <a:p>
            <a:pPr marL="744220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855" algn="l"/>
              </a:tabLst>
            </a:pP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done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instruction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“MOV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SP,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#xx”.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6372" y="4750763"/>
            <a:ext cx="1246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Arial"/>
                <a:cs typeface="Arial"/>
              </a:rPr>
              <a:t>MOV </a:t>
            </a:r>
            <a:r>
              <a:rPr sz="1800" b="1" spc="-210" dirty="0">
                <a:latin typeface="Arial"/>
                <a:cs typeface="Arial"/>
              </a:rPr>
              <a:t>SP,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#62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5554" y="4750763"/>
            <a:ext cx="4792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Georgia"/>
                <a:cs typeface="Georgia"/>
              </a:rPr>
              <a:t>;make </a:t>
            </a:r>
            <a:r>
              <a:rPr sz="1800" spc="-15" dirty="0">
                <a:latin typeface="Georgia"/>
                <a:cs typeface="Georgia"/>
              </a:rPr>
              <a:t>RAM </a:t>
            </a:r>
            <a:r>
              <a:rPr sz="1800" spc="95" dirty="0">
                <a:latin typeface="Georgia"/>
                <a:cs typeface="Georgia"/>
              </a:rPr>
              <a:t>location </a:t>
            </a:r>
            <a:r>
              <a:rPr sz="1800" spc="-90" dirty="0">
                <a:latin typeface="Georgia"/>
                <a:cs typeface="Georgia"/>
              </a:rPr>
              <a:t>63H first </a:t>
            </a:r>
            <a:r>
              <a:rPr sz="1800" spc="95" dirty="0">
                <a:latin typeface="Georgia"/>
                <a:cs typeface="Georgia"/>
              </a:rPr>
              <a:t>stack</a:t>
            </a:r>
            <a:r>
              <a:rPr sz="1800" spc="31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location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3860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7399" y="1819398"/>
            <a:ext cx="7658734" cy="33883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85" dirty="0">
                <a:latin typeface="Georgia"/>
                <a:cs typeface="Georgia"/>
              </a:rPr>
              <a:t>Example: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1800" spc="10" dirty="0">
                <a:latin typeface="Times New Roman"/>
                <a:cs typeface="Times New Roman"/>
              </a:rPr>
              <a:t>Write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180" dirty="0">
                <a:latin typeface="Arial"/>
                <a:cs typeface="Arial"/>
              </a:rPr>
              <a:t>PUSH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push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contents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55" dirty="0">
                <a:latin typeface="Times New Roman"/>
                <a:cs typeface="Times New Roman"/>
              </a:rPr>
              <a:t>execution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set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instructions.</a:t>
            </a:r>
            <a:endParaRPr sz="1800">
              <a:latin typeface="Times New Roman"/>
              <a:cs typeface="Times New Roman"/>
            </a:endParaRPr>
          </a:p>
          <a:p>
            <a:pPr marL="927100" marR="5311140">
              <a:lnSpc>
                <a:spcPct val="141700"/>
              </a:lnSpc>
              <a:spcBef>
                <a:spcPts val="5"/>
              </a:spcBef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40" dirty="0">
                <a:latin typeface="Times New Roman"/>
                <a:cs typeface="Times New Roman"/>
              </a:rPr>
              <a:t>SP,#4FH  </a:t>
            </a:r>
            <a:r>
              <a:rPr sz="1800" spc="-150" dirty="0">
                <a:latin typeface="Times New Roman"/>
                <a:cs typeface="Times New Roman"/>
              </a:rPr>
              <a:t>SETB </a:t>
            </a:r>
            <a:r>
              <a:rPr sz="1800" spc="-45" dirty="0">
                <a:latin typeface="Times New Roman"/>
                <a:cs typeface="Times New Roman"/>
              </a:rPr>
              <a:t>PSW.3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" dirty="0">
                <a:latin typeface="Times New Roman"/>
                <a:cs typeface="Times New Roman"/>
              </a:rPr>
              <a:t>R0, </a:t>
            </a:r>
            <a:r>
              <a:rPr sz="1800" spc="-60" dirty="0">
                <a:latin typeface="Times New Roman"/>
                <a:cs typeface="Times New Roman"/>
              </a:rPr>
              <a:t>#25H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30" dirty="0">
                <a:latin typeface="Times New Roman"/>
                <a:cs typeface="Times New Roman"/>
              </a:rPr>
              <a:t>R1, </a:t>
            </a:r>
            <a:r>
              <a:rPr sz="1800" spc="-70" dirty="0">
                <a:latin typeface="Times New Roman"/>
                <a:cs typeface="Times New Roman"/>
              </a:rPr>
              <a:t>#0CH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65" dirty="0">
                <a:latin typeface="Times New Roman"/>
                <a:cs typeface="Times New Roman"/>
              </a:rPr>
              <a:t>R2, </a:t>
            </a:r>
            <a:r>
              <a:rPr sz="1800" spc="-20" dirty="0">
                <a:latin typeface="Times New Roman"/>
                <a:cs typeface="Times New Roman"/>
              </a:rPr>
              <a:t>#05H  </a:t>
            </a: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0" dirty="0">
                <a:latin typeface="Times New Roman"/>
                <a:cs typeface="Times New Roman"/>
              </a:rPr>
              <a:t>A,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#0CEH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3860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19657" y="3717787"/>
          <a:ext cx="2514600" cy="196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/>
                <a:gridCol w="1247775"/>
              </a:tblGrid>
              <a:tr h="370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65" dirty="0">
                          <a:latin typeface="Georgia"/>
                          <a:cs typeface="Georgia"/>
                        </a:rPr>
                        <a:t>Address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50" dirty="0">
                          <a:latin typeface="Georgia"/>
                          <a:cs typeface="Georgia"/>
                        </a:rPr>
                        <a:t>Data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39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53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latin typeface="Georgia"/>
                          <a:cs typeface="Georgia"/>
                        </a:rPr>
                        <a:t>CEH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52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5" dirty="0">
                          <a:latin typeface="Georgia"/>
                          <a:cs typeface="Georgia"/>
                        </a:rPr>
                        <a:t>05H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30" dirty="0">
                          <a:latin typeface="Georgia"/>
                          <a:cs typeface="Georgia"/>
                        </a:rPr>
                        <a:t>51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0CH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35" dirty="0">
                          <a:latin typeface="Georgia"/>
                          <a:cs typeface="Georgia"/>
                        </a:rPr>
                        <a:t>50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-70" dirty="0">
                          <a:latin typeface="Georgia"/>
                          <a:cs typeface="Georgia"/>
                        </a:rPr>
                        <a:t>25H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87399" y="1819398"/>
            <a:ext cx="8459470" cy="43580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145" dirty="0">
                <a:latin typeface="Georgia"/>
                <a:cs typeface="Georgia"/>
              </a:rPr>
              <a:t>Solution: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first </a:t>
            </a:r>
            <a:r>
              <a:rPr sz="1800" spc="40" dirty="0">
                <a:latin typeface="Times New Roman"/>
                <a:cs typeface="Times New Roman"/>
              </a:rPr>
              <a:t>instruction </a:t>
            </a:r>
            <a:r>
              <a:rPr sz="1800" spc="50" dirty="0">
                <a:latin typeface="Times New Roman"/>
                <a:cs typeface="Times New Roman"/>
              </a:rPr>
              <a:t>defines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50" dirty="0">
                <a:latin typeface="Times New Roman"/>
                <a:cs typeface="Times New Roman"/>
              </a:rPr>
              <a:t>from </a:t>
            </a:r>
            <a:r>
              <a:rPr sz="1800" spc="-20" dirty="0">
                <a:latin typeface="Times New Roman"/>
                <a:cs typeface="Times New Roman"/>
              </a:rPr>
              <a:t>50H </a:t>
            </a:r>
            <a:r>
              <a:rPr sz="1800" spc="60" dirty="0">
                <a:latin typeface="Times New Roman"/>
                <a:cs typeface="Times New Roman"/>
              </a:rPr>
              <a:t>onwards.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second </a:t>
            </a:r>
            <a:r>
              <a:rPr sz="1800" spc="40" dirty="0">
                <a:latin typeface="Times New Roman"/>
                <a:cs typeface="Times New Roman"/>
              </a:rPr>
              <a:t>instruction  </a:t>
            </a:r>
            <a:r>
              <a:rPr sz="1800" spc="50" dirty="0">
                <a:latin typeface="Times New Roman"/>
                <a:cs typeface="Times New Roman"/>
              </a:rPr>
              <a:t>defines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use </a:t>
            </a:r>
            <a:r>
              <a:rPr sz="1800" spc="55" dirty="0">
                <a:latin typeface="Times New Roman"/>
                <a:cs typeface="Times New Roman"/>
              </a:rPr>
              <a:t>of register </a:t>
            </a:r>
            <a:r>
              <a:rPr sz="1800" spc="-10" dirty="0">
                <a:latin typeface="Times New Roman"/>
                <a:cs typeface="Times New Roman"/>
              </a:rPr>
              <a:t>bank1. </a:t>
            </a:r>
            <a:r>
              <a:rPr sz="1800" dirty="0">
                <a:latin typeface="Times New Roman"/>
                <a:cs typeface="Times New Roman"/>
              </a:rPr>
              <a:t>Since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register bank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70" dirty="0">
                <a:latin typeface="Times New Roman"/>
                <a:cs typeface="Times New Roman"/>
              </a:rPr>
              <a:t>has </a:t>
            </a:r>
            <a:r>
              <a:rPr sz="1800" spc="105" dirty="0">
                <a:latin typeface="Times New Roman"/>
                <a:cs typeface="Times New Roman"/>
              </a:rPr>
              <a:t>been </a:t>
            </a:r>
            <a:r>
              <a:rPr sz="1800" spc="60" dirty="0">
                <a:latin typeface="Times New Roman"/>
                <a:cs typeface="Times New Roman"/>
              </a:rPr>
              <a:t>selected,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75" dirty="0">
                <a:latin typeface="Times New Roman"/>
                <a:cs typeface="Times New Roman"/>
              </a:rPr>
              <a:t>addresses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R0,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Times New Roman"/>
                <a:cs typeface="Times New Roman"/>
              </a:rPr>
              <a:t>R1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R2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8,9,0AH.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9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register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0E0H.</a:t>
            </a:r>
            <a:endParaRPr sz="1800">
              <a:latin typeface="Times New Roman"/>
              <a:cs typeface="Times New Roman"/>
            </a:endParaRPr>
          </a:p>
          <a:p>
            <a:pPr marL="60960" algn="just">
              <a:lnSpc>
                <a:spcPct val="100000"/>
              </a:lnSpc>
              <a:spcBef>
                <a:spcPts val="905"/>
              </a:spcBef>
            </a:pPr>
            <a:r>
              <a:rPr sz="1800" spc="40" dirty="0">
                <a:latin typeface="Times New Roman"/>
                <a:cs typeface="Times New Roman"/>
              </a:rPr>
              <a:t>Hence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PUSH </a:t>
            </a:r>
            <a:r>
              <a:rPr sz="1800" spc="45" dirty="0">
                <a:latin typeface="Times New Roman"/>
                <a:cs typeface="Times New Roman"/>
              </a:rPr>
              <a:t>instructions are: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75"/>
              </a:spcBef>
            </a:pPr>
            <a:r>
              <a:rPr sz="1800" b="1" spc="-320" dirty="0">
                <a:latin typeface="Georgia"/>
                <a:cs typeface="Georgia"/>
              </a:rPr>
              <a:t>PUSH</a:t>
            </a:r>
            <a:r>
              <a:rPr sz="1800" b="1" spc="-235" dirty="0">
                <a:latin typeface="Georgia"/>
                <a:cs typeface="Georgia"/>
              </a:rPr>
              <a:t> </a:t>
            </a:r>
            <a:r>
              <a:rPr sz="1800" b="1" spc="-210" dirty="0">
                <a:latin typeface="Georgia"/>
                <a:cs typeface="Georgia"/>
              </a:rPr>
              <a:t>8</a:t>
            </a:r>
            <a:endParaRPr sz="1800">
              <a:latin typeface="Georgia"/>
              <a:cs typeface="Georgia"/>
            </a:endParaRPr>
          </a:p>
          <a:p>
            <a:pPr marL="927100" marR="6381115">
              <a:lnSpc>
                <a:spcPct val="141700"/>
              </a:lnSpc>
            </a:pPr>
            <a:r>
              <a:rPr sz="1800" b="1" spc="-320" dirty="0">
                <a:latin typeface="Georgia"/>
                <a:cs typeface="Georgia"/>
              </a:rPr>
              <a:t>PUSH </a:t>
            </a:r>
            <a:r>
              <a:rPr sz="1800" b="1" spc="-160" dirty="0">
                <a:latin typeface="Georgia"/>
                <a:cs typeface="Georgia"/>
              </a:rPr>
              <a:t>9  </a:t>
            </a:r>
            <a:r>
              <a:rPr sz="1800" b="1" spc="-320" dirty="0">
                <a:latin typeface="Georgia"/>
                <a:cs typeface="Georgia"/>
              </a:rPr>
              <a:t>PUSH </a:t>
            </a:r>
            <a:r>
              <a:rPr sz="1800" b="1" spc="-245" dirty="0">
                <a:latin typeface="Georgia"/>
                <a:cs typeface="Georgia"/>
              </a:rPr>
              <a:t>0AH  </a:t>
            </a:r>
            <a:r>
              <a:rPr sz="1800" b="1" spc="-320" dirty="0">
                <a:latin typeface="Georgia"/>
                <a:cs typeface="Georgia"/>
              </a:rPr>
              <a:t>PUSH</a:t>
            </a:r>
            <a:r>
              <a:rPr sz="1800" b="1" spc="-305" dirty="0">
                <a:latin typeface="Georgia"/>
                <a:cs typeface="Georgia"/>
              </a:rPr>
              <a:t> </a:t>
            </a:r>
            <a:r>
              <a:rPr sz="1800" b="1" spc="-330" dirty="0">
                <a:latin typeface="Georgia"/>
                <a:cs typeface="Georgia"/>
              </a:rPr>
              <a:t>0E0H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200">
              <a:latin typeface="Georgia"/>
              <a:cs typeface="Georgia"/>
            </a:endParaRPr>
          </a:p>
          <a:p>
            <a:pPr marL="2113280" algn="ctr">
              <a:lnSpc>
                <a:spcPct val="100000"/>
              </a:lnSpc>
              <a:spcBef>
                <a:spcPts val="1630"/>
              </a:spcBef>
            </a:pPr>
            <a:r>
              <a:rPr sz="1800" b="1" spc="-45" dirty="0">
                <a:latin typeface="Georgia"/>
                <a:cs typeface="Georgia"/>
              </a:rPr>
              <a:t>Stack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3860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8799" y="1795502"/>
            <a:ext cx="9048750" cy="286004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900" b="1" spc="-85" dirty="0">
                <a:latin typeface="Arial"/>
                <a:cs typeface="Arial"/>
              </a:rPr>
              <a:t>Incrementing </a:t>
            </a:r>
            <a:r>
              <a:rPr sz="1900" b="1" spc="-130" dirty="0">
                <a:latin typeface="Arial"/>
                <a:cs typeface="Arial"/>
              </a:rPr>
              <a:t>Stack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80" dirty="0">
                <a:latin typeface="Arial"/>
                <a:cs typeface="Arial"/>
              </a:rPr>
              <a:t>Pointer</a:t>
            </a:r>
            <a:endParaRPr sz="1900">
              <a:latin typeface="Arial"/>
              <a:cs typeface="Arial"/>
            </a:endParaRPr>
          </a:p>
          <a:p>
            <a:pPr marL="12700" marR="5080" indent="-635" algn="just">
              <a:lnSpc>
                <a:spcPct val="100000"/>
              </a:lnSpc>
              <a:spcBef>
                <a:spcPts val="905"/>
              </a:spcBef>
            </a:pPr>
            <a:r>
              <a:rPr sz="1800" spc="-75" dirty="0">
                <a:latin typeface="Times New Roman"/>
                <a:cs typeface="Times New Roman"/>
              </a:rPr>
              <a:t>As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80" dirty="0">
                <a:latin typeface="Times New Roman"/>
                <a:cs typeface="Times New Roman"/>
              </a:rPr>
              <a:t>pushed </a:t>
            </a:r>
            <a:r>
              <a:rPr sz="1800" spc="100" dirty="0">
                <a:latin typeface="Times New Roman"/>
                <a:cs typeface="Times New Roman"/>
              </a:rPr>
              <a:t>onto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stack, </a:t>
            </a:r>
            <a:r>
              <a:rPr sz="1800" spc="-45" dirty="0">
                <a:latin typeface="Times New Roman"/>
                <a:cs typeface="Times New Roman"/>
              </a:rPr>
              <a:t>SP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60" dirty="0">
                <a:latin typeface="Times New Roman"/>
                <a:cs typeface="Times New Roman"/>
              </a:rPr>
              <a:t>incremented. </a:t>
            </a:r>
            <a:r>
              <a:rPr sz="1800" spc="5" dirty="0">
                <a:latin typeface="Times New Roman"/>
                <a:cs typeface="Times New Roman"/>
              </a:rPr>
              <a:t>Conversely,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85" dirty="0">
                <a:latin typeface="Times New Roman"/>
                <a:cs typeface="Times New Roman"/>
              </a:rPr>
              <a:t>decremented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-40" dirty="0">
                <a:latin typeface="Times New Roman"/>
                <a:cs typeface="Times New Roman"/>
              </a:rPr>
              <a:t>is  </a:t>
            </a:r>
            <a:r>
              <a:rPr sz="1800" spc="100" dirty="0">
                <a:latin typeface="Times New Roman"/>
                <a:cs typeface="Times New Roman"/>
              </a:rPr>
              <a:t>popped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registers.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reason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SP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incremented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push 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make </a:t>
            </a:r>
            <a:r>
              <a:rPr sz="1800" spc="65" dirty="0">
                <a:latin typeface="Times New Roman"/>
                <a:cs typeface="Times New Roman"/>
              </a:rPr>
              <a:t>sure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45" dirty="0">
                <a:latin typeface="Times New Roman"/>
                <a:cs typeface="Times New Roman"/>
              </a:rPr>
              <a:t>growing </a:t>
            </a:r>
            <a:r>
              <a:rPr sz="1800" spc="85" dirty="0">
                <a:latin typeface="Times New Roman"/>
                <a:cs typeface="Times New Roman"/>
              </a:rPr>
              <a:t>toward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-80" dirty="0">
                <a:latin typeface="Times New Roman"/>
                <a:cs typeface="Times New Roman"/>
              </a:rPr>
              <a:t>7FH, </a:t>
            </a:r>
            <a:r>
              <a:rPr sz="1800" spc="50" dirty="0">
                <a:latin typeface="Times New Roman"/>
                <a:cs typeface="Times New Roman"/>
              </a:rPr>
              <a:t>from </a:t>
            </a:r>
            <a:r>
              <a:rPr sz="1800" spc="45" dirty="0">
                <a:latin typeface="Times New Roman"/>
                <a:cs typeface="Times New Roman"/>
              </a:rPr>
              <a:t>lower </a:t>
            </a:r>
            <a:r>
              <a:rPr sz="1800" spc="75" dirty="0">
                <a:latin typeface="Times New Roman"/>
                <a:cs typeface="Times New Roman"/>
              </a:rPr>
              <a:t>addresses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  </a:t>
            </a:r>
            <a:r>
              <a:rPr sz="1800" spc="80" dirty="0">
                <a:latin typeface="Times New Roman"/>
                <a:cs typeface="Times New Roman"/>
              </a:rPr>
              <a:t>upper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addresses.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If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pointer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were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decremented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push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we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would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be  </a:t>
            </a:r>
            <a:r>
              <a:rPr sz="1800" spc="30" dirty="0">
                <a:latin typeface="Times New Roman"/>
                <a:cs typeface="Times New Roman"/>
              </a:rPr>
              <a:t>using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40" dirty="0">
                <a:latin typeface="Times New Roman"/>
                <a:cs typeface="Times New Roman"/>
              </a:rPr>
              <a:t>locations </a:t>
            </a:r>
            <a:r>
              <a:rPr sz="1800" spc="-25" dirty="0">
                <a:latin typeface="Times New Roman"/>
                <a:cs typeface="Times New Roman"/>
              </a:rPr>
              <a:t>7, </a:t>
            </a:r>
            <a:r>
              <a:rPr sz="1800" spc="40" dirty="0">
                <a:latin typeface="Times New Roman"/>
                <a:cs typeface="Times New Roman"/>
              </a:rPr>
              <a:t>6, </a:t>
            </a:r>
            <a:r>
              <a:rPr sz="1800" spc="-10" dirty="0">
                <a:latin typeface="Times New Roman"/>
                <a:cs typeface="Times New Roman"/>
              </a:rPr>
              <a:t>5, </a:t>
            </a:r>
            <a:r>
              <a:rPr sz="1800" spc="55" dirty="0">
                <a:latin typeface="Times New Roman"/>
                <a:cs typeface="Times New Roman"/>
              </a:rPr>
              <a:t>etc., </a:t>
            </a:r>
            <a:r>
              <a:rPr sz="1800" spc="20" dirty="0">
                <a:latin typeface="Times New Roman"/>
                <a:cs typeface="Times New Roman"/>
              </a:rPr>
              <a:t>which </a:t>
            </a:r>
            <a:r>
              <a:rPr sz="1800" spc="60" dirty="0">
                <a:latin typeface="Times New Roman"/>
                <a:cs typeface="Times New Roman"/>
              </a:rPr>
              <a:t>belong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-80" dirty="0">
                <a:latin typeface="Times New Roman"/>
                <a:cs typeface="Times New Roman"/>
              </a:rPr>
              <a:t>R7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R0 </a:t>
            </a:r>
            <a:r>
              <a:rPr sz="1800" spc="55" dirty="0">
                <a:latin typeface="Times New Roman"/>
                <a:cs typeface="Times New Roman"/>
              </a:rPr>
              <a:t>of bank </a:t>
            </a:r>
            <a:r>
              <a:rPr sz="1800" spc="35" dirty="0">
                <a:latin typeface="Times New Roman"/>
                <a:cs typeface="Times New Roman"/>
              </a:rPr>
              <a:t>0,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default register  </a:t>
            </a:r>
            <a:r>
              <a:rPr sz="1800" spc="45" dirty="0">
                <a:latin typeface="Times New Roman"/>
                <a:cs typeface="Times New Roman"/>
              </a:rPr>
              <a:t>bank.</a:t>
            </a:r>
            <a:endParaRPr sz="1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905"/>
              </a:spcBef>
            </a:pPr>
            <a:r>
              <a:rPr sz="1800" spc="-45" dirty="0">
                <a:latin typeface="Times New Roman"/>
                <a:cs typeface="Times New Roman"/>
              </a:rPr>
              <a:t>This </a:t>
            </a:r>
            <a:r>
              <a:rPr sz="1800" spc="45" dirty="0">
                <a:latin typeface="Times New Roman"/>
                <a:cs typeface="Times New Roman"/>
              </a:rPr>
              <a:t>incrementing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65" dirty="0">
                <a:latin typeface="Times New Roman"/>
                <a:cs typeface="Times New Roman"/>
              </a:rPr>
              <a:t>pointer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65" dirty="0">
                <a:latin typeface="Times New Roman"/>
                <a:cs typeface="Times New Roman"/>
              </a:rPr>
              <a:t>push </a:t>
            </a:r>
            <a:r>
              <a:rPr sz="1800" spc="40" dirty="0">
                <a:latin typeface="Times New Roman"/>
                <a:cs typeface="Times New Roman"/>
              </a:rPr>
              <a:t>instructions </a:t>
            </a:r>
            <a:r>
              <a:rPr sz="1800" spc="35" dirty="0">
                <a:latin typeface="Times New Roman"/>
                <a:cs typeface="Times New Roman"/>
              </a:rPr>
              <a:t>also </a:t>
            </a:r>
            <a:r>
              <a:rPr sz="1800" spc="70" dirty="0">
                <a:latin typeface="Times New Roman"/>
                <a:cs typeface="Times New Roman"/>
              </a:rPr>
              <a:t>ensures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-60" dirty="0">
                <a:latin typeface="Times New Roman"/>
                <a:cs typeface="Times New Roman"/>
              </a:rPr>
              <a:t>will  </a:t>
            </a:r>
            <a:r>
              <a:rPr sz="1800" spc="105" dirty="0">
                <a:latin typeface="Times New Roman"/>
                <a:cs typeface="Times New Roman"/>
              </a:rPr>
              <a:t>not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reach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at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bottom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RAM,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consequently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run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out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3860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0" y="2007230"/>
            <a:ext cx="9902825" cy="19005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800" b="1" spc="-125" dirty="0">
                <a:latin typeface="Arial"/>
                <a:cs typeface="Arial"/>
              </a:rPr>
              <a:t>Stack </a:t>
            </a:r>
            <a:r>
              <a:rPr sz="1800" b="1" spc="-120" dirty="0">
                <a:latin typeface="Arial"/>
                <a:cs typeface="Arial"/>
              </a:rPr>
              <a:t>and </a:t>
            </a:r>
            <a:r>
              <a:rPr sz="1800" b="1" spc="-105" dirty="0">
                <a:latin typeface="Arial"/>
                <a:cs typeface="Arial"/>
              </a:rPr>
              <a:t>bank </a:t>
            </a:r>
            <a:r>
              <a:rPr sz="1800" b="1" spc="-400" dirty="0">
                <a:latin typeface="Arial"/>
                <a:cs typeface="Arial"/>
              </a:rPr>
              <a:t>1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conflict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1800" spc="30" dirty="0">
                <a:latin typeface="Times New Roman"/>
                <a:cs typeface="Times New Roman"/>
              </a:rPr>
              <a:t>There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60" dirty="0">
                <a:latin typeface="Times New Roman"/>
                <a:cs typeface="Times New Roman"/>
              </a:rPr>
              <a:t>problem </a:t>
            </a:r>
            <a:r>
              <a:rPr sz="1800" spc="40" dirty="0">
                <a:latin typeface="Times New Roman"/>
                <a:cs typeface="Times New Roman"/>
              </a:rPr>
              <a:t>with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default </a:t>
            </a:r>
            <a:r>
              <a:rPr sz="1800" spc="70" dirty="0">
                <a:latin typeface="Times New Roman"/>
                <a:cs typeface="Times New Roman"/>
              </a:rPr>
              <a:t>setting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stack. </a:t>
            </a:r>
            <a:r>
              <a:rPr sz="1800" dirty="0">
                <a:latin typeface="Times New Roman"/>
                <a:cs typeface="Times New Roman"/>
              </a:rPr>
              <a:t>Since </a:t>
            </a:r>
            <a:r>
              <a:rPr sz="1800" spc="-45" dirty="0">
                <a:latin typeface="Times New Roman"/>
                <a:cs typeface="Times New Roman"/>
              </a:rPr>
              <a:t>SP </a:t>
            </a:r>
            <a:r>
              <a:rPr sz="1800" spc="-110" dirty="0">
                <a:latin typeface="Times New Roman"/>
                <a:cs typeface="Times New Roman"/>
              </a:rPr>
              <a:t>= </a:t>
            </a:r>
            <a:r>
              <a:rPr sz="1800" spc="15" dirty="0">
                <a:latin typeface="Times New Roman"/>
                <a:cs typeface="Times New Roman"/>
              </a:rPr>
              <a:t>07 </a:t>
            </a:r>
            <a:r>
              <a:rPr sz="1800" spc="80" dirty="0">
                <a:latin typeface="Times New Roman"/>
                <a:cs typeface="Times New Roman"/>
              </a:rPr>
              <a:t>when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85" dirty="0">
                <a:latin typeface="Times New Roman"/>
                <a:cs typeface="Times New Roman"/>
              </a:rPr>
              <a:t>powered </a:t>
            </a:r>
            <a:r>
              <a:rPr sz="1800" spc="50" dirty="0">
                <a:latin typeface="Times New Roman"/>
                <a:cs typeface="Times New Roman"/>
              </a:rPr>
              <a:t>up, 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first </a:t>
            </a:r>
            <a:r>
              <a:rPr sz="1800" spc="35" dirty="0">
                <a:latin typeface="Times New Roman"/>
                <a:cs typeface="Times New Roman"/>
              </a:rPr>
              <a:t>location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35" dirty="0">
                <a:latin typeface="Times New Roman"/>
                <a:cs typeface="Times New Roman"/>
              </a:rPr>
              <a:t>location </a:t>
            </a:r>
            <a:r>
              <a:rPr sz="1800" spc="60" dirty="0">
                <a:latin typeface="Times New Roman"/>
                <a:cs typeface="Times New Roman"/>
              </a:rPr>
              <a:t>08, </a:t>
            </a:r>
            <a:r>
              <a:rPr sz="1800" spc="20" dirty="0">
                <a:latin typeface="Times New Roman"/>
                <a:cs typeface="Times New Roman"/>
              </a:rPr>
              <a:t>which </a:t>
            </a:r>
            <a:r>
              <a:rPr sz="1800" spc="35" dirty="0">
                <a:latin typeface="Times New Roman"/>
                <a:cs typeface="Times New Roman"/>
              </a:rPr>
              <a:t>also </a:t>
            </a:r>
            <a:r>
              <a:rPr sz="1800" spc="55" dirty="0">
                <a:latin typeface="Times New Roman"/>
                <a:cs typeface="Times New Roman"/>
              </a:rPr>
              <a:t>belongs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55" dirty="0">
                <a:latin typeface="Times New Roman"/>
                <a:cs typeface="Times New Roman"/>
              </a:rPr>
              <a:t>register </a:t>
            </a:r>
            <a:r>
              <a:rPr sz="1800" spc="-15" dirty="0">
                <a:latin typeface="Times New Roman"/>
                <a:cs typeface="Times New Roman"/>
              </a:rPr>
              <a:t>R0 </a:t>
            </a:r>
            <a:r>
              <a:rPr sz="1800" spc="55" dirty="0">
                <a:latin typeface="Times New Roman"/>
                <a:cs typeface="Times New Roman"/>
              </a:rPr>
              <a:t>of register bank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1. 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95" dirty="0">
                <a:latin typeface="Times New Roman"/>
                <a:cs typeface="Times New Roman"/>
              </a:rPr>
              <a:t>other </a:t>
            </a:r>
            <a:r>
              <a:rPr sz="1800" spc="55" dirty="0">
                <a:latin typeface="Times New Roman"/>
                <a:cs typeface="Times New Roman"/>
              </a:rPr>
              <a:t>words, register bank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75" dirty="0">
                <a:latin typeface="Times New Roman"/>
                <a:cs typeface="Times New Roman"/>
              </a:rPr>
              <a:t>are </a:t>
            </a:r>
            <a:r>
              <a:rPr sz="1800" spc="25" dirty="0">
                <a:latin typeface="Times New Roman"/>
                <a:cs typeface="Times New Roman"/>
              </a:rPr>
              <a:t>using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same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60" dirty="0">
                <a:latin typeface="Times New Roman"/>
                <a:cs typeface="Times New Roman"/>
              </a:rPr>
              <a:t>space. </a:t>
            </a:r>
            <a:r>
              <a:rPr sz="1800" spc="-55" dirty="0">
                <a:latin typeface="Times New Roman"/>
                <a:cs typeface="Times New Roman"/>
              </a:rPr>
              <a:t>If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given </a:t>
            </a:r>
            <a:r>
              <a:rPr sz="1800" spc="70" dirty="0">
                <a:latin typeface="Times New Roman"/>
                <a:cs typeface="Times New Roman"/>
              </a:rPr>
              <a:t>program  </a:t>
            </a:r>
            <a:r>
              <a:rPr sz="1800" spc="100" dirty="0">
                <a:latin typeface="Times New Roman"/>
                <a:cs typeface="Times New Roman"/>
              </a:rPr>
              <a:t>we need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80" dirty="0">
                <a:latin typeface="Times New Roman"/>
                <a:cs typeface="Times New Roman"/>
              </a:rPr>
              <a:t>use </a:t>
            </a:r>
            <a:r>
              <a:rPr sz="1800" spc="55" dirty="0">
                <a:latin typeface="Times New Roman"/>
                <a:cs typeface="Times New Roman"/>
              </a:rPr>
              <a:t>register banks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Times New Roman"/>
                <a:cs typeface="Times New Roman"/>
              </a:rPr>
              <a:t>2, </a:t>
            </a:r>
            <a:r>
              <a:rPr sz="1800" spc="100" dirty="0">
                <a:latin typeface="Times New Roman"/>
                <a:cs typeface="Times New Roman"/>
              </a:rPr>
              <a:t>we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50" dirty="0">
                <a:latin typeface="Times New Roman"/>
                <a:cs typeface="Times New Roman"/>
              </a:rPr>
              <a:t>reallocate </a:t>
            </a:r>
            <a:r>
              <a:rPr sz="1800" spc="90" dirty="0">
                <a:latin typeface="Times New Roman"/>
                <a:cs typeface="Times New Roman"/>
              </a:rPr>
              <a:t>another </a:t>
            </a:r>
            <a:r>
              <a:rPr sz="1800" spc="55" dirty="0">
                <a:latin typeface="Times New Roman"/>
                <a:cs typeface="Times New Roman"/>
              </a:rPr>
              <a:t>section of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stack.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50" dirty="0">
                <a:latin typeface="Times New Roman"/>
                <a:cs typeface="Times New Roman"/>
              </a:rPr>
              <a:t>example,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we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allocate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60H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higher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9" y="1038601"/>
            <a:ext cx="33489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Stack </a:t>
            </a:r>
            <a:r>
              <a:rPr spc="-325" dirty="0"/>
              <a:t>in </a:t>
            </a:r>
            <a:r>
              <a:rPr spc="-114" dirty="0"/>
              <a:t>the</a:t>
            </a:r>
            <a:r>
              <a:rPr spc="75"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587" y="2121523"/>
            <a:ext cx="8469630" cy="251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235" dirty="0">
                <a:latin typeface="Arial"/>
                <a:cs typeface="Arial"/>
              </a:rPr>
              <a:t>CALL </a:t>
            </a:r>
            <a:r>
              <a:rPr sz="1800" b="1" spc="-90" dirty="0">
                <a:latin typeface="Arial"/>
                <a:cs typeface="Arial"/>
              </a:rPr>
              <a:t>instruction </a:t>
            </a:r>
            <a:r>
              <a:rPr sz="1800" b="1" spc="-120" dirty="0">
                <a:latin typeface="Arial"/>
                <a:cs typeface="Arial"/>
              </a:rPr>
              <a:t>and </a:t>
            </a:r>
            <a:r>
              <a:rPr sz="1800" b="1" spc="-55" dirty="0">
                <a:latin typeface="Arial"/>
                <a:cs typeface="Arial"/>
              </a:rPr>
              <a:t>the</a:t>
            </a:r>
            <a:r>
              <a:rPr sz="1800" b="1" spc="-270" dirty="0">
                <a:latin typeface="Arial"/>
                <a:cs typeface="Arial"/>
              </a:rPr>
              <a:t> </a:t>
            </a:r>
            <a:r>
              <a:rPr sz="1800" b="1" spc="-125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195580" marR="508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addition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using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save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registers,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also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uses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save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just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below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CALL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how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CPU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knows  </a:t>
            </a:r>
            <a:r>
              <a:rPr sz="1800" spc="85" dirty="0">
                <a:latin typeface="Times New Roman"/>
                <a:cs typeface="Times New Roman"/>
              </a:rPr>
              <a:t>where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resume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when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returns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called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subroutine.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20" dirty="0">
                <a:latin typeface="Times New Roman"/>
                <a:cs typeface="Times New Roman"/>
              </a:rPr>
              <a:t>CALL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call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subroutine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call:</a:t>
            </a:r>
            <a:endParaRPr sz="1800">
              <a:latin typeface="Times New Roman"/>
              <a:cs typeface="Times New Roman"/>
            </a:endParaRPr>
          </a:p>
          <a:p>
            <a:pPr marL="1913255" lvl="1" indent="-229235">
              <a:lnSpc>
                <a:spcPct val="100000"/>
              </a:lnSpc>
              <a:spcBef>
                <a:spcPts val="525"/>
              </a:spcBef>
              <a:buClr>
                <a:srgbClr val="252525"/>
              </a:buClr>
              <a:buFont typeface="Wingdings"/>
              <a:buChar char=""/>
              <a:tabLst>
                <a:tab pos="1913255" algn="l"/>
                <a:tab pos="1913889" algn="l"/>
              </a:tabLst>
            </a:pPr>
            <a:r>
              <a:rPr sz="1600" spc="-190" dirty="0">
                <a:latin typeface="Times New Roman"/>
                <a:cs typeface="Times New Roman"/>
              </a:rPr>
              <a:t>LCALL  </a:t>
            </a:r>
            <a:r>
              <a:rPr sz="1600" spc="30" dirty="0">
                <a:latin typeface="Times New Roman"/>
                <a:cs typeface="Times New Roman"/>
              </a:rPr>
              <a:t>(long </a:t>
            </a:r>
            <a:r>
              <a:rPr sz="1600" spc="-15" dirty="0">
                <a:latin typeface="Times New Roman"/>
                <a:cs typeface="Times New Roman"/>
              </a:rPr>
              <a:t>call)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913255" lvl="1" indent="-22923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1913255" algn="l"/>
                <a:tab pos="1913889" algn="l"/>
              </a:tabLst>
            </a:pPr>
            <a:r>
              <a:rPr sz="1600" spc="-190" dirty="0">
                <a:latin typeface="Times New Roman"/>
                <a:cs typeface="Times New Roman"/>
              </a:rPr>
              <a:t>ACALL  </a:t>
            </a:r>
            <a:r>
              <a:rPr sz="1600" spc="55" dirty="0">
                <a:latin typeface="Times New Roman"/>
                <a:cs typeface="Times New Roman"/>
              </a:rPr>
              <a:t>(absolute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call)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512" y="942839"/>
            <a:ext cx="47929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75" dirty="0">
                <a:latin typeface="Arial"/>
                <a:cs typeface="Arial"/>
              </a:rPr>
              <a:t>CALL </a:t>
            </a:r>
            <a:r>
              <a:rPr sz="2900" spc="-135" dirty="0">
                <a:latin typeface="Arial"/>
                <a:cs typeface="Arial"/>
              </a:rPr>
              <a:t>instruction </a:t>
            </a:r>
            <a:r>
              <a:rPr sz="2900" spc="-185" dirty="0">
                <a:latin typeface="Arial"/>
                <a:cs typeface="Arial"/>
              </a:rPr>
              <a:t>and </a:t>
            </a:r>
            <a:r>
              <a:rPr sz="2900" spc="-75" dirty="0">
                <a:latin typeface="Arial"/>
                <a:cs typeface="Arial"/>
              </a:rPr>
              <a:t>the</a:t>
            </a:r>
            <a:r>
              <a:rPr sz="2900" spc="-515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stack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5" y="1727957"/>
            <a:ext cx="9356725" cy="39827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250" dirty="0">
                <a:latin typeface="Georgia"/>
                <a:cs typeface="Georgia"/>
              </a:rPr>
              <a:t>LCALL </a:t>
            </a:r>
            <a:r>
              <a:rPr sz="1800" b="1" spc="-65" dirty="0">
                <a:latin typeface="Georgia"/>
                <a:cs typeface="Georgia"/>
              </a:rPr>
              <a:t>(long</a:t>
            </a:r>
            <a:r>
              <a:rPr sz="1800" b="1" spc="-100" dirty="0">
                <a:latin typeface="Georgia"/>
                <a:cs typeface="Georgia"/>
              </a:rPr>
              <a:t> </a:t>
            </a:r>
            <a:r>
              <a:rPr sz="1800" b="1" spc="-45" dirty="0">
                <a:latin typeface="Georgia"/>
                <a:cs typeface="Georgia"/>
              </a:rPr>
              <a:t>call)</a:t>
            </a:r>
            <a:endParaRPr sz="1800">
              <a:latin typeface="Georgia"/>
              <a:cs typeface="Georgia"/>
            </a:endParaRPr>
          </a:p>
          <a:p>
            <a:pPr marL="194945" marR="6985" indent="-182880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40" dirty="0">
                <a:latin typeface="Times New Roman"/>
                <a:cs typeface="Times New Roman"/>
              </a:rPr>
              <a:t>this </a:t>
            </a:r>
            <a:r>
              <a:rPr sz="1800" spc="20" dirty="0">
                <a:latin typeface="Times New Roman"/>
                <a:cs typeface="Times New Roman"/>
              </a:rPr>
              <a:t>3-byte </a:t>
            </a:r>
            <a:r>
              <a:rPr sz="1800" spc="40" dirty="0">
                <a:latin typeface="Times New Roman"/>
                <a:cs typeface="Times New Roman"/>
              </a:rPr>
              <a:t>instruction,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20" dirty="0">
                <a:latin typeface="Times New Roman"/>
                <a:cs typeface="Times New Roman"/>
              </a:rPr>
              <a:t>first </a:t>
            </a:r>
            <a:r>
              <a:rPr sz="1800" spc="75" dirty="0">
                <a:latin typeface="Times New Roman"/>
                <a:cs typeface="Times New Roman"/>
              </a:rPr>
              <a:t>byte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5" dirty="0">
                <a:latin typeface="Times New Roman"/>
                <a:cs typeface="Times New Roman"/>
              </a:rPr>
              <a:t>opcode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second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45" dirty="0">
                <a:latin typeface="Times New Roman"/>
                <a:cs typeface="Times New Roman"/>
              </a:rPr>
              <a:t>third </a:t>
            </a:r>
            <a:r>
              <a:rPr sz="1800" spc="70" dirty="0">
                <a:latin typeface="Times New Roman"/>
                <a:cs typeface="Times New Roman"/>
              </a:rPr>
              <a:t>bytes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used 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target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subroutine.</a:t>
            </a:r>
            <a:endParaRPr sz="1800">
              <a:latin typeface="Times New Roman"/>
              <a:cs typeface="Times New Roman"/>
            </a:endParaRPr>
          </a:p>
          <a:p>
            <a:pPr marL="195580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15" dirty="0">
                <a:latin typeface="Times New Roman"/>
                <a:cs typeface="Times New Roman"/>
              </a:rPr>
              <a:t>LCALL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used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call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subroutines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located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anywhere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within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64K-byte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95580" algn="just">
              <a:lnSpc>
                <a:spcPct val="100000"/>
              </a:lnSpc>
            </a:pP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8051.</a:t>
            </a:r>
            <a:endParaRPr sz="1800">
              <a:latin typeface="Times New Roman"/>
              <a:cs typeface="Times New Roman"/>
            </a:endParaRPr>
          </a:p>
          <a:p>
            <a:pPr marL="195580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0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make </a:t>
            </a:r>
            <a:r>
              <a:rPr sz="1800" spc="65" dirty="0">
                <a:latin typeface="Times New Roman"/>
                <a:cs typeface="Times New Roman"/>
              </a:rPr>
              <a:t>sure </a:t>
            </a:r>
            <a:r>
              <a:rPr sz="1800" spc="105" dirty="0">
                <a:latin typeface="Times New Roman"/>
                <a:cs typeface="Times New Roman"/>
              </a:rPr>
              <a:t>that </a:t>
            </a:r>
            <a:r>
              <a:rPr sz="1800" spc="80" dirty="0">
                <a:latin typeface="Times New Roman"/>
                <a:cs typeface="Times New Roman"/>
              </a:rPr>
              <a:t>after </a:t>
            </a:r>
            <a:r>
              <a:rPr sz="1800" spc="55" dirty="0">
                <a:latin typeface="Times New Roman"/>
                <a:cs typeface="Times New Roman"/>
              </a:rPr>
              <a:t>execution 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20" dirty="0">
                <a:latin typeface="Times New Roman"/>
                <a:cs typeface="Times New Roman"/>
              </a:rPr>
              <a:t>called </a:t>
            </a:r>
            <a:r>
              <a:rPr sz="1800" spc="60" dirty="0">
                <a:latin typeface="Times New Roman"/>
                <a:cs typeface="Times New Roman"/>
              </a:rPr>
              <a:t>subroutine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50" dirty="0">
                <a:latin typeface="Times New Roman"/>
                <a:cs typeface="Times New Roman"/>
              </a:rPr>
              <a:t>knows </a:t>
            </a:r>
            <a:r>
              <a:rPr sz="1800" spc="85" dirty="0">
                <a:latin typeface="Times New Roman"/>
                <a:cs typeface="Times New Roman"/>
              </a:rPr>
              <a:t>where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70" dirty="0">
                <a:latin typeface="Times New Roman"/>
                <a:cs typeface="Times New Roman"/>
              </a:rPr>
              <a:t>come  </a:t>
            </a:r>
            <a:r>
              <a:rPr sz="1800" spc="40" dirty="0">
                <a:latin typeface="Times New Roman"/>
                <a:cs typeface="Times New Roman"/>
              </a:rPr>
              <a:t>back </a:t>
            </a:r>
            <a:r>
              <a:rPr sz="1800" spc="80" dirty="0">
                <a:latin typeface="Times New Roman"/>
                <a:cs typeface="Times New Roman"/>
              </a:rPr>
              <a:t>to,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processor </a:t>
            </a:r>
            <a:r>
              <a:rPr sz="1800" spc="30" dirty="0">
                <a:latin typeface="Times New Roman"/>
                <a:cs typeface="Times New Roman"/>
              </a:rPr>
              <a:t>automatically </a:t>
            </a:r>
            <a:r>
              <a:rPr sz="1800" spc="50" dirty="0">
                <a:latin typeface="Times New Roman"/>
                <a:cs typeface="Times New Roman"/>
              </a:rPr>
              <a:t>saves </a:t>
            </a:r>
            <a:r>
              <a:rPr sz="1800" spc="90" dirty="0">
                <a:latin typeface="Times New Roman"/>
                <a:cs typeface="Times New Roman"/>
              </a:rPr>
              <a:t>on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instruction  </a:t>
            </a:r>
            <a:r>
              <a:rPr sz="1800" spc="30" dirty="0">
                <a:latin typeface="Times New Roman"/>
                <a:cs typeface="Times New Roman"/>
              </a:rPr>
              <a:t>immediately </a:t>
            </a:r>
            <a:r>
              <a:rPr sz="1800" spc="60" dirty="0">
                <a:latin typeface="Times New Roman"/>
                <a:cs typeface="Times New Roman"/>
              </a:rPr>
              <a:t>below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LCALL.</a:t>
            </a:r>
            <a:endParaRPr sz="1800">
              <a:latin typeface="Times New Roman"/>
              <a:cs typeface="Times New Roman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35" dirty="0">
                <a:latin typeface="Times New Roman"/>
                <a:cs typeface="Times New Roman"/>
              </a:rPr>
              <a:t>When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60" dirty="0">
                <a:latin typeface="Times New Roman"/>
                <a:cs typeface="Times New Roman"/>
              </a:rPr>
              <a:t>subroutine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15" dirty="0">
                <a:latin typeface="Times New Roman"/>
                <a:cs typeface="Times New Roman"/>
              </a:rPr>
              <a:t>called, </a:t>
            </a:r>
            <a:r>
              <a:rPr sz="1800" spc="50" dirty="0">
                <a:latin typeface="Times New Roman"/>
                <a:cs typeface="Times New Roman"/>
              </a:rPr>
              <a:t>control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70" dirty="0">
                <a:latin typeface="Times New Roman"/>
                <a:cs typeface="Times New Roman"/>
              </a:rPr>
              <a:t>transferred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55" dirty="0">
                <a:latin typeface="Times New Roman"/>
                <a:cs typeface="Times New Roman"/>
              </a:rPr>
              <a:t>subroutine,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processor </a:t>
            </a:r>
            <a:r>
              <a:rPr sz="1800" spc="50" dirty="0">
                <a:latin typeface="Times New Roman"/>
                <a:cs typeface="Times New Roman"/>
              </a:rPr>
              <a:t>saves 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PC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(program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counter)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begins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fetch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new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20" dirty="0">
                <a:latin typeface="Times New Roman"/>
                <a:cs typeface="Times New Roman"/>
              </a:rPr>
              <a:t>After </a:t>
            </a:r>
            <a:r>
              <a:rPr sz="1800" dirty="0">
                <a:latin typeface="Times New Roman"/>
                <a:cs typeface="Times New Roman"/>
              </a:rPr>
              <a:t>finishing </a:t>
            </a:r>
            <a:r>
              <a:rPr sz="1800" spc="55" dirty="0">
                <a:latin typeface="Times New Roman"/>
                <a:cs typeface="Times New Roman"/>
              </a:rPr>
              <a:t>execution 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subroutine,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instruction </a:t>
            </a:r>
            <a:r>
              <a:rPr sz="1800" spc="-160" dirty="0">
                <a:latin typeface="Times New Roman"/>
                <a:cs typeface="Times New Roman"/>
              </a:rPr>
              <a:t>RET </a:t>
            </a:r>
            <a:r>
              <a:rPr sz="1800" spc="65" dirty="0">
                <a:latin typeface="Times New Roman"/>
                <a:cs typeface="Times New Roman"/>
              </a:rPr>
              <a:t>(return) transfers </a:t>
            </a:r>
            <a:r>
              <a:rPr sz="1800" spc="50" dirty="0">
                <a:latin typeface="Times New Roman"/>
                <a:cs typeface="Times New Roman"/>
              </a:rPr>
              <a:t>control </a:t>
            </a:r>
            <a:r>
              <a:rPr sz="1800" spc="40" dirty="0">
                <a:latin typeface="Times New Roman"/>
                <a:cs typeface="Times New Roman"/>
              </a:rPr>
              <a:t>back 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caller.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Every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subroutine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needs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RET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last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512" y="942839"/>
            <a:ext cx="47929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75" dirty="0">
                <a:latin typeface="Arial"/>
                <a:cs typeface="Arial"/>
              </a:rPr>
              <a:t>CALL </a:t>
            </a:r>
            <a:r>
              <a:rPr sz="2900" spc="-135" dirty="0">
                <a:latin typeface="Arial"/>
                <a:cs typeface="Arial"/>
              </a:rPr>
              <a:t>instruction </a:t>
            </a:r>
            <a:r>
              <a:rPr sz="2900" spc="-185" dirty="0">
                <a:latin typeface="Arial"/>
                <a:cs typeface="Arial"/>
              </a:rPr>
              <a:t>and </a:t>
            </a:r>
            <a:r>
              <a:rPr sz="2900" spc="-75" dirty="0">
                <a:latin typeface="Arial"/>
                <a:cs typeface="Arial"/>
              </a:rPr>
              <a:t>the</a:t>
            </a:r>
            <a:r>
              <a:rPr sz="2900" spc="-515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stack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122" y="1541489"/>
            <a:ext cx="8477768" cy="4624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512" y="942839"/>
            <a:ext cx="47929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75" dirty="0">
                <a:latin typeface="Arial"/>
                <a:cs typeface="Arial"/>
              </a:rPr>
              <a:t>CALL </a:t>
            </a:r>
            <a:r>
              <a:rPr sz="2900" spc="-135" dirty="0">
                <a:latin typeface="Arial"/>
                <a:cs typeface="Arial"/>
              </a:rPr>
              <a:t>instruction </a:t>
            </a:r>
            <a:r>
              <a:rPr sz="2900" spc="-185" dirty="0">
                <a:latin typeface="Arial"/>
                <a:cs typeface="Arial"/>
              </a:rPr>
              <a:t>and </a:t>
            </a:r>
            <a:r>
              <a:rPr sz="2900" spc="-75" dirty="0">
                <a:latin typeface="Arial"/>
                <a:cs typeface="Arial"/>
              </a:rPr>
              <a:t>the</a:t>
            </a:r>
            <a:r>
              <a:rPr sz="2900" spc="-515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stack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6898" y="1820914"/>
            <a:ext cx="136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  <a:tab pos="1026160" algn="l"/>
              </a:tabLst>
            </a:pPr>
            <a:r>
              <a:rPr sz="1800" spc="15" dirty="0">
                <a:latin typeface="Times New Roman"/>
                <a:cs typeface="Times New Roman"/>
              </a:rPr>
              <a:t>Not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65" dirty="0">
                <a:latin typeface="Times New Roman"/>
                <a:cs typeface="Times New Roman"/>
              </a:rPr>
              <a:t>ce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0358" y="1820921"/>
            <a:ext cx="687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9630" algn="l"/>
                <a:tab pos="2150745" algn="l"/>
                <a:tab pos="2880995" algn="l"/>
                <a:tab pos="4032885" algn="l"/>
                <a:tab pos="4552315" algn="l"/>
                <a:tab pos="5136515" algn="l"/>
                <a:tab pos="6051550" algn="l"/>
              </a:tabLst>
            </a:pPr>
            <a:r>
              <a:rPr sz="1800" spc="-140" dirty="0">
                <a:latin typeface="Times New Roman"/>
                <a:cs typeface="Times New Roman"/>
              </a:rPr>
              <a:t>D</a:t>
            </a:r>
            <a:r>
              <a:rPr sz="1800" spc="-180" dirty="0">
                <a:latin typeface="Times New Roman"/>
                <a:cs typeface="Times New Roman"/>
              </a:rPr>
              <a:t>EL</a:t>
            </a:r>
            <a:r>
              <a:rPr sz="1800" spc="-265" dirty="0">
                <a:latin typeface="Times New Roman"/>
                <a:cs typeface="Times New Roman"/>
              </a:rPr>
              <a:t>A</a:t>
            </a:r>
            <a:r>
              <a:rPr sz="1800" spc="-31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65" dirty="0">
                <a:latin typeface="Times New Roman"/>
                <a:cs typeface="Times New Roman"/>
              </a:rPr>
              <a:t>sub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spc="80" dirty="0">
                <a:latin typeface="Times New Roman"/>
                <a:cs typeface="Times New Roman"/>
              </a:rPr>
              <a:t>o</a:t>
            </a:r>
            <a:r>
              <a:rPr sz="1800" spc="75" dirty="0">
                <a:latin typeface="Times New Roman"/>
                <a:cs typeface="Times New Roman"/>
              </a:rPr>
              <a:t>u</a:t>
            </a:r>
            <a:r>
              <a:rPr sz="1800" spc="15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105" dirty="0">
                <a:latin typeface="Times New Roman"/>
                <a:cs typeface="Times New Roman"/>
              </a:rPr>
              <a:t>n</a:t>
            </a:r>
            <a:r>
              <a:rPr sz="1800" spc="8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.	</a:t>
            </a:r>
            <a:r>
              <a:rPr sz="1800" spc="15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5" dirty="0">
                <a:latin typeface="Times New Roman"/>
                <a:cs typeface="Times New Roman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x</a:t>
            </a:r>
            <a:r>
              <a:rPr sz="1800" spc="45" dirty="0">
                <a:latin typeface="Times New Roman"/>
                <a:cs typeface="Times New Roman"/>
              </a:rPr>
              <a:t>ecutin</a:t>
            </a:r>
            <a:r>
              <a:rPr sz="1800" spc="6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fi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spc="95" dirty="0">
                <a:latin typeface="Times New Roman"/>
                <a:cs typeface="Times New Roman"/>
              </a:rPr>
              <a:t>st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0" dirty="0">
                <a:latin typeface="Arial"/>
                <a:cs typeface="Arial"/>
              </a:rPr>
              <a:t>“L</a:t>
            </a:r>
            <a:r>
              <a:rPr sz="1800" spc="-65" dirty="0">
                <a:latin typeface="Arial"/>
                <a:cs typeface="Arial"/>
              </a:rPr>
              <a:t>C</a:t>
            </a:r>
            <a:r>
              <a:rPr sz="1800" spc="-9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LL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15" dirty="0">
                <a:latin typeface="Arial"/>
                <a:cs typeface="Arial"/>
              </a:rPr>
              <a:t>D</a:t>
            </a:r>
            <a:r>
              <a:rPr sz="1800" spc="-195" dirty="0">
                <a:latin typeface="Arial"/>
                <a:cs typeface="Arial"/>
              </a:rPr>
              <a:t>E</a:t>
            </a:r>
            <a:r>
              <a:rPr sz="1800" spc="-120" dirty="0">
                <a:latin typeface="Arial"/>
                <a:cs typeface="Arial"/>
              </a:rPr>
              <a:t>L</a:t>
            </a:r>
            <a:r>
              <a:rPr sz="1800" spc="-150" dirty="0">
                <a:latin typeface="Arial"/>
                <a:cs typeface="Arial"/>
              </a:rPr>
              <a:t>A</a:t>
            </a:r>
            <a:r>
              <a:rPr sz="1800" spc="-215" dirty="0">
                <a:latin typeface="Arial"/>
                <a:cs typeface="Arial"/>
              </a:rPr>
              <a:t>Y</a:t>
            </a:r>
            <a:r>
              <a:rPr sz="1800" spc="125" dirty="0">
                <a:latin typeface="Arial"/>
                <a:cs typeface="Arial"/>
              </a:rPr>
              <a:t>”,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6911" y="2095242"/>
            <a:ext cx="8413750" cy="206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635">
              <a:lnSpc>
                <a:spcPct val="100000"/>
              </a:lnSpc>
              <a:spcBef>
                <a:spcPts val="100"/>
              </a:spcBef>
              <a:tabLst>
                <a:tab pos="701675" algn="l"/>
                <a:tab pos="1446530" algn="l"/>
                <a:tab pos="1990725" algn="l"/>
                <a:tab pos="2495550" algn="l"/>
                <a:tab pos="3120390" algn="l"/>
                <a:tab pos="3851910" algn="l"/>
                <a:tab pos="4243705" algn="l"/>
                <a:tab pos="5200650" algn="l"/>
                <a:tab pos="6518909" algn="l"/>
                <a:tab pos="6896100" algn="l"/>
                <a:tab pos="7830184" algn="l"/>
              </a:tabLst>
            </a:pP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instruction right </a:t>
            </a:r>
            <a:r>
              <a:rPr sz="1800" spc="60" dirty="0">
                <a:latin typeface="Times New Roman"/>
                <a:cs typeface="Times New Roman"/>
              </a:rPr>
              <a:t>below </a:t>
            </a:r>
            <a:r>
              <a:rPr sz="1800" spc="10" dirty="0">
                <a:latin typeface="Times New Roman"/>
                <a:cs typeface="Times New Roman"/>
              </a:rPr>
              <a:t>it, </a:t>
            </a:r>
            <a:r>
              <a:rPr sz="1800" spc="-5" dirty="0">
                <a:latin typeface="Arial"/>
                <a:cs typeface="Arial"/>
              </a:rPr>
              <a:t>“MOV </a:t>
            </a:r>
            <a:r>
              <a:rPr sz="1800" spc="-100" dirty="0">
                <a:latin typeface="Times New Roman"/>
                <a:cs typeface="Times New Roman"/>
              </a:rPr>
              <a:t>A, </a:t>
            </a:r>
            <a:r>
              <a:rPr sz="1800" spc="-50" dirty="0">
                <a:latin typeface="Arial"/>
                <a:cs typeface="Arial"/>
              </a:rPr>
              <a:t>#OAAH”,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80" dirty="0">
                <a:latin typeface="Times New Roman"/>
                <a:cs typeface="Times New Roman"/>
              </a:rPr>
              <a:t>pushed </a:t>
            </a:r>
            <a:r>
              <a:rPr sz="1800" spc="105" dirty="0">
                <a:latin typeface="Times New Roman"/>
                <a:cs typeface="Times New Roman"/>
              </a:rPr>
              <a:t>onto 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85" dirty="0">
                <a:latin typeface="Times New Roman"/>
                <a:cs typeface="Times New Roman"/>
              </a:rPr>
              <a:t>st</a:t>
            </a:r>
            <a:r>
              <a:rPr sz="1800" spc="114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ck,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70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n</a:t>
            </a:r>
            <a:r>
              <a:rPr sz="1800" spc="9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75" dirty="0">
                <a:latin typeface="Times New Roman"/>
                <a:cs typeface="Times New Roman"/>
              </a:rPr>
              <a:t>05</a:t>
            </a:r>
            <a:r>
              <a:rPr sz="1800" spc="-7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35" dirty="0">
                <a:latin typeface="Times New Roman"/>
                <a:cs typeface="Times New Roman"/>
              </a:rPr>
              <a:t>s</a:t>
            </a:r>
            <a:r>
              <a:rPr sz="1800" spc="114" dirty="0">
                <a:latin typeface="Times New Roman"/>
                <a:cs typeface="Times New Roman"/>
              </a:rPr>
              <a:t>ta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spc="95" dirty="0">
                <a:latin typeface="Times New Roman"/>
                <a:cs typeface="Times New Roman"/>
              </a:rPr>
              <a:t>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5" dirty="0">
                <a:latin typeface="Times New Roman"/>
                <a:cs typeface="Times New Roman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x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55" dirty="0">
                <a:latin typeface="Times New Roman"/>
                <a:cs typeface="Times New Roman"/>
              </a:rPr>
              <a:t>c</a:t>
            </a:r>
            <a:r>
              <a:rPr sz="1800" spc="110" dirty="0">
                <a:latin typeface="Times New Roman"/>
                <a:cs typeface="Times New Roman"/>
              </a:rPr>
              <a:t>ute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40" dirty="0">
                <a:latin typeface="Times New Roman"/>
                <a:cs typeface="Times New Roman"/>
              </a:rPr>
              <a:t>instr</a:t>
            </a:r>
            <a:r>
              <a:rPr sz="1800" spc="30" dirty="0">
                <a:latin typeface="Times New Roman"/>
                <a:cs typeface="Times New Roman"/>
              </a:rPr>
              <a:t>uct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90" dirty="0">
                <a:latin typeface="Times New Roman"/>
                <a:cs typeface="Times New Roman"/>
              </a:rPr>
              <a:t>o</a:t>
            </a:r>
            <a:r>
              <a:rPr sz="1800" spc="75" dirty="0">
                <a:latin typeface="Times New Roman"/>
                <a:cs typeface="Times New Roman"/>
              </a:rPr>
              <a:t>n</a:t>
            </a:r>
            <a:r>
              <a:rPr sz="1800" spc="5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4" dirty="0">
                <a:latin typeface="Times New Roman"/>
                <a:cs typeface="Times New Roman"/>
              </a:rPr>
              <a:t>at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75" dirty="0">
                <a:latin typeface="Times New Roman"/>
                <a:cs typeface="Times New Roman"/>
              </a:rPr>
              <a:t>addr</a:t>
            </a:r>
            <a:r>
              <a:rPr sz="1800" spc="90" dirty="0">
                <a:latin typeface="Times New Roman"/>
                <a:cs typeface="Times New Roman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0" dirty="0">
                <a:latin typeface="Times New Roman"/>
                <a:cs typeface="Times New Roman"/>
              </a:rPr>
              <a:t>30</a:t>
            </a:r>
            <a:r>
              <a:rPr sz="1800" spc="40" dirty="0">
                <a:latin typeface="Times New Roman"/>
                <a:cs typeface="Times New Roman"/>
              </a:rPr>
              <a:t>0</a:t>
            </a:r>
            <a:r>
              <a:rPr sz="1800" spc="-13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215" dirty="0">
                <a:latin typeface="Times New Roman"/>
                <a:cs typeface="Times New Roman"/>
              </a:rPr>
              <a:t>DELAY </a:t>
            </a:r>
            <a:r>
              <a:rPr sz="1800" spc="55" dirty="0">
                <a:latin typeface="Times New Roman"/>
                <a:cs typeface="Times New Roman"/>
              </a:rPr>
              <a:t>subroutine, </a:t>
            </a:r>
            <a:r>
              <a:rPr sz="1800" spc="20" dirty="0">
                <a:latin typeface="Times New Roman"/>
                <a:cs typeface="Times New Roman"/>
              </a:rPr>
              <a:t>first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counter </a:t>
            </a:r>
            <a:r>
              <a:rPr sz="1800" spc="-65" dirty="0">
                <a:latin typeface="Times New Roman"/>
                <a:cs typeface="Times New Roman"/>
              </a:rPr>
              <a:t>R5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105" dirty="0">
                <a:latin typeface="Times New Roman"/>
                <a:cs typeface="Times New Roman"/>
              </a:rPr>
              <a:t>set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-35" dirty="0">
                <a:latin typeface="Times New Roman"/>
                <a:cs typeface="Times New Roman"/>
              </a:rPr>
              <a:t>255 (R5 </a:t>
            </a:r>
            <a:r>
              <a:rPr sz="1800" spc="-110" dirty="0">
                <a:latin typeface="Times New Roman"/>
                <a:cs typeface="Times New Roman"/>
              </a:rPr>
              <a:t>= </a:t>
            </a:r>
            <a:r>
              <a:rPr sz="1800" spc="-80" dirty="0">
                <a:latin typeface="Times New Roman"/>
                <a:cs typeface="Times New Roman"/>
              </a:rPr>
              <a:t>FFH); </a:t>
            </a:r>
            <a:r>
              <a:rPr sz="1800" spc="100" dirty="0">
                <a:latin typeface="Times New Roman"/>
                <a:cs typeface="Times New Roman"/>
              </a:rPr>
              <a:t>there  </a:t>
            </a:r>
            <a:r>
              <a:rPr sz="1800" spc="55" dirty="0">
                <a:latin typeface="Times New Roman"/>
                <a:cs typeface="Times New Roman"/>
              </a:rPr>
              <a:t>fore,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loop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100" dirty="0">
                <a:latin typeface="Times New Roman"/>
                <a:cs typeface="Times New Roman"/>
              </a:rPr>
              <a:t>repeated </a:t>
            </a:r>
            <a:r>
              <a:rPr sz="1800" dirty="0">
                <a:latin typeface="Times New Roman"/>
                <a:cs typeface="Times New Roman"/>
              </a:rPr>
              <a:t>256 </a:t>
            </a:r>
            <a:r>
              <a:rPr sz="1800" spc="40" dirty="0">
                <a:latin typeface="Times New Roman"/>
                <a:cs typeface="Times New Roman"/>
              </a:rPr>
              <a:t>times. </a:t>
            </a:r>
            <a:r>
              <a:rPr sz="1800" spc="35" dirty="0">
                <a:latin typeface="Times New Roman"/>
                <a:cs typeface="Times New Roman"/>
              </a:rPr>
              <a:t>When </a:t>
            </a:r>
            <a:r>
              <a:rPr sz="1800" spc="-65" dirty="0">
                <a:latin typeface="Times New Roman"/>
                <a:cs typeface="Times New Roman"/>
              </a:rPr>
              <a:t>R5 </a:t>
            </a:r>
            <a:r>
              <a:rPr sz="1800" spc="80" dirty="0">
                <a:latin typeface="Times New Roman"/>
                <a:cs typeface="Times New Roman"/>
              </a:rPr>
              <a:t>becomes </a:t>
            </a:r>
            <a:r>
              <a:rPr sz="1800" spc="40" dirty="0">
                <a:latin typeface="Times New Roman"/>
                <a:cs typeface="Times New Roman"/>
              </a:rPr>
              <a:t>0, </a:t>
            </a:r>
            <a:r>
              <a:rPr sz="1800" spc="55" dirty="0">
                <a:latin typeface="Times New Roman"/>
                <a:cs typeface="Times New Roman"/>
              </a:rPr>
              <a:t>control </a:t>
            </a:r>
            <a:r>
              <a:rPr sz="1800" spc="-10" dirty="0">
                <a:latin typeface="Times New Roman"/>
                <a:cs typeface="Times New Roman"/>
              </a:rPr>
              <a:t>falls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-160" dirty="0">
                <a:latin typeface="Times New Roman"/>
                <a:cs typeface="Times New Roman"/>
              </a:rPr>
              <a:t>RET </a:t>
            </a:r>
            <a:r>
              <a:rPr sz="1800" spc="40" dirty="0">
                <a:latin typeface="Times New Roman"/>
                <a:cs typeface="Times New Roman"/>
              </a:rPr>
              <a:t>instruction, </a:t>
            </a:r>
            <a:r>
              <a:rPr sz="1800" spc="20" dirty="0">
                <a:latin typeface="Times New Roman"/>
                <a:cs typeface="Times New Roman"/>
              </a:rPr>
              <a:t>which </a:t>
            </a:r>
            <a:r>
              <a:rPr sz="1800" spc="85" dirty="0">
                <a:latin typeface="Times New Roman"/>
                <a:cs typeface="Times New Roman"/>
              </a:rPr>
              <a:t>pops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from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stack into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program  </a:t>
            </a:r>
            <a:r>
              <a:rPr sz="1800" spc="80" dirty="0">
                <a:latin typeface="Times New Roman"/>
                <a:cs typeface="Times New Roman"/>
              </a:rPr>
              <a:t>counter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resumes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executing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75" dirty="0">
                <a:latin typeface="Times New Roman"/>
                <a:cs typeface="Times New Roman"/>
              </a:rPr>
              <a:t>CALL.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455" y="862401"/>
            <a:ext cx="6467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Simplified </a:t>
            </a:r>
            <a:r>
              <a:rPr spc="-20" dirty="0"/>
              <a:t>block </a:t>
            </a:r>
            <a:r>
              <a:rPr spc="-90" dirty="0"/>
              <a:t>diagram </a:t>
            </a:r>
            <a:r>
              <a:rPr spc="-175" dirty="0"/>
              <a:t>of</a:t>
            </a:r>
            <a:r>
              <a:rPr dirty="0"/>
              <a:t> </a:t>
            </a:r>
            <a:r>
              <a:rPr spc="-180" dirty="0"/>
              <a:t>8051</a:t>
            </a:r>
          </a:p>
        </p:txBody>
      </p:sp>
      <p:sp>
        <p:nvSpPr>
          <p:cNvPr id="3" name="object 3"/>
          <p:cNvSpPr/>
          <p:nvPr/>
        </p:nvSpPr>
        <p:spPr>
          <a:xfrm>
            <a:off x="1737360" y="1763417"/>
            <a:ext cx="8752088" cy="4519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9512" y="942839"/>
            <a:ext cx="47929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75" dirty="0">
                <a:latin typeface="Arial"/>
                <a:cs typeface="Arial"/>
              </a:rPr>
              <a:t>CALL </a:t>
            </a:r>
            <a:r>
              <a:rPr sz="2900" spc="-135" dirty="0">
                <a:latin typeface="Arial"/>
                <a:cs typeface="Arial"/>
              </a:rPr>
              <a:t>instruction </a:t>
            </a:r>
            <a:r>
              <a:rPr sz="2900" spc="-185" dirty="0">
                <a:latin typeface="Arial"/>
                <a:cs typeface="Arial"/>
              </a:rPr>
              <a:t>and </a:t>
            </a:r>
            <a:r>
              <a:rPr sz="2900" spc="-75" dirty="0">
                <a:latin typeface="Arial"/>
                <a:cs typeface="Arial"/>
              </a:rPr>
              <a:t>the</a:t>
            </a:r>
            <a:r>
              <a:rPr sz="2900" spc="-515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stack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5" y="1727957"/>
            <a:ext cx="9236075" cy="37084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170" dirty="0">
                <a:latin typeface="Georgia"/>
                <a:cs typeface="Georgia"/>
              </a:rPr>
              <a:t>ACALL </a:t>
            </a:r>
            <a:r>
              <a:rPr sz="1800" b="1" spc="-55" dirty="0">
                <a:latin typeface="Georgia"/>
                <a:cs typeface="Georgia"/>
              </a:rPr>
              <a:t>(absolute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spc="-40" dirty="0">
                <a:latin typeface="Georgia"/>
                <a:cs typeface="Georgia"/>
              </a:rPr>
              <a:t>call)</a:t>
            </a:r>
            <a:endParaRPr sz="180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215" dirty="0">
                <a:latin typeface="Times New Roman"/>
                <a:cs typeface="Times New Roman"/>
              </a:rPr>
              <a:t>ACALL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2-byte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instruction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contrast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LCALL,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3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bytes.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ACALL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2-byte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target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subroutine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within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5" dirty="0">
                <a:latin typeface="Times New Roman"/>
                <a:cs typeface="Times New Roman"/>
              </a:rPr>
              <a:t>2K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because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80" dirty="0">
                <a:latin typeface="Times New Roman"/>
                <a:cs typeface="Times New Roman"/>
              </a:rPr>
              <a:t>11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2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  <a:p>
            <a:pPr marL="195580" marR="16383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30" dirty="0">
                <a:latin typeface="Times New Roman"/>
                <a:cs typeface="Times New Roman"/>
              </a:rPr>
              <a:t>There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no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difference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between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ACALL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20" dirty="0">
                <a:latin typeface="Times New Roman"/>
                <a:cs typeface="Times New Roman"/>
              </a:rPr>
              <a:t>LCALL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terms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saving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counter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 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function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Times New Roman"/>
                <a:cs typeface="Times New Roman"/>
              </a:rPr>
              <a:t>RET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instruction.</a:t>
            </a:r>
            <a:endParaRPr sz="18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difference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target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20" dirty="0">
                <a:latin typeface="Times New Roman"/>
                <a:cs typeface="Times New Roman"/>
              </a:rPr>
              <a:t>LCALL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anywhere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within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64K-byte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space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while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target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ACALL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within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2K-byte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range.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dirty="0"/>
              <a:t>	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many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variations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marketed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by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different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companies,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on-chip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low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75" dirty="0">
                <a:latin typeface="Times New Roman"/>
                <a:cs typeface="Times New Roman"/>
              </a:rPr>
              <a:t>IK  </a:t>
            </a:r>
            <a:r>
              <a:rPr sz="1800" spc="60" dirty="0">
                <a:latin typeface="Times New Roman"/>
                <a:cs typeface="Times New Roman"/>
              </a:rPr>
              <a:t>byte.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such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cases,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Times New Roman"/>
                <a:cs typeface="Times New Roman"/>
              </a:rPr>
              <a:t>ACALL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instead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20" dirty="0">
                <a:latin typeface="Times New Roman"/>
                <a:cs typeface="Times New Roman"/>
              </a:rPr>
              <a:t>LCALL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save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  </a:t>
            </a:r>
            <a:r>
              <a:rPr sz="1800" spc="-80" dirty="0">
                <a:latin typeface="Times New Roman"/>
                <a:cs typeface="Times New Roman"/>
              </a:rPr>
              <a:t>ROM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space.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501" y="966973"/>
            <a:ext cx="4222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Register</a:t>
            </a:r>
            <a:r>
              <a:rPr spc="45" dirty="0"/>
              <a:t> </a:t>
            </a:r>
            <a:r>
              <a:rPr spc="-15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419" y="1822184"/>
            <a:ext cx="8121015" cy="31565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6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40" dirty="0">
                <a:latin typeface="Times New Roman"/>
                <a:cs typeface="Times New Roman"/>
              </a:rPr>
              <a:t>Register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store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information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temporarily,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while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information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could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  <a:p>
            <a:pPr marL="1067435" lvl="1" indent="-23241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67435" algn="l"/>
                <a:tab pos="1068070" algn="l"/>
              </a:tabLst>
            </a:pP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byte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processed,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1018540" lvl="1" indent="-183515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Font typeface="Wingdings"/>
              <a:buChar char=""/>
              <a:tabLst>
                <a:tab pos="1019175" algn="l"/>
              </a:tabLst>
            </a:pPr>
            <a:r>
              <a:rPr sz="1800" spc="80" dirty="0">
                <a:latin typeface="Times New Roman"/>
                <a:cs typeface="Times New Roman"/>
              </a:rPr>
              <a:t>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pointing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fetched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available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divided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broad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categories</a:t>
            </a:r>
            <a:endParaRPr sz="1800">
              <a:latin typeface="Times New Roman"/>
              <a:cs typeface="Times New Roman"/>
            </a:endParaRPr>
          </a:p>
          <a:p>
            <a:pPr marL="1018540" lvl="1" indent="-18351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1019175" algn="l"/>
              </a:tabLst>
            </a:pPr>
            <a:r>
              <a:rPr sz="1800" spc="20" dirty="0">
                <a:latin typeface="Times New Roman"/>
                <a:cs typeface="Times New Roman"/>
              </a:rPr>
              <a:t>General </a:t>
            </a:r>
            <a:r>
              <a:rPr sz="1800" spc="65" dirty="0">
                <a:latin typeface="Times New Roman"/>
                <a:cs typeface="Times New Roman"/>
              </a:rPr>
              <a:t>Purpose </a:t>
            </a:r>
            <a:r>
              <a:rPr sz="1800" spc="40" dirty="0">
                <a:latin typeface="Times New Roman"/>
                <a:cs typeface="Times New Roman"/>
              </a:rPr>
              <a:t>Registers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(GPSs)</a:t>
            </a:r>
            <a:endParaRPr sz="1800">
              <a:latin typeface="Times New Roman"/>
              <a:cs typeface="Times New Roman"/>
            </a:endParaRPr>
          </a:p>
          <a:p>
            <a:pPr marL="1018540" lvl="1" indent="-18351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1019175" algn="l"/>
              </a:tabLst>
            </a:pPr>
            <a:r>
              <a:rPr sz="1800" dirty="0">
                <a:latin typeface="Times New Roman"/>
                <a:cs typeface="Times New Roman"/>
              </a:rPr>
              <a:t>Special </a:t>
            </a:r>
            <a:r>
              <a:rPr sz="1800" spc="25" dirty="0">
                <a:latin typeface="Times New Roman"/>
                <a:cs typeface="Times New Roman"/>
              </a:rPr>
              <a:t>Function </a:t>
            </a:r>
            <a:r>
              <a:rPr sz="1800" spc="40" dirty="0">
                <a:latin typeface="Times New Roman"/>
                <a:cs typeface="Times New Roman"/>
              </a:rPr>
              <a:t>Registers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(SFRs)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Address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Space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80H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FFH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allocated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SFRs.</a:t>
            </a:r>
            <a:endParaRPr sz="1800">
              <a:latin typeface="Times New Roman"/>
              <a:cs typeface="Times New Roman"/>
            </a:endParaRPr>
          </a:p>
          <a:p>
            <a:pPr marL="195580" marR="163195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45" dirty="0">
                <a:latin typeface="Times New Roman"/>
                <a:cs typeface="Times New Roman"/>
              </a:rPr>
              <a:t>Out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128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Memory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Locations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(80H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FFH), </a:t>
            </a:r>
            <a:r>
              <a:rPr sz="1800" spc="100" dirty="0">
                <a:latin typeface="Times New Roman"/>
                <a:cs typeface="Times New Roman"/>
              </a:rPr>
              <a:t>there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21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 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actually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assigned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SFRs.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712" y="693872"/>
            <a:ext cx="464312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5" dirty="0"/>
              <a:t>Special </a:t>
            </a:r>
            <a:r>
              <a:rPr sz="2900" spc="-195" dirty="0"/>
              <a:t>Function</a:t>
            </a:r>
            <a:r>
              <a:rPr sz="2900" spc="100" dirty="0"/>
              <a:t> </a:t>
            </a:r>
            <a:r>
              <a:rPr sz="2900" spc="-180" dirty="0"/>
              <a:t>Registers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1567561" y="1502261"/>
            <a:ext cx="8869680" cy="472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5712" y="693872"/>
            <a:ext cx="464312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5" dirty="0"/>
              <a:t>Special </a:t>
            </a:r>
            <a:r>
              <a:rPr sz="2900" spc="-195" dirty="0"/>
              <a:t>Function</a:t>
            </a:r>
            <a:r>
              <a:rPr sz="2900" spc="100" dirty="0"/>
              <a:t> </a:t>
            </a:r>
            <a:r>
              <a:rPr sz="2900" spc="-180" dirty="0"/>
              <a:t>Registers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2024762" y="1841933"/>
            <a:ext cx="8334115" cy="3892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3475" y="2078859"/>
            <a:ext cx="8872220" cy="28562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b="1" spc="-35" dirty="0">
                <a:latin typeface="Georgia"/>
                <a:cs typeface="Georgia"/>
              </a:rPr>
              <a:t>A </a:t>
            </a:r>
            <a:r>
              <a:rPr sz="1800" b="1" spc="-180" dirty="0">
                <a:latin typeface="Georgia"/>
                <a:cs typeface="Georgia"/>
              </a:rPr>
              <a:t>or </a:t>
            </a:r>
            <a:r>
              <a:rPr sz="1800" b="1" spc="-60" dirty="0">
                <a:latin typeface="Georgia"/>
                <a:cs typeface="Georgia"/>
              </a:rPr>
              <a:t>Accumulator</a:t>
            </a:r>
            <a:r>
              <a:rPr sz="1800" b="1" spc="4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(ACC)</a:t>
            </a:r>
            <a:endParaRPr sz="1800">
              <a:latin typeface="Georgia"/>
              <a:cs typeface="Georgia"/>
            </a:endParaRPr>
          </a:p>
          <a:p>
            <a:pPr marL="743585" marR="5080" indent="-182880" algn="just">
              <a:lnSpc>
                <a:spcPct val="100000"/>
              </a:lnSpc>
              <a:spcBef>
                <a:spcPts val="42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Accumulator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40" dirty="0">
                <a:latin typeface="Times New Roman"/>
                <a:cs typeface="Times New Roman"/>
              </a:rPr>
              <a:t>Register </a:t>
            </a: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5" dirty="0">
                <a:latin typeface="Times New Roman"/>
                <a:cs typeface="Times New Roman"/>
              </a:rPr>
              <a:t>most </a:t>
            </a:r>
            <a:r>
              <a:rPr sz="1800" spc="70" dirty="0">
                <a:latin typeface="Times New Roman"/>
                <a:cs typeface="Times New Roman"/>
              </a:rPr>
              <a:t>important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spc="90" dirty="0">
                <a:latin typeface="Times New Roman"/>
                <a:cs typeface="Times New Roman"/>
              </a:rPr>
              <a:t>most </a:t>
            </a:r>
            <a:r>
              <a:rPr sz="1800" spc="80" dirty="0">
                <a:latin typeface="Times New Roman"/>
                <a:cs typeface="Times New Roman"/>
              </a:rPr>
              <a:t>used </a:t>
            </a:r>
            <a:r>
              <a:rPr sz="1800" spc="-35" dirty="0">
                <a:latin typeface="Times New Roman"/>
                <a:cs typeface="Times New Roman"/>
              </a:rPr>
              <a:t>8051  </a:t>
            </a:r>
            <a:r>
              <a:rPr sz="1800" spc="25" dirty="0">
                <a:latin typeface="Times New Roman"/>
                <a:cs typeface="Times New Roman"/>
              </a:rPr>
              <a:t>Microcontroller </a:t>
            </a:r>
            <a:r>
              <a:rPr sz="1800" spc="-55" dirty="0">
                <a:latin typeface="Times New Roman"/>
                <a:cs typeface="Times New Roman"/>
              </a:rPr>
              <a:t>SFRs.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Register </a:t>
            </a: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65" dirty="0">
                <a:latin typeface="Times New Roman"/>
                <a:cs typeface="Times New Roman"/>
              </a:rPr>
              <a:t>located </a:t>
            </a:r>
            <a:r>
              <a:rPr sz="1800" spc="114" dirty="0">
                <a:latin typeface="Times New Roman"/>
                <a:cs typeface="Times New Roman"/>
              </a:rPr>
              <a:t>at the </a:t>
            </a:r>
            <a:r>
              <a:rPr sz="1800" spc="70" dirty="0">
                <a:latin typeface="Times New Roman"/>
                <a:cs typeface="Times New Roman"/>
              </a:rPr>
              <a:t>address </a:t>
            </a:r>
            <a:r>
              <a:rPr sz="1800" spc="-75" dirty="0">
                <a:latin typeface="Times New Roman"/>
                <a:cs typeface="Times New Roman"/>
              </a:rPr>
              <a:t>E0H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-110" dirty="0">
                <a:latin typeface="Times New Roman"/>
                <a:cs typeface="Times New Roman"/>
              </a:rPr>
              <a:t>SFR 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60" dirty="0">
                <a:latin typeface="Times New Roman"/>
                <a:cs typeface="Times New Roman"/>
              </a:rPr>
              <a:t>space.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25" dirty="0">
                <a:latin typeface="Times New Roman"/>
                <a:cs typeface="Times New Roman"/>
              </a:rPr>
              <a:t>Accumulator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40" dirty="0">
                <a:latin typeface="Times New Roman"/>
                <a:cs typeface="Times New Roman"/>
              </a:rPr>
              <a:t>hold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60" dirty="0">
                <a:latin typeface="Times New Roman"/>
                <a:cs typeface="Times New Roman"/>
              </a:rPr>
              <a:t>almost </a:t>
            </a:r>
            <a:r>
              <a:rPr sz="1800" spc="-35" dirty="0">
                <a:latin typeface="Times New Roman"/>
                <a:cs typeface="Times New Roman"/>
              </a:rPr>
              <a:t>all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70" dirty="0">
                <a:latin typeface="Times New Roman"/>
                <a:cs typeface="Times New Roman"/>
              </a:rPr>
              <a:t>ALU   </a:t>
            </a:r>
            <a:r>
              <a:rPr sz="1800" spc="50" dirty="0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  <a:p>
            <a:pPr marL="744220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50" dirty="0">
                <a:latin typeface="Times New Roman"/>
                <a:cs typeface="Times New Roman"/>
              </a:rPr>
              <a:t>Some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operations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where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Accumulator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744220" indent="-182880" algn="just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15" dirty="0">
                <a:latin typeface="Times New Roman"/>
                <a:cs typeface="Times New Roman"/>
              </a:rPr>
              <a:t>Arithmetic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Operations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like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Addition,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Subtraction,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Multiplication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744220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20" dirty="0">
                <a:latin typeface="Times New Roman"/>
                <a:cs typeface="Times New Roman"/>
              </a:rPr>
              <a:t>Logical </a:t>
            </a:r>
            <a:r>
              <a:rPr sz="1800" spc="55" dirty="0">
                <a:latin typeface="Times New Roman"/>
                <a:cs typeface="Times New Roman"/>
              </a:rPr>
              <a:t>Operations </a:t>
            </a:r>
            <a:r>
              <a:rPr sz="1800" spc="-25" dirty="0">
                <a:latin typeface="Times New Roman"/>
                <a:cs typeface="Times New Roman"/>
              </a:rPr>
              <a:t>like </a:t>
            </a:r>
            <a:r>
              <a:rPr sz="1800" spc="-110" dirty="0">
                <a:latin typeface="Times New Roman"/>
                <a:cs typeface="Times New Roman"/>
              </a:rPr>
              <a:t>AND, </a:t>
            </a:r>
            <a:r>
              <a:rPr sz="1800" spc="-55" dirty="0">
                <a:latin typeface="Times New Roman"/>
                <a:cs typeface="Times New Roman"/>
              </a:rPr>
              <a:t>OR, </a:t>
            </a:r>
            <a:r>
              <a:rPr sz="1800" spc="-114" dirty="0">
                <a:latin typeface="Times New Roman"/>
                <a:cs typeface="Times New Roman"/>
              </a:rPr>
              <a:t>NOT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744220" indent="-182880" algn="just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40" dirty="0">
                <a:latin typeface="Times New Roman"/>
                <a:cs typeface="Times New Roman"/>
              </a:rPr>
              <a:t>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Transfer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Operations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(between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External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Memory)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078859"/>
            <a:ext cx="8883650" cy="26657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b="1" spc="-320" dirty="0">
                <a:latin typeface="Georgia"/>
                <a:cs typeface="Georgia"/>
              </a:rPr>
              <a:t>B </a:t>
            </a:r>
            <a:r>
              <a:rPr sz="1800" b="1" spc="-110" dirty="0">
                <a:latin typeface="Georgia"/>
                <a:cs typeface="Georgia"/>
              </a:rPr>
              <a:t>(Register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spc="-225" dirty="0">
                <a:latin typeface="Georgia"/>
                <a:cs typeface="Georgia"/>
              </a:rPr>
              <a:t>B)</a:t>
            </a:r>
            <a:endParaRPr sz="1800">
              <a:latin typeface="Georgia"/>
              <a:cs typeface="Georgia"/>
            </a:endParaRPr>
          </a:p>
          <a:p>
            <a:pPr marL="744220" marR="5715" indent="-182880" algn="just">
              <a:lnSpc>
                <a:spcPct val="100000"/>
              </a:lnSpc>
              <a:spcBef>
                <a:spcPts val="420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0" dirty="0">
                <a:latin typeface="Times New Roman"/>
                <a:cs typeface="Times New Roman"/>
              </a:rPr>
              <a:t>B </a:t>
            </a:r>
            <a:r>
              <a:rPr sz="1800" spc="40" dirty="0">
                <a:latin typeface="Times New Roman"/>
                <a:cs typeface="Times New Roman"/>
              </a:rPr>
              <a:t>Register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45" dirty="0">
                <a:latin typeface="Times New Roman"/>
                <a:cs typeface="Times New Roman"/>
              </a:rPr>
              <a:t>along </a:t>
            </a:r>
            <a:r>
              <a:rPr sz="1800" spc="40" dirty="0">
                <a:latin typeface="Times New Roman"/>
                <a:cs typeface="Times New Roman"/>
              </a:rPr>
              <a:t>with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215" dirty="0">
                <a:latin typeface="Times New Roman"/>
                <a:cs typeface="Times New Roman"/>
              </a:rPr>
              <a:t>ACC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0" dirty="0">
                <a:latin typeface="Times New Roman"/>
                <a:cs typeface="Times New Roman"/>
              </a:rPr>
              <a:t>Multiplication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40" dirty="0">
                <a:latin typeface="Times New Roman"/>
                <a:cs typeface="Times New Roman"/>
              </a:rPr>
              <a:t>Division </a:t>
            </a:r>
            <a:r>
              <a:rPr sz="1800" spc="60" dirty="0">
                <a:latin typeface="Times New Roman"/>
                <a:cs typeface="Times New Roman"/>
              </a:rPr>
              <a:t>operations.  </a:t>
            </a:r>
            <a:r>
              <a:rPr sz="1800" spc="30" dirty="0">
                <a:latin typeface="Times New Roman"/>
                <a:cs typeface="Times New Roman"/>
              </a:rPr>
              <a:t>These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operations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performed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stored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Registers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95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44220" algn="just">
              <a:lnSpc>
                <a:spcPct val="100000"/>
              </a:lnSpc>
            </a:pPr>
            <a:r>
              <a:rPr sz="1800" spc="-75" dirty="0">
                <a:latin typeface="Times New Roman"/>
                <a:cs typeface="Times New Roman"/>
              </a:rPr>
              <a:t>B.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During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Multiplication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Operation,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one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operand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(multiplier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multiplicand)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744220" algn="just">
              <a:lnSpc>
                <a:spcPct val="100000"/>
              </a:lnSpc>
            </a:pPr>
            <a:r>
              <a:rPr sz="1800" spc="85" dirty="0">
                <a:latin typeface="Times New Roman"/>
                <a:cs typeface="Times New Roman"/>
              </a:rPr>
              <a:t>stores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B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Register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also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higher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byte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result.</a:t>
            </a:r>
            <a:endParaRPr sz="1800">
              <a:latin typeface="Times New Roman"/>
              <a:cs typeface="Times New Roman"/>
            </a:endParaRPr>
          </a:p>
          <a:p>
            <a:pPr marL="743585" marR="5080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case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Division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Operation,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B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Register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holds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divisor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also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remainder  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result.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35" dirty="0">
                <a:latin typeface="Times New Roman"/>
                <a:cs typeface="Times New Roman"/>
              </a:rPr>
              <a:t>also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20" dirty="0">
                <a:latin typeface="Times New Roman"/>
                <a:cs typeface="Times New Roman"/>
              </a:rPr>
              <a:t>General </a:t>
            </a:r>
            <a:r>
              <a:rPr sz="1800" spc="65" dirty="0">
                <a:latin typeface="Times New Roman"/>
                <a:cs typeface="Times New Roman"/>
              </a:rPr>
              <a:t>Purpose </a:t>
            </a:r>
            <a:r>
              <a:rPr sz="1800" spc="40" dirty="0">
                <a:latin typeface="Times New Roman"/>
                <a:cs typeface="Times New Roman"/>
              </a:rPr>
              <a:t>Register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40" dirty="0">
                <a:latin typeface="Times New Roman"/>
                <a:cs typeface="Times New Roman"/>
              </a:rPr>
              <a:t>normal  </a:t>
            </a:r>
            <a:r>
              <a:rPr sz="1800" spc="70" dirty="0">
                <a:latin typeface="Times New Roman"/>
                <a:cs typeface="Times New Roman"/>
              </a:rPr>
              <a:t>operations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90" dirty="0">
                <a:latin typeface="Times New Roman"/>
                <a:cs typeface="Times New Roman"/>
              </a:rPr>
              <a:t>often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65" dirty="0">
                <a:latin typeface="Times New Roman"/>
                <a:cs typeface="Times New Roman"/>
              </a:rPr>
              <a:t>as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-45" dirty="0">
                <a:latin typeface="Times New Roman"/>
                <a:cs typeface="Times New Roman"/>
              </a:rPr>
              <a:t>Auxiliary </a:t>
            </a:r>
            <a:r>
              <a:rPr sz="1800" spc="35" dirty="0">
                <a:latin typeface="Times New Roman"/>
                <a:cs typeface="Times New Roman"/>
              </a:rPr>
              <a:t>Register </a:t>
            </a:r>
            <a:r>
              <a:rPr sz="1800" spc="15" dirty="0">
                <a:latin typeface="Times New Roman"/>
                <a:cs typeface="Times New Roman"/>
              </a:rPr>
              <a:t>by </a:t>
            </a:r>
            <a:r>
              <a:rPr sz="1800" spc="60" dirty="0">
                <a:latin typeface="Times New Roman"/>
                <a:cs typeface="Times New Roman"/>
              </a:rPr>
              <a:t>Programmers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90" dirty="0">
                <a:latin typeface="Times New Roman"/>
                <a:cs typeface="Times New Roman"/>
              </a:rPr>
              <a:t>store  </a:t>
            </a:r>
            <a:r>
              <a:rPr sz="1800" spc="70" dirty="0">
                <a:latin typeface="Times New Roman"/>
                <a:cs typeface="Times New Roman"/>
              </a:rPr>
              <a:t>temporary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results.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028566"/>
            <a:ext cx="8858250" cy="29311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50" dirty="0">
                <a:latin typeface="Georgia"/>
                <a:cs typeface="Georgia"/>
              </a:rPr>
              <a:t>Data </a:t>
            </a:r>
            <a:r>
              <a:rPr sz="1800" b="1" spc="-155" dirty="0">
                <a:latin typeface="Georgia"/>
                <a:cs typeface="Georgia"/>
              </a:rPr>
              <a:t>Pointer </a:t>
            </a:r>
            <a:r>
              <a:rPr sz="1800" b="1" spc="-300" dirty="0">
                <a:latin typeface="Georgia"/>
                <a:cs typeface="Georgia"/>
              </a:rPr>
              <a:t>(DPTR </a:t>
            </a:r>
            <a:r>
              <a:rPr sz="1800" b="1" spc="-380" dirty="0">
                <a:latin typeface="Verdana"/>
                <a:cs typeface="Verdana"/>
              </a:rPr>
              <a:t>– </a:t>
            </a:r>
            <a:r>
              <a:rPr sz="1800" b="1" spc="-320" dirty="0">
                <a:latin typeface="Georgia"/>
                <a:cs typeface="Georgia"/>
              </a:rPr>
              <a:t>DPL </a:t>
            </a:r>
            <a:r>
              <a:rPr sz="1800" b="1" spc="-25" dirty="0">
                <a:latin typeface="Georgia"/>
                <a:cs typeface="Georgia"/>
              </a:rPr>
              <a:t>and</a:t>
            </a:r>
            <a:r>
              <a:rPr sz="1800" b="1" spc="30" dirty="0">
                <a:latin typeface="Georgia"/>
                <a:cs typeface="Georgia"/>
              </a:rPr>
              <a:t> </a:t>
            </a:r>
            <a:r>
              <a:rPr sz="1800" b="1" spc="-265" dirty="0">
                <a:latin typeface="Georgia"/>
                <a:cs typeface="Georgia"/>
              </a:rPr>
              <a:t>DPH)</a:t>
            </a:r>
            <a:endParaRPr sz="1800">
              <a:latin typeface="Georgia"/>
              <a:cs typeface="Georgia"/>
            </a:endParaRPr>
          </a:p>
          <a:p>
            <a:pPr marL="195580" marR="50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Pointer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16-bit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Register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physically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combination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DPL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(Data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Pointer  </a:t>
            </a:r>
            <a:r>
              <a:rPr sz="1800" spc="-5" dirty="0">
                <a:latin typeface="Times New Roman"/>
                <a:cs typeface="Times New Roman"/>
              </a:rPr>
              <a:t>Low)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100" dirty="0">
                <a:latin typeface="Times New Roman"/>
                <a:cs typeface="Times New Roman"/>
              </a:rPr>
              <a:t>DPH </a:t>
            </a:r>
            <a:r>
              <a:rPr sz="1800" spc="40" dirty="0">
                <a:latin typeface="Times New Roman"/>
                <a:cs typeface="Times New Roman"/>
              </a:rPr>
              <a:t>(Data </a:t>
            </a:r>
            <a:r>
              <a:rPr sz="1800" spc="50" dirty="0">
                <a:latin typeface="Times New Roman"/>
                <a:cs typeface="Times New Roman"/>
              </a:rPr>
              <a:t>Pointer </a:t>
            </a:r>
            <a:r>
              <a:rPr sz="1800" spc="-15" dirty="0">
                <a:latin typeface="Times New Roman"/>
                <a:cs typeface="Times New Roman"/>
              </a:rPr>
              <a:t>High) </a:t>
            </a:r>
            <a:r>
              <a:rPr sz="1800" spc="-55" dirty="0">
                <a:latin typeface="Times New Roman"/>
                <a:cs typeface="Times New Roman"/>
              </a:rPr>
              <a:t>SFRs.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Data </a:t>
            </a:r>
            <a:r>
              <a:rPr sz="1800" spc="50" dirty="0">
                <a:latin typeface="Times New Roman"/>
                <a:cs typeface="Times New Roman"/>
              </a:rPr>
              <a:t>Pointer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80" dirty="0">
                <a:latin typeface="Times New Roman"/>
                <a:cs typeface="Times New Roman"/>
              </a:rPr>
              <a:t>used </a:t>
            </a:r>
            <a:r>
              <a:rPr sz="1800" spc="65" dirty="0">
                <a:latin typeface="Times New Roman"/>
                <a:cs typeface="Times New Roman"/>
              </a:rPr>
              <a:t>as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20" dirty="0">
                <a:latin typeface="Times New Roman"/>
                <a:cs typeface="Times New Roman"/>
              </a:rPr>
              <a:t>single </a:t>
            </a:r>
            <a:r>
              <a:rPr sz="1800" spc="-30" dirty="0">
                <a:latin typeface="Times New Roman"/>
                <a:cs typeface="Times New Roman"/>
              </a:rPr>
              <a:t>16-bit 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DPTR)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8-bit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DPL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DPH).</a:t>
            </a:r>
            <a:endParaRPr sz="1800">
              <a:latin typeface="Times New Roman"/>
              <a:cs typeface="Times New Roman"/>
            </a:endParaRPr>
          </a:p>
          <a:p>
            <a:pPr marL="195580" marR="42545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90" dirty="0">
                <a:latin typeface="Arial"/>
                <a:cs typeface="Arial"/>
              </a:rPr>
              <a:t>DPTR </a:t>
            </a:r>
            <a:r>
              <a:rPr sz="1800" spc="-10" dirty="0">
                <a:latin typeface="Arial"/>
                <a:cs typeface="Arial"/>
              </a:rPr>
              <a:t>doesn’t </a:t>
            </a:r>
            <a:r>
              <a:rPr sz="1800" spc="-65" dirty="0">
                <a:latin typeface="Arial"/>
                <a:cs typeface="Arial"/>
              </a:rPr>
              <a:t>have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physical </a:t>
            </a:r>
            <a:r>
              <a:rPr sz="1800" spc="-15" dirty="0">
                <a:latin typeface="Arial"/>
                <a:cs typeface="Arial"/>
              </a:rPr>
              <a:t>Memory </a:t>
            </a:r>
            <a:r>
              <a:rPr sz="1800" spc="-70" dirty="0">
                <a:latin typeface="Arial"/>
                <a:cs typeface="Arial"/>
              </a:rPr>
              <a:t>Address </a:t>
            </a:r>
            <a:r>
              <a:rPr sz="1800" spc="30" dirty="0">
                <a:latin typeface="Arial"/>
                <a:cs typeface="Arial"/>
              </a:rPr>
              <a:t>but </a:t>
            </a:r>
            <a:r>
              <a:rPr sz="1800" spc="10" dirty="0">
                <a:latin typeface="Arial"/>
                <a:cs typeface="Arial"/>
              </a:rPr>
              <a:t>the </a:t>
            </a:r>
            <a:r>
              <a:rPr sz="1800" spc="-160" dirty="0">
                <a:latin typeface="Arial"/>
                <a:cs typeface="Arial"/>
              </a:rPr>
              <a:t>DPL </a:t>
            </a:r>
            <a:r>
              <a:rPr sz="1800" spc="-10" dirty="0">
                <a:latin typeface="Arial"/>
                <a:cs typeface="Arial"/>
              </a:rPr>
              <a:t>(Lower </a:t>
            </a:r>
            <a:r>
              <a:rPr sz="1800" spc="-40" dirty="0">
                <a:latin typeface="Arial"/>
                <a:cs typeface="Arial"/>
              </a:rPr>
              <a:t>Byte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145" dirty="0">
                <a:latin typeface="Arial"/>
                <a:cs typeface="Arial"/>
              </a:rPr>
              <a:t>DPTR) </a:t>
            </a:r>
            <a:r>
              <a:rPr sz="1800" spc="-55" dirty="0">
                <a:latin typeface="Arial"/>
                <a:cs typeface="Arial"/>
              </a:rPr>
              <a:t>and  </a:t>
            </a:r>
            <a:r>
              <a:rPr sz="1800" spc="-95" dirty="0">
                <a:latin typeface="Times New Roman"/>
                <a:cs typeface="Times New Roman"/>
              </a:rPr>
              <a:t>DPH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(Higher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DPTR)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have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separate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addresses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SFR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Memory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Space.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DPL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82H 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95" dirty="0">
                <a:latin typeface="Times New Roman"/>
                <a:cs typeface="Times New Roman"/>
              </a:rPr>
              <a:t>DPH </a:t>
            </a:r>
            <a:r>
              <a:rPr sz="1800" spc="-110" dirty="0">
                <a:latin typeface="Times New Roman"/>
                <a:cs typeface="Times New Roman"/>
              </a:rPr>
              <a:t>=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83H.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DPTR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Register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by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programmer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addressing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external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(Program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1800" spc="-80" dirty="0">
                <a:latin typeface="Times New Roman"/>
                <a:cs typeface="Times New Roman"/>
              </a:rPr>
              <a:t>ROM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40" dirty="0">
                <a:latin typeface="Times New Roman"/>
                <a:cs typeface="Times New Roman"/>
              </a:rPr>
              <a:t>Data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RAM).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/>
          <p:nvPr/>
        </p:nvSpPr>
        <p:spPr>
          <a:xfrm>
            <a:off x="1920239" y="2014173"/>
            <a:ext cx="8281781" cy="380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028566"/>
            <a:ext cx="8883015" cy="25419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45" dirty="0">
                <a:latin typeface="Georgia"/>
                <a:cs typeface="Georgia"/>
              </a:rPr>
              <a:t>Stack </a:t>
            </a:r>
            <a:r>
              <a:rPr sz="1800" b="1" spc="-155" dirty="0">
                <a:latin typeface="Georgia"/>
                <a:cs typeface="Georgia"/>
              </a:rPr>
              <a:t>Pointer</a:t>
            </a:r>
            <a:r>
              <a:rPr sz="1800" b="1" spc="120" dirty="0">
                <a:latin typeface="Georgia"/>
                <a:cs typeface="Georgia"/>
              </a:rPr>
              <a:t> </a:t>
            </a:r>
            <a:r>
              <a:rPr sz="1800" b="1" spc="-185" dirty="0">
                <a:latin typeface="Georgia"/>
                <a:cs typeface="Georgia"/>
              </a:rPr>
              <a:t>(SP)</a:t>
            </a:r>
            <a:endParaRPr sz="1800">
              <a:latin typeface="Georgia"/>
              <a:cs typeface="Georgia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45" dirty="0">
                <a:latin typeface="Times New Roman"/>
                <a:cs typeface="Times New Roman"/>
              </a:rPr>
              <a:t>SP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Stack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Pointer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points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out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top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Stack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indicates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next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be  </a:t>
            </a:r>
            <a:r>
              <a:rPr sz="1800" spc="60" dirty="0">
                <a:latin typeface="Times New Roman"/>
                <a:cs typeface="Times New Roman"/>
              </a:rPr>
              <a:t>accessed. </a:t>
            </a:r>
            <a:r>
              <a:rPr sz="1800" spc="25" dirty="0">
                <a:latin typeface="Times New Roman"/>
                <a:cs typeface="Times New Roman"/>
              </a:rPr>
              <a:t>Stack </a:t>
            </a:r>
            <a:r>
              <a:rPr sz="1800" spc="50" dirty="0">
                <a:latin typeface="Times New Roman"/>
                <a:cs typeface="Times New Roman"/>
              </a:rPr>
              <a:t>Pointer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60" dirty="0">
                <a:latin typeface="Times New Roman"/>
                <a:cs typeface="Times New Roman"/>
              </a:rPr>
              <a:t>accesses </a:t>
            </a:r>
            <a:r>
              <a:rPr sz="1800" spc="25" dirty="0">
                <a:latin typeface="Times New Roman"/>
                <a:cs typeface="Times New Roman"/>
              </a:rPr>
              <a:t>using </a:t>
            </a:r>
            <a:r>
              <a:rPr sz="1800" spc="-60" dirty="0">
                <a:latin typeface="Times New Roman"/>
                <a:cs typeface="Times New Roman"/>
              </a:rPr>
              <a:t>PUSH, </a:t>
            </a:r>
            <a:r>
              <a:rPr sz="1800" spc="-15" dirty="0">
                <a:latin typeface="Times New Roman"/>
                <a:cs typeface="Times New Roman"/>
              </a:rPr>
              <a:t>POP, </a:t>
            </a:r>
            <a:r>
              <a:rPr sz="1800" spc="-215" dirty="0">
                <a:latin typeface="Times New Roman"/>
                <a:cs typeface="Times New Roman"/>
              </a:rPr>
              <a:t>CALL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160" dirty="0">
                <a:latin typeface="Times New Roman"/>
                <a:cs typeface="Times New Roman"/>
              </a:rPr>
              <a:t>RET </a:t>
            </a:r>
            <a:r>
              <a:rPr sz="1800" spc="40" dirty="0">
                <a:latin typeface="Times New Roman"/>
                <a:cs typeface="Times New Roman"/>
              </a:rPr>
              <a:t>Instructions.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spc="25" dirty="0">
                <a:latin typeface="Times New Roman"/>
                <a:cs typeface="Times New Roman"/>
              </a:rPr>
              <a:t>Stack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Pointer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8-bit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upon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reset,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Stack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Pointer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initialized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with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07H.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35" dirty="0">
                <a:latin typeface="Times New Roman"/>
                <a:cs typeface="Times New Roman"/>
              </a:rPr>
              <a:t>When </a:t>
            </a:r>
            <a:r>
              <a:rPr sz="1800" spc="25" dirty="0">
                <a:latin typeface="Times New Roman"/>
                <a:cs typeface="Times New Roman"/>
              </a:rPr>
              <a:t>writing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90" dirty="0">
                <a:latin typeface="Times New Roman"/>
                <a:cs typeface="Times New Roman"/>
              </a:rPr>
              <a:t>new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70" dirty="0">
                <a:latin typeface="Times New Roman"/>
                <a:cs typeface="Times New Roman"/>
              </a:rPr>
              <a:t>byte </a:t>
            </a:r>
            <a:r>
              <a:rPr sz="1800" spc="50" dirty="0">
                <a:latin typeface="Times New Roman"/>
                <a:cs typeface="Times New Roman"/>
              </a:rPr>
              <a:t>into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stack,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45" dirty="0">
                <a:latin typeface="Times New Roman"/>
                <a:cs typeface="Times New Roman"/>
              </a:rPr>
              <a:t>SP </a:t>
            </a:r>
            <a:r>
              <a:rPr sz="1800" spc="30" dirty="0">
                <a:latin typeface="Times New Roman"/>
                <a:cs typeface="Times New Roman"/>
              </a:rPr>
              <a:t>(Stack </a:t>
            </a:r>
            <a:r>
              <a:rPr sz="1800" spc="50" dirty="0">
                <a:latin typeface="Times New Roman"/>
                <a:cs typeface="Times New Roman"/>
              </a:rPr>
              <a:t>Pointer)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30" dirty="0">
                <a:latin typeface="Times New Roman"/>
                <a:cs typeface="Times New Roman"/>
              </a:rPr>
              <a:t>automatically  </a:t>
            </a:r>
            <a:r>
              <a:rPr sz="1800" spc="65" dirty="0">
                <a:latin typeface="Times New Roman"/>
                <a:cs typeface="Times New Roman"/>
              </a:rPr>
              <a:t>incremented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75" dirty="0">
                <a:latin typeface="Times New Roman"/>
                <a:cs typeface="Times New Roman"/>
              </a:rPr>
              <a:t>1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new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written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at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address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SP+1.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When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reading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  </a:t>
            </a:r>
            <a:r>
              <a:rPr sz="1800" spc="45" dirty="0">
                <a:latin typeface="Times New Roman"/>
                <a:cs typeface="Times New Roman"/>
              </a:rPr>
              <a:t>stack,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retrieved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Address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decremented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  </a:t>
            </a:r>
            <a:r>
              <a:rPr sz="1800" spc="-275" dirty="0">
                <a:latin typeface="Times New Roman"/>
                <a:cs typeface="Times New Roman"/>
              </a:rPr>
              <a:t>1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(SP-1).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028566"/>
            <a:ext cx="8883015" cy="37541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95" dirty="0">
                <a:latin typeface="Georgia"/>
                <a:cs typeface="Georgia"/>
              </a:rPr>
              <a:t>I/O </a:t>
            </a:r>
            <a:r>
              <a:rPr sz="1800" b="1" spc="-200" dirty="0">
                <a:latin typeface="Georgia"/>
                <a:cs typeface="Georgia"/>
              </a:rPr>
              <a:t>Port </a:t>
            </a:r>
            <a:r>
              <a:rPr sz="1800" b="1" spc="-120" dirty="0">
                <a:latin typeface="Georgia"/>
                <a:cs typeface="Georgia"/>
              </a:rPr>
              <a:t>Registers </a:t>
            </a:r>
            <a:r>
              <a:rPr sz="1800" b="1" spc="-180" dirty="0">
                <a:latin typeface="Georgia"/>
                <a:cs typeface="Georgia"/>
              </a:rPr>
              <a:t>(P0, </a:t>
            </a:r>
            <a:r>
              <a:rPr sz="1800" b="1" spc="-75" dirty="0">
                <a:latin typeface="Georgia"/>
                <a:cs typeface="Georgia"/>
              </a:rPr>
              <a:t>P1, </a:t>
            </a:r>
            <a:r>
              <a:rPr sz="1800" b="1" spc="-190" dirty="0">
                <a:latin typeface="Georgia"/>
                <a:cs typeface="Georgia"/>
              </a:rPr>
              <a:t>P2 </a:t>
            </a:r>
            <a:r>
              <a:rPr sz="1800" b="1" spc="-25" dirty="0">
                <a:latin typeface="Georgia"/>
                <a:cs typeface="Georgia"/>
              </a:rPr>
              <a:t>and</a:t>
            </a:r>
            <a:r>
              <a:rPr sz="1800" b="1" spc="5" dirty="0">
                <a:latin typeface="Georgia"/>
                <a:cs typeface="Georgia"/>
              </a:rPr>
              <a:t> </a:t>
            </a:r>
            <a:r>
              <a:rPr sz="1800" b="1" spc="-170" dirty="0">
                <a:latin typeface="Georgia"/>
                <a:cs typeface="Georgia"/>
              </a:rPr>
              <a:t>P3)</a:t>
            </a:r>
            <a:endParaRPr sz="1800">
              <a:latin typeface="Georgia"/>
              <a:cs typeface="Georgia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25" dirty="0">
                <a:latin typeface="Times New Roman"/>
                <a:cs typeface="Times New Roman"/>
              </a:rPr>
              <a:t>Microcontroller </a:t>
            </a:r>
            <a:r>
              <a:rPr sz="1800" spc="70" dirty="0">
                <a:latin typeface="Times New Roman"/>
                <a:cs typeface="Times New Roman"/>
              </a:rPr>
              <a:t>has </a:t>
            </a:r>
            <a:r>
              <a:rPr sz="1800" spc="50" dirty="0">
                <a:latin typeface="Times New Roman"/>
                <a:cs typeface="Times New Roman"/>
              </a:rPr>
              <a:t>four </a:t>
            </a:r>
            <a:r>
              <a:rPr sz="1800" spc="60" dirty="0">
                <a:latin typeface="Times New Roman"/>
                <a:cs typeface="Times New Roman"/>
              </a:rPr>
              <a:t>Ports </a:t>
            </a:r>
            <a:r>
              <a:rPr sz="1800" spc="20" dirty="0">
                <a:latin typeface="Times New Roman"/>
                <a:cs typeface="Times New Roman"/>
              </a:rPr>
              <a:t>which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3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50" dirty="0">
                <a:latin typeface="Times New Roman"/>
                <a:cs typeface="Times New Roman"/>
              </a:rPr>
              <a:t>Input </a:t>
            </a:r>
            <a:r>
              <a:rPr sz="1800" spc="60" dirty="0">
                <a:latin typeface="Times New Roman"/>
                <a:cs typeface="Times New Roman"/>
              </a:rPr>
              <a:t>and/or Output. </a:t>
            </a:r>
            <a:r>
              <a:rPr sz="1800" spc="30" dirty="0">
                <a:latin typeface="Times New Roman"/>
                <a:cs typeface="Times New Roman"/>
              </a:rPr>
              <a:t>These  </a:t>
            </a:r>
            <a:r>
              <a:rPr sz="1800" spc="50" dirty="0">
                <a:latin typeface="Times New Roman"/>
                <a:cs typeface="Times New Roman"/>
              </a:rPr>
              <a:t>four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ports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P0,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P1,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P3.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corresponding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same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names  </a:t>
            </a:r>
            <a:r>
              <a:rPr sz="1800" spc="95" dirty="0">
                <a:latin typeface="Times New Roman"/>
                <a:cs typeface="Times New Roman"/>
              </a:rPr>
              <a:t>(the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35" dirty="0">
                <a:latin typeface="Times New Roman"/>
                <a:cs typeface="Times New Roman"/>
              </a:rPr>
              <a:t>Registers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35" dirty="0">
                <a:latin typeface="Times New Roman"/>
                <a:cs typeface="Times New Roman"/>
              </a:rPr>
              <a:t>also </a:t>
            </a:r>
            <a:r>
              <a:rPr sz="1800" spc="25" dirty="0">
                <a:latin typeface="Times New Roman"/>
                <a:cs typeface="Times New Roman"/>
              </a:rPr>
              <a:t>P0, </a:t>
            </a:r>
            <a:r>
              <a:rPr sz="1800" spc="-95" dirty="0">
                <a:latin typeface="Times New Roman"/>
                <a:cs typeface="Times New Roman"/>
              </a:rPr>
              <a:t>P1, </a:t>
            </a:r>
            <a:r>
              <a:rPr sz="1800" spc="-40" dirty="0">
                <a:latin typeface="Times New Roman"/>
                <a:cs typeface="Times New Roman"/>
              </a:rPr>
              <a:t>P2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P3).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addresses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Port </a:t>
            </a:r>
            <a:r>
              <a:rPr sz="1800" spc="35" dirty="0">
                <a:latin typeface="Times New Roman"/>
                <a:cs typeface="Times New Roman"/>
              </a:rPr>
              <a:t>Registers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  </a:t>
            </a:r>
            <a:r>
              <a:rPr sz="1800" spc="15" dirty="0">
                <a:latin typeface="Times New Roman"/>
                <a:cs typeface="Times New Roman"/>
              </a:rPr>
              <a:t>follows: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P0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10" dirty="0">
                <a:latin typeface="Times New Roman"/>
                <a:cs typeface="Times New Roman"/>
              </a:rPr>
              <a:t>80H,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P1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90H,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P2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A0H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P3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50" dirty="0">
                <a:latin typeface="Times New Roman"/>
                <a:cs typeface="Times New Roman"/>
              </a:rPr>
              <a:t>B0H.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45" dirty="0">
                <a:latin typeface="Times New Roman"/>
                <a:cs typeface="Times New Roman"/>
              </a:rPr>
              <a:t>bit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00" dirty="0">
                <a:latin typeface="Times New Roman"/>
                <a:cs typeface="Times New Roman"/>
              </a:rPr>
              <a:t>these </a:t>
            </a:r>
            <a:r>
              <a:rPr sz="1800" spc="-70" dirty="0">
                <a:latin typeface="Times New Roman"/>
                <a:cs typeface="Times New Roman"/>
              </a:rPr>
              <a:t>SFRs </a:t>
            </a:r>
            <a:r>
              <a:rPr sz="1800" spc="70" dirty="0">
                <a:latin typeface="Times New Roman"/>
                <a:cs typeface="Times New Roman"/>
              </a:rPr>
              <a:t>corresponds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00" dirty="0">
                <a:latin typeface="Times New Roman"/>
                <a:cs typeface="Times New Roman"/>
              </a:rPr>
              <a:t>one </a:t>
            </a:r>
            <a:r>
              <a:rPr sz="1800" spc="5" dirty="0">
                <a:latin typeface="Times New Roman"/>
                <a:cs typeface="Times New Roman"/>
              </a:rPr>
              <a:t>physical </a:t>
            </a:r>
            <a:r>
              <a:rPr sz="1800" spc="-15" dirty="0">
                <a:latin typeface="Times New Roman"/>
                <a:cs typeface="Times New Roman"/>
              </a:rPr>
              <a:t>Pin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25" dirty="0">
                <a:latin typeface="Times New Roman"/>
                <a:cs typeface="Times New Roman"/>
              </a:rPr>
              <a:t>Microcontroller. </a:t>
            </a:r>
            <a:r>
              <a:rPr sz="1800" spc="-135" dirty="0">
                <a:latin typeface="Times New Roman"/>
                <a:cs typeface="Times New Roman"/>
              </a:rPr>
              <a:t>All  </a:t>
            </a:r>
            <a:r>
              <a:rPr sz="1800" spc="100" dirty="0">
                <a:latin typeface="Times New Roman"/>
                <a:cs typeface="Times New Roman"/>
              </a:rPr>
              <a:t>these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35" dirty="0">
                <a:latin typeface="Times New Roman"/>
                <a:cs typeface="Times New Roman"/>
              </a:rPr>
              <a:t>Registers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05" dirty="0">
                <a:latin typeface="Times New Roman"/>
                <a:cs typeface="Times New Roman"/>
              </a:rPr>
              <a:t>both </a:t>
            </a:r>
            <a:r>
              <a:rPr sz="1800" spc="-40" dirty="0">
                <a:latin typeface="Times New Roman"/>
                <a:cs typeface="Times New Roman"/>
              </a:rPr>
              <a:t>Bit </a:t>
            </a:r>
            <a:r>
              <a:rPr sz="1800" spc="35" dirty="0">
                <a:latin typeface="Times New Roman"/>
                <a:cs typeface="Times New Roman"/>
              </a:rPr>
              <a:t>Addressable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15" dirty="0">
                <a:latin typeface="Times New Roman"/>
                <a:cs typeface="Times New Roman"/>
              </a:rPr>
              <a:t>Byte </a:t>
            </a:r>
            <a:r>
              <a:rPr sz="1800" spc="35" dirty="0">
                <a:latin typeface="Times New Roman"/>
                <a:cs typeface="Times New Roman"/>
              </a:rPr>
              <a:t>Addressable. </a:t>
            </a:r>
            <a:r>
              <a:rPr sz="1800" spc="-5" dirty="0">
                <a:latin typeface="Times New Roman"/>
                <a:cs typeface="Times New Roman"/>
              </a:rPr>
              <a:t>Writing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85" dirty="0">
                <a:latin typeface="Times New Roman"/>
                <a:cs typeface="Times New Roman"/>
              </a:rPr>
              <a:t>0 </a:t>
            </a:r>
            <a:r>
              <a:rPr sz="1800" spc="90" dirty="0">
                <a:latin typeface="Times New Roman"/>
                <a:cs typeface="Times New Roman"/>
              </a:rPr>
              <a:t>on </a:t>
            </a:r>
            <a:r>
              <a:rPr sz="1800" spc="80" dirty="0">
                <a:latin typeface="Times New Roman"/>
                <a:cs typeface="Times New Roman"/>
              </a:rPr>
              <a:t>a 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40" dirty="0">
                <a:latin typeface="Times New Roman"/>
                <a:cs typeface="Times New Roman"/>
              </a:rPr>
              <a:t>Register </a:t>
            </a:r>
            <a:r>
              <a:rPr sz="1800" spc="-40" dirty="0">
                <a:latin typeface="Times New Roman"/>
                <a:cs typeface="Times New Roman"/>
              </a:rPr>
              <a:t>Bit </a:t>
            </a:r>
            <a:r>
              <a:rPr sz="1800" spc="-55" dirty="0">
                <a:latin typeface="Times New Roman"/>
                <a:cs typeface="Times New Roman"/>
              </a:rPr>
              <a:t>will </a:t>
            </a:r>
            <a:r>
              <a:rPr sz="1800" spc="45" dirty="0">
                <a:latin typeface="Times New Roman"/>
                <a:cs typeface="Times New Roman"/>
              </a:rPr>
              <a:t>reflect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70" dirty="0">
                <a:latin typeface="Times New Roman"/>
                <a:cs typeface="Times New Roman"/>
              </a:rPr>
              <a:t>appropriate </a:t>
            </a:r>
            <a:r>
              <a:rPr sz="1800" spc="50" dirty="0">
                <a:latin typeface="Times New Roman"/>
                <a:cs typeface="Times New Roman"/>
              </a:rPr>
              <a:t>voltage </a:t>
            </a:r>
            <a:r>
              <a:rPr sz="1800" spc="-95" dirty="0">
                <a:latin typeface="Times New Roman"/>
                <a:cs typeface="Times New Roman"/>
              </a:rPr>
              <a:t>(5V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65" dirty="0">
                <a:latin typeface="Times New Roman"/>
                <a:cs typeface="Times New Roman"/>
              </a:rPr>
              <a:t>0V) </a:t>
            </a:r>
            <a:r>
              <a:rPr sz="1800" spc="90" dirty="0">
                <a:latin typeface="Times New Roman"/>
                <a:cs typeface="Times New Roman"/>
              </a:rPr>
              <a:t>on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corresponding  </a:t>
            </a:r>
            <a:r>
              <a:rPr sz="1800" spc="-10" dirty="0">
                <a:latin typeface="Times New Roman"/>
                <a:cs typeface="Times New Roman"/>
              </a:rPr>
              <a:t>Pin.</a:t>
            </a:r>
            <a:endParaRPr sz="1800">
              <a:latin typeface="Times New Roman"/>
              <a:cs typeface="Times New Roman"/>
            </a:endParaRPr>
          </a:p>
          <a:p>
            <a:pPr marL="195580" marR="5715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55" dirty="0">
                <a:latin typeface="Times New Roman"/>
                <a:cs typeface="Times New Roman"/>
              </a:rPr>
              <a:t>If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-40" dirty="0">
                <a:latin typeface="Times New Roman"/>
                <a:cs typeface="Times New Roman"/>
              </a:rPr>
              <a:t>Bit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150" dirty="0">
                <a:latin typeface="Times New Roman"/>
                <a:cs typeface="Times New Roman"/>
              </a:rPr>
              <a:t>SET </a:t>
            </a:r>
            <a:r>
              <a:rPr sz="1800" spc="55" dirty="0">
                <a:latin typeface="Times New Roman"/>
                <a:cs typeface="Times New Roman"/>
              </a:rPr>
              <a:t>(declared </a:t>
            </a:r>
            <a:r>
              <a:rPr sz="1800" spc="65" dirty="0">
                <a:latin typeface="Times New Roman"/>
                <a:cs typeface="Times New Roman"/>
              </a:rPr>
              <a:t>as </a:t>
            </a:r>
            <a:r>
              <a:rPr sz="1800" spc="-85" dirty="0">
                <a:latin typeface="Times New Roman"/>
                <a:cs typeface="Times New Roman"/>
              </a:rPr>
              <a:t>1),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corresponding </a:t>
            </a:r>
            <a:r>
              <a:rPr sz="1800" spc="65" dirty="0">
                <a:latin typeface="Times New Roman"/>
                <a:cs typeface="Times New Roman"/>
              </a:rPr>
              <a:t>Port </a:t>
            </a:r>
            <a:r>
              <a:rPr sz="1800" spc="-15" dirty="0">
                <a:latin typeface="Times New Roman"/>
                <a:cs typeface="Times New Roman"/>
              </a:rPr>
              <a:t>Pin </a:t>
            </a:r>
            <a:r>
              <a:rPr sz="1800" spc="-55" dirty="0">
                <a:latin typeface="Times New Roman"/>
                <a:cs typeface="Times New Roman"/>
              </a:rPr>
              <a:t>will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45" dirty="0">
                <a:latin typeface="Times New Roman"/>
                <a:cs typeface="Times New Roman"/>
              </a:rPr>
              <a:t>configured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50" dirty="0">
                <a:latin typeface="Times New Roman"/>
                <a:cs typeface="Times New Roman"/>
              </a:rPr>
              <a:t>Input 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30" dirty="0">
                <a:latin typeface="Times New Roman"/>
                <a:cs typeface="Times New Roman"/>
              </a:rPr>
              <a:t>similarly </a:t>
            </a:r>
            <a:r>
              <a:rPr sz="1800" spc="-50" dirty="0">
                <a:latin typeface="Times New Roman"/>
                <a:cs typeface="Times New Roman"/>
              </a:rPr>
              <a:t>if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65" dirty="0">
                <a:latin typeface="Times New Roman"/>
                <a:cs typeface="Times New Roman"/>
              </a:rPr>
              <a:t>Port </a:t>
            </a:r>
            <a:r>
              <a:rPr sz="1800" spc="-45" dirty="0">
                <a:latin typeface="Times New Roman"/>
                <a:cs typeface="Times New Roman"/>
              </a:rPr>
              <a:t>Bit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175" dirty="0">
                <a:latin typeface="Times New Roman"/>
                <a:cs typeface="Times New Roman"/>
              </a:rPr>
              <a:t>CLEARED </a:t>
            </a:r>
            <a:r>
              <a:rPr sz="1800" spc="50" dirty="0">
                <a:latin typeface="Times New Roman"/>
                <a:cs typeface="Times New Roman"/>
              </a:rPr>
              <a:t>(declared </a:t>
            </a:r>
            <a:r>
              <a:rPr sz="1800" spc="65" dirty="0">
                <a:latin typeface="Times New Roman"/>
                <a:cs typeface="Times New Roman"/>
              </a:rPr>
              <a:t>as </a:t>
            </a:r>
            <a:r>
              <a:rPr sz="1800" spc="40" dirty="0">
                <a:latin typeface="Times New Roman"/>
                <a:cs typeface="Times New Roman"/>
              </a:rPr>
              <a:t>0),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corresponding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-20" dirty="0">
                <a:latin typeface="Times New Roman"/>
                <a:cs typeface="Times New Roman"/>
              </a:rPr>
              <a:t>Pin </a:t>
            </a:r>
            <a:r>
              <a:rPr sz="1800" spc="-40" dirty="0">
                <a:latin typeface="Times New Roman"/>
                <a:cs typeface="Times New Roman"/>
              </a:rPr>
              <a:t>is  </a:t>
            </a:r>
            <a:r>
              <a:rPr sz="1800" spc="45" dirty="0">
                <a:latin typeface="Times New Roman"/>
                <a:cs typeface="Times New Roman"/>
              </a:rPr>
              <a:t>configured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877" y="1040125"/>
            <a:ext cx="4304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Memory</a:t>
            </a:r>
            <a:r>
              <a:rPr spc="10" dirty="0"/>
              <a:t> </a:t>
            </a:r>
            <a:r>
              <a:rPr spc="-14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2035" y="2121531"/>
            <a:ext cx="8858885" cy="272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Times New Roman"/>
                <a:cs typeface="Times New Roman"/>
              </a:rPr>
              <a:t>Before going </a:t>
            </a:r>
            <a:r>
              <a:rPr sz="1800" spc="105" dirty="0">
                <a:latin typeface="Times New Roman"/>
                <a:cs typeface="Times New Roman"/>
              </a:rPr>
              <a:t>deep </a:t>
            </a:r>
            <a:r>
              <a:rPr sz="1800" spc="50" dirty="0">
                <a:latin typeface="Times New Roman"/>
                <a:cs typeface="Times New Roman"/>
              </a:rPr>
              <a:t>into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memory </a:t>
            </a:r>
            <a:r>
              <a:rPr sz="1800" spc="60" dirty="0">
                <a:latin typeface="Times New Roman"/>
                <a:cs typeface="Times New Roman"/>
              </a:rPr>
              <a:t>architecture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25" dirty="0">
                <a:latin typeface="Times New Roman"/>
                <a:cs typeface="Times New Roman"/>
              </a:rPr>
              <a:t>8051, </a:t>
            </a:r>
            <a:r>
              <a:rPr sz="1800" spc="50" dirty="0">
                <a:latin typeface="Times New Roman"/>
                <a:cs typeface="Times New Roman"/>
              </a:rPr>
              <a:t>lets </a:t>
            </a:r>
            <a:r>
              <a:rPr sz="1800" spc="30" dirty="0">
                <a:latin typeface="Times New Roman"/>
                <a:cs typeface="Times New Roman"/>
              </a:rPr>
              <a:t>talk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15" dirty="0">
                <a:latin typeface="Times New Roman"/>
                <a:cs typeface="Times New Roman"/>
              </a:rPr>
              <a:t>little </a:t>
            </a:r>
            <a:r>
              <a:rPr sz="1800" spc="35" dirty="0">
                <a:latin typeface="Times New Roman"/>
                <a:cs typeface="Times New Roman"/>
              </a:rPr>
              <a:t>bit </a:t>
            </a:r>
            <a:r>
              <a:rPr sz="1800" spc="100" dirty="0">
                <a:latin typeface="Times New Roman"/>
                <a:cs typeface="Times New Roman"/>
              </a:rPr>
              <a:t>about </a:t>
            </a:r>
            <a:r>
              <a:rPr sz="1800" spc="110" dirty="0">
                <a:latin typeface="Times New Roman"/>
                <a:cs typeface="Times New Roman"/>
              </a:rPr>
              <a:t>two  </a:t>
            </a:r>
            <a:r>
              <a:rPr sz="1800" spc="30" dirty="0">
                <a:latin typeface="Times New Roman"/>
                <a:cs typeface="Times New Roman"/>
              </a:rPr>
              <a:t>variations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available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same.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They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Princeton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architecture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Harvard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architecture.  </a:t>
            </a:r>
            <a:r>
              <a:rPr sz="1800" spc="50" dirty="0">
                <a:latin typeface="Times New Roman"/>
                <a:cs typeface="Times New Roman"/>
              </a:rPr>
              <a:t>Princeton </a:t>
            </a:r>
            <a:r>
              <a:rPr sz="1800" spc="60" dirty="0">
                <a:latin typeface="Times New Roman"/>
                <a:cs typeface="Times New Roman"/>
              </a:rPr>
              <a:t>architecture </a:t>
            </a:r>
            <a:r>
              <a:rPr sz="1800" spc="95" dirty="0">
                <a:latin typeface="Times New Roman"/>
                <a:cs typeface="Times New Roman"/>
              </a:rPr>
              <a:t>treats </a:t>
            </a:r>
            <a:r>
              <a:rPr sz="1800" spc="75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15" dirty="0">
                <a:latin typeface="Times New Roman"/>
                <a:cs typeface="Times New Roman"/>
              </a:rPr>
              <a:t>single </a:t>
            </a:r>
            <a:r>
              <a:rPr sz="1800" spc="40" dirty="0">
                <a:latin typeface="Times New Roman"/>
                <a:cs typeface="Times New Roman"/>
              </a:rPr>
              <a:t>unit </a:t>
            </a:r>
            <a:r>
              <a:rPr sz="1800" spc="80" dirty="0">
                <a:latin typeface="Times New Roman"/>
                <a:cs typeface="Times New Roman"/>
              </a:rPr>
              <a:t>(does </a:t>
            </a:r>
            <a:r>
              <a:rPr sz="1800" spc="100" dirty="0">
                <a:latin typeface="Times New Roman"/>
                <a:cs typeface="Times New Roman"/>
              </a:rPr>
              <a:t>not  </a:t>
            </a:r>
            <a:r>
              <a:rPr sz="1800" spc="25" dirty="0">
                <a:latin typeface="Times New Roman"/>
                <a:cs typeface="Times New Roman"/>
              </a:rPr>
              <a:t>distinguish </a:t>
            </a:r>
            <a:r>
              <a:rPr sz="1800" spc="105" dirty="0">
                <a:latin typeface="Times New Roman"/>
                <a:cs typeface="Times New Roman"/>
              </a:rPr>
              <a:t>between </a:t>
            </a:r>
            <a:r>
              <a:rPr sz="1800" spc="90" dirty="0">
                <a:latin typeface="Times New Roman"/>
                <a:cs typeface="Times New Roman"/>
              </a:rPr>
              <a:t>two) </a:t>
            </a:r>
            <a:r>
              <a:rPr sz="1800" spc="80" dirty="0">
                <a:latin typeface="Times New Roman"/>
                <a:cs typeface="Times New Roman"/>
              </a:rPr>
              <a:t>where </a:t>
            </a:r>
            <a:r>
              <a:rPr sz="1800" spc="65" dirty="0">
                <a:latin typeface="Times New Roman"/>
                <a:cs typeface="Times New Roman"/>
              </a:rPr>
              <a:t>as </a:t>
            </a:r>
            <a:r>
              <a:rPr sz="1800" spc="20" dirty="0">
                <a:latin typeface="Times New Roman"/>
                <a:cs typeface="Times New Roman"/>
              </a:rPr>
              <a:t>Harvard </a:t>
            </a:r>
            <a:r>
              <a:rPr sz="1800" spc="60" dirty="0">
                <a:latin typeface="Times New Roman"/>
                <a:cs typeface="Times New Roman"/>
              </a:rPr>
              <a:t>architecture </a:t>
            </a:r>
            <a:r>
              <a:rPr sz="1800" spc="95" dirty="0">
                <a:latin typeface="Times New Roman"/>
                <a:cs typeface="Times New Roman"/>
              </a:rPr>
              <a:t>treats </a:t>
            </a:r>
            <a:r>
              <a:rPr sz="1800" spc="70" dirty="0">
                <a:latin typeface="Times New Roman"/>
                <a:cs typeface="Times New Roman"/>
              </a:rPr>
              <a:t>program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75" dirty="0">
                <a:latin typeface="Times New Roman"/>
                <a:cs typeface="Times New Roman"/>
              </a:rPr>
              <a:t>and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data  </a:t>
            </a:r>
            <a:r>
              <a:rPr sz="1800" spc="60" dirty="0">
                <a:latin typeface="Times New Roman"/>
                <a:cs typeface="Times New Roman"/>
              </a:rPr>
              <a:t>memory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separate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entities.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Harvard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architecture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demands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address,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control  </a:t>
            </a:r>
            <a:r>
              <a:rPr sz="1800" spc="65" dirty="0">
                <a:latin typeface="Times New Roman"/>
                <a:cs typeface="Times New Roman"/>
              </a:rPr>
              <a:t>bus </a:t>
            </a:r>
            <a:r>
              <a:rPr sz="1800" spc="50" dirty="0">
                <a:latin typeface="Times New Roman"/>
                <a:cs typeface="Times New Roman"/>
              </a:rPr>
              <a:t>for </a:t>
            </a:r>
            <a:r>
              <a:rPr sz="1800" spc="35" dirty="0">
                <a:latin typeface="Times New Roman"/>
                <a:cs typeface="Times New Roman"/>
              </a:rPr>
              <a:t>accessing </a:t>
            </a:r>
            <a:r>
              <a:rPr sz="1800" spc="100" dirty="0">
                <a:latin typeface="Times New Roman"/>
                <a:cs typeface="Times New Roman"/>
              </a:rPr>
              <a:t>them </a:t>
            </a:r>
            <a:r>
              <a:rPr sz="1800" spc="60" dirty="0">
                <a:latin typeface="Times New Roman"/>
                <a:cs typeface="Times New Roman"/>
              </a:rPr>
              <a:t>separately </a:t>
            </a:r>
            <a:r>
              <a:rPr sz="1800" spc="85" dirty="0">
                <a:latin typeface="Times New Roman"/>
                <a:cs typeface="Times New Roman"/>
              </a:rPr>
              <a:t>where </a:t>
            </a:r>
            <a:r>
              <a:rPr sz="1800" spc="65" dirty="0">
                <a:latin typeface="Times New Roman"/>
                <a:cs typeface="Times New Roman"/>
              </a:rPr>
              <a:t>as </a:t>
            </a:r>
            <a:r>
              <a:rPr sz="1800" spc="50" dirty="0">
                <a:latin typeface="Times New Roman"/>
                <a:cs typeface="Times New Roman"/>
              </a:rPr>
              <a:t>Princeton </a:t>
            </a:r>
            <a:r>
              <a:rPr sz="1800" spc="60" dirty="0">
                <a:latin typeface="Times New Roman"/>
                <a:cs typeface="Times New Roman"/>
              </a:rPr>
              <a:t>architecture </a:t>
            </a:r>
            <a:r>
              <a:rPr sz="1800" spc="90" dirty="0">
                <a:latin typeface="Times New Roman"/>
                <a:cs typeface="Times New Roman"/>
              </a:rPr>
              <a:t>does </a:t>
            </a:r>
            <a:r>
              <a:rPr sz="1800" spc="105" dirty="0">
                <a:latin typeface="Times New Roman"/>
                <a:cs typeface="Times New Roman"/>
              </a:rPr>
              <a:t>not </a:t>
            </a:r>
            <a:r>
              <a:rPr sz="1800" spc="85" dirty="0">
                <a:latin typeface="Times New Roman"/>
                <a:cs typeface="Times New Roman"/>
              </a:rPr>
              <a:t>demand </a:t>
            </a:r>
            <a:r>
              <a:rPr sz="1800" spc="25" dirty="0">
                <a:latin typeface="Times New Roman"/>
                <a:cs typeface="Times New Roman"/>
              </a:rPr>
              <a:t>any  </a:t>
            </a:r>
            <a:r>
              <a:rPr sz="1800" spc="50" dirty="0">
                <a:latin typeface="Times New Roman"/>
                <a:cs typeface="Times New Roman"/>
              </a:rPr>
              <a:t>such </a:t>
            </a:r>
            <a:r>
              <a:rPr sz="1800" spc="90" dirty="0">
                <a:latin typeface="Times New Roman"/>
                <a:cs typeface="Times New Roman"/>
              </a:rPr>
              <a:t>separate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bus.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</a:pPr>
            <a:r>
              <a:rPr sz="1800" b="1" spc="-110" dirty="0">
                <a:latin typeface="Georgia"/>
                <a:cs typeface="Georgia"/>
              </a:rPr>
              <a:t>8051 </a:t>
            </a:r>
            <a:r>
              <a:rPr sz="1800" b="1" spc="-60" dirty="0">
                <a:latin typeface="Georgia"/>
                <a:cs typeface="Georgia"/>
              </a:rPr>
              <a:t>has </a:t>
            </a:r>
            <a:r>
              <a:rPr sz="1800" b="1" spc="-95" dirty="0">
                <a:latin typeface="Georgia"/>
                <a:cs typeface="Georgia"/>
              </a:rPr>
              <a:t>two </a:t>
            </a:r>
            <a:r>
              <a:rPr sz="1800" b="1" spc="-90" dirty="0">
                <a:latin typeface="Georgia"/>
                <a:cs typeface="Georgia"/>
              </a:rPr>
              <a:t>memories </a:t>
            </a:r>
            <a:r>
              <a:rPr sz="1800" b="1" spc="-40" dirty="0">
                <a:latin typeface="Georgia"/>
                <a:cs typeface="Georgia"/>
              </a:rPr>
              <a:t>:- </a:t>
            </a:r>
            <a:r>
              <a:rPr sz="1800" b="1" spc="-125" dirty="0">
                <a:latin typeface="Georgia"/>
                <a:cs typeface="Georgia"/>
              </a:rPr>
              <a:t>Program </a:t>
            </a:r>
            <a:r>
              <a:rPr sz="1800" b="1" spc="-80" dirty="0">
                <a:latin typeface="Georgia"/>
                <a:cs typeface="Georgia"/>
              </a:rPr>
              <a:t>memory </a:t>
            </a:r>
            <a:r>
              <a:rPr sz="1800" b="1" spc="-25" dirty="0">
                <a:latin typeface="Georgia"/>
                <a:cs typeface="Georgia"/>
              </a:rPr>
              <a:t>and </a:t>
            </a:r>
            <a:r>
              <a:rPr sz="1800" b="1" spc="-50" dirty="0">
                <a:latin typeface="Georgia"/>
                <a:cs typeface="Georgia"/>
              </a:rPr>
              <a:t>Data</a:t>
            </a:r>
            <a:r>
              <a:rPr sz="1800" b="1" spc="-110" dirty="0">
                <a:latin typeface="Georgia"/>
                <a:cs typeface="Georgia"/>
              </a:rPr>
              <a:t> </a:t>
            </a:r>
            <a:r>
              <a:rPr sz="1800" b="1" spc="-80" dirty="0">
                <a:latin typeface="Georgia"/>
                <a:cs typeface="Georgia"/>
              </a:rPr>
              <a:t>memory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856" y="930397"/>
            <a:ext cx="6036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325" dirty="0">
                <a:latin typeface="Georgia"/>
                <a:cs typeface="Georgia"/>
              </a:rPr>
              <a:t>Some </a:t>
            </a:r>
            <a:r>
              <a:rPr sz="4800" b="0" spc="425" dirty="0">
                <a:latin typeface="Georgia"/>
                <a:cs typeface="Georgia"/>
              </a:rPr>
              <a:t>Common</a:t>
            </a:r>
            <a:r>
              <a:rPr sz="4800" b="0" spc="-155" dirty="0">
                <a:latin typeface="Georgia"/>
                <a:cs typeface="Georgia"/>
              </a:rPr>
              <a:t> </a:t>
            </a:r>
            <a:r>
              <a:rPr sz="4800" b="0" spc="-380" dirty="0">
                <a:latin typeface="Georgia"/>
                <a:cs typeface="Georgia"/>
              </a:rPr>
              <a:t>SFRs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0140" y="2057523"/>
            <a:ext cx="8895080" cy="33699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105" dirty="0">
                <a:latin typeface="Georgia"/>
                <a:cs typeface="Georgia"/>
              </a:rPr>
              <a:t>I/O </a:t>
            </a:r>
            <a:r>
              <a:rPr sz="1800" b="1" spc="-210" dirty="0">
                <a:latin typeface="Georgia"/>
                <a:cs typeface="Georgia"/>
              </a:rPr>
              <a:t>Port </a:t>
            </a:r>
            <a:r>
              <a:rPr sz="1800" b="1" spc="-125" dirty="0">
                <a:latin typeface="Georgia"/>
                <a:cs typeface="Georgia"/>
              </a:rPr>
              <a:t>Registers </a:t>
            </a:r>
            <a:r>
              <a:rPr sz="1800" b="1" spc="-195" dirty="0">
                <a:latin typeface="Georgia"/>
                <a:cs typeface="Georgia"/>
              </a:rPr>
              <a:t>(P0, </a:t>
            </a:r>
            <a:r>
              <a:rPr sz="1800" b="1" spc="-85" dirty="0">
                <a:latin typeface="Georgia"/>
                <a:cs typeface="Georgia"/>
              </a:rPr>
              <a:t>P1, </a:t>
            </a:r>
            <a:r>
              <a:rPr sz="1800" b="1" spc="-190" dirty="0">
                <a:latin typeface="Georgia"/>
                <a:cs typeface="Georgia"/>
              </a:rPr>
              <a:t>P2 </a:t>
            </a:r>
            <a:r>
              <a:rPr sz="1800" b="1" spc="-20" dirty="0">
                <a:latin typeface="Georgia"/>
                <a:cs typeface="Georgia"/>
              </a:rPr>
              <a:t>and</a:t>
            </a:r>
            <a:r>
              <a:rPr sz="1800" b="1" spc="325" dirty="0">
                <a:latin typeface="Georgia"/>
                <a:cs typeface="Georgia"/>
              </a:rPr>
              <a:t> </a:t>
            </a:r>
            <a:r>
              <a:rPr sz="1800" b="1" spc="-180" dirty="0">
                <a:latin typeface="Georgia"/>
                <a:cs typeface="Georgia"/>
              </a:rPr>
              <a:t>P3)</a:t>
            </a:r>
            <a:endParaRPr sz="1800">
              <a:latin typeface="Georgia"/>
              <a:cs typeface="Georgia"/>
            </a:endParaRPr>
          </a:p>
          <a:p>
            <a:pPr marL="195580" marR="5080" indent="-182880" algn="just">
              <a:lnSpc>
                <a:spcPct val="90000"/>
              </a:lnSpc>
              <a:spcBef>
                <a:spcPts val="755"/>
              </a:spcBef>
              <a:buClr>
                <a:srgbClr val="242424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15" dirty="0">
                <a:latin typeface="Times New Roman"/>
                <a:cs typeface="Times New Roman"/>
              </a:rPr>
              <a:t>Microcontroller </a:t>
            </a:r>
            <a:r>
              <a:rPr sz="1800" spc="45" dirty="0">
                <a:latin typeface="Times New Roman"/>
                <a:cs typeface="Times New Roman"/>
              </a:rPr>
              <a:t>has four </a:t>
            </a:r>
            <a:r>
              <a:rPr sz="1800" spc="55" dirty="0">
                <a:latin typeface="Times New Roman"/>
                <a:cs typeface="Times New Roman"/>
              </a:rPr>
              <a:t>Ports </a:t>
            </a:r>
            <a:r>
              <a:rPr sz="1800" spc="10" dirty="0">
                <a:latin typeface="Times New Roman"/>
                <a:cs typeface="Times New Roman"/>
              </a:rPr>
              <a:t>which </a:t>
            </a:r>
            <a:r>
              <a:rPr sz="1800" spc="50" dirty="0">
                <a:latin typeface="Times New Roman"/>
                <a:cs typeface="Times New Roman"/>
              </a:rPr>
              <a:t>can </a:t>
            </a:r>
            <a:r>
              <a:rPr sz="1800" spc="100" dirty="0">
                <a:latin typeface="Times New Roman"/>
                <a:cs typeface="Times New Roman"/>
              </a:rPr>
              <a:t>be </a:t>
            </a:r>
            <a:r>
              <a:rPr sz="1800" spc="80" dirty="0">
                <a:latin typeface="Times New Roman"/>
                <a:cs typeface="Times New Roman"/>
              </a:rPr>
              <a:t>used </a:t>
            </a:r>
            <a:r>
              <a:rPr sz="1800" spc="55" dirty="0">
                <a:latin typeface="Times New Roman"/>
                <a:cs typeface="Times New Roman"/>
              </a:rPr>
              <a:t>as </a:t>
            </a:r>
            <a:r>
              <a:rPr sz="1800" spc="40" dirty="0">
                <a:latin typeface="Times New Roman"/>
                <a:cs typeface="Times New Roman"/>
              </a:rPr>
              <a:t>Input </a:t>
            </a:r>
            <a:r>
              <a:rPr sz="1800" spc="55" dirty="0">
                <a:latin typeface="Times New Roman"/>
                <a:cs typeface="Times New Roman"/>
              </a:rPr>
              <a:t>and/or </a:t>
            </a:r>
            <a:r>
              <a:rPr sz="1800" spc="50" dirty="0">
                <a:latin typeface="Times New Roman"/>
                <a:cs typeface="Times New Roman"/>
              </a:rPr>
              <a:t>Output. </a:t>
            </a:r>
            <a:r>
              <a:rPr sz="1800" spc="25" dirty="0">
                <a:latin typeface="Times New Roman"/>
                <a:cs typeface="Times New Roman"/>
              </a:rPr>
              <a:t>These  </a:t>
            </a:r>
            <a:r>
              <a:rPr sz="1800" spc="40" dirty="0">
                <a:latin typeface="Times New Roman"/>
                <a:cs typeface="Times New Roman"/>
              </a:rPr>
              <a:t>four </a:t>
            </a:r>
            <a:r>
              <a:rPr sz="1800" spc="75" dirty="0">
                <a:latin typeface="Times New Roman"/>
                <a:cs typeface="Times New Roman"/>
              </a:rPr>
              <a:t>ports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5" dirty="0">
                <a:latin typeface="Times New Roman"/>
                <a:cs typeface="Times New Roman"/>
              </a:rPr>
              <a:t>P0, </a:t>
            </a:r>
            <a:r>
              <a:rPr sz="1800" spc="-114" dirty="0">
                <a:latin typeface="Times New Roman"/>
                <a:cs typeface="Times New Roman"/>
              </a:rPr>
              <a:t>P1, </a:t>
            </a:r>
            <a:r>
              <a:rPr sz="1800" spc="-45" dirty="0">
                <a:latin typeface="Times New Roman"/>
                <a:cs typeface="Times New Roman"/>
              </a:rPr>
              <a:t>P2 </a:t>
            </a:r>
            <a:r>
              <a:rPr sz="1800" spc="70" dirty="0">
                <a:latin typeface="Times New Roman"/>
                <a:cs typeface="Times New Roman"/>
              </a:rPr>
              <a:t>and </a:t>
            </a:r>
            <a:r>
              <a:rPr sz="1800" spc="-20" dirty="0">
                <a:latin typeface="Times New Roman"/>
                <a:cs typeface="Times New Roman"/>
              </a:rPr>
              <a:t>P3. </a:t>
            </a:r>
            <a:r>
              <a:rPr sz="1800" spc="-10" dirty="0">
                <a:latin typeface="Times New Roman"/>
                <a:cs typeface="Times New Roman"/>
              </a:rPr>
              <a:t>Each </a:t>
            </a:r>
            <a:r>
              <a:rPr sz="1800" spc="60" dirty="0">
                <a:latin typeface="Times New Roman"/>
                <a:cs typeface="Times New Roman"/>
              </a:rPr>
              <a:t>Port </a:t>
            </a:r>
            <a:r>
              <a:rPr sz="1800" spc="65" dirty="0">
                <a:latin typeface="Times New Roman"/>
                <a:cs typeface="Times New Roman"/>
              </a:rPr>
              <a:t>has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40" dirty="0">
                <a:latin typeface="Times New Roman"/>
                <a:cs typeface="Times New Roman"/>
              </a:rPr>
              <a:t>corresponding </a:t>
            </a:r>
            <a:r>
              <a:rPr sz="1800" spc="50" dirty="0">
                <a:latin typeface="Times New Roman"/>
                <a:cs typeface="Times New Roman"/>
              </a:rPr>
              <a:t>register </a:t>
            </a:r>
            <a:r>
              <a:rPr sz="1800" spc="35" dirty="0">
                <a:latin typeface="Times New Roman"/>
                <a:cs typeface="Times New Roman"/>
              </a:rPr>
              <a:t>with </a:t>
            </a:r>
            <a:r>
              <a:rPr sz="1800" spc="75" dirty="0">
                <a:latin typeface="Times New Roman"/>
                <a:cs typeface="Times New Roman"/>
              </a:rPr>
              <a:t>same </a:t>
            </a:r>
            <a:r>
              <a:rPr sz="1800" spc="70" dirty="0">
                <a:latin typeface="Times New Roman"/>
                <a:cs typeface="Times New Roman"/>
              </a:rPr>
              <a:t>names  </a:t>
            </a:r>
            <a:r>
              <a:rPr sz="1800" spc="80" dirty="0">
                <a:latin typeface="Times New Roman"/>
                <a:cs typeface="Times New Roman"/>
              </a:rPr>
              <a:t>(the </a:t>
            </a:r>
            <a:r>
              <a:rPr sz="1800" spc="55" dirty="0">
                <a:latin typeface="Times New Roman"/>
                <a:cs typeface="Times New Roman"/>
              </a:rPr>
              <a:t>Port </a:t>
            </a:r>
            <a:r>
              <a:rPr sz="1800" spc="35" dirty="0">
                <a:latin typeface="Times New Roman"/>
                <a:cs typeface="Times New Roman"/>
              </a:rPr>
              <a:t>Registers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25" dirty="0">
                <a:latin typeface="Times New Roman"/>
                <a:cs typeface="Times New Roman"/>
              </a:rPr>
              <a:t>also </a:t>
            </a:r>
            <a:r>
              <a:rPr sz="1800" spc="20" dirty="0">
                <a:latin typeface="Times New Roman"/>
                <a:cs typeface="Times New Roman"/>
              </a:rPr>
              <a:t>P0, </a:t>
            </a:r>
            <a:r>
              <a:rPr sz="1800" spc="-114" dirty="0">
                <a:latin typeface="Times New Roman"/>
                <a:cs typeface="Times New Roman"/>
              </a:rPr>
              <a:t>P1, </a:t>
            </a:r>
            <a:r>
              <a:rPr sz="1800" spc="-45" dirty="0">
                <a:latin typeface="Times New Roman"/>
                <a:cs typeface="Times New Roman"/>
              </a:rPr>
              <a:t>P2 </a:t>
            </a:r>
            <a:r>
              <a:rPr sz="1800" spc="7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P3). The </a:t>
            </a:r>
            <a:r>
              <a:rPr sz="1800" spc="70" dirty="0">
                <a:latin typeface="Times New Roman"/>
                <a:cs typeface="Times New Roman"/>
              </a:rPr>
              <a:t>addresses </a:t>
            </a:r>
            <a:r>
              <a:rPr sz="1800" spc="45" dirty="0">
                <a:latin typeface="Times New Roman"/>
                <a:cs typeface="Times New Roman"/>
              </a:rPr>
              <a:t>of </a:t>
            </a:r>
            <a:r>
              <a:rPr sz="1800" spc="95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Port </a:t>
            </a:r>
            <a:r>
              <a:rPr sz="1800" spc="30" dirty="0">
                <a:latin typeface="Times New Roman"/>
                <a:cs typeface="Times New Roman"/>
              </a:rPr>
              <a:t>Registers 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follows: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P0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80H,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P1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90H,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P2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A0H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P3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50" dirty="0">
                <a:latin typeface="Times New Roman"/>
                <a:cs typeface="Times New Roman"/>
              </a:rPr>
              <a:t>B0H.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87800"/>
              </a:lnSpc>
              <a:spcBef>
                <a:spcPts val="900"/>
              </a:spcBef>
              <a:buClr>
                <a:srgbClr val="242424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Times New Roman"/>
                <a:cs typeface="Times New Roman"/>
              </a:rPr>
              <a:t>Each </a:t>
            </a:r>
            <a:r>
              <a:rPr sz="1800" spc="35" dirty="0">
                <a:latin typeface="Times New Roman"/>
                <a:cs typeface="Times New Roman"/>
              </a:rPr>
              <a:t>bit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spc="90" dirty="0">
                <a:latin typeface="Times New Roman"/>
                <a:cs typeface="Times New Roman"/>
              </a:rPr>
              <a:t>these </a:t>
            </a:r>
            <a:r>
              <a:rPr sz="1800" spc="-75" dirty="0">
                <a:latin typeface="Times New Roman"/>
                <a:cs typeface="Times New Roman"/>
              </a:rPr>
              <a:t>SFRs </a:t>
            </a:r>
            <a:r>
              <a:rPr sz="1800" spc="60" dirty="0">
                <a:latin typeface="Times New Roman"/>
                <a:cs typeface="Times New Roman"/>
              </a:rPr>
              <a:t>corresponds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90" dirty="0">
                <a:latin typeface="Times New Roman"/>
                <a:cs typeface="Times New Roman"/>
              </a:rPr>
              <a:t>one </a:t>
            </a:r>
            <a:r>
              <a:rPr sz="1800" spc="-5" dirty="0">
                <a:latin typeface="Times New Roman"/>
                <a:cs typeface="Times New Roman"/>
              </a:rPr>
              <a:t>physical </a:t>
            </a:r>
            <a:r>
              <a:rPr sz="1800" spc="-25" dirty="0">
                <a:latin typeface="Times New Roman"/>
                <a:cs typeface="Times New Roman"/>
              </a:rPr>
              <a:t>Pin in </a:t>
            </a:r>
            <a:r>
              <a:rPr sz="1800" spc="100" dirty="0">
                <a:latin typeface="Times New Roman"/>
                <a:cs typeface="Times New Roman"/>
              </a:rPr>
              <a:t>the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15" dirty="0">
                <a:latin typeface="Times New Roman"/>
                <a:cs typeface="Times New Roman"/>
              </a:rPr>
              <a:t>Microcontroller. </a:t>
            </a:r>
            <a:r>
              <a:rPr sz="1800" spc="-130" dirty="0">
                <a:latin typeface="Times New Roman"/>
                <a:cs typeface="Times New Roman"/>
              </a:rPr>
              <a:t>All  </a:t>
            </a:r>
            <a:r>
              <a:rPr sz="1800" spc="90" dirty="0">
                <a:latin typeface="Times New Roman"/>
                <a:cs typeface="Times New Roman"/>
              </a:rPr>
              <a:t>these </a:t>
            </a:r>
            <a:r>
              <a:rPr sz="1800" spc="60" dirty="0">
                <a:latin typeface="Times New Roman"/>
                <a:cs typeface="Times New Roman"/>
              </a:rPr>
              <a:t>Port </a:t>
            </a:r>
            <a:r>
              <a:rPr sz="1800" spc="35" dirty="0">
                <a:latin typeface="Times New Roman"/>
                <a:cs typeface="Times New Roman"/>
              </a:rPr>
              <a:t>Registers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95" dirty="0">
                <a:latin typeface="Times New Roman"/>
                <a:cs typeface="Times New Roman"/>
              </a:rPr>
              <a:t>both </a:t>
            </a:r>
            <a:r>
              <a:rPr sz="1800" spc="-45" dirty="0">
                <a:latin typeface="Times New Roman"/>
                <a:cs typeface="Times New Roman"/>
              </a:rPr>
              <a:t>Bit </a:t>
            </a:r>
            <a:r>
              <a:rPr sz="1800" spc="30" dirty="0">
                <a:latin typeface="Times New Roman"/>
                <a:cs typeface="Times New Roman"/>
              </a:rPr>
              <a:t>Addressable </a:t>
            </a:r>
            <a:r>
              <a:rPr sz="1800" spc="70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Byte </a:t>
            </a:r>
            <a:r>
              <a:rPr sz="1800" spc="25" dirty="0">
                <a:latin typeface="Times New Roman"/>
                <a:cs typeface="Times New Roman"/>
              </a:rPr>
              <a:t>Addressable. </a:t>
            </a:r>
            <a:r>
              <a:rPr sz="1800" spc="-20" dirty="0">
                <a:latin typeface="Times New Roman"/>
                <a:cs typeface="Times New Roman"/>
              </a:rPr>
              <a:t>Writing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85" dirty="0">
                <a:latin typeface="Times New Roman"/>
                <a:cs typeface="Times New Roman"/>
              </a:rPr>
              <a:t>0 on </a:t>
            </a:r>
            <a:r>
              <a:rPr sz="1800" spc="80" dirty="0">
                <a:latin typeface="Times New Roman"/>
                <a:cs typeface="Times New Roman"/>
              </a:rPr>
              <a:t>a  </a:t>
            </a:r>
            <a:r>
              <a:rPr sz="1800" spc="60" dirty="0">
                <a:latin typeface="Times New Roman"/>
                <a:cs typeface="Times New Roman"/>
              </a:rPr>
              <a:t>Port </a:t>
            </a:r>
            <a:r>
              <a:rPr sz="1800" spc="35" dirty="0">
                <a:latin typeface="Times New Roman"/>
                <a:cs typeface="Times New Roman"/>
              </a:rPr>
              <a:t>Register </a:t>
            </a:r>
            <a:r>
              <a:rPr sz="1800" spc="-55" dirty="0">
                <a:latin typeface="Times New Roman"/>
                <a:cs typeface="Times New Roman"/>
              </a:rPr>
              <a:t>Bit </a:t>
            </a:r>
            <a:r>
              <a:rPr sz="1800" spc="-60" dirty="0">
                <a:latin typeface="Times New Roman"/>
                <a:cs typeface="Times New Roman"/>
              </a:rPr>
              <a:t>will </a:t>
            </a:r>
            <a:r>
              <a:rPr sz="1800" spc="40" dirty="0">
                <a:latin typeface="Times New Roman"/>
                <a:cs typeface="Times New Roman"/>
              </a:rPr>
              <a:t>reflect </a:t>
            </a:r>
            <a:r>
              <a:rPr sz="1800" spc="55" dirty="0">
                <a:latin typeface="Times New Roman"/>
                <a:cs typeface="Times New Roman"/>
              </a:rPr>
              <a:t>as </a:t>
            </a:r>
            <a:r>
              <a:rPr sz="1800" spc="70" dirty="0">
                <a:latin typeface="Times New Roman"/>
                <a:cs typeface="Times New Roman"/>
              </a:rPr>
              <a:t>an </a:t>
            </a:r>
            <a:r>
              <a:rPr sz="1800" spc="60" dirty="0">
                <a:latin typeface="Times New Roman"/>
                <a:cs typeface="Times New Roman"/>
              </a:rPr>
              <a:t>appropriate </a:t>
            </a:r>
            <a:r>
              <a:rPr sz="1800" spc="40" dirty="0">
                <a:latin typeface="Times New Roman"/>
                <a:cs typeface="Times New Roman"/>
              </a:rPr>
              <a:t>voltage </a:t>
            </a:r>
            <a:r>
              <a:rPr sz="1800" spc="-95" dirty="0">
                <a:latin typeface="Times New Roman"/>
                <a:cs typeface="Times New Roman"/>
              </a:rPr>
              <a:t>(5V </a:t>
            </a:r>
            <a:r>
              <a:rPr sz="1800" spc="70" dirty="0">
                <a:latin typeface="Times New Roman"/>
                <a:cs typeface="Times New Roman"/>
              </a:rPr>
              <a:t>and </a:t>
            </a:r>
            <a:r>
              <a:rPr sz="1800" spc="-70" dirty="0">
                <a:latin typeface="Times New Roman"/>
                <a:cs typeface="Times New Roman"/>
              </a:rPr>
              <a:t>0V) </a:t>
            </a:r>
            <a:r>
              <a:rPr sz="1800" spc="85" dirty="0">
                <a:latin typeface="Times New Roman"/>
                <a:cs typeface="Times New Roman"/>
              </a:rPr>
              <a:t>on </a:t>
            </a:r>
            <a:r>
              <a:rPr sz="1800" spc="100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corresponding  </a:t>
            </a:r>
            <a:r>
              <a:rPr sz="1800" spc="-20" dirty="0">
                <a:latin typeface="Times New Roman"/>
                <a:cs typeface="Times New Roman"/>
              </a:rPr>
              <a:t>Pin.</a:t>
            </a:r>
            <a:endParaRPr sz="1800">
              <a:latin typeface="Times New Roman"/>
              <a:cs typeface="Times New Roman"/>
            </a:endParaRPr>
          </a:p>
          <a:p>
            <a:pPr marL="194945" marR="7620" indent="-182880" algn="just">
              <a:lnSpc>
                <a:spcPts val="1900"/>
              </a:lnSpc>
              <a:spcBef>
                <a:spcPts val="940"/>
              </a:spcBef>
              <a:buClr>
                <a:srgbClr val="242424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-60" dirty="0">
                <a:latin typeface="Times New Roman"/>
                <a:cs typeface="Times New Roman"/>
              </a:rPr>
              <a:t>If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-40" dirty="0">
                <a:latin typeface="Times New Roman"/>
                <a:cs typeface="Times New Roman"/>
              </a:rPr>
              <a:t>Bit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155" dirty="0">
                <a:latin typeface="Times New Roman"/>
                <a:cs typeface="Times New Roman"/>
              </a:rPr>
              <a:t>SET </a:t>
            </a:r>
            <a:r>
              <a:rPr sz="1800" spc="55" dirty="0">
                <a:latin typeface="Times New Roman"/>
                <a:cs typeface="Times New Roman"/>
              </a:rPr>
              <a:t>(declared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-85" dirty="0">
                <a:latin typeface="Times New Roman"/>
                <a:cs typeface="Times New Roman"/>
              </a:rPr>
              <a:t>1),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corresponding </a:t>
            </a:r>
            <a:r>
              <a:rPr sz="1800" spc="65" dirty="0">
                <a:latin typeface="Times New Roman"/>
                <a:cs typeface="Times New Roman"/>
              </a:rPr>
              <a:t>Port </a:t>
            </a:r>
            <a:r>
              <a:rPr sz="1800" spc="-15" dirty="0">
                <a:latin typeface="Times New Roman"/>
                <a:cs typeface="Times New Roman"/>
              </a:rPr>
              <a:t>Pin </a:t>
            </a:r>
            <a:r>
              <a:rPr sz="1800" spc="-60" dirty="0">
                <a:latin typeface="Times New Roman"/>
                <a:cs typeface="Times New Roman"/>
              </a:rPr>
              <a:t>will </a:t>
            </a:r>
            <a:r>
              <a:rPr sz="1800" spc="100" dirty="0">
                <a:latin typeface="Times New Roman"/>
                <a:cs typeface="Times New Roman"/>
              </a:rPr>
              <a:t>be </a:t>
            </a:r>
            <a:r>
              <a:rPr sz="1800" spc="40" dirty="0">
                <a:latin typeface="Times New Roman"/>
                <a:cs typeface="Times New Roman"/>
              </a:rPr>
              <a:t>configured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45" dirty="0">
                <a:latin typeface="Times New Roman"/>
                <a:cs typeface="Times New Roman"/>
              </a:rPr>
              <a:t>Input  </a:t>
            </a:r>
            <a:r>
              <a:rPr sz="1800" spc="70" dirty="0">
                <a:latin typeface="Times New Roman"/>
                <a:cs typeface="Times New Roman"/>
              </a:rPr>
              <a:t>and </a:t>
            </a:r>
            <a:r>
              <a:rPr sz="1800" spc="-40" dirty="0">
                <a:latin typeface="Times New Roman"/>
                <a:cs typeface="Times New Roman"/>
              </a:rPr>
              <a:t>similarly </a:t>
            </a:r>
            <a:r>
              <a:rPr sz="1800" spc="-50" dirty="0">
                <a:latin typeface="Times New Roman"/>
                <a:cs typeface="Times New Roman"/>
              </a:rPr>
              <a:t>if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60" dirty="0">
                <a:latin typeface="Times New Roman"/>
                <a:cs typeface="Times New Roman"/>
              </a:rPr>
              <a:t>Port </a:t>
            </a:r>
            <a:r>
              <a:rPr sz="1800" spc="-55" dirty="0">
                <a:latin typeface="Times New Roman"/>
                <a:cs typeface="Times New Roman"/>
              </a:rPr>
              <a:t>Bit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180" dirty="0">
                <a:latin typeface="Times New Roman"/>
                <a:cs typeface="Times New Roman"/>
              </a:rPr>
              <a:t>CLEARED </a:t>
            </a:r>
            <a:r>
              <a:rPr sz="1800" spc="50" dirty="0">
                <a:latin typeface="Times New Roman"/>
                <a:cs typeface="Times New Roman"/>
              </a:rPr>
              <a:t>(declared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35" dirty="0">
                <a:latin typeface="Times New Roman"/>
                <a:cs typeface="Times New Roman"/>
              </a:rPr>
              <a:t>0), </a:t>
            </a:r>
            <a:r>
              <a:rPr sz="1800" spc="100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corresponding </a:t>
            </a:r>
            <a:r>
              <a:rPr sz="1800" spc="50" dirty="0">
                <a:latin typeface="Times New Roman"/>
                <a:cs typeface="Times New Roman"/>
              </a:rPr>
              <a:t>Port </a:t>
            </a:r>
            <a:r>
              <a:rPr sz="1800" spc="-35" dirty="0">
                <a:latin typeface="Times New Roman"/>
                <a:cs typeface="Times New Roman"/>
              </a:rPr>
              <a:t>Pin </a:t>
            </a:r>
            <a:r>
              <a:rPr sz="1800" spc="-65" dirty="0">
                <a:latin typeface="Times New Roman"/>
                <a:cs typeface="Times New Roman"/>
              </a:rPr>
              <a:t>is  </a:t>
            </a:r>
            <a:r>
              <a:rPr sz="1800" spc="35" dirty="0">
                <a:latin typeface="Times New Roman"/>
                <a:cs typeface="Times New Roman"/>
              </a:rPr>
              <a:t>configured </a:t>
            </a:r>
            <a:r>
              <a:rPr sz="1800" spc="55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0394" y="2028566"/>
            <a:ext cx="8883015" cy="29190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spc="-125" dirty="0">
                <a:latin typeface="Georgia"/>
                <a:cs typeface="Georgia"/>
              </a:rPr>
              <a:t>Program Status </a:t>
            </a:r>
            <a:r>
              <a:rPr sz="1800" b="1" spc="-195" dirty="0">
                <a:latin typeface="Georgia"/>
                <a:cs typeface="Georgia"/>
              </a:rPr>
              <a:t>Word</a:t>
            </a:r>
            <a:r>
              <a:rPr sz="1800" b="1" spc="-305" dirty="0">
                <a:latin typeface="Georgia"/>
                <a:cs typeface="Georgia"/>
              </a:rPr>
              <a:t> </a:t>
            </a:r>
            <a:r>
              <a:rPr sz="1800" b="1" spc="-229" dirty="0">
                <a:latin typeface="Georgia"/>
                <a:cs typeface="Georgia"/>
              </a:rPr>
              <a:t>(PSW)</a:t>
            </a:r>
            <a:endParaRPr sz="1800">
              <a:latin typeface="Georgia"/>
              <a:cs typeface="Georgia"/>
            </a:endParaRPr>
          </a:p>
          <a:p>
            <a:pPr marL="195580" marR="5080" indent="-183515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program </a:t>
            </a:r>
            <a:r>
              <a:rPr sz="1800" spc="85" dirty="0">
                <a:latin typeface="Times New Roman"/>
                <a:cs typeface="Times New Roman"/>
              </a:rPr>
              <a:t>status </a:t>
            </a:r>
            <a:r>
              <a:rPr sz="1800" spc="70" dirty="0">
                <a:latin typeface="Times New Roman"/>
                <a:cs typeface="Times New Roman"/>
              </a:rPr>
              <a:t>word </a:t>
            </a:r>
            <a:r>
              <a:rPr sz="1800" spc="-25" dirty="0">
                <a:latin typeface="Times New Roman"/>
                <a:cs typeface="Times New Roman"/>
              </a:rPr>
              <a:t>(PSW) </a:t>
            </a:r>
            <a:r>
              <a:rPr sz="1800" spc="50" dirty="0">
                <a:latin typeface="Times New Roman"/>
                <a:cs typeface="Times New Roman"/>
              </a:rPr>
              <a:t>register, </a:t>
            </a:r>
            <a:r>
              <a:rPr sz="1800" spc="30" dirty="0">
                <a:latin typeface="Times New Roman"/>
                <a:cs typeface="Times New Roman"/>
              </a:rPr>
              <a:t>also </a:t>
            </a:r>
            <a:r>
              <a:rPr sz="1800" spc="70" dirty="0">
                <a:latin typeface="Times New Roman"/>
                <a:cs typeface="Times New Roman"/>
              </a:rPr>
              <a:t>referred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as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15" dirty="0">
                <a:latin typeface="Times New Roman"/>
                <a:cs typeface="Times New Roman"/>
              </a:rPr>
              <a:t>flag </a:t>
            </a:r>
            <a:r>
              <a:rPr sz="1800" spc="50" dirty="0">
                <a:latin typeface="Times New Roman"/>
                <a:cs typeface="Times New Roman"/>
              </a:rPr>
              <a:t>register,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90" dirty="0">
                <a:latin typeface="Times New Roman"/>
                <a:cs typeface="Times New Roman"/>
              </a:rPr>
              <a:t>8 </a:t>
            </a:r>
            <a:r>
              <a:rPr sz="1800" spc="45" dirty="0">
                <a:latin typeface="Times New Roman"/>
                <a:cs typeface="Times New Roman"/>
              </a:rPr>
              <a:t>bit  </a:t>
            </a:r>
            <a:r>
              <a:rPr sz="1800" spc="55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  <a:p>
            <a:pPr marL="1018540" lvl="1" indent="-182880">
              <a:lnSpc>
                <a:spcPct val="100000"/>
              </a:lnSpc>
              <a:spcBef>
                <a:spcPts val="525"/>
              </a:spcBef>
              <a:buClr>
                <a:srgbClr val="252525"/>
              </a:buClr>
              <a:buFont typeface="Wingdings"/>
              <a:buChar char=""/>
              <a:tabLst>
                <a:tab pos="1018540" algn="l"/>
              </a:tabLst>
            </a:pPr>
            <a:r>
              <a:rPr sz="1600" spc="-35" dirty="0">
                <a:latin typeface="Times New Roman"/>
                <a:cs typeface="Times New Roman"/>
              </a:rPr>
              <a:t>Only </a:t>
            </a:r>
            <a:r>
              <a:rPr sz="1600" spc="80" dirty="0">
                <a:latin typeface="Times New Roman"/>
                <a:cs typeface="Times New Roman"/>
              </a:rPr>
              <a:t>6 </a:t>
            </a:r>
            <a:r>
              <a:rPr sz="1600" spc="40" dirty="0">
                <a:latin typeface="Times New Roman"/>
                <a:cs typeface="Times New Roman"/>
              </a:rPr>
              <a:t>bits </a:t>
            </a:r>
            <a:r>
              <a:rPr sz="1600" spc="70" dirty="0">
                <a:latin typeface="Times New Roman"/>
                <a:cs typeface="Times New Roman"/>
              </a:rPr>
              <a:t>are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used</a:t>
            </a:r>
            <a:endParaRPr sz="1600">
              <a:latin typeface="Times New Roman"/>
              <a:cs typeface="Times New Roman"/>
            </a:endParaRPr>
          </a:p>
          <a:p>
            <a:pPr marL="1612900" lvl="2" indent="-229235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sz="1600" spc="25" dirty="0">
                <a:latin typeface="Times New Roman"/>
                <a:cs typeface="Times New Roman"/>
              </a:rPr>
              <a:t>These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four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40" dirty="0">
                <a:latin typeface="Times New Roman"/>
                <a:cs typeface="Times New Roman"/>
              </a:rPr>
              <a:t>CY</a:t>
            </a:r>
            <a:r>
              <a:rPr sz="1600" spc="-2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(carry),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AC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(auxiliary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carry),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P(parity),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OV(overflow)</a:t>
            </a:r>
            <a:endParaRPr sz="1600">
              <a:latin typeface="Times New Roman"/>
              <a:cs typeface="Times New Roman"/>
            </a:endParaRPr>
          </a:p>
          <a:p>
            <a:pPr marL="1985010" marR="9525">
              <a:lnSpc>
                <a:spcPct val="100000"/>
              </a:lnSpc>
              <a:spcBef>
                <a:spcPts val="505"/>
              </a:spcBef>
            </a:pPr>
            <a:r>
              <a:rPr sz="1600" spc="-40" dirty="0">
                <a:latin typeface="Times New Roman"/>
                <a:cs typeface="Times New Roman"/>
              </a:rPr>
              <a:t>-They </a:t>
            </a:r>
            <a:r>
              <a:rPr sz="1600" spc="70" dirty="0">
                <a:latin typeface="Times New Roman"/>
                <a:cs typeface="Times New Roman"/>
              </a:rPr>
              <a:t>are </a:t>
            </a:r>
            <a:r>
              <a:rPr sz="1600" spc="15" dirty="0">
                <a:latin typeface="Times New Roman"/>
                <a:cs typeface="Times New Roman"/>
              </a:rPr>
              <a:t>called </a:t>
            </a:r>
            <a:r>
              <a:rPr sz="1600" spc="30" dirty="0">
                <a:latin typeface="Times New Roman"/>
                <a:cs typeface="Times New Roman"/>
              </a:rPr>
              <a:t>conditional </a:t>
            </a:r>
            <a:r>
              <a:rPr sz="1600" spc="15" dirty="0">
                <a:latin typeface="Times New Roman"/>
                <a:cs typeface="Times New Roman"/>
              </a:rPr>
              <a:t>flags, </a:t>
            </a:r>
            <a:r>
              <a:rPr sz="1600" spc="45" dirty="0">
                <a:latin typeface="Times New Roman"/>
                <a:cs typeface="Times New Roman"/>
              </a:rPr>
              <a:t>meaning </a:t>
            </a:r>
            <a:r>
              <a:rPr sz="1600" spc="95" dirty="0">
                <a:latin typeface="Times New Roman"/>
                <a:cs typeface="Times New Roman"/>
              </a:rPr>
              <a:t>that </a:t>
            </a:r>
            <a:r>
              <a:rPr sz="1600" spc="60" dirty="0">
                <a:latin typeface="Times New Roman"/>
                <a:cs typeface="Times New Roman"/>
              </a:rPr>
              <a:t>they </a:t>
            </a:r>
            <a:r>
              <a:rPr sz="1600" spc="35" dirty="0">
                <a:latin typeface="Times New Roman"/>
                <a:cs typeface="Times New Roman"/>
              </a:rPr>
              <a:t>indicate </a:t>
            </a:r>
            <a:r>
              <a:rPr sz="1600" spc="80" dirty="0">
                <a:latin typeface="Times New Roman"/>
                <a:cs typeface="Times New Roman"/>
              </a:rPr>
              <a:t>some </a:t>
            </a:r>
            <a:r>
              <a:rPr sz="1600" spc="35" dirty="0">
                <a:latin typeface="Times New Roman"/>
                <a:cs typeface="Times New Roman"/>
              </a:rPr>
              <a:t>conditions  </a:t>
            </a:r>
            <a:r>
              <a:rPr sz="1600" spc="95" dirty="0">
                <a:latin typeface="Times New Roman"/>
                <a:cs typeface="Times New Roman"/>
              </a:rPr>
              <a:t>that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resulted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after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instruction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was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executed</a:t>
            </a:r>
            <a:endParaRPr sz="1600">
              <a:latin typeface="Times New Roman"/>
              <a:cs typeface="Times New Roman"/>
            </a:endParaRPr>
          </a:p>
          <a:p>
            <a:pPr marL="1018540" lvl="1" indent="-182880">
              <a:lnSpc>
                <a:spcPct val="100000"/>
              </a:lnSpc>
              <a:spcBef>
                <a:spcPts val="500"/>
              </a:spcBef>
              <a:buClr>
                <a:srgbClr val="252525"/>
              </a:buClr>
              <a:buFont typeface="Wingdings"/>
              <a:buChar char=""/>
              <a:tabLst>
                <a:tab pos="10185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PSW3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PSW4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designed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RS0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RS1,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are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used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change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bank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88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unused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user-definable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/>
          <p:nvPr/>
        </p:nvSpPr>
        <p:spPr>
          <a:xfrm>
            <a:off x="1750441" y="2014154"/>
            <a:ext cx="8974195" cy="4256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/>
          <p:nvPr/>
        </p:nvSpPr>
        <p:spPr>
          <a:xfrm>
            <a:off x="1933322" y="2181520"/>
            <a:ext cx="8281781" cy="3997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899" y="2121523"/>
            <a:ext cx="9418955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225" dirty="0">
                <a:latin typeface="Arial"/>
                <a:cs typeface="Arial"/>
              </a:rPr>
              <a:t>CY, </a:t>
            </a:r>
            <a:r>
              <a:rPr sz="1800" b="1" spc="-55" dirty="0">
                <a:latin typeface="Arial"/>
                <a:cs typeface="Arial"/>
              </a:rPr>
              <a:t>the </a:t>
            </a:r>
            <a:r>
              <a:rPr sz="1800" b="1" spc="-95" dirty="0">
                <a:latin typeface="Arial"/>
                <a:cs typeface="Arial"/>
              </a:rPr>
              <a:t>carry</a:t>
            </a:r>
            <a:r>
              <a:rPr sz="1800" b="1" spc="-36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Wingdings"/>
              <a:buChar char=""/>
            </a:pPr>
            <a:endParaRPr sz="2300">
              <a:latin typeface="Arial"/>
              <a:cs typeface="Arial"/>
            </a:endParaRPr>
          </a:p>
          <a:p>
            <a:pPr marL="287020" marR="5080" indent="-635" algn="just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flag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set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whenever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carry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out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D7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bit.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flag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affected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8-  </a:t>
            </a:r>
            <a:r>
              <a:rPr sz="1800" spc="45" dirty="0">
                <a:latin typeface="Times New Roman"/>
                <a:cs typeface="Times New Roman"/>
              </a:rPr>
              <a:t>bit addition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55" dirty="0">
                <a:latin typeface="Times New Roman"/>
                <a:cs typeface="Times New Roman"/>
              </a:rPr>
              <a:t>subtraction.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35" dirty="0">
                <a:latin typeface="Times New Roman"/>
                <a:cs typeface="Times New Roman"/>
              </a:rPr>
              <a:t>also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105" dirty="0">
                <a:latin typeface="Times New Roman"/>
                <a:cs typeface="Times New Roman"/>
              </a:rPr>
              <a:t>set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70" dirty="0">
                <a:latin typeface="Times New Roman"/>
                <a:cs typeface="Times New Roman"/>
              </a:rPr>
              <a:t>or </a:t>
            </a:r>
            <a:r>
              <a:rPr sz="1800" spc="85" dirty="0">
                <a:latin typeface="Times New Roman"/>
                <a:cs typeface="Times New Roman"/>
              </a:rPr>
              <a:t>0 </a:t>
            </a:r>
            <a:r>
              <a:rPr sz="1800" spc="15" dirty="0">
                <a:latin typeface="Times New Roman"/>
                <a:cs typeface="Times New Roman"/>
              </a:rPr>
              <a:t>directly by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40" dirty="0">
                <a:latin typeface="Times New Roman"/>
                <a:cs typeface="Times New Roman"/>
              </a:rPr>
              <a:t>instruction </a:t>
            </a:r>
            <a:r>
              <a:rPr sz="1800" spc="50" dirty="0">
                <a:latin typeface="Times New Roman"/>
                <a:cs typeface="Times New Roman"/>
              </a:rPr>
              <a:t>such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Arial"/>
                <a:cs typeface="Arial"/>
              </a:rPr>
              <a:t>“SETB  </a:t>
            </a:r>
            <a:r>
              <a:rPr sz="1800" spc="-10" dirty="0">
                <a:latin typeface="Arial"/>
                <a:cs typeface="Arial"/>
              </a:rPr>
              <a:t>C”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Arial"/>
                <a:cs typeface="Arial"/>
              </a:rPr>
              <a:t>“CLR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C”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where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Arial"/>
                <a:cs typeface="Arial"/>
              </a:rPr>
              <a:t>“SETB </a:t>
            </a:r>
            <a:r>
              <a:rPr sz="1800" spc="-5" dirty="0">
                <a:latin typeface="Arial"/>
                <a:cs typeface="Arial"/>
              </a:rPr>
              <a:t>C”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stands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Arial"/>
                <a:cs typeface="Arial"/>
              </a:rPr>
              <a:t>“set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Arial"/>
                <a:cs typeface="Arial"/>
              </a:rPr>
              <a:t>carry”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Arial"/>
                <a:cs typeface="Arial"/>
              </a:rPr>
              <a:t>“CLR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C”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"/>
                <a:cs typeface="Arial"/>
              </a:rPr>
              <a:t>“clear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carry</a:t>
            </a:r>
            <a:r>
              <a:rPr sz="1800" spc="60" dirty="0">
                <a:latin typeface="Arial"/>
                <a:cs typeface="Arial"/>
              </a:rPr>
              <a:t>”</a:t>
            </a:r>
            <a:r>
              <a:rPr sz="1800" spc="6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49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180" dirty="0">
                <a:latin typeface="Arial"/>
                <a:cs typeface="Arial"/>
              </a:rPr>
              <a:t>AC, </a:t>
            </a:r>
            <a:r>
              <a:rPr sz="1800" b="1" spc="-50" dirty="0">
                <a:latin typeface="Arial"/>
                <a:cs typeface="Arial"/>
              </a:rPr>
              <a:t>the </a:t>
            </a:r>
            <a:r>
              <a:rPr sz="1800" b="1" spc="-85" dirty="0">
                <a:latin typeface="Arial"/>
                <a:cs typeface="Arial"/>
              </a:rPr>
              <a:t>auxiliary </a:t>
            </a:r>
            <a:r>
              <a:rPr sz="1800" b="1" spc="-95" dirty="0">
                <a:latin typeface="Arial"/>
                <a:cs typeface="Arial"/>
              </a:rPr>
              <a:t>carry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1800" spc="-50" dirty="0">
                <a:latin typeface="Times New Roman"/>
                <a:cs typeface="Times New Roman"/>
              </a:rPr>
              <a:t>If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carry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D3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D4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during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65" dirty="0">
                <a:latin typeface="Times New Roman"/>
                <a:cs typeface="Times New Roman"/>
              </a:rPr>
              <a:t>ADD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SUB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operation,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this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set;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otherwise,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cleared.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899" y="2121523"/>
            <a:ext cx="9420860" cy="288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185" dirty="0">
                <a:latin typeface="Arial"/>
                <a:cs typeface="Arial"/>
              </a:rPr>
              <a:t>P, </a:t>
            </a:r>
            <a:r>
              <a:rPr sz="1800" b="1" spc="-55" dirty="0">
                <a:latin typeface="Arial"/>
                <a:cs typeface="Arial"/>
              </a:rPr>
              <a:t>the </a:t>
            </a:r>
            <a:r>
              <a:rPr sz="1800" b="1" spc="-60" dirty="0">
                <a:latin typeface="Arial"/>
                <a:cs typeface="Arial"/>
              </a:rPr>
              <a:t>parity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Wingdings"/>
              <a:buChar char=""/>
            </a:pPr>
            <a:endParaRPr sz="2100">
              <a:latin typeface="Arial"/>
              <a:cs typeface="Arial"/>
            </a:endParaRPr>
          </a:p>
          <a:p>
            <a:pPr marL="28702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30" dirty="0">
                <a:latin typeface="Times New Roman"/>
                <a:cs typeface="Times New Roman"/>
              </a:rPr>
              <a:t>parity </a:t>
            </a:r>
            <a:r>
              <a:rPr sz="1800" spc="15" dirty="0">
                <a:latin typeface="Times New Roman"/>
                <a:cs typeface="Times New Roman"/>
              </a:rPr>
              <a:t>flag </a:t>
            </a:r>
            <a:r>
              <a:rPr sz="1800" spc="45" dirty="0">
                <a:latin typeface="Times New Roman"/>
                <a:cs typeface="Times New Roman"/>
              </a:rPr>
              <a:t>reflects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number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50" dirty="0">
                <a:latin typeface="Times New Roman"/>
                <a:cs typeface="Times New Roman"/>
              </a:rPr>
              <a:t>s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50" dirty="0">
                <a:latin typeface="Times New Roman"/>
                <a:cs typeface="Times New Roman"/>
              </a:rPr>
              <a:t>(accumulator) </a:t>
            </a:r>
            <a:r>
              <a:rPr sz="1800" spc="55" dirty="0">
                <a:latin typeface="Times New Roman"/>
                <a:cs typeface="Times New Roman"/>
              </a:rPr>
              <a:t>register </a:t>
            </a:r>
            <a:r>
              <a:rPr sz="1800" spc="5" dirty="0">
                <a:latin typeface="Times New Roman"/>
                <a:cs typeface="Times New Roman"/>
              </a:rPr>
              <a:t>only. </a:t>
            </a:r>
            <a:r>
              <a:rPr sz="1800" spc="-55" dirty="0">
                <a:latin typeface="Times New Roman"/>
                <a:cs typeface="Times New Roman"/>
              </a:rPr>
              <a:t>If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55" dirty="0">
                <a:latin typeface="Times New Roman"/>
                <a:cs typeface="Times New Roman"/>
              </a:rPr>
              <a:t>register  contains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odd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=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1.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Therefore,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if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95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even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149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spc="-160" dirty="0">
                <a:latin typeface="Arial"/>
                <a:cs typeface="Arial"/>
              </a:rPr>
              <a:t>OV, </a:t>
            </a:r>
            <a:r>
              <a:rPr sz="1800" b="1" spc="-55" dirty="0">
                <a:latin typeface="Arial"/>
                <a:cs typeface="Arial"/>
              </a:rPr>
              <a:t>the </a:t>
            </a:r>
            <a:r>
              <a:rPr sz="1800" b="1" spc="-50" dirty="0">
                <a:latin typeface="Arial"/>
                <a:cs typeface="Arial"/>
              </a:rPr>
              <a:t>overflow</a:t>
            </a:r>
            <a:r>
              <a:rPr sz="1800" b="1" spc="-15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flag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287020" marR="6985" indent="-635">
              <a:lnSpc>
                <a:spcPct val="100000"/>
              </a:lnSpc>
            </a:pP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65" dirty="0">
                <a:latin typeface="Times New Roman"/>
                <a:cs typeface="Times New Roman"/>
              </a:rPr>
              <a:t>relates </a:t>
            </a:r>
            <a:r>
              <a:rPr sz="1800" spc="5" dirty="0">
                <a:latin typeface="Times New Roman"/>
                <a:cs typeface="Times New Roman"/>
              </a:rPr>
              <a:t>only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45" dirty="0">
                <a:latin typeface="Times New Roman"/>
                <a:cs typeface="Times New Roman"/>
              </a:rPr>
              <a:t>signed </a:t>
            </a:r>
            <a:r>
              <a:rPr sz="1800" spc="75" dirty="0">
                <a:latin typeface="Times New Roman"/>
                <a:cs typeface="Times New Roman"/>
              </a:rPr>
              <a:t>number </a:t>
            </a:r>
            <a:r>
              <a:rPr sz="1800" spc="40" dirty="0">
                <a:latin typeface="Times New Roman"/>
                <a:cs typeface="Times New Roman"/>
              </a:rPr>
              <a:t>arithmetic. </a:t>
            </a:r>
            <a:r>
              <a:rPr sz="1800" spc="-50" dirty="0">
                <a:latin typeface="Times New Roman"/>
                <a:cs typeface="Times New Roman"/>
              </a:rPr>
              <a:t>This </a:t>
            </a:r>
            <a:r>
              <a:rPr sz="1800" spc="15" dirty="0">
                <a:latin typeface="Times New Roman"/>
                <a:cs typeface="Times New Roman"/>
              </a:rPr>
              <a:t>flag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105" dirty="0">
                <a:latin typeface="Times New Roman"/>
                <a:cs typeface="Times New Roman"/>
              </a:rPr>
              <a:t>set </a:t>
            </a:r>
            <a:r>
              <a:rPr sz="1800" spc="70" dirty="0">
                <a:latin typeface="Times New Roman"/>
                <a:cs typeface="Times New Roman"/>
              </a:rPr>
              <a:t>whenever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result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45" dirty="0">
                <a:latin typeface="Times New Roman"/>
                <a:cs typeface="Times New Roman"/>
              </a:rPr>
              <a:t>signed  </a:t>
            </a:r>
            <a:r>
              <a:rPr sz="1800" spc="75" dirty="0">
                <a:latin typeface="Times New Roman"/>
                <a:cs typeface="Times New Roman"/>
              </a:rPr>
              <a:t>number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operation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too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large,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causing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high-order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overflow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sign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bit.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907164"/>
            <a:ext cx="8464692" cy="4402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912" y="2007230"/>
            <a:ext cx="8834755" cy="36836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130" dirty="0">
                <a:latin typeface="Arial"/>
                <a:cs typeface="Arial"/>
              </a:rPr>
              <a:t>Exercise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280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800" spc="40" dirty="0">
                <a:latin typeface="Times New Roman"/>
                <a:cs typeface="Times New Roman"/>
              </a:rPr>
              <a:t>Show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status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CY,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Times New Roman"/>
                <a:cs typeface="Times New Roman"/>
              </a:rPr>
              <a:t>AC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flag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addition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9C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64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  </a:t>
            </a:r>
            <a:r>
              <a:rPr sz="1800" spc="45" dirty="0">
                <a:latin typeface="Times New Roman"/>
                <a:cs typeface="Times New Roman"/>
              </a:rPr>
              <a:t>instructions</a:t>
            </a:r>
            <a:endParaRPr sz="1800">
              <a:latin typeface="Times New Roman"/>
              <a:cs typeface="Times New Roman"/>
            </a:endParaRPr>
          </a:p>
          <a:p>
            <a:pPr marL="4036695" marR="3445510" indent="1270" algn="ctr">
              <a:lnSpc>
                <a:spcPct val="141700"/>
              </a:lnSpc>
              <a:tabLst>
                <a:tab pos="4620895" algn="l"/>
              </a:tabLst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0" dirty="0">
                <a:latin typeface="Times New Roman"/>
                <a:cs typeface="Times New Roman"/>
              </a:rPr>
              <a:t>A, </a:t>
            </a:r>
            <a:r>
              <a:rPr sz="1800" spc="-70" dirty="0">
                <a:latin typeface="Times New Roman"/>
                <a:cs typeface="Times New Roman"/>
              </a:rPr>
              <a:t>#9CH  </a:t>
            </a:r>
            <a:r>
              <a:rPr sz="1800" spc="-170" dirty="0">
                <a:latin typeface="Times New Roman"/>
                <a:cs typeface="Times New Roman"/>
              </a:rPr>
              <a:t>ADD	</a:t>
            </a:r>
            <a:r>
              <a:rPr sz="1800" spc="-100" dirty="0">
                <a:latin typeface="Times New Roman"/>
                <a:cs typeface="Times New Roman"/>
              </a:rPr>
              <a:t>A,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#64H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b="1" spc="-130" dirty="0">
                <a:latin typeface="Arial"/>
                <a:cs typeface="Arial"/>
              </a:rPr>
              <a:t>Exercise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40" dirty="0">
                <a:latin typeface="Times New Roman"/>
                <a:cs typeface="Times New Roman"/>
              </a:rPr>
              <a:t>Show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status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CY,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Times New Roman"/>
                <a:cs typeface="Times New Roman"/>
              </a:rPr>
              <a:t>AC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flag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after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addition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88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93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latin typeface="Times New Roman"/>
                <a:cs typeface="Times New Roman"/>
              </a:rPr>
              <a:t>instructions</a:t>
            </a:r>
            <a:endParaRPr sz="1800">
              <a:latin typeface="Times New Roman"/>
              <a:cs typeface="Times New Roman"/>
            </a:endParaRPr>
          </a:p>
          <a:p>
            <a:pPr marL="4036695" marR="3444240" algn="ctr">
              <a:lnSpc>
                <a:spcPct val="141600"/>
              </a:lnSpc>
              <a:tabLst>
                <a:tab pos="4620895" algn="l"/>
              </a:tabLst>
            </a:pPr>
            <a:r>
              <a:rPr sz="1800" spc="-140" dirty="0">
                <a:latin typeface="Times New Roman"/>
                <a:cs typeface="Times New Roman"/>
              </a:rPr>
              <a:t>MOV </a:t>
            </a:r>
            <a:r>
              <a:rPr sz="1800" spc="-100" dirty="0">
                <a:latin typeface="Times New Roman"/>
                <a:cs typeface="Times New Roman"/>
              </a:rPr>
              <a:t>A, </a:t>
            </a:r>
            <a:r>
              <a:rPr sz="1800" spc="15" dirty="0">
                <a:latin typeface="Times New Roman"/>
                <a:cs typeface="Times New Roman"/>
              </a:rPr>
              <a:t>#88H  </a:t>
            </a:r>
            <a:r>
              <a:rPr sz="1800" spc="-170" dirty="0">
                <a:latin typeface="Times New Roman"/>
                <a:cs typeface="Times New Roman"/>
              </a:rPr>
              <a:t>ADD	</a:t>
            </a:r>
            <a:r>
              <a:rPr sz="1800" spc="-100" dirty="0">
                <a:latin typeface="Times New Roman"/>
                <a:cs typeface="Times New Roman"/>
              </a:rPr>
              <a:t>A,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#93H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306" y="2132199"/>
            <a:ext cx="1130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latin typeface="Georgia"/>
                <a:cs typeface="Georgia"/>
              </a:rPr>
              <a:t>Solution1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5441" y="2539066"/>
            <a:ext cx="7420996" cy="336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Some </a:t>
            </a:r>
            <a:r>
              <a:rPr spc="-90" dirty="0"/>
              <a:t>Common</a:t>
            </a:r>
            <a:r>
              <a:rPr spc="210" dirty="0"/>
              <a:t> </a:t>
            </a:r>
            <a:r>
              <a:rPr spc="-484" dirty="0"/>
              <a:t>SFRs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306" y="2132199"/>
            <a:ext cx="1130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Georgia"/>
                <a:cs typeface="Georgia"/>
              </a:rPr>
              <a:t>Solution2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2837" y="2570524"/>
            <a:ext cx="9026408" cy="336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340" y="815716"/>
            <a:ext cx="6021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Program </a:t>
            </a:r>
            <a:r>
              <a:rPr spc="-140" dirty="0"/>
              <a:t>memory</a:t>
            </a:r>
            <a:r>
              <a:rPr spc="-270" dirty="0"/>
              <a:t> </a:t>
            </a:r>
            <a:r>
              <a:rPr spc="-15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768598"/>
            <a:ext cx="4752340" cy="3935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6350" indent="-183515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65" dirty="0">
                <a:latin typeface="Times New Roman"/>
                <a:cs typeface="Times New Roman"/>
              </a:rPr>
              <a:t>has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40" dirty="0">
                <a:latin typeface="Times New Roman"/>
                <a:cs typeface="Times New Roman"/>
              </a:rPr>
              <a:t>internal </a:t>
            </a:r>
            <a:r>
              <a:rPr sz="1800" spc="70" dirty="0">
                <a:latin typeface="Times New Roman"/>
                <a:cs typeface="Times New Roman"/>
              </a:rPr>
              <a:t>program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90" dirty="0">
                <a:latin typeface="Times New Roman"/>
                <a:cs typeface="Times New Roman"/>
              </a:rPr>
              <a:t>4K </a:t>
            </a:r>
            <a:r>
              <a:rPr sz="1800" spc="20" dirty="0">
                <a:latin typeface="Times New Roman"/>
                <a:cs typeface="Times New Roman"/>
              </a:rPr>
              <a:t>size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60" dirty="0">
                <a:latin typeface="Times New Roman"/>
                <a:cs typeface="Times New Roman"/>
              </a:rPr>
              <a:t>if  </a:t>
            </a:r>
            <a:r>
              <a:rPr sz="1800" spc="100" dirty="0">
                <a:latin typeface="Times New Roman"/>
                <a:cs typeface="Times New Roman"/>
              </a:rPr>
              <a:t>needed </a:t>
            </a:r>
            <a:r>
              <a:rPr sz="1800" spc="80" dirty="0">
                <a:latin typeface="Times New Roman"/>
                <a:cs typeface="Times New Roman"/>
              </a:rPr>
              <a:t>an </a:t>
            </a:r>
            <a:r>
              <a:rPr sz="1800" spc="60" dirty="0">
                <a:latin typeface="Times New Roman"/>
                <a:cs typeface="Times New Roman"/>
              </a:rPr>
              <a:t>external memory </a:t>
            </a:r>
            <a:r>
              <a:rPr sz="1800" spc="55" dirty="0">
                <a:latin typeface="Times New Roman"/>
                <a:cs typeface="Times New Roman"/>
              </a:rPr>
              <a:t>can </a:t>
            </a:r>
            <a:r>
              <a:rPr sz="1800" spc="105" dirty="0">
                <a:latin typeface="Times New Roman"/>
                <a:cs typeface="Times New Roman"/>
              </a:rPr>
              <a:t>be </a:t>
            </a:r>
            <a:r>
              <a:rPr sz="1800" spc="90" dirty="0">
                <a:latin typeface="Times New Roman"/>
                <a:cs typeface="Times New Roman"/>
              </a:rPr>
              <a:t>added </a:t>
            </a:r>
            <a:r>
              <a:rPr sz="1800" spc="20" dirty="0">
                <a:latin typeface="Times New Roman"/>
                <a:cs typeface="Times New Roman"/>
              </a:rPr>
              <a:t>(by  </a:t>
            </a:r>
            <a:r>
              <a:rPr sz="1800" spc="35" dirty="0">
                <a:latin typeface="Times New Roman"/>
                <a:cs typeface="Times New Roman"/>
              </a:rPr>
              <a:t>interfacing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)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size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60K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maximum.</a:t>
            </a:r>
            <a:endParaRPr sz="1800">
              <a:latin typeface="Times New Roman"/>
              <a:cs typeface="Times New Roman"/>
            </a:endParaRPr>
          </a:p>
          <a:p>
            <a:pPr marL="195580" marR="6985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6379" algn="l"/>
              </a:tabLst>
            </a:pPr>
            <a:r>
              <a:rPr dirty="0"/>
              <a:t>	</a:t>
            </a:r>
            <a:r>
              <a:rPr sz="1800" spc="10" dirty="0">
                <a:latin typeface="Times New Roman"/>
                <a:cs typeface="Times New Roman"/>
              </a:rPr>
              <a:t>So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75" dirty="0">
                <a:latin typeface="Times New Roman"/>
                <a:cs typeface="Times New Roman"/>
              </a:rPr>
              <a:t>total </a:t>
            </a:r>
            <a:r>
              <a:rPr sz="1800" spc="-35" dirty="0">
                <a:latin typeface="Times New Roman"/>
                <a:cs typeface="Times New Roman"/>
              </a:rPr>
              <a:t>64K </a:t>
            </a:r>
            <a:r>
              <a:rPr sz="1800" spc="20" dirty="0">
                <a:latin typeface="Times New Roman"/>
                <a:cs typeface="Times New Roman"/>
              </a:rPr>
              <a:t>size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10" dirty="0">
                <a:latin typeface="Times New Roman"/>
                <a:cs typeface="Times New Roman"/>
              </a:rPr>
              <a:t>available </a:t>
            </a:r>
            <a:r>
              <a:rPr sz="1800" spc="45" dirty="0">
                <a:latin typeface="Times New Roman"/>
                <a:cs typeface="Times New Roman"/>
              </a:rPr>
              <a:t>for 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25" dirty="0">
                <a:latin typeface="Times New Roman"/>
                <a:cs typeface="Times New Roman"/>
              </a:rPr>
              <a:t>micro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controller.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246379" algn="l"/>
              </a:tabLst>
            </a:pPr>
            <a:r>
              <a:rPr dirty="0"/>
              <a:t>	</a:t>
            </a:r>
            <a:r>
              <a:rPr sz="1800" spc="-105" dirty="0">
                <a:latin typeface="Times New Roman"/>
                <a:cs typeface="Times New Roman"/>
              </a:rPr>
              <a:t>By </a:t>
            </a:r>
            <a:r>
              <a:rPr sz="1800" spc="50" dirty="0">
                <a:latin typeface="Times New Roman"/>
                <a:cs typeface="Times New Roman"/>
              </a:rPr>
              <a:t>default,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External </a:t>
            </a:r>
            <a:r>
              <a:rPr sz="1800" spc="5" dirty="0">
                <a:latin typeface="Times New Roman"/>
                <a:cs typeface="Times New Roman"/>
              </a:rPr>
              <a:t>Access </a:t>
            </a:r>
            <a:r>
              <a:rPr sz="1800" spc="-75" dirty="0">
                <a:latin typeface="Times New Roman"/>
                <a:cs typeface="Times New Roman"/>
              </a:rPr>
              <a:t>(EA) </a:t>
            </a:r>
            <a:r>
              <a:rPr sz="1800" spc="20" dirty="0">
                <a:latin typeface="Times New Roman"/>
                <a:cs typeface="Times New Roman"/>
              </a:rPr>
              <a:t>pin </a:t>
            </a:r>
            <a:r>
              <a:rPr sz="1800" spc="45" dirty="0">
                <a:latin typeface="Times New Roman"/>
                <a:cs typeface="Times New Roman"/>
              </a:rPr>
              <a:t>should 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80" dirty="0">
                <a:latin typeface="Times New Roman"/>
                <a:cs typeface="Times New Roman"/>
              </a:rPr>
              <a:t>connected </a:t>
            </a:r>
            <a:r>
              <a:rPr sz="1800" spc="-114" dirty="0">
                <a:latin typeface="Times New Roman"/>
                <a:cs typeface="Times New Roman"/>
              </a:rPr>
              <a:t>Vcc </a:t>
            </a:r>
            <a:r>
              <a:rPr sz="1800" spc="70" dirty="0">
                <a:latin typeface="Times New Roman"/>
                <a:cs typeface="Times New Roman"/>
              </a:rPr>
              <a:t>so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45" dirty="0">
                <a:latin typeface="Times New Roman"/>
                <a:cs typeface="Times New Roman"/>
              </a:rPr>
              <a:t>instructions </a:t>
            </a:r>
            <a:r>
              <a:rPr sz="1800" spc="75" dirty="0">
                <a:latin typeface="Times New Roman"/>
                <a:cs typeface="Times New Roman"/>
              </a:rPr>
              <a:t>are  </a:t>
            </a:r>
            <a:r>
              <a:rPr sz="1800" spc="80" dirty="0">
                <a:latin typeface="Times New Roman"/>
                <a:cs typeface="Times New Roman"/>
              </a:rPr>
              <a:t>fetched </a:t>
            </a:r>
            <a:r>
              <a:rPr sz="1800" spc="50" dirty="0">
                <a:latin typeface="Times New Roman"/>
                <a:cs typeface="Times New Roman"/>
              </a:rPr>
              <a:t>from </a:t>
            </a:r>
            <a:r>
              <a:rPr sz="1800" spc="40" dirty="0">
                <a:latin typeface="Times New Roman"/>
                <a:cs typeface="Times New Roman"/>
              </a:rPr>
              <a:t>internal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-30" dirty="0">
                <a:latin typeface="Times New Roman"/>
                <a:cs typeface="Times New Roman"/>
              </a:rPr>
              <a:t>initially. </a:t>
            </a:r>
            <a:r>
              <a:rPr sz="1800" spc="35" dirty="0">
                <a:latin typeface="Times New Roman"/>
                <a:cs typeface="Times New Roman"/>
              </a:rPr>
              <a:t>When 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20" dirty="0">
                <a:latin typeface="Times New Roman"/>
                <a:cs typeface="Times New Roman"/>
              </a:rPr>
              <a:t>limit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40" dirty="0">
                <a:latin typeface="Times New Roman"/>
                <a:cs typeface="Times New Roman"/>
              </a:rPr>
              <a:t>internal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-30" dirty="0">
                <a:latin typeface="Times New Roman"/>
                <a:cs typeface="Times New Roman"/>
              </a:rPr>
              <a:t>(4K)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55" dirty="0">
                <a:latin typeface="Times New Roman"/>
                <a:cs typeface="Times New Roman"/>
              </a:rPr>
              <a:t>crossed,  control </a:t>
            </a:r>
            <a:r>
              <a:rPr sz="1800" spc="-55" dirty="0">
                <a:latin typeface="Times New Roman"/>
                <a:cs typeface="Times New Roman"/>
              </a:rPr>
              <a:t>will </a:t>
            </a:r>
            <a:r>
              <a:rPr sz="1800" spc="30" dirty="0">
                <a:latin typeface="Times New Roman"/>
                <a:cs typeface="Times New Roman"/>
              </a:rPr>
              <a:t>automatically </a:t>
            </a:r>
            <a:r>
              <a:rPr sz="1800" spc="60" dirty="0">
                <a:latin typeface="Times New Roman"/>
                <a:cs typeface="Times New Roman"/>
              </a:rPr>
              <a:t>move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external  memory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fetch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remaining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instructions.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351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6379" algn="l"/>
              </a:tabLst>
            </a:pPr>
            <a:r>
              <a:rPr dirty="0"/>
              <a:t>	</a:t>
            </a:r>
            <a:r>
              <a:rPr sz="1800" spc="-55" dirty="0">
                <a:latin typeface="Times New Roman"/>
                <a:cs typeface="Times New Roman"/>
              </a:rPr>
              <a:t>If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programmer </a:t>
            </a:r>
            <a:r>
              <a:rPr sz="1800" spc="85" dirty="0">
                <a:latin typeface="Times New Roman"/>
                <a:cs typeface="Times New Roman"/>
              </a:rPr>
              <a:t>wants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75" dirty="0">
                <a:latin typeface="Times New Roman"/>
                <a:cs typeface="Times New Roman"/>
              </a:rPr>
              <a:t>fetch </a:t>
            </a:r>
            <a:r>
              <a:rPr sz="1800" spc="40" dirty="0">
                <a:latin typeface="Times New Roman"/>
                <a:cs typeface="Times New Roman"/>
              </a:rPr>
              <a:t>instruction  </a:t>
            </a:r>
            <a:r>
              <a:rPr sz="1800" spc="55" dirty="0">
                <a:latin typeface="Times New Roman"/>
                <a:cs typeface="Times New Roman"/>
              </a:rPr>
              <a:t>from </a:t>
            </a:r>
            <a:r>
              <a:rPr sz="1800" spc="60" dirty="0">
                <a:latin typeface="Times New Roman"/>
                <a:cs typeface="Times New Roman"/>
              </a:rPr>
              <a:t>external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5" dirty="0">
                <a:latin typeface="Times New Roman"/>
                <a:cs typeface="Times New Roman"/>
              </a:rPr>
              <a:t>only </a:t>
            </a:r>
            <a:r>
              <a:rPr sz="1800" spc="35" dirty="0">
                <a:latin typeface="Times New Roman"/>
                <a:cs typeface="Times New Roman"/>
              </a:rPr>
              <a:t>(bypassing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34" y="5678525"/>
            <a:ext cx="456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34719" algn="l"/>
                <a:tab pos="2059305" algn="l"/>
                <a:tab pos="2686050" algn="l"/>
                <a:tab pos="3106420" algn="l"/>
                <a:tab pos="3773804" algn="l"/>
              </a:tabLst>
            </a:pPr>
            <a:r>
              <a:rPr sz="1800" spc="55" dirty="0">
                <a:latin typeface="Times New Roman"/>
                <a:cs typeface="Times New Roman"/>
              </a:rPr>
              <a:t>inter</a:t>
            </a:r>
            <a:r>
              <a:rPr sz="1800" spc="20" dirty="0">
                <a:latin typeface="Times New Roman"/>
                <a:cs typeface="Times New Roman"/>
              </a:rPr>
              <a:t>nal	</a:t>
            </a:r>
            <a:r>
              <a:rPr sz="1800" spc="80" dirty="0">
                <a:latin typeface="Times New Roman"/>
                <a:cs typeface="Times New Roman"/>
              </a:rPr>
              <a:t>me</a:t>
            </a:r>
            <a:r>
              <a:rPr sz="1800" spc="110" dirty="0">
                <a:latin typeface="Times New Roman"/>
                <a:cs typeface="Times New Roman"/>
              </a:rPr>
              <a:t>m</a:t>
            </a:r>
            <a:r>
              <a:rPr sz="1800" spc="95" dirty="0">
                <a:latin typeface="Times New Roman"/>
                <a:cs typeface="Times New Roman"/>
              </a:rPr>
              <a:t>o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y),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5" dirty="0">
                <a:latin typeface="Times New Roman"/>
                <a:cs typeface="Times New Roman"/>
              </a:rPr>
              <a:t>then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0" dirty="0">
                <a:latin typeface="Times New Roman"/>
                <a:cs typeface="Times New Roman"/>
              </a:rPr>
              <a:t>h</a:t>
            </a:r>
            <a:r>
              <a:rPr sz="1800" spc="9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dirty="0">
                <a:latin typeface="Times New Roman"/>
                <a:cs typeface="Times New Roman"/>
              </a:rPr>
              <a:t>	c</a:t>
            </a:r>
            <a:r>
              <a:rPr sz="1800" spc="85" dirty="0">
                <a:latin typeface="Times New Roman"/>
                <a:cs typeface="Times New Roman"/>
              </a:rPr>
              <a:t>on</a:t>
            </a:r>
            <a:r>
              <a:rPr sz="1800" spc="80" dirty="0">
                <a:latin typeface="Times New Roman"/>
                <a:cs typeface="Times New Roman"/>
              </a:rPr>
              <a:t>n</a:t>
            </a:r>
            <a:r>
              <a:rPr sz="1800" spc="75" dirty="0">
                <a:latin typeface="Times New Roman"/>
                <a:cs typeface="Times New Roman"/>
              </a:rPr>
              <a:t>ect  </a:t>
            </a:r>
            <a:r>
              <a:rPr sz="1800" spc="25" dirty="0">
                <a:latin typeface="Times New Roman"/>
                <a:cs typeface="Times New Roman"/>
              </a:rPr>
              <a:t>External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Access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(EA)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ground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(GND).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39545" y="1750408"/>
            <a:ext cx="5412089" cy="458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4932" y="4284677"/>
            <a:ext cx="535940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400" b="1" spc="-105" dirty="0">
                <a:solidFill>
                  <a:srgbClr val="006FC0"/>
                </a:solidFill>
                <a:latin typeface="Georgia"/>
                <a:cs typeface="Georgia"/>
              </a:rPr>
              <a:t>64k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2" y="901695"/>
            <a:ext cx="473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Multifunctional </a:t>
            </a:r>
            <a:r>
              <a:rPr spc="-170" dirty="0"/>
              <a:t>I/O</a:t>
            </a:r>
            <a:r>
              <a:rPr spc="-270" dirty="0"/>
              <a:t> </a:t>
            </a:r>
            <a:r>
              <a:rPr spc="-240"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471" y="2163814"/>
            <a:ext cx="7364730" cy="15836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30" dirty="0">
                <a:latin typeface="Times New Roman"/>
                <a:cs typeface="Times New Roman"/>
              </a:rPr>
              <a:t>There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four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ports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microcontroller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named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P0,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P1,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P2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P3.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port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pins.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pins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names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P0.0,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P0.1,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P0.2,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P0.3,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P0.4,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P0.5,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P0.6,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P0.7.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2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all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these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ports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input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port,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programmed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1s.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2" y="901695"/>
            <a:ext cx="473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Multifunctional </a:t>
            </a:r>
            <a:r>
              <a:rPr spc="-170" dirty="0"/>
              <a:t>I/O</a:t>
            </a:r>
            <a:r>
              <a:rPr spc="-270" dirty="0"/>
              <a:t> </a:t>
            </a:r>
            <a:r>
              <a:rPr spc="-240"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19" y="1662036"/>
            <a:ext cx="8793480" cy="288607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u="heavy" spc="-2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PORT</a:t>
            </a:r>
            <a:r>
              <a:rPr sz="1800" b="1" u="heavy" spc="-1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16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0</a:t>
            </a:r>
            <a:r>
              <a:rPr sz="1800" spc="-16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85" dirty="0">
                <a:latin typeface="Times New Roman"/>
                <a:cs typeface="Times New Roman"/>
              </a:rPr>
              <a:t>0 </a:t>
            </a:r>
            <a:r>
              <a:rPr sz="1800" spc="70" dirty="0">
                <a:latin typeface="Times New Roman"/>
                <a:cs typeface="Times New Roman"/>
              </a:rPr>
              <a:t>has </a:t>
            </a:r>
            <a:r>
              <a:rPr sz="1800" spc="90" dirty="0">
                <a:latin typeface="Times New Roman"/>
                <a:cs typeface="Times New Roman"/>
              </a:rPr>
              <a:t>8 </a:t>
            </a:r>
            <a:r>
              <a:rPr sz="1800" spc="25" dirty="0">
                <a:latin typeface="Times New Roman"/>
                <a:cs typeface="Times New Roman"/>
              </a:rPr>
              <a:t>pins </a:t>
            </a:r>
            <a:r>
              <a:rPr sz="1800" spc="30" dirty="0">
                <a:latin typeface="Times New Roman"/>
                <a:cs typeface="Times New Roman"/>
              </a:rPr>
              <a:t>P0.0, </a:t>
            </a:r>
            <a:r>
              <a:rPr sz="1800" spc="-40" dirty="0">
                <a:latin typeface="Times New Roman"/>
                <a:cs typeface="Times New Roman"/>
              </a:rPr>
              <a:t>P0.1, </a:t>
            </a:r>
            <a:r>
              <a:rPr sz="1800" dirty="0">
                <a:latin typeface="Times New Roman"/>
                <a:cs typeface="Times New Roman"/>
              </a:rPr>
              <a:t>P0.2, </a:t>
            </a:r>
            <a:r>
              <a:rPr sz="1800" spc="10" dirty="0">
                <a:latin typeface="Times New Roman"/>
                <a:cs typeface="Times New Roman"/>
              </a:rPr>
              <a:t>P0.3, </a:t>
            </a:r>
            <a:r>
              <a:rPr sz="1800" spc="25" dirty="0">
                <a:latin typeface="Times New Roman"/>
                <a:cs typeface="Times New Roman"/>
              </a:rPr>
              <a:t>P0.4, </a:t>
            </a:r>
            <a:r>
              <a:rPr sz="1800" spc="10" dirty="0">
                <a:latin typeface="Times New Roman"/>
                <a:cs typeface="Times New Roman"/>
              </a:rPr>
              <a:t>P0.5, </a:t>
            </a:r>
            <a:r>
              <a:rPr sz="1800" spc="30" dirty="0">
                <a:latin typeface="Times New Roman"/>
                <a:cs typeface="Times New Roman"/>
              </a:rPr>
              <a:t>P0.6,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P0.7, </a:t>
            </a:r>
            <a:r>
              <a:rPr sz="1800" spc="30" dirty="0">
                <a:latin typeface="Times New Roman"/>
                <a:cs typeface="Times New Roman"/>
              </a:rPr>
              <a:t>pins </a:t>
            </a:r>
            <a:r>
              <a:rPr sz="1800" spc="20" dirty="0">
                <a:latin typeface="Times New Roman"/>
                <a:cs typeface="Times New Roman"/>
              </a:rPr>
              <a:t>39, </a:t>
            </a:r>
            <a:r>
              <a:rPr sz="1800" spc="15" dirty="0">
                <a:latin typeface="Times New Roman"/>
                <a:cs typeface="Times New Roman"/>
              </a:rPr>
              <a:t>38, </a:t>
            </a:r>
            <a:r>
              <a:rPr sz="1800" spc="-25" dirty="0">
                <a:latin typeface="Times New Roman"/>
                <a:cs typeface="Times New Roman"/>
              </a:rPr>
              <a:t>37, </a:t>
            </a:r>
            <a:r>
              <a:rPr sz="1800" spc="15" dirty="0">
                <a:latin typeface="Times New Roman"/>
                <a:cs typeface="Times New Roman"/>
              </a:rPr>
              <a:t>36,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35,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34, </a:t>
            </a:r>
            <a:r>
              <a:rPr sz="1800" spc="-20" dirty="0">
                <a:latin typeface="Times New Roman"/>
                <a:cs typeface="Times New Roman"/>
              </a:rPr>
              <a:t>33,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32.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45" dirty="0">
                <a:latin typeface="Times New Roman"/>
                <a:cs typeface="Times New Roman"/>
              </a:rPr>
              <a:t>This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port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40" dirty="0">
                <a:latin typeface="Times New Roman"/>
                <a:cs typeface="Times New Roman"/>
              </a:rPr>
              <a:t>provide lower-order </a:t>
            </a:r>
            <a:r>
              <a:rPr sz="1800" spc="75" dirty="0">
                <a:latin typeface="Times New Roman"/>
                <a:cs typeface="Times New Roman"/>
              </a:rPr>
              <a:t>byte </a:t>
            </a:r>
            <a:r>
              <a:rPr sz="1800" spc="70" dirty="0">
                <a:latin typeface="Times New Roman"/>
                <a:cs typeface="Times New Roman"/>
              </a:rPr>
              <a:t>address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external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30" dirty="0">
                <a:latin typeface="Times New Roman"/>
                <a:cs typeface="Times New Roman"/>
              </a:rPr>
              <a:t>devices </a:t>
            </a:r>
            <a:r>
              <a:rPr sz="1800" spc="45" dirty="0">
                <a:latin typeface="Times New Roman"/>
                <a:cs typeface="Times New Roman"/>
              </a:rPr>
              <a:t>with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50" dirty="0">
                <a:latin typeface="Times New Roman"/>
                <a:cs typeface="Times New Roman"/>
              </a:rPr>
              <a:t>help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built-in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control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35" dirty="0">
                <a:latin typeface="Times New Roman"/>
                <a:cs typeface="Times New Roman"/>
              </a:rPr>
              <a:t>When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control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'1',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port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address/data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interfacing.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35" dirty="0">
                <a:latin typeface="Times New Roman"/>
                <a:cs typeface="Times New Roman"/>
              </a:rPr>
              <a:t>When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control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'0',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port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normal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bidirectional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I/O </a:t>
            </a:r>
            <a:r>
              <a:rPr sz="1800" spc="75" dirty="0">
                <a:latin typeface="Times New Roman"/>
                <a:cs typeface="Times New Roman"/>
              </a:rPr>
              <a:t>port.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2" y="901695"/>
            <a:ext cx="473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Multifunctional </a:t>
            </a:r>
            <a:r>
              <a:rPr spc="-170" dirty="0"/>
              <a:t>I/O</a:t>
            </a:r>
            <a:r>
              <a:rPr spc="-270" dirty="0"/>
              <a:t> </a:t>
            </a:r>
            <a:r>
              <a:rPr spc="-240"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91" y="1845297"/>
            <a:ext cx="8714105" cy="22225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b="1" u="heavy" spc="-2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PORT</a:t>
            </a:r>
            <a:r>
              <a:rPr sz="1800" b="1" u="heavy" spc="-13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1</a:t>
            </a:r>
            <a:r>
              <a:rPr sz="1800" spc="25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955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75" dirty="0">
                <a:latin typeface="Times New Roman"/>
                <a:cs typeface="Times New Roman"/>
              </a:rPr>
              <a:t>1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no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dual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input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75" dirty="0">
                <a:latin typeface="Times New Roman"/>
                <a:cs typeface="Times New Roman"/>
              </a:rPr>
              <a:t>1</a:t>
            </a:r>
            <a:r>
              <a:rPr sz="1800" spc="-24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total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pins.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P1.0,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P1.1,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P1.2,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P.13,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P1.4,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P1.5,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P1.6,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P1.7.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80" dirty="0">
                <a:latin typeface="Times New Roman"/>
                <a:cs typeface="Times New Roman"/>
              </a:rPr>
              <a:t>must </a:t>
            </a:r>
            <a:r>
              <a:rPr sz="1800" spc="110" dirty="0">
                <a:latin typeface="Times New Roman"/>
                <a:cs typeface="Times New Roman"/>
              </a:rPr>
              <a:t>be </a:t>
            </a:r>
            <a:r>
              <a:rPr sz="1800" spc="75" dirty="0">
                <a:latin typeface="Times New Roman"/>
                <a:cs typeface="Times New Roman"/>
              </a:rPr>
              <a:t>programmed </a:t>
            </a:r>
            <a:r>
              <a:rPr sz="1800" spc="15" dirty="0">
                <a:latin typeface="Times New Roman"/>
                <a:cs typeface="Times New Roman"/>
              </a:rPr>
              <a:t>by </a:t>
            </a:r>
            <a:r>
              <a:rPr sz="1800" spc="25" dirty="0">
                <a:latin typeface="Times New Roman"/>
                <a:cs typeface="Times New Roman"/>
              </a:rPr>
              <a:t>writing </a:t>
            </a:r>
            <a:r>
              <a:rPr sz="1800" spc="-35" dirty="0">
                <a:latin typeface="Times New Roman"/>
                <a:cs typeface="Times New Roman"/>
              </a:rPr>
              <a:t>1's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-35" dirty="0">
                <a:latin typeface="Times New Roman"/>
                <a:cs typeface="Times New Roman"/>
              </a:rPr>
              <a:t>all </a:t>
            </a:r>
            <a:r>
              <a:rPr sz="1800" spc="55" dirty="0">
                <a:latin typeface="Times New Roman"/>
                <a:cs typeface="Times New Roman"/>
              </a:rPr>
              <a:t>their </a:t>
            </a:r>
            <a:r>
              <a:rPr sz="1800" spc="40" dirty="0">
                <a:latin typeface="Times New Roman"/>
                <a:cs typeface="Times New Roman"/>
              </a:rPr>
              <a:t>bits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spc="75" dirty="0">
                <a:latin typeface="Times New Roman"/>
                <a:cs typeface="Times New Roman"/>
              </a:rPr>
              <a:t>order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make </a:t>
            </a: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275" dirty="0">
                <a:latin typeface="Times New Roman"/>
                <a:cs typeface="Times New Roman"/>
              </a:rPr>
              <a:t>1 </a:t>
            </a:r>
            <a:r>
              <a:rPr sz="1800" spc="55" dirty="0">
                <a:latin typeface="Times New Roman"/>
                <a:cs typeface="Times New Roman"/>
              </a:rPr>
              <a:t>as 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50" dirty="0">
                <a:latin typeface="Times New Roman"/>
                <a:cs typeface="Times New Roman"/>
              </a:rPr>
              <a:t>input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port.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2" y="901695"/>
            <a:ext cx="473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Multifunctional </a:t>
            </a:r>
            <a:r>
              <a:rPr spc="-170" dirty="0"/>
              <a:t>I/O</a:t>
            </a:r>
            <a:r>
              <a:rPr spc="-270" dirty="0"/>
              <a:t> </a:t>
            </a:r>
            <a:r>
              <a:rPr spc="-240"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19" y="1662036"/>
            <a:ext cx="8792845" cy="288607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u="heavy" spc="-2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PORT</a:t>
            </a:r>
            <a:r>
              <a:rPr sz="1800" b="1" u="heavy" spc="-1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2</a:t>
            </a:r>
            <a:r>
              <a:rPr sz="1800" spc="-95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2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also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total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pins.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P2.0,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P2.1,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P2.2,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P2.3,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P2.4,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P2.5,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P2.6,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P2.7.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used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input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output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port.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100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make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2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input,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2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must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programmed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writing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1's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all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bits.</a:t>
            </a:r>
            <a:endParaRPr sz="18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70" dirty="0">
                <a:latin typeface="Times New Roman"/>
                <a:cs typeface="Times New Roman"/>
              </a:rPr>
              <a:t> 2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also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designated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A8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-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25" dirty="0">
                <a:latin typeface="Times New Roman"/>
                <a:cs typeface="Times New Roman"/>
              </a:rPr>
              <a:t>A15.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-65" dirty="0">
                <a:latin typeface="Times New Roman"/>
                <a:cs typeface="Times New Roman"/>
              </a:rPr>
              <a:t>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 </a:t>
            </a:r>
            <a:r>
              <a:rPr sz="1800" spc="35" dirty="0">
                <a:latin typeface="Times New Roman"/>
                <a:cs typeface="Times New Roman"/>
              </a:rPr>
              <a:t>microcontroller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capable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accessing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64K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external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memory,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needs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  </a:t>
            </a:r>
            <a:r>
              <a:rPr sz="1800" spc="100" dirty="0">
                <a:latin typeface="Times New Roman"/>
                <a:cs typeface="Times New Roman"/>
              </a:rPr>
              <a:t>path </a:t>
            </a:r>
            <a:r>
              <a:rPr sz="1800" spc="50" dirty="0">
                <a:latin typeface="Times New Roman"/>
                <a:cs typeface="Times New Roman"/>
              </a:rPr>
              <a:t>for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95" dirty="0">
                <a:latin typeface="Times New Roman"/>
                <a:cs typeface="Times New Roman"/>
              </a:rPr>
              <a:t>16 </a:t>
            </a:r>
            <a:r>
              <a:rPr sz="1800" spc="45" dirty="0">
                <a:latin typeface="Times New Roman"/>
                <a:cs typeface="Times New Roman"/>
              </a:rPr>
              <a:t>bits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address. </a:t>
            </a:r>
            <a:r>
              <a:rPr sz="1800" spc="40" dirty="0">
                <a:latin typeface="Times New Roman"/>
                <a:cs typeface="Times New Roman"/>
              </a:rPr>
              <a:t>P0 provides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0" dirty="0">
                <a:latin typeface="Times New Roman"/>
                <a:cs typeface="Times New Roman"/>
              </a:rPr>
              <a:t>lower </a:t>
            </a:r>
            <a:r>
              <a:rPr sz="1800" spc="90" dirty="0">
                <a:latin typeface="Times New Roman"/>
                <a:cs typeface="Times New Roman"/>
              </a:rPr>
              <a:t>8 </a:t>
            </a:r>
            <a:r>
              <a:rPr sz="1800" spc="40" dirty="0">
                <a:latin typeface="Times New Roman"/>
                <a:cs typeface="Times New Roman"/>
              </a:rPr>
              <a:t>bits </a:t>
            </a:r>
            <a:r>
              <a:rPr sz="1800" spc="-25" dirty="0">
                <a:latin typeface="Times New Roman"/>
                <a:cs typeface="Times New Roman"/>
              </a:rPr>
              <a:t>via </a:t>
            </a:r>
            <a:r>
              <a:rPr sz="1800" spc="-60" dirty="0">
                <a:latin typeface="Times New Roman"/>
                <a:cs typeface="Times New Roman"/>
              </a:rPr>
              <a:t>A0 </a:t>
            </a:r>
            <a:r>
              <a:rPr sz="1800" spc="-150" dirty="0">
                <a:latin typeface="Times New Roman"/>
                <a:cs typeface="Times New Roman"/>
              </a:rPr>
              <a:t>- </a:t>
            </a:r>
            <a:r>
              <a:rPr sz="1800" spc="-125" dirty="0">
                <a:latin typeface="Times New Roman"/>
                <a:cs typeface="Times New Roman"/>
              </a:rPr>
              <a:t>A7 </a:t>
            </a:r>
            <a:r>
              <a:rPr sz="1800" spc="10" dirty="0">
                <a:latin typeface="Times New Roman"/>
                <a:cs typeface="Times New Roman"/>
              </a:rPr>
              <a:t>while </a:t>
            </a:r>
            <a:r>
              <a:rPr sz="1800" spc="70" dirty="0">
                <a:latin typeface="Times New Roman"/>
                <a:cs typeface="Times New Roman"/>
              </a:rPr>
              <a:t>Port </a:t>
            </a:r>
            <a:r>
              <a:rPr sz="1800" spc="-70" dirty="0">
                <a:latin typeface="Times New Roman"/>
                <a:cs typeface="Times New Roman"/>
              </a:rPr>
              <a:t>2  </a:t>
            </a:r>
            <a:r>
              <a:rPr sz="1800" spc="45" dirty="0">
                <a:latin typeface="Times New Roman"/>
                <a:cs typeface="Times New Roman"/>
              </a:rPr>
              <a:t>provides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upper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bits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A8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0" dirty="0">
                <a:latin typeface="Times New Roman"/>
                <a:cs typeface="Times New Roman"/>
              </a:rPr>
              <a:t>-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A15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992" y="901695"/>
            <a:ext cx="473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Multifunctional </a:t>
            </a:r>
            <a:r>
              <a:rPr spc="-170" dirty="0"/>
              <a:t>I/O</a:t>
            </a:r>
            <a:r>
              <a:rPr spc="-270" dirty="0"/>
              <a:t> </a:t>
            </a:r>
            <a:r>
              <a:rPr spc="-240" dirty="0"/>
              <a:t>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19" y="1662036"/>
            <a:ext cx="8529955" cy="171958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92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b="1" u="heavy" spc="-2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PORT</a:t>
            </a:r>
            <a:r>
              <a:rPr sz="1800" b="1" u="heavy" spc="-14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800" b="1" u="heavy" spc="-9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3</a:t>
            </a:r>
            <a:r>
              <a:rPr sz="1800" spc="-95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195580" marR="5080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spc="70" dirty="0">
                <a:latin typeface="Times New Roman"/>
                <a:cs typeface="Times New Roman"/>
              </a:rPr>
              <a:t>Port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3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total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Pins.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P3.0,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P3.1, </a:t>
            </a:r>
            <a:r>
              <a:rPr sz="1800" spc="-20" dirty="0">
                <a:latin typeface="Times New Roman"/>
                <a:cs typeface="Times New Roman"/>
              </a:rPr>
              <a:t>P3.2,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P3.3,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P3.4,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P3.5,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P3.6,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P3.7.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10,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85" dirty="0">
                <a:latin typeface="Times New Roman"/>
                <a:cs typeface="Times New Roman"/>
              </a:rPr>
              <a:t>11,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12,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13,  </a:t>
            </a:r>
            <a:r>
              <a:rPr sz="1800" spc="-75" dirty="0">
                <a:latin typeface="Times New Roman"/>
                <a:cs typeface="Times New Roman"/>
              </a:rPr>
              <a:t>14, </a:t>
            </a:r>
            <a:r>
              <a:rPr sz="1800" spc="-100" dirty="0">
                <a:latin typeface="Times New Roman"/>
                <a:cs typeface="Times New Roman"/>
              </a:rPr>
              <a:t>15, </a:t>
            </a:r>
            <a:r>
              <a:rPr sz="1800" spc="-60" dirty="0">
                <a:latin typeface="Times New Roman"/>
                <a:cs typeface="Times New Roman"/>
              </a:rPr>
              <a:t>16,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17.</a:t>
            </a:r>
            <a:endParaRPr sz="1800">
              <a:latin typeface="Times New Roman"/>
              <a:cs typeface="Times New Roman"/>
            </a:endParaRPr>
          </a:p>
          <a:p>
            <a:pPr marL="195580" marR="31115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6215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Port-3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individually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programmed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I/O </a:t>
            </a:r>
            <a:r>
              <a:rPr sz="1800" spc="70" dirty="0">
                <a:latin typeface="Times New Roman"/>
                <a:cs typeface="Times New Roman"/>
              </a:rPr>
              <a:t>operation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alternate  </a:t>
            </a:r>
            <a:r>
              <a:rPr sz="1800" spc="40" dirty="0">
                <a:latin typeface="Times New Roman"/>
                <a:cs typeface="Times New Roman"/>
              </a:rPr>
              <a:t>function.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1724" y="3420922"/>
            <a:ext cx="3579235" cy="2757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741" y="815081"/>
            <a:ext cx="34309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8051 </a:t>
            </a:r>
            <a:r>
              <a:rPr spc="-370" dirty="0"/>
              <a:t>Pin</a:t>
            </a:r>
            <a:r>
              <a:rPr spc="-220" dirty="0"/>
              <a:t> </a:t>
            </a:r>
            <a:r>
              <a:rPr spc="-145" dirty="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2481962" y="1659053"/>
            <a:ext cx="7432791" cy="4715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274" y="1507358"/>
            <a:ext cx="8729345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8796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65" dirty="0">
                <a:latin typeface="Times New Roman"/>
                <a:cs typeface="Times New Roman"/>
              </a:rPr>
              <a:t>Interrupts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provide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method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postpone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delay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current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process,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performs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sub-  </a:t>
            </a:r>
            <a:r>
              <a:rPr sz="1800" spc="60" dirty="0">
                <a:latin typeface="Times New Roman"/>
                <a:cs typeface="Times New Roman"/>
              </a:rPr>
              <a:t>routine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task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then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restart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standard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program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can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broadly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divided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two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types:</a:t>
            </a:r>
            <a:endParaRPr sz="18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525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20" dirty="0">
                <a:latin typeface="Times New Roman"/>
                <a:cs typeface="Times New Roman"/>
              </a:rPr>
              <a:t>External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Interrupts</a:t>
            </a:r>
            <a:endParaRPr sz="16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35" dirty="0">
                <a:latin typeface="Times New Roman"/>
                <a:cs typeface="Times New Roman"/>
              </a:rPr>
              <a:t>Internal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Interrupts</a:t>
            </a:r>
            <a:endParaRPr sz="16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894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25" dirty="0">
                <a:latin typeface="Times New Roman"/>
                <a:cs typeface="Times New Roman"/>
              </a:rPr>
              <a:t>External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activated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some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external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sources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through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input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pins,  </a:t>
            </a:r>
            <a:r>
              <a:rPr sz="1800" spc="75" dirty="0">
                <a:latin typeface="Times New Roman"/>
                <a:cs typeface="Times New Roman"/>
              </a:rPr>
              <a:t>whereas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internal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generated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chip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functional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units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such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timers 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15" dirty="0">
                <a:latin typeface="Times New Roman"/>
                <a:cs typeface="Times New Roman"/>
              </a:rPr>
              <a:t>serial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ports.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five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sources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Microcontroller:</a:t>
            </a:r>
            <a:endParaRPr sz="18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515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-20" dirty="0">
                <a:latin typeface="Times New Roman"/>
                <a:cs typeface="Times New Roman"/>
              </a:rPr>
              <a:t>Timer </a:t>
            </a:r>
            <a:r>
              <a:rPr sz="1600" spc="75" dirty="0">
                <a:latin typeface="Times New Roman"/>
                <a:cs typeface="Times New Roman"/>
              </a:rPr>
              <a:t>0 </a:t>
            </a:r>
            <a:r>
              <a:rPr sz="1600" spc="30" dirty="0">
                <a:latin typeface="Times New Roman"/>
                <a:cs typeface="Times New Roman"/>
              </a:rPr>
              <a:t>overflow </a:t>
            </a:r>
            <a:r>
              <a:rPr sz="1600" spc="55" dirty="0">
                <a:latin typeface="Times New Roman"/>
                <a:cs typeface="Times New Roman"/>
              </a:rPr>
              <a:t>interrupt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- </a:t>
            </a:r>
            <a:r>
              <a:rPr sz="1600" spc="-75" dirty="0">
                <a:latin typeface="Times New Roman"/>
                <a:cs typeface="Times New Roman"/>
              </a:rPr>
              <a:t>TF0</a:t>
            </a:r>
            <a:endParaRPr sz="16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20" dirty="0">
                <a:latin typeface="Times New Roman"/>
                <a:cs typeface="Times New Roman"/>
              </a:rPr>
              <a:t>External </a:t>
            </a:r>
            <a:r>
              <a:rPr sz="1600" spc="60" dirty="0">
                <a:latin typeface="Times New Roman"/>
                <a:cs typeface="Times New Roman"/>
              </a:rPr>
              <a:t>hardware </a:t>
            </a:r>
            <a:r>
              <a:rPr sz="1600" spc="55" dirty="0">
                <a:latin typeface="Times New Roman"/>
                <a:cs typeface="Times New Roman"/>
              </a:rPr>
              <a:t>interrupt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65" dirty="0">
                <a:latin typeface="Times New Roman"/>
                <a:cs typeface="Times New Roman"/>
              </a:rPr>
              <a:t>INT0</a:t>
            </a:r>
            <a:endParaRPr sz="16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-15" dirty="0">
                <a:latin typeface="Times New Roman"/>
                <a:cs typeface="Times New Roman"/>
              </a:rPr>
              <a:t>Timer </a:t>
            </a:r>
            <a:r>
              <a:rPr sz="1600" spc="-245" dirty="0">
                <a:latin typeface="Times New Roman"/>
                <a:cs typeface="Times New Roman"/>
              </a:rPr>
              <a:t>1 </a:t>
            </a:r>
            <a:r>
              <a:rPr sz="1600" spc="30" dirty="0">
                <a:latin typeface="Times New Roman"/>
                <a:cs typeface="Times New Roman"/>
              </a:rPr>
              <a:t>overflow </a:t>
            </a:r>
            <a:r>
              <a:rPr sz="1600" spc="55" dirty="0">
                <a:latin typeface="Times New Roman"/>
                <a:cs typeface="Times New Roman"/>
              </a:rPr>
              <a:t>interrupt </a:t>
            </a:r>
            <a:r>
              <a:rPr sz="1600" spc="-135" dirty="0">
                <a:latin typeface="Times New Roman"/>
                <a:cs typeface="Times New Roman"/>
              </a:rPr>
              <a:t>-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TF1</a:t>
            </a:r>
            <a:endParaRPr sz="16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20" dirty="0">
                <a:latin typeface="Times New Roman"/>
                <a:cs typeface="Times New Roman"/>
              </a:rPr>
              <a:t>External </a:t>
            </a:r>
            <a:r>
              <a:rPr sz="1600" spc="60" dirty="0">
                <a:latin typeface="Times New Roman"/>
                <a:cs typeface="Times New Roman"/>
              </a:rPr>
              <a:t>hardware </a:t>
            </a:r>
            <a:r>
              <a:rPr sz="1600" spc="55" dirty="0">
                <a:latin typeface="Times New Roman"/>
                <a:cs typeface="Times New Roman"/>
              </a:rPr>
              <a:t>interrupt </a:t>
            </a:r>
            <a:r>
              <a:rPr sz="1600" spc="-135" dirty="0">
                <a:latin typeface="Times New Roman"/>
                <a:cs typeface="Times New Roman"/>
              </a:rPr>
              <a:t>-</a:t>
            </a:r>
            <a:r>
              <a:rPr sz="1600" spc="-3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INT1</a:t>
            </a:r>
            <a:endParaRPr sz="1600">
              <a:latin typeface="Times New Roman"/>
              <a:cs typeface="Times New Roman"/>
            </a:endParaRPr>
          </a:p>
          <a:p>
            <a:pPr marL="2512060" lvl="1" indent="-229235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2512060" algn="l"/>
                <a:tab pos="2512695" algn="l"/>
              </a:tabLst>
            </a:pPr>
            <a:r>
              <a:rPr sz="1600" spc="-10" dirty="0">
                <a:latin typeface="Times New Roman"/>
                <a:cs typeface="Times New Roman"/>
              </a:rPr>
              <a:t>Serial </a:t>
            </a:r>
            <a:r>
              <a:rPr sz="1600" spc="35" dirty="0">
                <a:latin typeface="Times New Roman"/>
                <a:cs typeface="Times New Roman"/>
              </a:rPr>
              <a:t>communication </a:t>
            </a:r>
            <a:r>
              <a:rPr sz="1600" spc="55" dirty="0">
                <a:latin typeface="Times New Roman"/>
                <a:cs typeface="Times New Roman"/>
              </a:rPr>
              <a:t>interrupt </a:t>
            </a:r>
            <a:r>
              <a:rPr sz="1600" spc="-135" dirty="0">
                <a:latin typeface="Times New Roman"/>
                <a:cs typeface="Times New Roman"/>
              </a:rPr>
              <a:t>-</a:t>
            </a:r>
            <a:r>
              <a:rPr sz="1600" spc="-22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RI/TI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2711" y="4807077"/>
            <a:ext cx="653415" cy="570865"/>
          </a:xfrm>
          <a:custGeom>
            <a:avLst/>
            <a:gdLst/>
            <a:ahLst/>
            <a:cxnLst/>
            <a:rect l="l" t="t" r="r" b="b"/>
            <a:pathLst>
              <a:path w="653415" h="570864">
                <a:moveTo>
                  <a:pt x="0" y="0"/>
                </a:moveTo>
                <a:lnTo>
                  <a:pt x="653186" y="0"/>
                </a:lnTo>
              </a:path>
              <a:path w="653415" h="570864">
                <a:moveTo>
                  <a:pt x="0" y="570488"/>
                </a:moveTo>
                <a:lnTo>
                  <a:pt x="653186" y="570488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820669"/>
            <a:ext cx="3325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2121531"/>
            <a:ext cx="529971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Times New Roman"/>
                <a:cs typeface="Times New Roman"/>
              </a:rPr>
              <a:t>Vector </a:t>
            </a:r>
            <a:r>
              <a:rPr sz="1800" spc="75" dirty="0">
                <a:latin typeface="Times New Roman"/>
                <a:cs typeface="Times New Roman"/>
              </a:rPr>
              <a:t>addresses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interrupts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70" dirty="0">
                <a:latin typeface="Times New Roman"/>
                <a:cs typeface="Times New Roman"/>
              </a:rPr>
              <a:t>shown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60" dirty="0">
                <a:latin typeface="Times New Roman"/>
                <a:cs typeface="Times New Roman"/>
              </a:rPr>
              <a:t>table.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00" dirty="0">
                <a:latin typeface="Times New Roman"/>
                <a:cs typeface="Times New Roman"/>
              </a:rPr>
              <a:t>these </a:t>
            </a:r>
            <a:r>
              <a:rPr sz="1800" spc="75" dirty="0">
                <a:latin typeface="Times New Roman"/>
                <a:cs typeface="Times New Roman"/>
              </a:rPr>
              <a:t>addresses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0" dirty="0">
                <a:latin typeface="Times New Roman"/>
                <a:cs typeface="Times New Roman"/>
              </a:rPr>
              <a:t>starting </a:t>
            </a:r>
            <a:r>
              <a:rPr sz="1800" spc="70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62" y="3058791"/>
            <a:ext cx="529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3325" algn="l"/>
                <a:tab pos="2198370" algn="l"/>
                <a:tab pos="3569970" algn="l"/>
                <a:tab pos="4353560" algn="l"/>
                <a:tab pos="4963160" algn="l"/>
              </a:tabLst>
            </a:pPr>
            <a:r>
              <a:rPr sz="1800" spc="55" dirty="0">
                <a:latin typeface="Times New Roman"/>
                <a:cs typeface="Times New Roman"/>
              </a:rPr>
              <a:t>inter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spc="50" dirty="0">
                <a:latin typeface="Times New Roman"/>
                <a:cs typeface="Times New Roman"/>
              </a:rPr>
              <a:t>u</a:t>
            </a:r>
            <a:r>
              <a:rPr sz="1800" spc="120" dirty="0">
                <a:latin typeface="Times New Roman"/>
                <a:cs typeface="Times New Roman"/>
              </a:rPr>
              <a:t>pt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75" dirty="0">
                <a:latin typeface="Times New Roman"/>
                <a:cs typeface="Times New Roman"/>
              </a:rPr>
              <a:t>se</a:t>
            </a:r>
            <a:r>
              <a:rPr sz="1800" spc="45" dirty="0">
                <a:latin typeface="Times New Roman"/>
                <a:cs typeface="Times New Roman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vic</a:t>
            </a:r>
            <a:r>
              <a:rPr sz="1800" spc="12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65" dirty="0">
                <a:latin typeface="Times New Roman"/>
                <a:cs typeface="Times New Roman"/>
              </a:rPr>
              <a:t>sub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spc="80" dirty="0">
                <a:latin typeface="Times New Roman"/>
                <a:cs typeface="Times New Roman"/>
              </a:rPr>
              <a:t>o</a:t>
            </a:r>
            <a:r>
              <a:rPr sz="1800" spc="75" dirty="0">
                <a:latin typeface="Times New Roman"/>
                <a:cs typeface="Times New Roman"/>
              </a:rPr>
              <a:t>u</a:t>
            </a:r>
            <a:r>
              <a:rPr sz="1800" spc="15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95" dirty="0">
                <a:latin typeface="Times New Roman"/>
                <a:cs typeface="Times New Roman"/>
              </a:rPr>
              <a:t>ne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40" dirty="0">
                <a:latin typeface="Times New Roman"/>
                <a:cs typeface="Times New Roman"/>
              </a:rPr>
              <a:t>(ISS)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45" dirty="0">
                <a:latin typeface="Times New Roman"/>
                <a:cs typeface="Times New Roman"/>
              </a:rPr>
              <a:t>f</a:t>
            </a:r>
            <a:r>
              <a:rPr sz="1800" spc="55" dirty="0">
                <a:latin typeface="Times New Roman"/>
                <a:cs typeface="Times New Roman"/>
              </a:rPr>
              <a:t>o</a:t>
            </a:r>
            <a:r>
              <a:rPr sz="1800" spc="3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58" y="3219073"/>
            <a:ext cx="5299710" cy="1351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800" spc="55" dirty="0">
                <a:latin typeface="Times New Roman"/>
                <a:cs typeface="Times New Roman"/>
              </a:rPr>
              <a:t>corresponding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interrupt.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00"/>
              </a:spcBef>
            </a:pPr>
            <a:r>
              <a:rPr sz="1800" spc="20" dirty="0">
                <a:latin typeface="Times New Roman"/>
                <a:cs typeface="Times New Roman"/>
              </a:rPr>
              <a:t>After </a:t>
            </a:r>
            <a:r>
              <a:rPr sz="1800" spc="75" dirty="0">
                <a:latin typeface="Times New Roman"/>
                <a:cs typeface="Times New Roman"/>
              </a:rPr>
              <a:t>an </a:t>
            </a:r>
            <a:r>
              <a:rPr sz="1800" spc="65" dirty="0">
                <a:latin typeface="Times New Roman"/>
                <a:cs typeface="Times New Roman"/>
              </a:rPr>
              <a:t>interrupt </a:t>
            </a:r>
            <a:r>
              <a:rPr sz="1800" spc="-30" dirty="0">
                <a:latin typeface="Times New Roman"/>
                <a:cs typeface="Times New Roman"/>
              </a:rPr>
              <a:t>is </a:t>
            </a:r>
            <a:r>
              <a:rPr sz="1800" spc="75" dirty="0">
                <a:latin typeface="Times New Roman"/>
                <a:cs typeface="Times New Roman"/>
              </a:rPr>
              <a:t>accepted, </a:t>
            </a:r>
            <a:r>
              <a:rPr sz="1800" spc="55" dirty="0">
                <a:latin typeface="Times New Roman"/>
                <a:cs typeface="Times New Roman"/>
              </a:rPr>
              <a:t>execution </a:t>
            </a:r>
            <a:r>
              <a:rPr sz="1800" spc="75" dirty="0">
                <a:latin typeface="Times New Roman"/>
                <a:cs typeface="Times New Roman"/>
              </a:rPr>
              <a:t>proceeds  </a:t>
            </a:r>
            <a:r>
              <a:rPr sz="1800" spc="60" dirty="0">
                <a:latin typeface="Times New Roman"/>
                <a:cs typeface="Times New Roman"/>
              </a:rPr>
              <a:t>starting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vector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address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location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until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return  </a:t>
            </a:r>
            <a:r>
              <a:rPr sz="1800" spc="45" dirty="0">
                <a:latin typeface="Times New Roman"/>
                <a:cs typeface="Times New Roman"/>
              </a:rPr>
              <a:t>instruction </a:t>
            </a:r>
            <a:r>
              <a:rPr sz="1800" spc="-85" dirty="0">
                <a:latin typeface="Times New Roman"/>
                <a:cs typeface="Times New Roman"/>
              </a:rPr>
              <a:t>(RETI)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encountered.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08881" y="2103120"/>
            <a:ext cx="4477877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683" y="1516502"/>
            <a:ext cx="9003665" cy="423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605"/>
              </a:lnSpc>
              <a:spcBef>
                <a:spcPts val="95"/>
              </a:spcBef>
            </a:pPr>
            <a:r>
              <a:rPr sz="2200" b="1" spc="-110" dirty="0">
                <a:latin typeface="Georgia"/>
                <a:cs typeface="Georgia"/>
              </a:rPr>
              <a:t>Steps </a:t>
            </a:r>
            <a:r>
              <a:rPr sz="2200" b="1" spc="-229" dirty="0">
                <a:latin typeface="Georgia"/>
                <a:cs typeface="Georgia"/>
              </a:rPr>
              <a:t>in </a:t>
            </a:r>
            <a:r>
              <a:rPr sz="2200" b="1" spc="-30" dirty="0">
                <a:latin typeface="Georgia"/>
                <a:cs typeface="Georgia"/>
              </a:rPr>
              <a:t>executing </a:t>
            </a:r>
            <a:r>
              <a:rPr sz="2200" b="1" spc="-35" dirty="0">
                <a:latin typeface="Georgia"/>
                <a:cs typeface="Georgia"/>
              </a:rPr>
              <a:t>an</a:t>
            </a:r>
            <a:r>
              <a:rPr sz="2200" b="1" spc="-125" dirty="0">
                <a:latin typeface="Georgia"/>
                <a:cs typeface="Georgia"/>
              </a:rPr>
              <a:t> </a:t>
            </a:r>
            <a:r>
              <a:rPr sz="2200" b="1" spc="-200" dirty="0">
                <a:latin typeface="Georgia"/>
                <a:cs typeface="Georgia"/>
              </a:rPr>
              <a:t>interrupt:</a:t>
            </a:r>
            <a:endParaRPr sz="2200">
              <a:latin typeface="Georgia"/>
              <a:cs typeface="Georgia"/>
            </a:endParaRPr>
          </a:p>
          <a:p>
            <a:pPr marL="12700" algn="just">
              <a:lnSpc>
                <a:spcPts val="2125"/>
              </a:lnSpc>
            </a:pPr>
            <a:r>
              <a:rPr sz="1800" spc="50" dirty="0">
                <a:latin typeface="Times New Roman"/>
                <a:cs typeface="Times New Roman"/>
              </a:rPr>
              <a:t>Upon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activation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interrupt,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microcontroller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goes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through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steps.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183515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20" dirty="0">
                <a:latin typeface="Times New Roman"/>
                <a:cs typeface="Times New Roman"/>
              </a:rPr>
              <a:t>finishes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0" dirty="0">
                <a:latin typeface="Times New Roman"/>
                <a:cs typeface="Times New Roman"/>
              </a:rPr>
              <a:t>instruction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50" dirty="0">
                <a:latin typeface="Times New Roman"/>
                <a:cs typeface="Times New Roman"/>
              </a:rPr>
              <a:t>executing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50" dirty="0">
                <a:latin typeface="Times New Roman"/>
                <a:cs typeface="Times New Roman"/>
              </a:rPr>
              <a:t>saves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5" dirty="0">
                <a:latin typeface="Times New Roman"/>
                <a:cs typeface="Times New Roman"/>
              </a:rPr>
              <a:t>next </a:t>
            </a:r>
            <a:r>
              <a:rPr sz="1800" spc="40" dirty="0">
                <a:latin typeface="Times New Roman"/>
                <a:cs typeface="Times New Roman"/>
              </a:rPr>
              <a:t>instruction  </a:t>
            </a:r>
            <a:r>
              <a:rPr sz="1800" spc="-40" dirty="0">
                <a:latin typeface="Times New Roman"/>
                <a:cs typeface="Times New Roman"/>
              </a:rPr>
              <a:t>(PC) </a:t>
            </a:r>
            <a:r>
              <a:rPr sz="1800" spc="90" dirty="0">
                <a:latin typeface="Times New Roman"/>
                <a:cs typeface="Times New Roman"/>
              </a:rPr>
              <a:t>on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469900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15" dirty="0">
                <a:latin typeface="Times New Roman"/>
                <a:cs typeface="Times New Roman"/>
              </a:rPr>
              <a:t>It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also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saves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current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status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all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internally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(i.e.,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not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stack).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182880" algn="just">
              <a:lnSpc>
                <a:spcPct val="100000"/>
              </a:lnSpc>
              <a:spcBef>
                <a:spcPts val="490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35" dirty="0">
                <a:latin typeface="Times New Roman"/>
                <a:cs typeface="Times New Roman"/>
              </a:rPr>
              <a:t>jumps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80" dirty="0">
                <a:latin typeface="Times New Roman"/>
                <a:cs typeface="Times New Roman"/>
              </a:rPr>
              <a:t>a </a:t>
            </a:r>
            <a:r>
              <a:rPr sz="1800" spc="20" dirty="0">
                <a:latin typeface="Times New Roman"/>
                <a:cs typeface="Times New Roman"/>
              </a:rPr>
              <a:t>fixed </a:t>
            </a:r>
            <a:r>
              <a:rPr sz="1800" spc="35" dirty="0">
                <a:latin typeface="Times New Roman"/>
                <a:cs typeface="Times New Roman"/>
              </a:rPr>
              <a:t>location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55" dirty="0">
                <a:latin typeface="Times New Roman"/>
                <a:cs typeface="Times New Roman"/>
              </a:rPr>
              <a:t>memory </a:t>
            </a:r>
            <a:r>
              <a:rPr sz="1800" spc="20" dirty="0">
                <a:latin typeface="Times New Roman"/>
                <a:cs typeface="Times New Roman"/>
              </a:rPr>
              <a:t>called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interrupt </a:t>
            </a:r>
            <a:r>
              <a:rPr sz="1800" spc="60" dirty="0">
                <a:latin typeface="Times New Roman"/>
                <a:cs typeface="Times New Roman"/>
              </a:rPr>
              <a:t>vector </a:t>
            </a:r>
            <a:r>
              <a:rPr sz="1800" spc="70" dirty="0">
                <a:latin typeface="Times New Roman"/>
                <a:cs typeface="Times New Roman"/>
              </a:rPr>
              <a:t>table </a:t>
            </a:r>
            <a:r>
              <a:rPr sz="1800" spc="110" dirty="0">
                <a:latin typeface="Times New Roman"/>
                <a:cs typeface="Times New Roman"/>
              </a:rPr>
              <a:t>that </a:t>
            </a:r>
            <a:r>
              <a:rPr sz="1800" spc="40" dirty="0">
                <a:latin typeface="Times New Roman"/>
                <a:cs typeface="Times New Roman"/>
              </a:rPr>
              <a:t>holds </a:t>
            </a:r>
            <a:r>
              <a:rPr sz="1800" spc="114" dirty="0">
                <a:latin typeface="Times New Roman"/>
                <a:cs typeface="Times New Roman"/>
              </a:rPr>
              <a:t>the  </a:t>
            </a:r>
            <a:r>
              <a:rPr sz="1800" spc="75" dirty="0">
                <a:latin typeface="Times New Roman"/>
                <a:cs typeface="Times New Roman"/>
              </a:rPr>
              <a:t>address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service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routine.</a:t>
            </a:r>
            <a:endParaRPr sz="1800">
              <a:latin typeface="Times New Roman"/>
              <a:cs typeface="Times New Roman"/>
            </a:endParaRPr>
          </a:p>
          <a:p>
            <a:pPr marL="469900" marR="8255" indent="-182880" algn="just">
              <a:lnSpc>
                <a:spcPct val="100000"/>
              </a:lnSpc>
              <a:spcBef>
                <a:spcPts val="509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35" dirty="0">
                <a:latin typeface="Times New Roman"/>
                <a:cs typeface="Times New Roman"/>
              </a:rPr>
              <a:t>microcontroller </a:t>
            </a:r>
            <a:r>
              <a:rPr sz="1800" spc="95" dirty="0">
                <a:latin typeface="Times New Roman"/>
                <a:cs typeface="Times New Roman"/>
              </a:rPr>
              <a:t>gets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5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10" dirty="0">
                <a:latin typeface="Times New Roman"/>
                <a:cs typeface="Times New Roman"/>
              </a:rPr>
              <a:t>ISR </a:t>
            </a:r>
            <a:r>
              <a:rPr sz="1800" spc="55" dirty="0">
                <a:latin typeface="Times New Roman"/>
                <a:cs typeface="Times New Roman"/>
              </a:rPr>
              <a:t>from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interrupt </a:t>
            </a:r>
            <a:r>
              <a:rPr sz="1800" spc="60" dirty="0">
                <a:latin typeface="Times New Roman"/>
                <a:cs typeface="Times New Roman"/>
              </a:rPr>
              <a:t>vector </a:t>
            </a:r>
            <a:r>
              <a:rPr sz="1800" spc="70" dirty="0">
                <a:latin typeface="Times New Roman"/>
                <a:cs typeface="Times New Roman"/>
              </a:rPr>
              <a:t>table </a:t>
            </a:r>
            <a:r>
              <a:rPr sz="1800" spc="80" dirty="0">
                <a:latin typeface="Times New Roman"/>
                <a:cs typeface="Times New Roman"/>
              </a:rPr>
              <a:t>and  </a:t>
            </a:r>
            <a:r>
              <a:rPr sz="1800" spc="35" dirty="0">
                <a:latin typeface="Times New Roman"/>
                <a:cs typeface="Times New Roman"/>
              </a:rPr>
              <a:t>jumps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0" dirty="0">
                <a:latin typeface="Times New Roman"/>
                <a:cs typeface="Times New Roman"/>
              </a:rPr>
              <a:t>it.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80" dirty="0">
                <a:latin typeface="Times New Roman"/>
                <a:cs typeface="Times New Roman"/>
              </a:rPr>
              <a:t>starts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80" dirty="0">
                <a:latin typeface="Times New Roman"/>
                <a:cs typeface="Times New Roman"/>
              </a:rPr>
              <a:t>execute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65" dirty="0">
                <a:latin typeface="Times New Roman"/>
                <a:cs typeface="Times New Roman"/>
              </a:rPr>
              <a:t>interrupt </a:t>
            </a:r>
            <a:r>
              <a:rPr sz="1800" spc="25" dirty="0">
                <a:latin typeface="Times New Roman"/>
                <a:cs typeface="Times New Roman"/>
              </a:rPr>
              <a:t>service </a:t>
            </a:r>
            <a:r>
              <a:rPr sz="1800" spc="60" dirty="0">
                <a:latin typeface="Times New Roman"/>
                <a:cs typeface="Times New Roman"/>
              </a:rPr>
              <a:t>subroutine </a:t>
            </a:r>
            <a:r>
              <a:rPr sz="1800" spc="15" dirty="0">
                <a:latin typeface="Times New Roman"/>
                <a:cs typeface="Times New Roman"/>
              </a:rPr>
              <a:t>until it </a:t>
            </a:r>
            <a:r>
              <a:rPr sz="1800" spc="65" dirty="0">
                <a:latin typeface="Times New Roman"/>
                <a:cs typeface="Times New Roman"/>
              </a:rPr>
              <a:t>reaches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last  instruction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subroutine,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RETI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(return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interrupt).</a:t>
            </a:r>
            <a:endParaRPr sz="1800">
              <a:latin typeface="Times New Roman"/>
              <a:cs typeface="Times New Roman"/>
            </a:endParaRPr>
          </a:p>
          <a:p>
            <a:pPr marL="469900" marR="6350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469900" algn="l"/>
              </a:tabLst>
            </a:pPr>
            <a:r>
              <a:rPr sz="1800" spc="50" dirty="0">
                <a:latin typeface="Times New Roman"/>
                <a:cs typeface="Times New Roman"/>
              </a:rPr>
              <a:t>Upon executing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-145" dirty="0">
                <a:latin typeface="Times New Roman"/>
                <a:cs typeface="Times New Roman"/>
              </a:rPr>
              <a:t>RETI </a:t>
            </a:r>
            <a:r>
              <a:rPr sz="1800" spc="40" dirty="0">
                <a:latin typeface="Times New Roman"/>
                <a:cs typeface="Times New Roman"/>
              </a:rPr>
              <a:t>instruction,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35" dirty="0">
                <a:latin typeface="Times New Roman"/>
                <a:cs typeface="Times New Roman"/>
              </a:rPr>
              <a:t>microcontroller </a:t>
            </a:r>
            <a:r>
              <a:rPr sz="1800" spc="75" dirty="0">
                <a:latin typeface="Times New Roman"/>
                <a:cs typeface="Times New Roman"/>
              </a:rPr>
              <a:t>returns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45" dirty="0">
                <a:latin typeface="Times New Roman"/>
                <a:cs typeface="Times New Roman"/>
              </a:rPr>
              <a:t>place </a:t>
            </a:r>
            <a:r>
              <a:rPr sz="1800" spc="85" dirty="0">
                <a:latin typeface="Times New Roman"/>
                <a:cs typeface="Times New Roman"/>
              </a:rPr>
              <a:t>where </a:t>
            </a:r>
            <a:r>
              <a:rPr sz="1800" spc="5" dirty="0">
                <a:latin typeface="Times New Roman"/>
                <a:cs typeface="Times New Roman"/>
              </a:rPr>
              <a:t>it  </a:t>
            </a:r>
            <a:r>
              <a:rPr sz="1800" spc="70" dirty="0">
                <a:latin typeface="Times New Roman"/>
                <a:cs typeface="Times New Roman"/>
              </a:rPr>
              <a:t>was interrupted. </a:t>
            </a:r>
            <a:r>
              <a:rPr sz="1800" spc="-5" dirty="0">
                <a:latin typeface="Times New Roman"/>
                <a:cs typeface="Times New Roman"/>
              </a:rPr>
              <a:t>First, </a:t>
            </a: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100" dirty="0">
                <a:latin typeface="Times New Roman"/>
                <a:cs typeface="Times New Roman"/>
              </a:rPr>
              <a:t>gets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70" dirty="0">
                <a:latin typeface="Times New Roman"/>
                <a:cs typeface="Times New Roman"/>
              </a:rPr>
              <a:t>program </a:t>
            </a:r>
            <a:r>
              <a:rPr sz="1800" spc="80" dirty="0">
                <a:latin typeface="Times New Roman"/>
                <a:cs typeface="Times New Roman"/>
              </a:rPr>
              <a:t>counter </a:t>
            </a:r>
            <a:r>
              <a:rPr sz="1800" spc="-40" dirty="0">
                <a:latin typeface="Times New Roman"/>
                <a:cs typeface="Times New Roman"/>
              </a:rPr>
              <a:t>(PC) </a:t>
            </a:r>
            <a:r>
              <a:rPr sz="1800" spc="75" dirty="0">
                <a:latin typeface="Times New Roman"/>
                <a:cs typeface="Times New Roman"/>
              </a:rPr>
              <a:t>address </a:t>
            </a:r>
            <a:r>
              <a:rPr sz="1800" spc="55" dirty="0">
                <a:latin typeface="Times New Roman"/>
                <a:cs typeface="Times New Roman"/>
              </a:rPr>
              <a:t>from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5" dirty="0">
                <a:latin typeface="Times New Roman"/>
                <a:cs typeface="Times New Roman"/>
              </a:rPr>
              <a:t>by  </a:t>
            </a:r>
            <a:r>
              <a:rPr sz="1800" spc="60" dirty="0">
                <a:latin typeface="Times New Roman"/>
                <a:cs typeface="Times New Roman"/>
              </a:rPr>
              <a:t>popping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110" dirty="0">
                <a:latin typeface="Times New Roman"/>
                <a:cs typeface="Times New Roman"/>
              </a:rPr>
              <a:t>top two </a:t>
            </a:r>
            <a:r>
              <a:rPr sz="1800" spc="70" dirty="0">
                <a:latin typeface="Times New Roman"/>
                <a:cs typeface="Times New Roman"/>
              </a:rPr>
              <a:t>bytes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55" dirty="0">
                <a:latin typeface="Times New Roman"/>
                <a:cs typeface="Times New Roman"/>
              </a:rPr>
              <a:t>stack </a:t>
            </a:r>
            <a:r>
              <a:rPr sz="1800" spc="50" dirty="0">
                <a:latin typeface="Times New Roman"/>
                <a:cs typeface="Times New Roman"/>
              </a:rPr>
              <a:t>into </a:t>
            </a:r>
            <a:r>
              <a:rPr sz="1800" spc="110" dirty="0">
                <a:latin typeface="Times New Roman"/>
                <a:cs typeface="Times New Roman"/>
              </a:rPr>
              <a:t>the </a:t>
            </a:r>
            <a:r>
              <a:rPr sz="1800" spc="-75" dirty="0">
                <a:latin typeface="Times New Roman"/>
                <a:cs typeface="Times New Roman"/>
              </a:rPr>
              <a:t>PC. </a:t>
            </a:r>
            <a:r>
              <a:rPr sz="1800" spc="15" dirty="0">
                <a:latin typeface="Times New Roman"/>
                <a:cs typeface="Times New Roman"/>
              </a:rPr>
              <a:t>Then it </a:t>
            </a:r>
            <a:r>
              <a:rPr sz="1800" spc="80" dirty="0">
                <a:latin typeface="Times New Roman"/>
                <a:cs typeface="Times New Roman"/>
              </a:rPr>
              <a:t>starts </a:t>
            </a:r>
            <a:r>
              <a:rPr sz="1800" spc="125" dirty="0">
                <a:latin typeface="Times New Roman"/>
                <a:cs typeface="Times New Roman"/>
              </a:rPr>
              <a:t>to </a:t>
            </a:r>
            <a:r>
              <a:rPr sz="1800" spc="80" dirty="0">
                <a:latin typeface="Times New Roman"/>
                <a:cs typeface="Times New Roman"/>
              </a:rPr>
              <a:t>execute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that  </a:t>
            </a:r>
            <a:r>
              <a:rPr sz="1800" spc="65" dirty="0">
                <a:latin typeface="Times New Roman"/>
                <a:cs typeface="Times New Roman"/>
              </a:rPr>
              <a:t>address.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915"/>
              </a:spcBef>
            </a:pPr>
            <a:r>
              <a:rPr spc="-280" dirty="0"/>
              <a:t>IP </a:t>
            </a:r>
            <a:r>
              <a:rPr spc="-170" dirty="0"/>
              <a:t>(Interrupt </a:t>
            </a:r>
            <a:r>
              <a:rPr spc="-190" dirty="0"/>
              <a:t>Priority)</a:t>
            </a:r>
            <a:r>
              <a:rPr spc="-75" dirty="0"/>
              <a:t> </a:t>
            </a:r>
            <a:r>
              <a:rPr spc="-114" dirty="0"/>
              <a:t>Register</a:t>
            </a:r>
          </a:p>
          <a:p>
            <a:pPr marL="454659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30" dirty="0">
                <a:latin typeface="Times New Roman"/>
                <a:cs typeface="Times New Roman"/>
              </a:rPr>
              <a:t>There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30" dirty="0">
                <a:latin typeface="Times New Roman"/>
                <a:cs typeface="Times New Roman"/>
              </a:rPr>
              <a:t>is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80" dirty="0">
                <a:latin typeface="Times New Roman"/>
                <a:cs typeface="Times New Roman"/>
              </a:rPr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20" dirty="0">
                <a:latin typeface="Times New Roman"/>
                <a:cs typeface="Times New Roman"/>
              </a:rPr>
              <a:t>special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45" dirty="0">
                <a:latin typeface="Times New Roman"/>
                <a:cs typeface="Times New Roman"/>
              </a:rPr>
              <a:t>function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60" dirty="0">
                <a:latin typeface="Times New Roman"/>
                <a:cs typeface="Times New Roman"/>
              </a:rPr>
              <a:t>IP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register,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20" dirty="0">
                <a:latin typeface="Times New Roman"/>
                <a:cs typeface="Times New Roman"/>
              </a:rPr>
              <a:t>which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can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110" dirty="0">
                <a:latin typeface="Times New Roman"/>
                <a:cs typeface="Times New Roman"/>
              </a:rPr>
              <a:t>be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75" dirty="0">
                <a:latin typeface="Times New Roman"/>
                <a:cs typeface="Times New Roman"/>
              </a:rPr>
              <a:t>used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120" dirty="0">
                <a:latin typeface="Times New Roman"/>
                <a:cs typeface="Times New Roman"/>
              </a:rPr>
              <a:t>to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35" dirty="0">
                <a:latin typeface="Times New Roman"/>
                <a:cs typeface="Times New Roman"/>
              </a:rPr>
              <a:t>assign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different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priority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levels</a:t>
            </a:r>
          </a:p>
          <a:p>
            <a:pPr marL="454659">
              <a:lnSpc>
                <a:spcPct val="100000"/>
              </a:lnSpc>
              <a:spcBef>
                <a:spcPts val="5"/>
              </a:spcBef>
            </a:pPr>
            <a:r>
              <a:rPr b="0" spc="125" dirty="0">
                <a:latin typeface="Times New Roman"/>
                <a:cs typeface="Times New Roman"/>
              </a:rPr>
              <a:t>to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70" dirty="0">
                <a:latin typeface="Times New Roman"/>
                <a:cs typeface="Times New Roman"/>
              </a:rPr>
              <a:t>each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of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114" dirty="0">
                <a:latin typeface="Times New Roman"/>
                <a:cs typeface="Times New Roman"/>
              </a:rPr>
              <a:t>the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interrupt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sources.</a:t>
            </a:r>
          </a:p>
          <a:p>
            <a:pPr marL="454659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30" dirty="0">
                <a:latin typeface="Times New Roman"/>
                <a:cs typeface="Times New Roman"/>
              </a:rPr>
              <a:t>There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80" dirty="0">
                <a:latin typeface="Times New Roman"/>
                <a:cs typeface="Times New Roman"/>
              </a:rPr>
              <a:t>are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110" dirty="0">
                <a:latin typeface="Times New Roman"/>
                <a:cs typeface="Times New Roman"/>
              </a:rPr>
              <a:t>two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priority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levels:</a:t>
            </a:r>
          </a:p>
          <a:p>
            <a:pPr marL="2100580" marR="5930265">
              <a:lnSpc>
                <a:spcPct val="146900"/>
              </a:lnSpc>
              <a:spcBef>
                <a:spcPts val="15"/>
              </a:spcBef>
            </a:pPr>
            <a:r>
              <a:rPr sz="1600" b="0" spc="-25" dirty="0">
                <a:latin typeface="Times New Roman"/>
                <a:cs typeface="Times New Roman"/>
              </a:rPr>
              <a:t>High</a:t>
            </a:r>
            <a:r>
              <a:rPr sz="1600" b="0" spc="-120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Priority  </a:t>
            </a:r>
            <a:r>
              <a:rPr sz="1600" b="0" spc="-20" dirty="0">
                <a:latin typeface="Times New Roman"/>
                <a:cs typeface="Times New Roman"/>
              </a:rPr>
              <a:t>Low</a:t>
            </a:r>
            <a:r>
              <a:rPr sz="1600" b="0" spc="-7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Priority</a:t>
            </a:r>
            <a:endParaRPr sz="1600">
              <a:latin typeface="Times New Roman"/>
              <a:cs typeface="Times New Roman"/>
            </a:endParaRPr>
          </a:p>
          <a:p>
            <a:pPr marL="454659" indent="-182880">
              <a:lnSpc>
                <a:spcPct val="100000"/>
              </a:lnSpc>
              <a:spcBef>
                <a:spcPts val="885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35" dirty="0">
                <a:latin typeface="Times New Roman"/>
                <a:cs typeface="Times New Roman"/>
              </a:rPr>
              <a:t>When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85" dirty="0">
                <a:latin typeface="Times New Roman"/>
                <a:cs typeface="Times New Roman"/>
              </a:rPr>
              <a:t>a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high-priority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interrupt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30" dirty="0">
                <a:latin typeface="Times New Roman"/>
                <a:cs typeface="Times New Roman"/>
              </a:rPr>
              <a:t>is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35" dirty="0">
                <a:latin typeface="Times New Roman"/>
                <a:cs typeface="Times New Roman"/>
              </a:rPr>
              <a:t>serviced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,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it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80" dirty="0">
                <a:latin typeface="Times New Roman"/>
                <a:cs typeface="Times New Roman"/>
              </a:rPr>
              <a:t>cannot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105" dirty="0">
                <a:latin typeface="Times New Roman"/>
                <a:cs typeface="Times New Roman"/>
              </a:rPr>
              <a:t>be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70" dirty="0">
                <a:latin typeface="Times New Roman"/>
                <a:cs typeface="Times New Roman"/>
              </a:rPr>
              <a:t>interrupted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by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30" dirty="0">
                <a:latin typeface="Times New Roman"/>
                <a:cs typeface="Times New Roman"/>
              </a:rPr>
              <a:t>any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90" dirty="0">
                <a:latin typeface="Times New Roman"/>
                <a:cs typeface="Times New Roman"/>
              </a:rPr>
              <a:t>other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60" dirty="0">
                <a:latin typeface="Times New Roman"/>
                <a:cs typeface="Times New Roman"/>
              </a:rPr>
              <a:t>source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of</a:t>
            </a:r>
          </a:p>
          <a:p>
            <a:pPr marL="454659">
              <a:lnSpc>
                <a:spcPct val="100000"/>
              </a:lnSpc>
            </a:pPr>
            <a:r>
              <a:rPr b="0" spc="60" dirty="0">
                <a:latin typeface="Times New Roman"/>
                <a:cs typeface="Times New Roman"/>
              </a:rPr>
              <a:t>interrupts.</a:t>
            </a:r>
          </a:p>
          <a:p>
            <a:pPr marL="454659" marR="5080" indent="-183515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35" dirty="0">
                <a:latin typeface="Times New Roman"/>
                <a:cs typeface="Times New Roman"/>
              </a:rPr>
              <a:t>However, </a:t>
            </a:r>
            <a:r>
              <a:rPr b="0" spc="80" dirty="0">
                <a:latin typeface="Times New Roman"/>
                <a:cs typeface="Times New Roman"/>
              </a:rPr>
              <a:t>when a </a:t>
            </a:r>
            <a:r>
              <a:rPr b="0" dirty="0">
                <a:latin typeface="Times New Roman"/>
                <a:cs typeface="Times New Roman"/>
              </a:rPr>
              <a:t>low-priority </a:t>
            </a:r>
            <a:r>
              <a:rPr b="0" spc="65" dirty="0">
                <a:latin typeface="Times New Roman"/>
                <a:cs typeface="Times New Roman"/>
              </a:rPr>
              <a:t>interrupt </a:t>
            </a:r>
            <a:r>
              <a:rPr b="0" spc="-30" dirty="0">
                <a:latin typeface="Times New Roman"/>
                <a:cs typeface="Times New Roman"/>
              </a:rPr>
              <a:t>is </a:t>
            </a:r>
            <a:r>
              <a:rPr b="0" spc="70" dirty="0">
                <a:latin typeface="Times New Roman"/>
                <a:cs typeface="Times New Roman"/>
              </a:rPr>
              <a:t>under </a:t>
            </a:r>
            <a:r>
              <a:rPr b="0" spc="25" dirty="0">
                <a:latin typeface="Times New Roman"/>
                <a:cs typeface="Times New Roman"/>
              </a:rPr>
              <a:t>service </a:t>
            </a:r>
            <a:r>
              <a:rPr b="0" dirty="0">
                <a:latin typeface="Times New Roman"/>
                <a:cs typeface="Times New Roman"/>
              </a:rPr>
              <a:t>, </a:t>
            </a:r>
            <a:r>
              <a:rPr b="0" spc="15" dirty="0">
                <a:latin typeface="Times New Roman"/>
                <a:cs typeface="Times New Roman"/>
              </a:rPr>
              <a:t>it </a:t>
            </a:r>
            <a:r>
              <a:rPr b="0" spc="55" dirty="0">
                <a:latin typeface="Times New Roman"/>
                <a:cs typeface="Times New Roman"/>
              </a:rPr>
              <a:t>can </a:t>
            </a:r>
            <a:r>
              <a:rPr b="0" spc="110" dirty="0">
                <a:latin typeface="Times New Roman"/>
                <a:cs typeface="Times New Roman"/>
              </a:rPr>
              <a:t>be </a:t>
            </a:r>
            <a:r>
              <a:rPr b="0" spc="75" dirty="0">
                <a:latin typeface="Times New Roman"/>
                <a:cs typeface="Times New Roman"/>
              </a:rPr>
              <a:t>interrupted </a:t>
            </a:r>
            <a:r>
              <a:rPr b="0" spc="15" dirty="0">
                <a:latin typeface="Times New Roman"/>
                <a:cs typeface="Times New Roman"/>
              </a:rPr>
              <a:t>by </a:t>
            </a:r>
            <a:r>
              <a:rPr b="0" spc="80" dirty="0">
                <a:latin typeface="Times New Roman"/>
                <a:cs typeface="Times New Roman"/>
              </a:rPr>
              <a:t>a </a:t>
            </a:r>
            <a:r>
              <a:rPr b="0" spc="20" dirty="0">
                <a:latin typeface="Times New Roman"/>
                <a:cs typeface="Times New Roman"/>
              </a:rPr>
              <a:t>high  </a:t>
            </a:r>
            <a:r>
              <a:rPr b="0" spc="15" dirty="0">
                <a:latin typeface="Times New Roman"/>
                <a:cs typeface="Times New Roman"/>
              </a:rPr>
              <a:t>priority </a:t>
            </a:r>
            <a:r>
              <a:rPr b="0" spc="65" dirty="0">
                <a:latin typeface="Times New Roman"/>
                <a:cs typeface="Times New Roman"/>
              </a:rPr>
              <a:t>interrupt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source.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052" y="692272"/>
            <a:ext cx="5297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Data </a:t>
            </a:r>
            <a:r>
              <a:rPr spc="-140" dirty="0"/>
              <a:t>memory</a:t>
            </a:r>
            <a:r>
              <a:rPr spc="210" dirty="0"/>
              <a:t> </a:t>
            </a:r>
            <a:r>
              <a:rPr spc="-15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0744" y="2330268"/>
            <a:ext cx="279209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55" dirty="0">
                <a:latin typeface="Times New Roman"/>
                <a:cs typeface="Times New Roman"/>
              </a:rPr>
              <a:t>memory  </a:t>
            </a:r>
            <a:r>
              <a:rPr sz="1800" spc="45" dirty="0">
                <a:latin typeface="Times New Roman"/>
                <a:cs typeface="Times New Roman"/>
              </a:rPr>
              <a:t>comprises </a:t>
            </a:r>
            <a:r>
              <a:rPr sz="1800" spc="-85" dirty="0">
                <a:latin typeface="Times New Roman"/>
                <a:cs typeface="Times New Roman"/>
              </a:rPr>
              <a:t>128 </a:t>
            </a:r>
            <a:r>
              <a:rPr sz="1800" spc="65" dirty="0">
                <a:latin typeface="Times New Roman"/>
                <a:cs typeface="Times New Roman"/>
              </a:rPr>
              <a:t>bytes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on-  </a:t>
            </a:r>
            <a:r>
              <a:rPr sz="1800" spc="20" dirty="0">
                <a:latin typeface="Times New Roman"/>
                <a:cs typeface="Times New Roman"/>
              </a:rPr>
              <a:t>chip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-175" dirty="0">
                <a:latin typeface="Times New Roman"/>
                <a:cs typeface="Times New Roman"/>
              </a:rPr>
              <a:t>21 </a:t>
            </a:r>
            <a:r>
              <a:rPr sz="1800" dirty="0">
                <a:latin typeface="Times New Roman"/>
                <a:cs typeface="Times New Roman"/>
              </a:rPr>
              <a:t>Special  </a:t>
            </a:r>
            <a:r>
              <a:rPr sz="1800" spc="25" dirty="0">
                <a:latin typeface="Times New Roman"/>
                <a:cs typeface="Times New Roman"/>
              </a:rPr>
              <a:t>Function </a:t>
            </a:r>
            <a:r>
              <a:rPr sz="1800" spc="40" dirty="0">
                <a:latin typeface="Times New Roman"/>
                <a:cs typeface="Times New Roman"/>
              </a:rPr>
              <a:t>Registers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(SFRs).</a:t>
            </a:r>
            <a:endParaRPr sz="1800">
              <a:latin typeface="Times New Roman"/>
              <a:cs typeface="Times New Roman"/>
            </a:endParaRPr>
          </a:p>
          <a:p>
            <a:pPr marL="195580" marR="6350" indent="-182880" algn="just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20" dirty="0">
                <a:latin typeface="Times New Roman"/>
                <a:cs typeface="Times New Roman"/>
              </a:rPr>
              <a:t>allows </a:t>
            </a:r>
            <a:r>
              <a:rPr sz="1800" spc="35" dirty="0">
                <a:latin typeface="Times New Roman"/>
                <a:cs typeface="Times New Roman"/>
              </a:rPr>
              <a:t>interfacing  </a:t>
            </a:r>
            <a:r>
              <a:rPr sz="1800" spc="60" dirty="0">
                <a:latin typeface="Times New Roman"/>
                <a:cs typeface="Times New Roman"/>
              </a:rPr>
              <a:t>external </a:t>
            </a:r>
            <a:r>
              <a:rPr sz="1800" spc="100" dirty="0">
                <a:latin typeface="Times New Roman"/>
                <a:cs typeface="Times New Roman"/>
              </a:rPr>
              <a:t>data </a:t>
            </a:r>
            <a:r>
              <a:rPr sz="1800" spc="55" dirty="0">
                <a:latin typeface="Times New Roman"/>
                <a:cs typeface="Times New Roman"/>
              </a:rPr>
              <a:t>memory of  </a:t>
            </a:r>
            <a:r>
              <a:rPr sz="1800" spc="35" dirty="0">
                <a:latin typeface="Times New Roman"/>
                <a:cs typeface="Times New Roman"/>
              </a:rPr>
              <a:t>maximum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size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up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64K.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0660" y="1757336"/>
            <a:ext cx="5394960" cy="427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/>
          <p:nvPr/>
        </p:nvSpPr>
        <p:spPr>
          <a:xfrm>
            <a:off x="1606677" y="1698101"/>
            <a:ext cx="9104741" cy="4428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274" y="1507358"/>
            <a:ext cx="8479790" cy="151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43560" indent="-182880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Arial"/>
              <a:buChar char="◦"/>
              <a:tabLst>
                <a:tab pos="195580" algn="l"/>
              </a:tabLst>
            </a:pPr>
            <a:r>
              <a:rPr sz="1800" spc="30" dirty="0">
                <a:latin typeface="Times New Roman"/>
                <a:cs typeface="Times New Roman"/>
              </a:rPr>
              <a:t>Apart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from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two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programmable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interrupt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levels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an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internal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polling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sequence  </a:t>
            </a:r>
            <a:r>
              <a:rPr sz="1800" spc="70" dirty="0">
                <a:latin typeface="Times New Roman"/>
                <a:cs typeface="Times New Roman"/>
              </a:rPr>
              <a:t>determines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request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be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serviced.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Arial"/>
              <a:buChar char="◦"/>
              <a:tabLst>
                <a:tab pos="195580" algn="l"/>
              </a:tabLst>
            </a:pP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5" dirty="0">
                <a:latin typeface="Times New Roman"/>
                <a:cs typeface="Times New Roman"/>
              </a:rPr>
              <a:t>event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25" dirty="0">
                <a:latin typeface="Times New Roman"/>
                <a:cs typeface="Times New Roman"/>
              </a:rPr>
              <a:t>multiple </a:t>
            </a:r>
            <a:r>
              <a:rPr sz="1800" spc="65" dirty="0">
                <a:latin typeface="Times New Roman"/>
                <a:cs typeface="Times New Roman"/>
              </a:rPr>
              <a:t>interrupt </a:t>
            </a:r>
            <a:r>
              <a:rPr sz="1800" spc="85" dirty="0">
                <a:latin typeface="Times New Roman"/>
                <a:cs typeface="Times New Roman"/>
              </a:rPr>
              <a:t>requests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spc="80" dirty="0">
                <a:latin typeface="Times New Roman"/>
                <a:cs typeface="Times New Roman"/>
              </a:rPr>
              <a:t>same </a:t>
            </a:r>
            <a:r>
              <a:rPr sz="1800" spc="15" dirty="0">
                <a:latin typeface="Times New Roman"/>
                <a:cs typeface="Times New Roman"/>
              </a:rPr>
              <a:t>priority </a:t>
            </a:r>
            <a:r>
              <a:rPr sz="1800" spc="10" dirty="0">
                <a:latin typeface="Times New Roman"/>
                <a:cs typeface="Times New Roman"/>
              </a:rPr>
              <a:t>levels </a:t>
            </a:r>
            <a:r>
              <a:rPr sz="1800" spc="45" dirty="0">
                <a:latin typeface="Times New Roman"/>
                <a:cs typeface="Times New Roman"/>
              </a:rPr>
              <a:t>being </a:t>
            </a:r>
            <a:r>
              <a:rPr sz="1800" spc="40" dirty="0">
                <a:latin typeface="Times New Roman"/>
                <a:cs typeface="Times New Roman"/>
              </a:rPr>
              <a:t>received  </a:t>
            </a:r>
            <a:r>
              <a:rPr sz="1800" spc="30" dirty="0">
                <a:latin typeface="Times New Roman"/>
                <a:cs typeface="Times New Roman"/>
              </a:rPr>
              <a:t>simultaneously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interval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polling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sequence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hierarchy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within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same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priority  </a:t>
            </a:r>
            <a:r>
              <a:rPr sz="1800" spc="5" dirty="0">
                <a:latin typeface="Times New Roman"/>
                <a:cs typeface="Times New Roman"/>
              </a:rPr>
              <a:t>level.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6355" y="3186683"/>
            <a:ext cx="5642610" cy="2703830"/>
            <a:chOff x="3396355" y="3186683"/>
            <a:chExt cx="5642610" cy="2703830"/>
          </a:xfrm>
        </p:grpSpPr>
        <p:sp>
          <p:nvSpPr>
            <p:cNvPr id="5" name="object 5"/>
            <p:cNvSpPr/>
            <p:nvPr/>
          </p:nvSpPr>
          <p:spPr>
            <a:xfrm>
              <a:off x="3396355" y="3213481"/>
              <a:ext cx="5185928" cy="25472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05671" y="3186683"/>
              <a:ext cx="233172" cy="2703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83030" y="3213353"/>
              <a:ext cx="76200" cy="2547620"/>
            </a:xfrm>
            <a:custGeom>
              <a:avLst/>
              <a:gdLst/>
              <a:ahLst/>
              <a:cxnLst/>
              <a:rect l="l" t="t" r="r" b="b"/>
              <a:pathLst>
                <a:path w="76200" h="2547620">
                  <a:moveTo>
                    <a:pt x="28551" y="2471264"/>
                  </a:moveTo>
                  <a:lnTo>
                    <a:pt x="0" y="2471559"/>
                  </a:lnTo>
                  <a:lnTo>
                    <a:pt x="38862" y="2547366"/>
                  </a:lnTo>
                  <a:lnTo>
                    <a:pt x="69769" y="2483964"/>
                  </a:lnTo>
                  <a:lnTo>
                    <a:pt x="28681" y="2483964"/>
                  </a:lnTo>
                  <a:lnTo>
                    <a:pt x="28551" y="2471264"/>
                  </a:lnTo>
                  <a:close/>
                </a:path>
                <a:path w="76200" h="2547620">
                  <a:moveTo>
                    <a:pt x="47601" y="2471068"/>
                  </a:moveTo>
                  <a:lnTo>
                    <a:pt x="28551" y="2471264"/>
                  </a:lnTo>
                  <a:lnTo>
                    <a:pt x="28681" y="2483964"/>
                  </a:lnTo>
                  <a:lnTo>
                    <a:pt x="47731" y="2483775"/>
                  </a:lnTo>
                  <a:lnTo>
                    <a:pt x="47601" y="2471068"/>
                  </a:lnTo>
                  <a:close/>
                </a:path>
                <a:path w="76200" h="2547620">
                  <a:moveTo>
                    <a:pt x="76200" y="2470772"/>
                  </a:moveTo>
                  <a:lnTo>
                    <a:pt x="47601" y="2471068"/>
                  </a:lnTo>
                  <a:lnTo>
                    <a:pt x="47731" y="2483775"/>
                  </a:lnTo>
                  <a:lnTo>
                    <a:pt x="28681" y="2483964"/>
                  </a:lnTo>
                  <a:lnTo>
                    <a:pt x="69769" y="2483964"/>
                  </a:lnTo>
                  <a:lnTo>
                    <a:pt x="76200" y="2470772"/>
                  </a:lnTo>
                  <a:close/>
                </a:path>
                <a:path w="76200" h="2547620">
                  <a:moveTo>
                    <a:pt x="22341" y="0"/>
                  </a:moveTo>
                  <a:lnTo>
                    <a:pt x="3291" y="243"/>
                  </a:lnTo>
                  <a:lnTo>
                    <a:pt x="28551" y="2471264"/>
                  </a:lnTo>
                  <a:lnTo>
                    <a:pt x="47601" y="2471068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915"/>
              </a:spcBef>
            </a:pPr>
            <a:r>
              <a:rPr spc="-175" dirty="0"/>
              <a:t>Interrupt </a:t>
            </a:r>
            <a:r>
              <a:rPr spc="-80" dirty="0"/>
              <a:t>Enable </a:t>
            </a:r>
            <a:r>
              <a:rPr spc="-229" dirty="0"/>
              <a:t>(IE)</a:t>
            </a:r>
            <a:r>
              <a:rPr spc="-160" dirty="0"/>
              <a:t> </a:t>
            </a:r>
            <a:r>
              <a:rPr spc="-114" dirty="0"/>
              <a:t>Register</a:t>
            </a:r>
          </a:p>
          <a:p>
            <a:pPr marL="454659" indent="-182880">
              <a:lnSpc>
                <a:spcPct val="100000"/>
              </a:lnSpc>
              <a:spcBef>
                <a:spcPts val="815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-140" dirty="0">
                <a:latin typeface="Times New Roman"/>
                <a:cs typeface="Times New Roman"/>
              </a:rPr>
              <a:t>IE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register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30" dirty="0">
                <a:latin typeface="Times New Roman"/>
                <a:cs typeface="Times New Roman"/>
              </a:rPr>
              <a:t>is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spc="80" dirty="0">
                <a:latin typeface="Times New Roman"/>
                <a:cs typeface="Times New Roman"/>
              </a:rPr>
              <a:t>used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for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35" dirty="0">
                <a:latin typeface="Times New Roman"/>
                <a:cs typeface="Times New Roman"/>
              </a:rPr>
              <a:t>enabling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80" dirty="0">
                <a:latin typeface="Times New Roman"/>
                <a:cs typeface="Times New Roman"/>
              </a:rPr>
              <a:t>and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15" dirty="0">
                <a:latin typeface="Times New Roman"/>
                <a:cs typeface="Times New Roman"/>
              </a:rPr>
              <a:t>disabling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spc="114" dirty="0">
                <a:latin typeface="Times New Roman"/>
                <a:cs typeface="Times New Roman"/>
              </a:rPr>
              <a:t>the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60" dirty="0">
                <a:latin typeface="Times New Roman"/>
                <a:cs typeface="Times New Roman"/>
              </a:rPr>
              <a:t>interrupt.</a:t>
            </a:r>
          </a:p>
          <a:p>
            <a:pPr marL="454659" indent="-182880">
              <a:lnSpc>
                <a:spcPct val="100000"/>
              </a:lnSpc>
              <a:spcBef>
                <a:spcPts val="905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-45" dirty="0">
                <a:latin typeface="Times New Roman"/>
                <a:cs typeface="Times New Roman"/>
              </a:rPr>
              <a:t>This </a:t>
            </a:r>
            <a:r>
              <a:rPr b="0" spc="-30" dirty="0">
                <a:latin typeface="Times New Roman"/>
                <a:cs typeface="Times New Roman"/>
              </a:rPr>
              <a:t>is </a:t>
            </a:r>
            <a:r>
              <a:rPr b="0" spc="85" dirty="0">
                <a:latin typeface="Times New Roman"/>
                <a:cs typeface="Times New Roman"/>
              </a:rPr>
              <a:t>a </a:t>
            </a:r>
            <a:r>
              <a:rPr b="0" spc="45" dirty="0">
                <a:latin typeface="Times New Roman"/>
                <a:cs typeface="Times New Roman"/>
              </a:rPr>
              <a:t>bit </a:t>
            </a:r>
            <a:r>
              <a:rPr b="0" spc="65" dirty="0">
                <a:latin typeface="Times New Roman"/>
                <a:cs typeface="Times New Roman"/>
              </a:rPr>
              <a:t>addressable </a:t>
            </a:r>
            <a:r>
              <a:rPr b="0" spc="55" dirty="0">
                <a:latin typeface="Times New Roman"/>
                <a:cs typeface="Times New Roman"/>
              </a:rPr>
              <a:t>register </a:t>
            </a:r>
            <a:r>
              <a:rPr b="0" spc="-20" dirty="0">
                <a:latin typeface="Times New Roman"/>
                <a:cs typeface="Times New Roman"/>
              </a:rPr>
              <a:t>in </a:t>
            </a:r>
            <a:r>
              <a:rPr b="0" spc="20" dirty="0">
                <a:latin typeface="Times New Roman"/>
                <a:cs typeface="Times New Roman"/>
              </a:rPr>
              <a:t>which </a:t>
            </a:r>
            <a:r>
              <a:rPr b="0" spc="-180" dirty="0">
                <a:latin typeface="Times New Roman"/>
                <a:cs typeface="Times New Roman"/>
              </a:rPr>
              <a:t>EA </a:t>
            </a:r>
            <a:r>
              <a:rPr b="0" spc="25" dirty="0">
                <a:latin typeface="Times New Roman"/>
                <a:cs typeface="Times New Roman"/>
              </a:rPr>
              <a:t>value </a:t>
            </a:r>
            <a:r>
              <a:rPr b="0" spc="80" dirty="0">
                <a:latin typeface="Times New Roman"/>
                <a:cs typeface="Times New Roman"/>
              </a:rPr>
              <a:t>must </a:t>
            </a:r>
            <a:r>
              <a:rPr b="0" spc="105" dirty="0">
                <a:latin typeface="Times New Roman"/>
                <a:cs typeface="Times New Roman"/>
              </a:rPr>
              <a:t>be set </a:t>
            </a:r>
            <a:r>
              <a:rPr b="0" spc="114" dirty="0">
                <a:latin typeface="Times New Roman"/>
                <a:cs typeface="Times New Roman"/>
              </a:rPr>
              <a:t>to </a:t>
            </a:r>
            <a:r>
              <a:rPr b="0" spc="100" dirty="0">
                <a:latin typeface="Times New Roman"/>
                <a:cs typeface="Times New Roman"/>
              </a:rPr>
              <a:t>one </a:t>
            </a:r>
            <a:r>
              <a:rPr b="0" spc="50" dirty="0">
                <a:latin typeface="Times New Roman"/>
                <a:cs typeface="Times New Roman"/>
              </a:rPr>
              <a:t>for</a:t>
            </a:r>
            <a:r>
              <a:rPr b="0" spc="525" dirty="0">
                <a:latin typeface="Times New Roman"/>
                <a:cs typeface="Times New Roman"/>
              </a:rPr>
              <a:t> </a:t>
            </a:r>
            <a:r>
              <a:rPr b="0" spc="35" dirty="0">
                <a:latin typeface="Times New Roman"/>
                <a:cs typeface="Times New Roman"/>
              </a:rPr>
              <a:t>enabling</a:t>
            </a:r>
          </a:p>
          <a:p>
            <a:pPr marL="454659">
              <a:lnSpc>
                <a:spcPct val="100000"/>
              </a:lnSpc>
            </a:pPr>
            <a:r>
              <a:rPr b="0" spc="60" dirty="0">
                <a:latin typeface="Times New Roman"/>
                <a:cs typeface="Times New Roman"/>
              </a:rPr>
              <a:t>interrupts.</a:t>
            </a:r>
          </a:p>
          <a:p>
            <a:pPr marL="454659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dirty="0">
                <a:latin typeface="Times New Roman"/>
                <a:cs typeface="Times New Roman"/>
              </a:rPr>
              <a:t>The </a:t>
            </a:r>
            <a:r>
              <a:rPr b="0" spc="-10" dirty="0">
                <a:latin typeface="Times New Roman"/>
                <a:cs typeface="Times New Roman"/>
              </a:rPr>
              <a:t>individual </a:t>
            </a:r>
            <a:r>
              <a:rPr b="0" spc="45" dirty="0">
                <a:latin typeface="Times New Roman"/>
                <a:cs typeface="Times New Roman"/>
              </a:rPr>
              <a:t>bits </a:t>
            </a:r>
            <a:r>
              <a:rPr b="0" spc="-20" dirty="0">
                <a:latin typeface="Times New Roman"/>
                <a:cs typeface="Times New Roman"/>
              </a:rPr>
              <a:t>in </a:t>
            </a:r>
            <a:r>
              <a:rPr b="0" spc="40" dirty="0">
                <a:latin typeface="Times New Roman"/>
                <a:cs typeface="Times New Roman"/>
              </a:rPr>
              <a:t>this </a:t>
            </a:r>
            <a:r>
              <a:rPr b="0" spc="55" dirty="0">
                <a:latin typeface="Times New Roman"/>
                <a:cs typeface="Times New Roman"/>
              </a:rPr>
              <a:t>register </a:t>
            </a:r>
            <a:r>
              <a:rPr b="0" spc="60" dirty="0">
                <a:latin typeface="Times New Roman"/>
                <a:cs typeface="Times New Roman"/>
              </a:rPr>
              <a:t>enables </a:t>
            </a:r>
            <a:r>
              <a:rPr b="0" spc="114" dirty="0">
                <a:latin typeface="Times New Roman"/>
                <a:cs typeface="Times New Roman"/>
              </a:rPr>
              <a:t>the </a:t>
            </a:r>
            <a:r>
              <a:rPr b="0" spc="35" dirty="0">
                <a:latin typeface="Times New Roman"/>
                <a:cs typeface="Times New Roman"/>
              </a:rPr>
              <a:t>particular </a:t>
            </a:r>
            <a:r>
              <a:rPr b="0" spc="65" dirty="0">
                <a:latin typeface="Times New Roman"/>
                <a:cs typeface="Times New Roman"/>
              </a:rPr>
              <a:t>interrupt </a:t>
            </a:r>
            <a:r>
              <a:rPr b="0" spc="-25" dirty="0">
                <a:latin typeface="Times New Roman"/>
                <a:cs typeface="Times New Roman"/>
              </a:rPr>
              <a:t>like </a:t>
            </a:r>
            <a:r>
              <a:rPr b="0" spc="40" dirty="0">
                <a:latin typeface="Times New Roman"/>
                <a:cs typeface="Times New Roman"/>
              </a:rPr>
              <a:t>timer, </a:t>
            </a:r>
            <a:r>
              <a:rPr b="0" spc="15" dirty="0">
                <a:latin typeface="Times New Roman"/>
                <a:cs typeface="Times New Roman"/>
              </a:rPr>
              <a:t>serial </a:t>
            </a:r>
            <a:r>
              <a:rPr b="0" spc="70" dirty="0">
                <a:latin typeface="Times New Roman"/>
                <a:cs typeface="Times New Roman"/>
              </a:rPr>
              <a:t>and  </a:t>
            </a:r>
            <a:r>
              <a:rPr b="0" spc="60" dirty="0">
                <a:latin typeface="Times New Roman"/>
                <a:cs typeface="Times New Roman"/>
              </a:rPr>
              <a:t>external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45" dirty="0">
                <a:latin typeface="Times New Roman"/>
                <a:cs typeface="Times New Roman"/>
              </a:rPr>
              <a:t>inputs.</a:t>
            </a:r>
          </a:p>
          <a:p>
            <a:pPr marL="454659" marR="5080" indent="-182880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455295" algn="l"/>
              </a:tabLst>
            </a:pPr>
            <a:r>
              <a:rPr b="0" spc="15" dirty="0">
                <a:latin typeface="Times New Roman"/>
                <a:cs typeface="Times New Roman"/>
              </a:rPr>
              <a:t>Consider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in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114" dirty="0">
                <a:latin typeface="Times New Roman"/>
                <a:cs typeface="Times New Roman"/>
              </a:rPr>
              <a:t>the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60" dirty="0">
                <a:latin typeface="Times New Roman"/>
                <a:cs typeface="Times New Roman"/>
              </a:rPr>
              <a:t>below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40" dirty="0">
                <a:latin typeface="Times New Roman"/>
                <a:cs typeface="Times New Roman"/>
              </a:rPr>
              <a:t>IE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50" dirty="0">
                <a:latin typeface="Times New Roman"/>
                <a:cs typeface="Times New Roman"/>
              </a:rPr>
              <a:t>register,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35" dirty="0">
                <a:latin typeface="Times New Roman"/>
                <a:cs typeface="Times New Roman"/>
              </a:rPr>
              <a:t>bit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corresponds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12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275" dirty="0">
                <a:latin typeface="Times New Roman"/>
                <a:cs typeface="Times New Roman"/>
              </a:rPr>
              <a:t>1</a:t>
            </a:r>
            <a:r>
              <a:rPr b="0" spc="-195" dirty="0">
                <a:latin typeface="Times New Roman"/>
                <a:cs typeface="Times New Roman"/>
              </a:rPr>
              <a:t> </a:t>
            </a:r>
            <a:r>
              <a:rPr b="0" spc="55" dirty="0">
                <a:latin typeface="Times New Roman"/>
                <a:cs typeface="Times New Roman"/>
              </a:rPr>
              <a:t>activate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114" dirty="0">
                <a:latin typeface="Times New Roman"/>
                <a:cs typeface="Times New Roman"/>
              </a:rPr>
              <a:t>the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interrupt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80" dirty="0">
                <a:latin typeface="Times New Roman"/>
                <a:cs typeface="Times New Roman"/>
              </a:rPr>
              <a:t>and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85" dirty="0">
                <a:latin typeface="Times New Roman"/>
                <a:cs typeface="Times New Roman"/>
              </a:rPr>
              <a:t>0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30" dirty="0">
                <a:latin typeface="Times New Roman"/>
                <a:cs typeface="Times New Roman"/>
              </a:rPr>
              <a:t>disable  </a:t>
            </a:r>
            <a:r>
              <a:rPr b="0" spc="114" dirty="0">
                <a:latin typeface="Times New Roman"/>
                <a:cs typeface="Times New Roman"/>
              </a:rPr>
              <a:t>the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60" dirty="0">
                <a:latin typeface="Times New Roman"/>
                <a:cs typeface="Times New Roman"/>
              </a:rPr>
              <a:t>interrupt.</a:t>
            </a:r>
          </a:p>
        </p:txBody>
      </p:sp>
      <p:sp>
        <p:nvSpPr>
          <p:cNvPr id="4" name="object 4"/>
          <p:cNvSpPr/>
          <p:nvPr/>
        </p:nvSpPr>
        <p:spPr>
          <a:xfrm>
            <a:off x="3526901" y="4758489"/>
            <a:ext cx="5081381" cy="4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9770" y="5685225"/>
            <a:ext cx="2447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Times New Roman"/>
                <a:cs typeface="Times New Roman"/>
              </a:rPr>
              <a:t>IE: </a:t>
            </a:r>
            <a:r>
              <a:rPr sz="1600" spc="55" dirty="0">
                <a:latin typeface="Times New Roman"/>
                <a:cs typeface="Times New Roman"/>
              </a:rPr>
              <a:t>Interrupt </a:t>
            </a:r>
            <a:r>
              <a:rPr sz="1600" spc="15" dirty="0">
                <a:latin typeface="Times New Roman"/>
                <a:cs typeface="Times New Roman"/>
              </a:rPr>
              <a:t>Enable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Register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17632" y="1306121"/>
          <a:ext cx="8361680" cy="452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/>
                <a:gridCol w="829310"/>
                <a:gridCol w="6689090"/>
              </a:tblGrid>
              <a:tr h="1523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263525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224790" algn="r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6835" marR="519430">
                        <a:lnSpc>
                          <a:spcPct val="100000"/>
                        </a:lnSpc>
                      </a:pPr>
                      <a:r>
                        <a:rPr sz="1800" spc="-145" dirty="0">
                          <a:latin typeface="Georgia"/>
                          <a:cs typeface="Georgia"/>
                        </a:rPr>
                        <a:t>It 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disables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all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interrupts.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When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EA 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110" dirty="0">
                          <a:latin typeface="Georgia"/>
                          <a:cs typeface="Georgia"/>
                        </a:rPr>
                        <a:t>0 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no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interrupt 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will </a:t>
                      </a:r>
                      <a:r>
                        <a:rPr sz="1800" spc="250" dirty="0">
                          <a:latin typeface="Georgia"/>
                          <a:cs typeface="Georgia"/>
                        </a:rPr>
                        <a:t>be  </a:t>
                      </a:r>
                      <a:r>
                        <a:rPr sz="1800" spc="170" dirty="0">
                          <a:latin typeface="Georgia"/>
                          <a:cs typeface="Georgia"/>
                        </a:rPr>
                        <a:t>acknowledged </a:t>
                      </a:r>
                      <a:r>
                        <a:rPr sz="1800" spc="175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EA 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220" dirty="0">
                          <a:latin typeface="Georgia"/>
                          <a:cs typeface="Georgia"/>
                        </a:rPr>
                        <a:t>1 </a:t>
                      </a:r>
                      <a:r>
                        <a:rPr sz="1800" spc="130" dirty="0">
                          <a:latin typeface="Georgia"/>
                          <a:cs typeface="Georgia"/>
                        </a:rPr>
                        <a:t>enables 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interrupt 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individually.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-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90" dirty="0">
                          <a:latin typeface="Georgia"/>
                          <a:cs typeface="Georgia"/>
                        </a:rPr>
                        <a:t>Reserved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future</a:t>
                      </a:r>
                      <a:r>
                        <a:rPr sz="18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use.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048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-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90" dirty="0">
                          <a:latin typeface="Georgia"/>
                          <a:cs typeface="Georgia"/>
                        </a:rPr>
                        <a:t>Reserved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future</a:t>
                      </a:r>
                      <a:r>
                        <a:rPr sz="18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use.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70" dirty="0">
                          <a:latin typeface="Georgia"/>
                          <a:cs typeface="Georgia"/>
                        </a:rPr>
                        <a:t>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Enables/disables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serial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port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interrupt.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Enables/disables 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timer1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overflow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interrupt.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EX1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Enables/disables 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external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interrupt1.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Enables/disables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timer0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overflow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interrupt.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90">
                <a:tc>
                  <a:txBody>
                    <a:bodyPr/>
                    <a:lstStyle/>
                    <a:p>
                      <a:pPr marR="2133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EX0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.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Enables/disables 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external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interrupt0.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081" y="662376"/>
            <a:ext cx="3324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Interrupts </a:t>
            </a:r>
            <a:r>
              <a:rPr spc="-325" dirty="0"/>
              <a:t>in</a:t>
            </a:r>
            <a:r>
              <a:rPr spc="-85" dirty="0"/>
              <a:t> </a:t>
            </a:r>
            <a:r>
              <a:rPr spc="-185" dirty="0"/>
              <a:t>8051</a:t>
            </a:r>
          </a:p>
        </p:txBody>
      </p:sp>
      <p:sp>
        <p:nvSpPr>
          <p:cNvPr id="3" name="object 3"/>
          <p:cNvSpPr/>
          <p:nvPr/>
        </p:nvSpPr>
        <p:spPr>
          <a:xfrm>
            <a:off x="1345438" y="1698168"/>
            <a:ext cx="950976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4252" y="1214627"/>
              <a:ext cx="9683496" cy="44150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1266443"/>
              <a:ext cx="9579864" cy="4311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1411605"/>
              <a:ext cx="9296400" cy="4034790"/>
            </a:xfrm>
            <a:custGeom>
              <a:avLst/>
              <a:gdLst/>
              <a:ahLst/>
              <a:cxnLst/>
              <a:rect l="l" t="t" r="r" b="b"/>
              <a:pathLst>
                <a:path w="9296400" h="4034790">
                  <a:moveTo>
                    <a:pt x="0" y="4034789"/>
                  </a:moveTo>
                  <a:lnTo>
                    <a:pt x="9296399" y="4034789"/>
                  </a:lnTo>
                  <a:lnTo>
                    <a:pt x="9296399" y="0"/>
                  </a:lnTo>
                  <a:lnTo>
                    <a:pt x="0" y="0"/>
                  </a:lnTo>
                  <a:lnTo>
                    <a:pt x="0" y="4034789"/>
                  </a:lnTo>
                  <a:close/>
                </a:path>
              </a:pathLst>
            </a:custGeom>
            <a:ln w="634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5879" y="1267724"/>
              <a:ext cx="1920239" cy="731520"/>
            </a:xfrm>
            <a:custGeom>
              <a:avLst/>
              <a:gdLst/>
              <a:ahLst/>
              <a:cxnLst/>
              <a:rect l="l" t="t" r="r" b="b"/>
              <a:pathLst>
                <a:path w="1920240" h="731519">
                  <a:moveTo>
                    <a:pt x="1920239" y="0"/>
                  </a:moveTo>
                  <a:lnTo>
                    <a:pt x="0" y="0"/>
                  </a:lnTo>
                  <a:lnTo>
                    <a:pt x="0" y="731519"/>
                  </a:lnTo>
                  <a:lnTo>
                    <a:pt x="1920239" y="731519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E3D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0179" y="1267724"/>
              <a:ext cx="1691639" cy="645795"/>
            </a:xfrm>
            <a:custGeom>
              <a:avLst/>
              <a:gdLst/>
              <a:ahLst/>
              <a:cxnLst/>
              <a:rect l="l" t="t" r="r" b="b"/>
              <a:pathLst>
                <a:path w="1691640" h="645794">
                  <a:moveTo>
                    <a:pt x="0" y="0"/>
                  </a:moveTo>
                  <a:lnTo>
                    <a:pt x="0" y="640079"/>
                  </a:lnTo>
                </a:path>
                <a:path w="1691640" h="645794">
                  <a:moveTo>
                    <a:pt x="1691639" y="0"/>
                  </a:moveTo>
                  <a:lnTo>
                    <a:pt x="1691639" y="640079"/>
                  </a:lnTo>
                </a:path>
                <a:path w="1691640" h="645794">
                  <a:moveTo>
                    <a:pt x="0" y="645261"/>
                  </a:moveTo>
                  <a:lnTo>
                    <a:pt x="1691639" y="64526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39161" y="2762246"/>
            <a:ext cx="3324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60" dirty="0"/>
              <a:t>THANK</a:t>
            </a:r>
            <a:r>
              <a:rPr sz="4800" spc="-545" dirty="0"/>
              <a:t> </a:t>
            </a:r>
            <a:r>
              <a:rPr sz="4800" spc="-52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052" y="895929"/>
            <a:ext cx="5298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Data </a:t>
            </a:r>
            <a:r>
              <a:rPr spc="-140" dirty="0"/>
              <a:t>memory</a:t>
            </a:r>
            <a:r>
              <a:rPr spc="200" dirty="0"/>
              <a:t> </a:t>
            </a:r>
            <a:r>
              <a:rPr spc="-15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50" y="1846906"/>
            <a:ext cx="4749165" cy="350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Times New Roman"/>
                <a:cs typeface="Times New Roman"/>
              </a:rPr>
              <a:t>There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-90" dirty="0">
                <a:latin typeface="Times New Roman"/>
                <a:cs typeface="Times New Roman"/>
              </a:rPr>
              <a:t>128 </a:t>
            </a:r>
            <a:r>
              <a:rPr sz="1800" spc="65" dirty="0">
                <a:latin typeface="Times New Roman"/>
                <a:cs typeface="Times New Roman"/>
              </a:rPr>
              <a:t>bytes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125" dirty="0">
                <a:latin typeface="Times New Roman"/>
                <a:cs typeface="Times New Roman"/>
              </a:rPr>
              <a:t>RAM </a:t>
            </a:r>
            <a:r>
              <a:rPr sz="1800" spc="-20" dirty="0">
                <a:latin typeface="Times New Roman"/>
                <a:cs typeface="Times New Roman"/>
              </a:rPr>
              <a:t>in </a:t>
            </a:r>
            <a:r>
              <a:rPr sz="1800" spc="114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8051Assigned  </a:t>
            </a:r>
            <a:r>
              <a:rPr sz="1800" spc="75" dirty="0">
                <a:latin typeface="Times New Roman"/>
                <a:cs typeface="Times New Roman"/>
              </a:rPr>
              <a:t>addresses </a:t>
            </a:r>
            <a:r>
              <a:rPr sz="1800" spc="85" dirty="0">
                <a:latin typeface="Times New Roman"/>
                <a:cs typeface="Times New Roman"/>
              </a:rPr>
              <a:t>00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-75" dirty="0">
                <a:latin typeface="Times New Roman"/>
                <a:cs typeface="Times New Roman"/>
              </a:rPr>
              <a:t>7FH.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85" dirty="0">
                <a:latin typeface="Times New Roman"/>
                <a:cs typeface="Times New Roman"/>
              </a:rPr>
              <a:t>128 </a:t>
            </a:r>
            <a:r>
              <a:rPr sz="1800" spc="70" dirty="0">
                <a:latin typeface="Times New Roman"/>
                <a:cs typeface="Times New Roman"/>
              </a:rPr>
              <a:t>bytes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5" dirty="0">
                <a:latin typeface="Times New Roman"/>
                <a:cs typeface="Times New Roman"/>
              </a:rPr>
              <a:t>divided 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three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different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groups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629285" marR="5715" indent="-34290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Times New Roman"/>
              <a:buAutoNum type="arabicPeriod"/>
              <a:tabLst>
                <a:tab pos="680720" algn="l"/>
              </a:tabLst>
            </a:pPr>
            <a:r>
              <a:rPr dirty="0"/>
              <a:t>	</a:t>
            </a: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75" dirty="0">
                <a:latin typeface="Times New Roman"/>
                <a:cs typeface="Times New Roman"/>
              </a:rPr>
              <a:t>total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50" dirty="0">
                <a:latin typeface="Times New Roman"/>
                <a:cs typeface="Times New Roman"/>
              </a:rPr>
              <a:t>32 </a:t>
            </a:r>
            <a:r>
              <a:rPr sz="1800" spc="65" dirty="0">
                <a:latin typeface="Times New Roman"/>
                <a:cs typeface="Times New Roman"/>
              </a:rPr>
              <a:t>bytes </a:t>
            </a:r>
            <a:r>
              <a:rPr sz="1800" spc="50" dirty="0">
                <a:latin typeface="Times New Roman"/>
                <a:cs typeface="Times New Roman"/>
              </a:rPr>
              <a:t>from </a:t>
            </a:r>
            <a:r>
              <a:rPr sz="1800" spc="35" dirty="0">
                <a:latin typeface="Times New Roman"/>
                <a:cs typeface="Times New Roman"/>
              </a:rPr>
              <a:t>locations </a:t>
            </a:r>
            <a:r>
              <a:rPr sz="1800" spc="85" dirty="0">
                <a:latin typeface="Times New Roman"/>
                <a:cs typeface="Times New Roman"/>
              </a:rPr>
              <a:t>00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Times New Roman"/>
                <a:cs typeface="Times New Roman"/>
              </a:rPr>
              <a:t>1F  </a:t>
            </a:r>
            <a:r>
              <a:rPr sz="1800" spc="65" dirty="0">
                <a:latin typeface="Times New Roman"/>
                <a:cs typeface="Times New Roman"/>
              </a:rPr>
              <a:t>hex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05" dirty="0">
                <a:latin typeface="Times New Roman"/>
                <a:cs typeface="Times New Roman"/>
              </a:rPr>
              <a:t>set </a:t>
            </a:r>
            <a:r>
              <a:rPr sz="1800" spc="45" dirty="0">
                <a:latin typeface="Times New Roman"/>
                <a:cs typeface="Times New Roman"/>
              </a:rPr>
              <a:t>aside for </a:t>
            </a:r>
            <a:r>
              <a:rPr sz="1800" spc="55" dirty="0">
                <a:latin typeface="Times New Roman"/>
                <a:cs typeface="Times New Roman"/>
              </a:rPr>
              <a:t>register banks </a:t>
            </a:r>
            <a:r>
              <a:rPr sz="1800" spc="80" dirty="0">
                <a:latin typeface="Times New Roman"/>
                <a:cs typeface="Times New Roman"/>
              </a:rPr>
              <a:t>and 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stack</a:t>
            </a:r>
            <a:endParaRPr sz="1800">
              <a:latin typeface="Times New Roman"/>
              <a:cs typeface="Times New Roman"/>
            </a:endParaRPr>
          </a:p>
          <a:p>
            <a:pPr marL="629285" marR="5080" indent="-34290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Times New Roman"/>
              <a:buAutoNum type="arabicPeriod"/>
              <a:tabLst>
                <a:tab pos="680720" algn="l"/>
              </a:tabLst>
            </a:pPr>
            <a:r>
              <a:rPr dirty="0"/>
              <a:t>	</a:t>
            </a: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75" dirty="0">
                <a:latin typeface="Times New Roman"/>
                <a:cs typeface="Times New Roman"/>
              </a:rPr>
              <a:t>total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-95" dirty="0">
                <a:latin typeface="Times New Roman"/>
                <a:cs typeface="Times New Roman"/>
              </a:rPr>
              <a:t>16 </a:t>
            </a:r>
            <a:r>
              <a:rPr sz="1800" spc="70" dirty="0">
                <a:latin typeface="Times New Roman"/>
                <a:cs typeface="Times New Roman"/>
              </a:rPr>
              <a:t>bytes </a:t>
            </a:r>
            <a:r>
              <a:rPr sz="1800" spc="55" dirty="0">
                <a:latin typeface="Times New Roman"/>
                <a:cs typeface="Times New Roman"/>
              </a:rPr>
              <a:t>from </a:t>
            </a:r>
            <a:r>
              <a:rPr sz="1800" spc="40" dirty="0">
                <a:latin typeface="Times New Roman"/>
                <a:cs typeface="Times New Roman"/>
              </a:rPr>
              <a:t>locations </a:t>
            </a:r>
            <a:r>
              <a:rPr sz="1800" spc="-40" dirty="0">
                <a:latin typeface="Times New Roman"/>
                <a:cs typeface="Times New Roman"/>
              </a:rPr>
              <a:t>20H </a:t>
            </a:r>
            <a:r>
              <a:rPr sz="1800" spc="125" dirty="0">
                <a:latin typeface="Times New Roman"/>
                <a:cs typeface="Times New Roman"/>
              </a:rPr>
              <a:t>to  </a:t>
            </a:r>
            <a:r>
              <a:rPr sz="1800" spc="-110" dirty="0">
                <a:latin typeface="Times New Roman"/>
                <a:cs typeface="Times New Roman"/>
              </a:rPr>
              <a:t>2FH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105" dirty="0">
                <a:latin typeface="Times New Roman"/>
                <a:cs typeface="Times New Roman"/>
              </a:rPr>
              <a:t>set </a:t>
            </a:r>
            <a:r>
              <a:rPr sz="1800" spc="45" dirty="0">
                <a:latin typeface="Times New Roman"/>
                <a:cs typeface="Times New Roman"/>
              </a:rPr>
              <a:t>aside for bit-addressable  </a:t>
            </a:r>
            <a:r>
              <a:rPr sz="1800" spc="55" dirty="0">
                <a:latin typeface="Times New Roman"/>
                <a:cs typeface="Times New Roman"/>
              </a:rPr>
              <a:t>read/write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L="629285" marR="5080" indent="-342900" algn="just">
              <a:lnSpc>
                <a:spcPct val="100000"/>
              </a:lnSpc>
              <a:spcBef>
                <a:spcPts val="495"/>
              </a:spcBef>
              <a:buClr>
                <a:srgbClr val="252525"/>
              </a:buClr>
              <a:buAutoNum type="arabicPeriod"/>
              <a:tabLst>
                <a:tab pos="629920" algn="l"/>
              </a:tabLst>
            </a:pPr>
            <a:r>
              <a:rPr sz="1800" spc="-195" dirty="0">
                <a:latin typeface="Times New Roman"/>
                <a:cs typeface="Times New Roman"/>
              </a:rPr>
              <a:t>A </a:t>
            </a:r>
            <a:r>
              <a:rPr sz="1800" spc="75" dirty="0">
                <a:latin typeface="Times New Roman"/>
                <a:cs typeface="Times New Roman"/>
              </a:rPr>
              <a:t>total </a:t>
            </a:r>
            <a:r>
              <a:rPr sz="1800" spc="55" dirty="0">
                <a:latin typeface="Times New Roman"/>
                <a:cs typeface="Times New Roman"/>
              </a:rPr>
              <a:t>of </a:t>
            </a:r>
            <a:r>
              <a:rPr sz="1800" spc="90" dirty="0">
                <a:latin typeface="Times New Roman"/>
                <a:cs typeface="Times New Roman"/>
              </a:rPr>
              <a:t>80 </a:t>
            </a:r>
            <a:r>
              <a:rPr sz="1800" spc="65" dirty="0">
                <a:latin typeface="Times New Roman"/>
                <a:cs typeface="Times New Roman"/>
              </a:rPr>
              <a:t>bytes </a:t>
            </a:r>
            <a:r>
              <a:rPr sz="1800" spc="50" dirty="0">
                <a:latin typeface="Times New Roman"/>
                <a:cs typeface="Times New Roman"/>
              </a:rPr>
              <a:t>from </a:t>
            </a:r>
            <a:r>
              <a:rPr sz="1800" spc="40" dirty="0">
                <a:latin typeface="Times New Roman"/>
                <a:cs typeface="Times New Roman"/>
              </a:rPr>
              <a:t>locations </a:t>
            </a:r>
            <a:r>
              <a:rPr sz="1800" spc="-25" dirty="0">
                <a:latin typeface="Times New Roman"/>
                <a:cs typeface="Times New Roman"/>
              </a:rPr>
              <a:t>30H </a:t>
            </a:r>
            <a:r>
              <a:rPr sz="1800" spc="125" dirty="0">
                <a:latin typeface="Times New Roman"/>
                <a:cs typeface="Times New Roman"/>
              </a:rPr>
              <a:t>to  </a:t>
            </a:r>
            <a:r>
              <a:rPr sz="1800" spc="-105" dirty="0">
                <a:latin typeface="Times New Roman"/>
                <a:cs typeface="Times New Roman"/>
              </a:rPr>
              <a:t>7FH </a:t>
            </a:r>
            <a:r>
              <a:rPr sz="1800" spc="80" dirty="0">
                <a:latin typeface="Times New Roman"/>
                <a:cs typeface="Times New Roman"/>
              </a:rPr>
              <a:t>are </a:t>
            </a:r>
            <a:r>
              <a:rPr sz="1800" spc="75" dirty="0">
                <a:latin typeface="Times New Roman"/>
                <a:cs typeface="Times New Roman"/>
              </a:rPr>
              <a:t>used </a:t>
            </a:r>
            <a:r>
              <a:rPr sz="1800" spc="45" dirty="0">
                <a:latin typeface="Times New Roman"/>
                <a:cs typeface="Times New Roman"/>
              </a:rPr>
              <a:t>for </a:t>
            </a:r>
            <a:r>
              <a:rPr sz="1800" spc="75" dirty="0">
                <a:latin typeface="Times New Roman"/>
                <a:cs typeface="Times New Roman"/>
              </a:rPr>
              <a:t>read </a:t>
            </a:r>
            <a:r>
              <a:rPr sz="1800" spc="80" dirty="0">
                <a:latin typeface="Times New Roman"/>
                <a:cs typeface="Times New Roman"/>
              </a:rPr>
              <a:t>and </a:t>
            </a:r>
            <a:r>
              <a:rPr sz="1800" spc="50" dirty="0">
                <a:latin typeface="Times New Roman"/>
                <a:cs typeface="Times New Roman"/>
              </a:rPr>
              <a:t>write </a:t>
            </a:r>
            <a:r>
              <a:rPr sz="1800" spc="75" dirty="0">
                <a:latin typeface="Times New Roman"/>
                <a:cs typeface="Times New Roman"/>
              </a:rPr>
              <a:t>storage,  </a:t>
            </a:r>
            <a:r>
              <a:rPr sz="1800" spc="20" dirty="0">
                <a:latin typeface="Times New Roman"/>
                <a:cs typeface="Times New Roman"/>
              </a:rPr>
              <a:t>called </a:t>
            </a:r>
            <a:r>
              <a:rPr sz="1800" spc="60" dirty="0">
                <a:latin typeface="Times New Roman"/>
                <a:cs typeface="Times New Roman"/>
              </a:rPr>
              <a:t>scratch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pad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3593" y="1828800"/>
            <a:ext cx="4429140" cy="462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921" y="891662"/>
            <a:ext cx="436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Internal </a:t>
            </a:r>
            <a:r>
              <a:rPr spc="-385" dirty="0"/>
              <a:t>RAM</a:t>
            </a:r>
            <a:r>
              <a:rPr spc="-225" dirty="0"/>
              <a:t> </a:t>
            </a:r>
            <a:r>
              <a:rPr spc="-254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105534" y="1720470"/>
            <a:ext cx="7952872" cy="4776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052" y="981578"/>
            <a:ext cx="5297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Data </a:t>
            </a:r>
            <a:r>
              <a:rPr spc="-140" dirty="0"/>
              <a:t>memory</a:t>
            </a:r>
            <a:r>
              <a:rPr spc="210" dirty="0"/>
              <a:t> </a:t>
            </a:r>
            <a:r>
              <a:rPr spc="-15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4259" y="2208018"/>
            <a:ext cx="7606030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7620" indent="-183515" algn="just">
              <a:lnSpc>
                <a:spcPct val="100000"/>
              </a:lnSpc>
              <a:spcBef>
                <a:spcPts val="100"/>
              </a:spcBef>
              <a:buClr>
                <a:srgbClr val="252525"/>
              </a:buClr>
              <a:buFont typeface="Wingdings"/>
              <a:buChar char=""/>
              <a:tabLst>
                <a:tab pos="195580" algn="l"/>
              </a:tabLst>
            </a:pPr>
            <a:r>
              <a:rPr sz="1800" spc="30" dirty="0">
                <a:latin typeface="Times New Roman"/>
                <a:cs typeface="Times New Roman"/>
              </a:rPr>
              <a:t>These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32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bytes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divided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into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registers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has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8  </a:t>
            </a:r>
            <a:r>
              <a:rPr sz="1800" spc="50" dirty="0">
                <a:latin typeface="Times New Roman"/>
                <a:cs typeface="Times New Roman"/>
              </a:rPr>
              <a:t>registers,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R0-R7</a:t>
            </a:r>
            <a:endParaRPr sz="1800">
              <a:latin typeface="Times New Roman"/>
              <a:cs typeface="Times New Roman"/>
            </a:endParaRPr>
          </a:p>
          <a:p>
            <a:pPr marL="744220" marR="5080" lvl="1" indent="-183515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-130" dirty="0">
                <a:latin typeface="Times New Roman"/>
                <a:cs typeface="Times New Roman"/>
              </a:rPr>
              <a:t>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from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set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aside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R0-R7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where</a:t>
            </a:r>
            <a:r>
              <a:rPr sz="1800" spc="-15" dirty="0">
                <a:latin typeface="Times New Roman"/>
                <a:cs typeface="Times New Roman"/>
              </a:rPr>
              <a:t> R0 </a:t>
            </a:r>
            <a:r>
              <a:rPr sz="1800" spc="-40" dirty="0">
                <a:latin typeface="Times New Roman"/>
                <a:cs typeface="Times New Roman"/>
              </a:rPr>
              <a:t>is 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40" dirty="0">
                <a:latin typeface="Times New Roman"/>
                <a:cs typeface="Times New Roman"/>
              </a:rPr>
              <a:t>location </a:t>
            </a:r>
            <a:r>
              <a:rPr sz="1800" spc="35" dirty="0">
                <a:latin typeface="Times New Roman"/>
                <a:cs typeface="Times New Roman"/>
              </a:rPr>
              <a:t>0, </a:t>
            </a:r>
            <a:r>
              <a:rPr sz="1800" spc="-195" dirty="0">
                <a:latin typeface="Times New Roman"/>
                <a:cs typeface="Times New Roman"/>
              </a:rPr>
              <a:t>R1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35" dirty="0">
                <a:latin typeface="Times New Roman"/>
                <a:cs typeface="Times New Roman"/>
              </a:rPr>
              <a:t>location </a:t>
            </a:r>
            <a:r>
              <a:rPr sz="1800" spc="-140" dirty="0">
                <a:latin typeface="Times New Roman"/>
                <a:cs typeface="Times New Roman"/>
              </a:rPr>
              <a:t>1, </a:t>
            </a:r>
            <a:r>
              <a:rPr sz="1800" spc="-90" dirty="0">
                <a:latin typeface="Times New Roman"/>
                <a:cs typeface="Times New Roman"/>
              </a:rPr>
              <a:t>R2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35" dirty="0">
                <a:latin typeface="Times New Roman"/>
                <a:cs typeface="Times New Roman"/>
              </a:rPr>
              <a:t>location </a:t>
            </a:r>
            <a:r>
              <a:rPr sz="1800" spc="-35" dirty="0">
                <a:latin typeface="Times New Roman"/>
                <a:cs typeface="Times New Roman"/>
              </a:rPr>
              <a:t>2, </a:t>
            </a:r>
            <a:r>
              <a:rPr sz="1800" spc="75" dirty="0">
                <a:latin typeface="Times New Roman"/>
                <a:cs typeface="Times New Roman"/>
              </a:rPr>
              <a:t>and </a:t>
            </a:r>
            <a:r>
              <a:rPr sz="1800" spc="70" dirty="0">
                <a:latin typeface="Times New Roman"/>
                <a:cs typeface="Times New Roman"/>
              </a:rPr>
              <a:t>so </a:t>
            </a:r>
            <a:r>
              <a:rPr sz="1800" spc="60" dirty="0">
                <a:latin typeface="Times New Roman"/>
                <a:cs typeface="Times New Roman"/>
              </a:rPr>
              <a:t>on,  </a:t>
            </a:r>
            <a:r>
              <a:rPr sz="1800" spc="15" dirty="0">
                <a:latin typeface="Times New Roman"/>
                <a:cs typeface="Times New Roman"/>
              </a:rPr>
              <a:t>until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which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belongs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R7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744220" marR="5080" lvl="1" indent="-182880" algn="just">
              <a:lnSpc>
                <a:spcPct val="100000"/>
              </a:lnSpc>
              <a:spcBef>
                <a:spcPts val="505"/>
              </a:spcBef>
              <a:buClr>
                <a:srgbClr val="252525"/>
              </a:buClr>
              <a:buFont typeface="Wingdings"/>
              <a:buChar char=""/>
              <a:tabLst>
                <a:tab pos="744220" algn="l"/>
              </a:tabLst>
            </a:pPr>
            <a:r>
              <a:rPr sz="1800" spc="15" dirty="0">
                <a:latin typeface="Times New Roman"/>
                <a:cs typeface="Times New Roman"/>
              </a:rPr>
              <a:t>It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55" dirty="0">
                <a:latin typeface="Times New Roman"/>
                <a:cs typeface="Times New Roman"/>
              </a:rPr>
              <a:t>much </a:t>
            </a:r>
            <a:r>
              <a:rPr sz="1800" spc="45" dirty="0">
                <a:latin typeface="Times New Roman"/>
                <a:cs typeface="Times New Roman"/>
              </a:rPr>
              <a:t>easier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60" dirty="0">
                <a:latin typeface="Times New Roman"/>
                <a:cs typeface="Times New Roman"/>
              </a:rPr>
              <a:t>refer </a:t>
            </a:r>
            <a:r>
              <a:rPr sz="1800" spc="120" dirty="0">
                <a:latin typeface="Times New Roman"/>
                <a:cs typeface="Times New Roman"/>
              </a:rPr>
              <a:t>to </a:t>
            </a:r>
            <a:r>
              <a:rPr sz="1800" spc="95" dirty="0">
                <a:latin typeface="Times New Roman"/>
                <a:cs typeface="Times New Roman"/>
              </a:rPr>
              <a:t>these </a:t>
            </a:r>
            <a:r>
              <a:rPr sz="1800" spc="-130" dirty="0">
                <a:latin typeface="Times New Roman"/>
                <a:cs typeface="Times New Roman"/>
              </a:rPr>
              <a:t>RAM </a:t>
            </a:r>
            <a:r>
              <a:rPr sz="1800" spc="40" dirty="0">
                <a:latin typeface="Times New Roman"/>
                <a:cs typeface="Times New Roman"/>
              </a:rPr>
              <a:t>locations with </a:t>
            </a:r>
            <a:r>
              <a:rPr sz="1800" spc="80" dirty="0">
                <a:latin typeface="Times New Roman"/>
                <a:cs typeface="Times New Roman"/>
              </a:rPr>
              <a:t>names </a:t>
            </a:r>
            <a:r>
              <a:rPr sz="1800" spc="50" dirty="0">
                <a:latin typeface="Times New Roman"/>
                <a:cs typeface="Times New Roman"/>
              </a:rPr>
              <a:t>such </a:t>
            </a:r>
            <a:r>
              <a:rPr sz="1800" spc="65" dirty="0">
                <a:latin typeface="Times New Roman"/>
                <a:cs typeface="Times New Roman"/>
              </a:rPr>
              <a:t>as  </a:t>
            </a:r>
            <a:r>
              <a:rPr sz="1800" spc="-10" dirty="0">
                <a:latin typeface="Times New Roman"/>
                <a:cs typeface="Times New Roman"/>
              </a:rPr>
              <a:t>R0,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R1,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so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on,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than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their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memory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locations</a:t>
            </a:r>
            <a:endParaRPr sz="1800">
              <a:latin typeface="Times New Roman"/>
              <a:cs typeface="Times New Roman"/>
            </a:endParaRPr>
          </a:p>
          <a:p>
            <a:pPr marL="243840" indent="-231775" algn="just">
              <a:lnSpc>
                <a:spcPct val="100000"/>
              </a:lnSpc>
              <a:spcBef>
                <a:spcPts val="900"/>
              </a:spcBef>
              <a:buClr>
                <a:srgbClr val="252525"/>
              </a:buClr>
              <a:buFont typeface="Wingdings"/>
              <a:buChar char=""/>
              <a:tabLst>
                <a:tab pos="244475" algn="l"/>
              </a:tabLst>
            </a:pPr>
            <a:r>
              <a:rPr sz="1800" spc="35" dirty="0">
                <a:latin typeface="Times New Roman"/>
                <a:cs typeface="Times New Roman"/>
              </a:rPr>
              <a:t>Register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bank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0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default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when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8051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powered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up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4117</Words>
  <Application>Microsoft Office PowerPoint</Application>
  <PresentationFormat>Custom</PresentationFormat>
  <Paragraphs>369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MICROCONTROLLER BASED SYSTEM DESIGN</vt:lpstr>
      <vt:lpstr>Key Features of 8051</vt:lpstr>
      <vt:lpstr>Simplified block diagram of 8051</vt:lpstr>
      <vt:lpstr>Memory Organization</vt:lpstr>
      <vt:lpstr>Program memory organization</vt:lpstr>
      <vt:lpstr>Data memory organization</vt:lpstr>
      <vt:lpstr>Data memory organization</vt:lpstr>
      <vt:lpstr>Internal RAM Structure</vt:lpstr>
      <vt:lpstr>Data memory organization</vt:lpstr>
      <vt:lpstr>Register banks and their RAM address</vt:lpstr>
      <vt:lpstr>Register banks and their RAM address</vt:lpstr>
      <vt:lpstr>Register banks and their RAM address</vt:lpstr>
      <vt:lpstr>Register banks and their RAM address</vt:lpstr>
      <vt:lpstr>Register banks and their RAM address</vt:lpstr>
      <vt:lpstr>Register banks and their RAM address</vt:lpstr>
      <vt:lpstr>Stack in the 8051</vt:lpstr>
      <vt:lpstr>Stack in the 8051</vt:lpstr>
      <vt:lpstr>Stack in the 8051</vt:lpstr>
      <vt:lpstr>Stack in the 8051</vt:lpstr>
      <vt:lpstr>Stack in the 8051</vt:lpstr>
      <vt:lpstr>Stack in the 8051</vt:lpstr>
      <vt:lpstr>Stack in the 8051</vt:lpstr>
      <vt:lpstr>Stack in the 8051</vt:lpstr>
      <vt:lpstr>Stack in the 8051</vt:lpstr>
      <vt:lpstr>Stack in the 8051</vt:lpstr>
      <vt:lpstr>Stack in the 8051</vt:lpstr>
      <vt:lpstr>CALL instruction and the stack</vt:lpstr>
      <vt:lpstr>CALL instruction and the stack</vt:lpstr>
      <vt:lpstr>CALL instruction and the stack</vt:lpstr>
      <vt:lpstr>CALL instruction and the stack</vt:lpstr>
      <vt:lpstr>Register Organization</vt:lpstr>
      <vt:lpstr>Special Function Registers</vt:lpstr>
      <vt:lpstr>Special Function Registers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Some Common SFRs</vt:lpstr>
      <vt:lpstr>Multifunctional I/O ports</vt:lpstr>
      <vt:lpstr>Multifunctional I/O ports</vt:lpstr>
      <vt:lpstr>Multifunctional I/O ports</vt:lpstr>
      <vt:lpstr>Multifunctional I/O ports</vt:lpstr>
      <vt:lpstr>Multifunctional I/O ports</vt:lpstr>
      <vt:lpstr>8051 Pin Diagram</vt:lpstr>
      <vt:lpstr>Interrupts in 8051</vt:lpstr>
      <vt:lpstr>Interrupts in 8051</vt:lpstr>
      <vt:lpstr>Interrupts in 8051</vt:lpstr>
      <vt:lpstr>Interrupts in 8051</vt:lpstr>
      <vt:lpstr>Interrupts in 8051</vt:lpstr>
      <vt:lpstr>Interrupts in 8051</vt:lpstr>
      <vt:lpstr>Interrupts in 8051</vt:lpstr>
      <vt:lpstr>Interrupts in 8051</vt:lpstr>
      <vt:lpstr>Interrupts in 8051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BASED SYSTEM DESIGN</dc:title>
  <cp:lastModifiedBy>ASUS</cp:lastModifiedBy>
  <cp:revision>1</cp:revision>
  <dcterms:created xsi:type="dcterms:W3CDTF">2021-07-06T14:17:25Z</dcterms:created>
  <dcterms:modified xsi:type="dcterms:W3CDTF">2021-07-06T14:28:08Z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2019-01-22T00:00:00Z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2021-07-06T00:00:00Z</vt:filetime>
  </property>
</Properties>
</file>