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226" y="-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09-Aug-21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09-Aug-21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09-Aug-21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54252" y="1214627"/>
            <a:ext cx="9683496" cy="4415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06067" y="1266443"/>
            <a:ext cx="9579864" cy="4311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47800" y="1411605"/>
            <a:ext cx="9296400" cy="4034790"/>
          </a:xfrm>
          <a:custGeom>
            <a:avLst/>
            <a:gdLst/>
            <a:ahLst/>
            <a:cxnLst/>
            <a:rect l="l" t="t" r="r" b="b"/>
            <a:pathLst>
              <a:path w="9296400" h="4034790">
                <a:moveTo>
                  <a:pt x="0" y="4034789"/>
                </a:moveTo>
                <a:lnTo>
                  <a:pt x="9296399" y="4034789"/>
                </a:lnTo>
                <a:lnTo>
                  <a:pt x="9296399" y="0"/>
                </a:lnTo>
                <a:lnTo>
                  <a:pt x="0" y="0"/>
                </a:lnTo>
                <a:lnTo>
                  <a:pt x="0" y="4034789"/>
                </a:lnTo>
                <a:close/>
              </a:path>
            </a:pathLst>
          </a:custGeom>
          <a:ln w="634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135879" y="1267724"/>
            <a:ext cx="1920239" cy="731520"/>
          </a:xfrm>
          <a:custGeom>
            <a:avLst/>
            <a:gdLst/>
            <a:ahLst/>
            <a:cxnLst/>
            <a:rect l="l" t="t" r="r" b="b"/>
            <a:pathLst>
              <a:path w="1920240" h="731519">
                <a:moveTo>
                  <a:pt x="1920239" y="0"/>
                </a:moveTo>
                <a:lnTo>
                  <a:pt x="0" y="0"/>
                </a:lnTo>
                <a:lnTo>
                  <a:pt x="0" y="731519"/>
                </a:lnTo>
                <a:lnTo>
                  <a:pt x="1920239" y="731519"/>
                </a:lnTo>
                <a:lnTo>
                  <a:pt x="1920239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250179" y="1267724"/>
            <a:ext cx="1691639" cy="645795"/>
          </a:xfrm>
          <a:custGeom>
            <a:avLst/>
            <a:gdLst/>
            <a:ahLst/>
            <a:cxnLst/>
            <a:rect l="l" t="t" r="r" b="b"/>
            <a:pathLst>
              <a:path w="1691640" h="645794">
                <a:moveTo>
                  <a:pt x="0" y="0"/>
                </a:moveTo>
                <a:lnTo>
                  <a:pt x="0" y="640079"/>
                </a:lnTo>
              </a:path>
              <a:path w="1691640" h="645794">
                <a:moveTo>
                  <a:pt x="1691639" y="0"/>
                </a:moveTo>
                <a:lnTo>
                  <a:pt x="1691639" y="640079"/>
                </a:lnTo>
              </a:path>
              <a:path w="1691640" h="645794">
                <a:moveTo>
                  <a:pt x="0" y="645261"/>
                </a:moveTo>
                <a:lnTo>
                  <a:pt x="1691639" y="645261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09-Aug-21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3172" y="236219"/>
            <a:ext cx="11725656" cy="6385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5570" y="417987"/>
            <a:ext cx="11110630" cy="6034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09-Aug-21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3172" y="236219"/>
            <a:ext cx="11725656" cy="6385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5229" y="1038601"/>
            <a:ext cx="262154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3274" y="3167631"/>
            <a:ext cx="8251825" cy="294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09-Aug-21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83496" cy="44150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3"/>
              <a:ext cx="9579864" cy="4311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605"/>
              <a:ext cx="9296400" cy="4034790"/>
            </a:xfrm>
            <a:custGeom>
              <a:avLst/>
              <a:gdLst/>
              <a:ahLst/>
              <a:cxnLst/>
              <a:rect l="l" t="t" r="r" b="b"/>
              <a:pathLst>
                <a:path w="9296400" h="4034790">
                  <a:moveTo>
                    <a:pt x="0" y="4034789"/>
                  </a:moveTo>
                  <a:lnTo>
                    <a:pt x="9296399" y="4034789"/>
                  </a:lnTo>
                  <a:lnTo>
                    <a:pt x="9296399" y="0"/>
                  </a:lnTo>
                  <a:lnTo>
                    <a:pt x="0" y="0"/>
                  </a:lnTo>
                  <a:lnTo>
                    <a:pt x="0" y="4034789"/>
                  </a:lnTo>
                  <a:close/>
                </a:path>
              </a:pathLst>
            </a:custGeom>
            <a:ln w="6349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724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1920239" y="731519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724"/>
              <a:ext cx="1691639" cy="645795"/>
            </a:xfrm>
            <a:custGeom>
              <a:avLst/>
              <a:gdLst/>
              <a:ahLst/>
              <a:cxnLst/>
              <a:rect l="l" t="t" r="r" b="b"/>
              <a:pathLst>
                <a:path w="1691640" h="645794">
                  <a:moveTo>
                    <a:pt x="0" y="0"/>
                  </a:moveTo>
                  <a:lnTo>
                    <a:pt x="0" y="640079"/>
                  </a:lnTo>
                </a:path>
                <a:path w="1691640" h="645794">
                  <a:moveTo>
                    <a:pt x="1691639" y="0"/>
                  </a:moveTo>
                  <a:lnTo>
                    <a:pt x="1691639" y="640079"/>
                  </a:lnTo>
                </a:path>
                <a:path w="1691640" h="645794">
                  <a:moveTo>
                    <a:pt x="0" y="645261"/>
                  </a:moveTo>
                  <a:lnTo>
                    <a:pt x="1691639" y="645261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48206" y="2553712"/>
            <a:ext cx="6908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25" dirty="0"/>
              <a:t>MICROCONTROLLER </a:t>
            </a:r>
            <a:r>
              <a:rPr sz="2800" spc="-480" dirty="0"/>
              <a:t>BASED </a:t>
            </a:r>
            <a:r>
              <a:rPr sz="2800" spc="-540" dirty="0"/>
              <a:t>SYSTEM</a:t>
            </a:r>
            <a:r>
              <a:rPr sz="2800" spc="-235" dirty="0"/>
              <a:t> </a:t>
            </a:r>
            <a:r>
              <a:rPr sz="2800" spc="-475" dirty="0"/>
              <a:t>DESIGN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94456" y="3580889"/>
            <a:ext cx="1674495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Verdana"/>
                <a:cs typeface="Verdana"/>
              </a:rPr>
              <a:t>CSE</a:t>
            </a:r>
            <a:r>
              <a:rPr sz="2400" b="1" spc="-40" dirty="0">
                <a:latin typeface="Verdana"/>
                <a:cs typeface="Verdana"/>
              </a:rPr>
              <a:t> </a:t>
            </a:r>
            <a:r>
              <a:rPr sz="2400" b="1" spc="-305" dirty="0">
                <a:latin typeface="Verdana"/>
                <a:cs typeface="Verdana"/>
              </a:rPr>
              <a:t>3215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90" dirty="0">
                <a:latin typeface="Verdana"/>
                <a:cs typeface="Verdana"/>
              </a:rPr>
              <a:t>Lecture</a:t>
            </a:r>
            <a:r>
              <a:rPr sz="2800" b="1" spc="-130" dirty="0">
                <a:latin typeface="Verdana"/>
                <a:cs typeface="Verdana"/>
              </a:rPr>
              <a:t> </a:t>
            </a:r>
            <a:r>
              <a:rPr sz="2800" b="1" spc="-425" dirty="0">
                <a:latin typeface="Verdana"/>
                <a:cs typeface="Verdana"/>
              </a:rPr>
              <a:t>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AVR</a:t>
            </a:r>
            <a:r>
              <a:rPr spc="-260" dirty="0"/>
              <a:t> </a:t>
            </a:r>
            <a:r>
              <a:rPr spc="-33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471" y="2028566"/>
            <a:ext cx="8648065" cy="199326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245" dirty="0">
                <a:latin typeface="Verdana"/>
                <a:cs typeface="Verdana"/>
              </a:rPr>
              <a:t>ALU</a:t>
            </a:r>
            <a:endParaRPr sz="1800">
              <a:latin typeface="Verdana"/>
              <a:cs typeface="Verdana"/>
            </a:endParaRPr>
          </a:p>
          <a:p>
            <a:pPr marL="195580" marR="6350" indent="-183515" algn="just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45" dirty="0">
                <a:latin typeface="Times New Roman"/>
                <a:cs typeface="Times New Roman"/>
              </a:rPr>
              <a:t>high-performance </a:t>
            </a:r>
            <a:r>
              <a:rPr sz="1800" b="1" spc="-200" dirty="0">
                <a:latin typeface="Arial"/>
                <a:cs typeface="Arial"/>
              </a:rPr>
              <a:t>AVR </a:t>
            </a:r>
            <a:r>
              <a:rPr sz="1800" b="1" spc="-170" dirty="0">
                <a:latin typeface="Arial"/>
                <a:cs typeface="Arial"/>
              </a:rPr>
              <a:t>ALU </a:t>
            </a:r>
            <a:r>
              <a:rPr sz="1800" spc="95" dirty="0">
                <a:latin typeface="Times New Roman"/>
                <a:cs typeface="Times New Roman"/>
              </a:rPr>
              <a:t>operates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45" dirty="0">
                <a:latin typeface="Times New Roman"/>
                <a:cs typeface="Times New Roman"/>
              </a:rPr>
              <a:t>direct </a:t>
            </a:r>
            <a:r>
              <a:rPr sz="1800" spc="60" dirty="0">
                <a:latin typeface="Times New Roman"/>
                <a:cs typeface="Times New Roman"/>
              </a:rPr>
              <a:t>connection </a:t>
            </a:r>
            <a:r>
              <a:rPr sz="1800" spc="45" dirty="0">
                <a:latin typeface="Times New Roman"/>
                <a:cs typeface="Times New Roman"/>
              </a:rPr>
              <a:t>with </a:t>
            </a:r>
            <a:r>
              <a:rPr sz="1800" spc="-35" dirty="0">
                <a:latin typeface="Times New Roman"/>
                <a:cs typeface="Times New Roman"/>
              </a:rPr>
              <a:t>all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55" dirty="0">
                <a:latin typeface="Times New Roman"/>
                <a:cs typeface="Times New Roman"/>
              </a:rPr>
              <a:t>32 </a:t>
            </a:r>
            <a:r>
              <a:rPr sz="1800" spc="60" dirty="0">
                <a:latin typeface="Times New Roman"/>
                <a:cs typeface="Times New Roman"/>
              </a:rPr>
              <a:t>general  </a:t>
            </a:r>
            <a:r>
              <a:rPr sz="1800" spc="80" dirty="0">
                <a:latin typeface="Times New Roman"/>
                <a:cs typeface="Times New Roman"/>
              </a:rPr>
              <a:t>purpose </a:t>
            </a:r>
            <a:r>
              <a:rPr sz="1800" spc="25" dirty="0">
                <a:latin typeface="Times New Roman"/>
                <a:cs typeface="Times New Roman"/>
              </a:rPr>
              <a:t>working </a:t>
            </a:r>
            <a:r>
              <a:rPr sz="1800" spc="50" dirty="0">
                <a:latin typeface="Times New Roman"/>
                <a:cs typeface="Times New Roman"/>
              </a:rPr>
              <a:t>registers. </a:t>
            </a:r>
            <a:r>
              <a:rPr sz="1800" spc="-10" dirty="0">
                <a:latin typeface="Times New Roman"/>
                <a:cs typeface="Times New Roman"/>
              </a:rPr>
              <a:t>Within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b="1" spc="-114" dirty="0">
                <a:latin typeface="Arial"/>
                <a:cs typeface="Arial"/>
              </a:rPr>
              <a:t>single </a:t>
            </a:r>
            <a:r>
              <a:rPr sz="1800" b="1" spc="-130" dirty="0">
                <a:latin typeface="Arial"/>
                <a:cs typeface="Arial"/>
              </a:rPr>
              <a:t>clock </a:t>
            </a:r>
            <a:r>
              <a:rPr sz="1800" b="1" spc="-110" dirty="0">
                <a:latin typeface="Arial"/>
                <a:cs typeface="Arial"/>
              </a:rPr>
              <a:t>cycle</a:t>
            </a:r>
            <a:r>
              <a:rPr sz="1800" spc="-110" dirty="0">
                <a:latin typeface="Times New Roman"/>
                <a:cs typeface="Times New Roman"/>
              </a:rPr>
              <a:t>, </a:t>
            </a:r>
            <a:r>
              <a:rPr sz="1800" spc="45" dirty="0">
                <a:latin typeface="Times New Roman"/>
                <a:cs typeface="Times New Roman"/>
              </a:rPr>
              <a:t>arithmetic </a:t>
            </a:r>
            <a:r>
              <a:rPr sz="1800" spc="70" dirty="0">
                <a:latin typeface="Times New Roman"/>
                <a:cs typeface="Times New Roman"/>
              </a:rPr>
              <a:t>operations </a:t>
            </a:r>
            <a:r>
              <a:rPr sz="1800" spc="110" dirty="0">
                <a:latin typeface="Times New Roman"/>
                <a:cs typeface="Times New Roman"/>
              </a:rPr>
              <a:t>between  </a:t>
            </a:r>
            <a:r>
              <a:rPr sz="1800" spc="60" dirty="0">
                <a:latin typeface="Times New Roman"/>
                <a:cs typeface="Times New Roman"/>
              </a:rPr>
              <a:t>general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purpose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between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immediate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executed.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65" dirty="0">
                <a:latin typeface="Times New Roman"/>
                <a:cs typeface="Times New Roman"/>
              </a:rPr>
              <a:t>ALU </a:t>
            </a:r>
            <a:r>
              <a:rPr sz="1800" spc="70" dirty="0">
                <a:latin typeface="Times New Roman"/>
                <a:cs typeface="Times New Roman"/>
              </a:rPr>
              <a:t>operations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15" dirty="0">
                <a:latin typeface="Times New Roman"/>
                <a:cs typeface="Times New Roman"/>
              </a:rPr>
              <a:t>divided </a:t>
            </a:r>
            <a:r>
              <a:rPr sz="1800" spc="50" dirty="0">
                <a:latin typeface="Times New Roman"/>
                <a:cs typeface="Times New Roman"/>
              </a:rPr>
              <a:t>into </a:t>
            </a:r>
            <a:r>
              <a:rPr sz="1800" b="1" spc="-50" dirty="0">
                <a:latin typeface="Arial"/>
                <a:cs typeface="Arial"/>
              </a:rPr>
              <a:t>three </a:t>
            </a:r>
            <a:r>
              <a:rPr sz="1800" b="1" spc="-100" dirty="0">
                <a:latin typeface="Arial"/>
                <a:cs typeface="Arial"/>
              </a:rPr>
              <a:t>main </a:t>
            </a:r>
            <a:r>
              <a:rPr sz="1800" b="1" spc="-95" dirty="0">
                <a:latin typeface="Arial"/>
                <a:cs typeface="Arial"/>
              </a:rPr>
              <a:t>categories</a:t>
            </a:r>
            <a:r>
              <a:rPr sz="1800" spc="-95" dirty="0">
                <a:latin typeface="Times New Roman"/>
                <a:cs typeface="Times New Roman"/>
              </a:rPr>
              <a:t>: </a:t>
            </a:r>
            <a:r>
              <a:rPr sz="1800" b="1" spc="-65" dirty="0">
                <a:latin typeface="Arial"/>
                <a:cs typeface="Arial"/>
              </a:rPr>
              <a:t>arithmetic, </a:t>
            </a:r>
            <a:r>
              <a:rPr sz="1800" b="1" spc="-90" dirty="0">
                <a:latin typeface="Arial"/>
                <a:cs typeface="Arial"/>
              </a:rPr>
              <a:t>logical, </a:t>
            </a:r>
            <a:r>
              <a:rPr sz="1800" b="1" spc="-120" dirty="0">
                <a:latin typeface="Arial"/>
                <a:cs typeface="Arial"/>
              </a:rPr>
              <a:t>and </a:t>
            </a:r>
            <a:r>
              <a:rPr sz="1800" b="1" spc="-70" dirty="0">
                <a:latin typeface="Arial"/>
                <a:cs typeface="Arial"/>
              </a:rPr>
              <a:t>bit-  </a:t>
            </a:r>
            <a:r>
              <a:rPr sz="1800" b="1" spc="-90" dirty="0">
                <a:latin typeface="Arial"/>
                <a:cs typeface="Arial"/>
              </a:rPr>
              <a:t>functions</a:t>
            </a:r>
            <a:r>
              <a:rPr sz="1800" spc="-9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10" y="1040125"/>
            <a:ext cx="8083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/>
              <a:t>The </a:t>
            </a:r>
            <a:r>
              <a:rPr spc="-195" dirty="0"/>
              <a:t>General </a:t>
            </a:r>
            <a:r>
              <a:rPr spc="-335" dirty="0"/>
              <a:t>Purpose </a:t>
            </a:r>
            <a:r>
              <a:rPr spc="-370" dirty="0"/>
              <a:t>Registers </a:t>
            </a:r>
            <a:r>
              <a:rPr spc="-345" dirty="0"/>
              <a:t>in </a:t>
            </a:r>
            <a:r>
              <a:rPr spc="-310" dirty="0"/>
              <a:t>the</a:t>
            </a:r>
            <a:r>
              <a:rPr spc="-210" dirty="0"/>
              <a:t> </a:t>
            </a:r>
            <a:r>
              <a:rPr spc="-320" dirty="0"/>
              <a:t>AVR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5664" y="2007215"/>
            <a:ext cx="8924290" cy="27927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215" dirty="0">
                <a:latin typeface="Times New Roman"/>
                <a:cs typeface="Times New Roman"/>
              </a:rPr>
              <a:t>AVR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microcontrollers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have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many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arithmetic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logic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operations.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majority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AVR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8-bit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registers.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AVR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there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32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general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purpose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registers.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They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R0-R31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and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located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sz="1800" spc="65" dirty="0">
                <a:latin typeface="Times New Roman"/>
                <a:cs typeface="Times New Roman"/>
              </a:rPr>
              <a:t>lowest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location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memory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address.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All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these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8-bits.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20" dirty="0">
                <a:latin typeface="Times New Roman"/>
                <a:cs typeface="Times New Roman"/>
              </a:rPr>
              <a:t>They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always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take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address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location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180" dirty="0">
                <a:latin typeface="Arial"/>
                <a:cs typeface="Arial"/>
              </a:rPr>
              <a:t>$00-$1F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space,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regardless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  </a:t>
            </a:r>
            <a:r>
              <a:rPr sz="1800" spc="-215" dirty="0">
                <a:latin typeface="Times New Roman"/>
                <a:cs typeface="Times New Roman"/>
              </a:rPr>
              <a:t>AVR </a:t>
            </a:r>
            <a:r>
              <a:rPr sz="1800" spc="20" dirty="0">
                <a:latin typeface="Times New Roman"/>
                <a:cs typeface="Times New Roman"/>
              </a:rPr>
              <a:t>chip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number.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100" dirty="0">
                <a:latin typeface="Times New Roman"/>
                <a:cs typeface="Times New Roman"/>
              </a:rPr>
              <a:t>To </a:t>
            </a:r>
            <a:r>
              <a:rPr sz="1800" spc="80" dirty="0">
                <a:latin typeface="Times New Roman"/>
                <a:cs typeface="Times New Roman"/>
              </a:rPr>
              <a:t>understand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80" dirty="0">
                <a:latin typeface="Times New Roman"/>
                <a:cs typeface="Times New Roman"/>
              </a:rPr>
              <a:t>use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60" dirty="0">
                <a:latin typeface="Times New Roman"/>
                <a:cs typeface="Times New Roman"/>
              </a:rPr>
              <a:t>general </a:t>
            </a:r>
            <a:r>
              <a:rPr sz="1800" spc="75" dirty="0">
                <a:latin typeface="Times New Roman"/>
                <a:cs typeface="Times New Roman"/>
              </a:rPr>
              <a:t>purpose </a:t>
            </a:r>
            <a:r>
              <a:rPr sz="1800" spc="50" dirty="0">
                <a:latin typeface="Times New Roman"/>
                <a:cs typeface="Times New Roman"/>
              </a:rPr>
              <a:t>registers, </a:t>
            </a:r>
            <a:r>
              <a:rPr sz="1800" spc="90" dirty="0">
                <a:latin typeface="Times New Roman"/>
                <a:cs typeface="Times New Roman"/>
              </a:rPr>
              <a:t>we </a:t>
            </a:r>
            <a:r>
              <a:rPr sz="1800" spc="100" dirty="0">
                <a:latin typeface="Times New Roman"/>
                <a:cs typeface="Times New Roman"/>
              </a:rPr>
              <a:t>need </a:t>
            </a:r>
            <a:r>
              <a:rPr sz="1800" spc="50" dirty="0">
                <a:latin typeface="Times New Roman"/>
                <a:cs typeface="Times New Roman"/>
              </a:rPr>
              <a:t>know </a:t>
            </a:r>
            <a:r>
              <a:rPr sz="1800" b="1" spc="-125" dirty="0">
                <a:latin typeface="Arial"/>
                <a:cs typeface="Arial"/>
              </a:rPr>
              <a:t>LDI </a:t>
            </a:r>
            <a:r>
              <a:rPr sz="1800" spc="75" dirty="0">
                <a:latin typeface="Times New Roman"/>
                <a:cs typeface="Times New Roman"/>
              </a:rPr>
              <a:t>and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b="1" spc="-155" dirty="0">
                <a:latin typeface="Arial"/>
                <a:cs typeface="Arial"/>
              </a:rPr>
              <a:t>ADD</a:t>
            </a:r>
            <a:endParaRPr sz="18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1800" spc="40" dirty="0">
                <a:latin typeface="Times New Roman"/>
                <a:cs typeface="Times New Roman"/>
              </a:rPr>
              <a:t>instructions.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357" y="947415"/>
            <a:ext cx="2717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35" dirty="0"/>
              <a:t>LDI</a:t>
            </a:r>
            <a:r>
              <a:rPr spc="-275" dirty="0"/>
              <a:t> </a:t>
            </a:r>
            <a:r>
              <a:rPr spc="-345" dirty="0"/>
              <a:t>instruction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274" y="1924049"/>
            <a:ext cx="7998459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5080" indent="-182880">
              <a:lnSpc>
                <a:spcPts val="1950"/>
              </a:lnSpc>
              <a:spcBef>
                <a:spcPts val="34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60" dirty="0">
                <a:latin typeface="Times New Roman"/>
                <a:cs typeface="Times New Roman"/>
              </a:rPr>
              <a:t>LDI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copies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8-bit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general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purpose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registers.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  </a:t>
            </a:r>
            <a:r>
              <a:rPr sz="1800" spc="15" dirty="0">
                <a:latin typeface="Times New Roman"/>
                <a:cs typeface="Times New Roman"/>
              </a:rPr>
              <a:t>following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format: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7675" y="2532372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Arial"/>
                <a:cs typeface="Arial"/>
              </a:rPr>
              <a:t>LDI R</a:t>
            </a:r>
            <a:r>
              <a:rPr sz="1400" b="1" spc="-125" dirty="0">
                <a:latin typeface="Arial"/>
                <a:cs typeface="Arial"/>
              </a:rPr>
              <a:t>d</a:t>
            </a:r>
            <a:r>
              <a:rPr sz="1800" b="1" spc="-125" dirty="0">
                <a:latin typeface="Arial"/>
                <a:cs typeface="Arial"/>
              </a:rPr>
              <a:t>,</a:t>
            </a:r>
            <a:r>
              <a:rPr sz="1800" b="1" spc="-165" dirty="0">
                <a:latin typeface="Arial"/>
                <a:cs typeface="Arial"/>
              </a:rPr>
              <a:t> </a:t>
            </a:r>
            <a:r>
              <a:rPr sz="1800" b="1" spc="-24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6858" y="2445504"/>
            <a:ext cx="3118485" cy="7480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spc="-50" dirty="0">
                <a:latin typeface="Times New Roman"/>
                <a:cs typeface="Times New Roman"/>
              </a:rPr>
              <a:t>;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load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with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Immediate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value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680"/>
              </a:spcBef>
            </a:pPr>
            <a:r>
              <a:rPr sz="1800" spc="-50" dirty="0">
                <a:latin typeface="Times New Roman"/>
                <a:cs typeface="Times New Roman"/>
              </a:rPr>
              <a:t>;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must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between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16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50" dirty="0">
                <a:latin typeface="Times New Roman"/>
                <a:cs typeface="Times New Roman"/>
              </a:rPr>
              <a:t>31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8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pc="-235" dirty="0"/>
              <a:t>K</a:t>
            </a:r>
            <a:r>
              <a:rPr spc="-60" dirty="0"/>
              <a:t> </a:t>
            </a:r>
            <a:r>
              <a:rPr spc="-30" dirty="0"/>
              <a:t>is</a:t>
            </a:r>
            <a:r>
              <a:rPr spc="-80" dirty="0"/>
              <a:t> </a:t>
            </a:r>
            <a:r>
              <a:rPr spc="75" dirty="0"/>
              <a:t>an</a:t>
            </a:r>
            <a:r>
              <a:rPr spc="-60" dirty="0"/>
              <a:t> </a:t>
            </a:r>
            <a:r>
              <a:rPr spc="90" dirty="0"/>
              <a:t>8</a:t>
            </a:r>
            <a:r>
              <a:rPr spc="-65" dirty="0"/>
              <a:t> </a:t>
            </a:r>
            <a:r>
              <a:rPr spc="45" dirty="0"/>
              <a:t>bit</a:t>
            </a:r>
            <a:r>
              <a:rPr spc="-65" dirty="0"/>
              <a:t> </a:t>
            </a:r>
            <a:r>
              <a:rPr spc="25" dirty="0"/>
              <a:t>value</a:t>
            </a:r>
            <a:r>
              <a:rPr spc="-60" dirty="0"/>
              <a:t> </a:t>
            </a:r>
            <a:r>
              <a:rPr spc="110" dirty="0"/>
              <a:t>that</a:t>
            </a:r>
            <a:r>
              <a:rPr spc="-50" dirty="0"/>
              <a:t> </a:t>
            </a:r>
            <a:r>
              <a:rPr spc="55" dirty="0"/>
              <a:t>can</a:t>
            </a:r>
            <a:r>
              <a:rPr spc="-70" dirty="0"/>
              <a:t> </a:t>
            </a:r>
            <a:r>
              <a:rPr spc="110" dirty="0"/>
              <a:t>be</a:t>
            </a:r>
            <a:r>
              <a:rPr spc="-55" dirty="0"/>
              <a:t> </a:t>
            </a:r>
            <a:r>
              <a:rPr spc="-35" dirty="0"/>
              <a:t>0-255</a:t>
            </a:r>
            <a:r>
              <a:rPr spc="-60" dirty="0"/>
              <a:t> </a:t>
            </a:r>
            <a:r>
              <a:rPr spc="-20" dirty="0"/>
              <a:t>in</a:t>
            </a:r>
            <a:r>
              <a:rPr spc="-70" dirty="0"/>
              <a:t> </a:t>
            </a:r>
            <a:r>
              <a:rPr spc="20" dirty="0"/>
              <a:t>decimal,</a:t>
            </a:r>
            <a:r>
              <a:rPr spc="-75" dirty="0"/>
              <a:t> </a:t>
            </a:r>
            <a:r>
              <a:rPr spc="-45" dirty="0"/>
              <a:t>00-FF</a:t>
            </a:r>
            <a:r>
              <a:rPr spc="-80" dirty="0"/>
              <a:t> </a:t>
            </a:r>
            <a:r>
              <a:rPr spc="-20" dirty="0"/>
              <a:t>in</a:t>
            </a:r>
            <a:r>
              <a:rPr spc="-70" dirty="0"/>
              <a:t> </a:t>
            </a:r>
            <a:r>
              <a:rPr spc="50" dirty="0"/>
              <a:t>hex,</a:t>
            </a:r>
            <a:r>
              <a:rPr spc="-55" dirty="0"/>
              <a:t> </a:t>
            </a:r>
            <a:r>
              <a:rPr spc="-15" dirty="0"/>
              <a:t>Rd</a:t>
            </a:r>
            <a:r>
              <a:rPr spc="-75" dirty="0"/>
              <a:t> </a:t>
            </a:r>
            <a:r>
              <a:rPr spc="-30" dirty="0"/>
              <a:t>is</a:t>
            </a:r>
            <a:r>
              <a:rPr spc="-75" dirty="0"/>
              <a:t> </a:t>
            </a:r>
            <a:r>
              <a:rPr spc="-100" dirty="0"/>
              <a:t>R16</a:t>
            </a:r>
            <a:r>
              <a:rPr spc="-80" dirty="0"/>
              <a:t> </a:t>
            </a:r>
            <a:r>
              <a:rPr spc="125" dirty="0"/>
              <a:t>to</a:t>
            </a:r>
            <a:r>
              <a:rPr spc="-60" dirty="0"/>
              <a:t> </a:t>
            </a:r>
            <a:r>
              <a:rPr spc="-110" dirty="0"/>
              <a:t>R31.</a:t>
            </a:r>
          </a:p>
          <a:p>
            <a:pPr marL="195580" indent="-182880">
              <a:lnSpc>
                <a:spcPct val="100000"/>
              </a:lnSpc>
              <a:spcBef>
                <a:spcPts val="68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pc="-105" dirty="0">
                <a:latin typeface="Arial"/>
                <a:cs typeface="Arial"/>
              </a:rPr>
              <a:t>The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305" dirty="0">
                <a:latin typeface="Arial"/>
                <a:cs typeface="Arial"/>
              </a:rPr>
              <a:t>“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spc="305" dirty="0">
                <a:latin typeface="Arial"/>
                <a:cs typeface="Arial"/>
              </a:rPr>
              <a:t>“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in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95" dirty="0">
                <a:latin typeface="Arial"/>
                <a:cs typeface="Arial"/>
              </a:rPr>
              <a:t>LDI </a:t>
            </a:r>
            <a:r>
              <a:rPr spc="-50" dirty="0">
                <a:latin typeface="Arial"/>
                <a:cs typeface="Arial"/>
              </a:rPr>
              <a:t>stands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50" dirty="0">
                <a:latin typeface="Arial"/>
                <a:cs typeface="Arial"/>
              </a:rPr>
              <a:t>for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30" dirty="0">
                <a:latin typeface="Arial"/>
                <a:cs typeface="Arial"/>
              </a:rPr>
              <a:t>“immediate.”</a:t>
            </a:r>
          </a:p>
          <a:p>
            <a:pPr marL="195580" indent="-182880">
              <a:lnSpc>
                <a:spcPct val="100000"/>
              </a:lnSpc>
              <a:spcBef>
                <a:spcPts val="68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dirty="0"/>
              <a:t>The</a:t>
            </a:r>
            <a:r>
              <a:rPr spc="-60" dirty="0"/>
              <a:t> </a:t>
            </a:r>
            <a:r>
              <a:rPr spc="15" dirty="0"/>
              <a:t>following</a:t>
            </a:r>
            <a:r>
              <a:rPr spc="-80" dirty="0"/>
              <a:t> </a:t>
            </a:r>
            <a:r>
              <a:rPr spc="45" dirty="0"/>
              <a:t>instruction</a:t>
            </a:r>
            <a:r>
              <a:rPr spc="-95" dirty="0"/>
              <a:t> </a:t>
            </a:r>
            <a:r>
              <a:rPr spc="50" dirty="0"/>
              <a:t>loads</a:t>
            </a:r>
            <a:r>
              <a:rPr spc="-75" dirty="0"/>
              <a:t> </a:t>
            </a:r>
            <a:r>
              <a:rPr spc="114" dirty="0"/>
              <a:t>the</a:t>
            </a:r>
            <a:r>
              <a:rPr spc="-60" dirty="0"/>
              <a:t> </a:t>
            </a:r>
            <a:r>
              <a:rPr spc="-35" dirty="0"/>
              <a:t>R20</a:t>
            </a:r>
            <a:r>
              <a:rPr spc="-65" dirty="0"/>
              <a:t> </a:t>
            </a:r>
            <a:r>
              <a:rPr spc="55" dirty="0"/>
              <a:t>register</a:t>
            </a:r>
            <a:r>
              <a:rPr spc="-70" dirty="0"/>
              <a:t> </a:t>
            </a:r>
            <a:r>
              <a:rPr spc="45" dirty="0"/>
              <a:t>with</a:t>
            </a:r>
            <a:r>
              <a:rPr spc="-75" dirty="0"/>
              <a:t> </a:t>
            </a:r>
            <a:r>
              <a:rPr spc="80" dirty="0"/>
              <a:t>a</a:t>
            </a:r>
            <a:r>
              <a:rPr spc="-55" dirty="0"/>
              <a:t> </a:t>
            </a:r>
            <a:r>
              <a:rPr spc="25" dirty="0"/>
              <a:t>value</a:t>
            </a:r>
            <a:r>
              <a:rPr spc="-75" dirty="0"/>
              <a:t> </a:t>
            </a:r>
            <a:r>
              <a:rPr spc="-5" dirty="0"/>
              <a:t>0x25</a:t>
            </a:r>
            <a:r>
              <a:rPr spc="-40" dirty="0"/>
              <a:t> </a:t>
            </a:r>
            <a:r>
              <a:rPr spc="-20" dirty="0"/>
              <a:t>(25</a:t>
            </a:r>
            <a:r>
              <a:rPr spc="-55" dirty="0"/>
              <a:t> </a:t>
            </a:r>
            <a:r>
              <a:rPr spc="-20" dirty="0"/>
              <a:t>in</a:t>
            </a:r>
            <a:r>
              <a:rPr spc="-70" dirty="0"/>
              <a:t> </a:t>
            </a:r>
            <a:r>
              <a:rPr spc="45" dirty="0"/>
              <a:t>hex).</a:t>
            </a:r>
          </a:p>
          <a:p>
            <a:pPr marL="927100">
              <a:lnSpc>
                <a:spcPct val="100000"/>
              </a:lnSpc>
              <a:spcBef>
                <a:spcPts val="685"/>
              </a:spcBef>
            </a:pPr>
            <a:r>
              <a:rPr b="1" spc="-125" dirty="0">
                <a:latin typeface="Arial"/>
                <a:cs typeface="Arial"/>
              </a:rPr>
              <a:t>LDI </a:t>
            </a:r>
            <a:r>
              <a:rPr b="1" spc="-120" dirty="0">
                <a:latin typeface="Arial"/>
                <a:cs typeface="Arial"/>
              </a:rPr>
              <a:t>R20,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spc="-105" dirty="0">
                <a:latin typeface="Arial"/>
                <a:cs typeface="Arial"/>
              </a:rPr>
              <a:t>0x25</a:t>
            </a:r>
          </a:p>
          <a:p>
            <a:pPr marL="195580" indent="-182880">
              <a:lnSpc>
                <a:spcPct val="100000"/>
              </a:lnSpc>
              <a:spcBef>
                <a:spcPts val="65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pc="-100" dirty="0"/>
              <a:t>To</a:t>
            </a:r>
            <a:r>
              <a:rPr spc="-60" dirty="0"/>
              <a:t> </a:t>
            </a:r>
            <a:r>
              <a:rPr spc="90" dirty="0"/>
              <a:t>present</a:t>
            </a:r>
            <a:r>
              <a:rPr spc="-60" dirty="0"/>
              <a:t> </a:t>
            </a:r>
            <a:r>
              <a:rPr spc="80" dirty="0"/>
              <a:t>a</a:t>
            </a:r>
            <a:r>
              <a:rPr spc="-60" dirty="0"/>
              <a:t> </a:t>
            </a:r>
            <a:r>
              <a:rPr spc="75" dirty="0"/>
              <a:t>number</a:t>
            </a:r>
            <a:r>
              <a:rPr spc="-60" dirty="0"/>
              <a:t> </a:t>
            </a:r>
            <a:r>
              <a:rPr spc="-20" dirty="0"/>
              <a:t>in</a:t>
            </a:r>
            <a:r>
              <a:rPr spc="-65" dirty="0"/>
              <a:t> </a:t>
            </a:r>
            <a:r>
              <a:rPr dirty="0"/>
              <a:t>Hex,</a:t>
            </a:r>
            <a:r>
              <a:rPr spc="-55" dirty="0"/>
              <a:t> </a:t>
            </a:r>
            <a:r>
              <a:rPr spc="95" dirty="0"/>
              <a:t>we</a:t>
            </a:r>
            <a:r>
              <a:rPr spc="-70" dirty="0"/>
              <a:t> </a:t>
            </a:r>
            <a:r>
              <a:rPr spc="80" dirty="0"/>
              <a:t>must</a:t>
            </a:r>
            <a:r>
              <a:rPr spc="-60" dirty="0"/>
              <a:t> </a:t>
            </a:r>
            <a:r>
              <a:rPr spc="60" dirty="0"/>
              <a:t>have</a:t>
            </a:r>
            <a:r>
              <a:rPr spc="-60" dirty="0"/>
              <a:t> </a:t>
            </a:r>
            <a:r>
              <a:rPr spc="125" dirty="0"/>
              <a:t>to</a:t>
            </a:r>
            <a:r>
              <a:rPr spc="-60" dirty="0"/>
              <a:t> </a:t>
            </a:r>
            <a:r>
              <a:rPr spc="100" dirty="0"/>
              <a:t>put</a:t>
            </a:r>
            <a:r>
              <a:rPr spc="-55" dirty="0"/>
              <a:t> </a:t>
            </a:r>
            <a:r>
              <a:rPr spc="20" dirty="0"/>
              <a:t>dollar</a:t>
            </a:r>
            <a:r>
              <a:rPr spc="-55" dirty="0"/>
              <a:t> </a:t>
            </a:r>
            <a:r>
              <a:rPr spc="20" dirty="0"/>
              <a:t>sign</a:t>
            </a:r>
            <a:r>
              <a:rPr spc="-85" dirty="0"/>
              <a:t> </a:t>
            </a:r>
            <a:r>
              <a:rPr spc="-45" dirty="0"/>
              <a:t>(</a:t>
            </a:r>
            <a:r>
              <a:rPr b="1" spc="-45" dirty="0">
                <a:latin typeface="Arial"/>
                <a:cs typeface="Arial"/>
              </a:rPr>
              <a:t>$</a:t>
            </a:r>
            <a:r>
              <a:rPr spc="-45" dirty="0"/>
              <a:t>)</a:t>
            </a:r>
            <a:r>
              <a:rPr spc="-55" dirty="0"/>
              <a:t> </a:t>
            </a:r>
            <a:r>
              <a:rPr spc="70" dirty="0"/>
              <a:t>or</a:t>
            </a:r>
            <a:r>
              <a:rPr spc="-75" dirty="0"/>
              <a:t> </a:t>
            </a:r>
            <a:r>
              <a:rPr spc="80" dirty="0"/>
              <a:t>a</a:t>
            </a:r>
            <a:r>
              <a:rPr spc="-50" dirty="0"/>
              <a:t> </a:t>
            </a:r>
            <a:r>
              <a:rPr sz="2000" b="1" spc="-55" dirty="0">
                <a:latin typeface="Arial"/>
                <a:cs typeface="Arial"/>
              </a:rPr>
              <a:t>0</a:t>
            </a:r>
            <a:r>
              <a:rPr sz="1400" b="1" spc="-55" dirty="0">
                <a:latin typeface="Arial"/>
                <a:cs typeface="Arial"/>
              </a:rPr>
              <a:t>x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pc="-20" dirty="0"/>
              <a:t>in</a:t>
            </a:r>
            <a:r>
              <a:rPr spc="-65" dirty="0"/>
              <a:t> </a:t>
            </a:r>
            <a:r>
              <a:rPr spc="75" dirty="0"/>
              <a:t>front</a:t>
            </a:r>
            <a:r>
              <a:rPr spc="-65" dirty="0"/>
              <a:t> </a:t>
            </a:r>
            <a:r>
              <a:rPr spc="55" dirty="0"/>
              <a:t>of</a:t>
            </a:r>
            <a:r>
              <a:rPr spc="-60" dirty="0"/>
              <a:t> </a:t>
            </a:r>
            <a:r>
              <a:rPr spc="10" dirty="0"/>
              <a:t>it.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90"/>
              </a:spcBef>
              <a:tabLst>
                <a:tab pos="2755900" algn="l"/>
              </a:tabLst>
            </a:pPr>
            <a:r>
              <a:rPr b="1" spc="-125" dirty="0">
                <a:latin typeface="Arial"/>
                <a:cs typeface="Arial"/>
              </a:rPr>
              <a:t>LDI </a:t>
            </a:r>
            <a:r>
              <a:rPr b="1" spc="-235" dirty="0">
                <a:latin typeface="Arial"/>
                <a:cs typeface="Arial"/>
              </a:rPr>
              <a:t>R16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50" dirty="0">
                <a:latin typeface="Arial"/>
                <a:cs typeface="Arial"/>
              </a:rPr>
              <a:t>,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spc="-85" dirty="0">
                <a:latin typeface="Arial"/>
                <a:cs typeface="Arial"/>
              </a:rPr>
              <a:t>0x50</a:t>
            </a:r>
            <a:r>
              <a:rPr spc="-85" dirty="0"/>
              <a:t>	</a:t>
            </a:r>
            <a:r>
              <a:rPr spc="-50" dirty="0"/>
              <a:t>;</a:t>
            </a:r>
            <a:r>
              <a:rPr spc="-60" dirty="0"/>
              <a:t> </a:t>
            </a:r>
            <a:r>
              <a:rPr spc="-105" dirty="0"/>
              <a:t>R16</a:t>
            </a:r>
            <a:r>
              <a:rPr spc="-75" dirty="0"/>
              <a:t> </a:t>
            </a:r>
            <a:r>
              <a:rPr spc="-30" dirty="0"/>
              <a:t>is</a:t>
            </a:r>
            <a:r>
              <a:rPr spc="-75" dirty="0"/>
              <a:t> </a:t>
            </a:r>
            <a:r>
              <a:rPr spc="65" dirty="0"/>
              <a:t>loaded</a:t>
            </a:r>
            <a:r>
              <a:rPr spc="-80" dirty="0"/>
              <a:t> </a:t>
            </a:r>
            <a:r>
              <a:rPr spc="45" dirty="0"/>
              <a:t>with</a:t>
            </a:r>
            <a:r>
              <a:rPr spc="-80" dirty="0"/>
              <a:t> </a:t>
            </a:r>
            <a:r>
              <a:rPr spc="30" dirty="0"/>
              <a:t>50</a:t>
            </a:r>
            <a:r>
              <a:rPr spc="-60" dirty="0"/>
              <a:t> </a:t>
            </a:r>
            <a:r>
              <a:rPr spc="-20" dirty="0"/>
              <a:t>in</a:t>
            </a:r>
            <a:r>
              <a:rPr spc="-70" dirty="0"/>
              <a:t> </a:t>
            </a:r>
            <a:r>
              <a:rPr spc="65" dirty="0"/>
              <a:t>hex</a:t>
            </a:r>
          </a:p>
          <a:p>
            <a:pPr marL="195580" indent="-182880">
              <a:lnSpc>
                <a:spcPct val="100000"/>
              </a:lnSpc>
              <a:spcBef>
                <a:spcPts val="68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dirty="0"/>
              <a:t>For</a:t>
            </a:r>
            <a:r>
              <a:rPr spc="-75" dirty="0"/>
              <a:t> </a:t>
            </a:r>
            <a:r>
              <a:rPr spc="25" dirty="0"/>
              <a:t>decimal</a:t>
            </a:r>
            <a:r>
              <a:rPr spc="-85" dirty="0"/>
              <a:t> </a:t>
            </a:r>
            <a:r>
              <a:rPr spc="70" dirty="0"/>
              <a:t>representation,</a:t>
            </a:r>
            <a:r>
              <a:rPr spc="-80" dirty="0"/>
              <a:t> </a:t>
            </a:r>
            <a:r>
              <a:rPr spc="60" dirty="0"/>
              <a:t>nothing</a:t>
            </a:r>
            <a:r>
              <a:rPr spc="-70" dirty="0"/>
              <a:t> </a:t>
            </a:r>
            <a:r>
              <a:rPr spc="-30" dirty="0"/>
              <a:t>is</a:t>
            </a:r>
            <a:r>
              <a:rPr spc="-75" dirty="0"/>
              <a:t> </a:t>
            </a:r>
            <a:r>
              <a:rPr spc="55" dirty="0"/>
              <a:t>required</a:t>
            </a:r>
            <a:r>
              <a:rPr spc="-65" dirty="0"/>
              <a:t> </a:t>
            </a:r>
            <a:r>
              <a:rPr spc="125" dirty="0"/>
              <a:t>to</a:t>
            </a:r>
            <a:r>
              <a:rPr spc="-70" dirty="0"/>
              <a:t> </a:t>
            </a:r>
            <a:r>
              <a:rPr spc="100" dirty="0"/>
              <a:t>put</a:t>
            </a:r>
            <a:r>
              <a:rPr spc="-50" dirty="0"/>
              <a:t> </a:t>
            </a:r>
            <a:r>
              <a:rPr spc="-20" dirty="0"/>
              <a:t>in</a:t>
            </a:r>
            <a:r>
              <a:rPr spc="-70" dirty="0"/>
              <a:t> </a:t>
            </a:r>
            <a:r>
              <a:rPr spc="75" dirty="0"/>
              <a:t>front</a:t>
            </a:r>
            <a:r>
              <a:rPr spc="-70" dirty="0"/>
              <a:t> </a:t>
            </a:r>
            <a:r>
              <a:rPr spc="55" dirty="0"/>
              <a:t>of</a:t>
            </a:r>
            <a:r>
              <a:rPr spc="-60" dirty="0"/>
              <a:t> </a:t>
            </a:r>
            <a:r>
              <a:rPr spc="80" dirty="0"/>
              <a:t>a</a:t>
            </a:r>
            <a:r>
              <a:rPr spc="-60" dirty="0"/>
              <a:t> </a:t>
            </a:r>
            <a:r>
              <a:rPr spc="65" dirty="0"/>
              <a:t>number.</a:t>
            </a:r>
          </a:p>
          <a:p>
            <a:pPr marL="927100">
              <a:lnSpc>
                <a:spcPct val="100000"/>
              </a:lnSpc>
              <a:spcBef>
                <a:spcPts val="685"/>
              </a:spcBef>
              <a:tabLst>
                <a:tab pos="2755900" algn="l"/>
              </a:tabLst>
            </a:pPr>
            <a:r>
              <a:rPr b="1" spc="-125" dirty="0">
                <a:latin typeface="Arial"/>
                <a:cs typeface="Arial"/>
              </a:rPr>
              <a:t>LDI </a:t>
            </a:r>
            <a:r>
              <a:rPr b="1" spc="-235" dirty="0">
                <a:latin typeface="Arial"/>
                <a:cs typeface="Arial"/>
              </a:rPr>
              <a:t>R16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50" dirty="0">
                <a:latin typeface="Arial"/>
                <a:cs typeface="Arial"/>
              </a:rPr>
              <a:t>,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b="1" spc="-95" dirty="0">
                <a:latin typeface="Arial"/>
                <a:cs typeface="Arial"/>
              </a:rPr>
              <a:t>50</a:t>
            </a:r>
            <a:r>
              <a:rPr spc="-95" dirty="0"/>
              <a:t>	</a:t>
            </a:r>
            <a:r>
              <a:rPr spc="-50" dirty="0"/>
              <a:t>;</a:t>
            </a:r>
            <a:r>
              <a:rPr spc="-60" dirty="0"/>
              <a:t> </a:t>
            </a:r>
            <a:r>
              <a:rPr spc="-105" dirty="0"/>
              <a:t>R16</a:t>
            </a:r>
            <a:r>
              <a:rPr spc="-75" dirty="0"/>
              <a:t> </a:t>
            </a:r>
            <a:r>
              <a:rPr spc="-30" dirty="0"/>
              <a:t>is</a:t>
            </a:r>
            <a:r>
              <a:rPr spc="-75" dirty="0"/>
              <a:t> </a:t>
            </a:r>
            <a:r>
              <a:rPr spc="65" dirty="0"/>
              <a:t>loaded</a:t>
            </a:r>
            <a:r>
              <a:rPr spc="-75" dirty="0"/>
              <a:t> </a:t>
            </a:r>
            <a:r>
              <a:rPr spc="45" dirty="0"/>
              <a:t>with</a:t>
            </a:r>
            <a:r>
              <a:rPr spc="-80" dirty="0"/>
              <a:t> </a:t>
            </a:r>
            <a:r>
              <a:rPr spc="30" dirty="0"/>
              <a:t>50</a:t>
            </a:r>
            <a:r>
              <a:rPr spc="-50" dirty="0"/>
              <a:t> </a:t>
            </a:r>
            <a:r>
              <a:rPr spc="-20" dirty="0"/>
              <a:t>in</a:t>
            </a:r>
            <a:r>
              <a:rPr spc="-75" dirty="0"/>
              <a:t> </a:t>
            </a:r>
            <a:r>
              <a:rPr spc="25" dirty="0"/>
              <a:t>decimal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2577" y="947415"/>
            <a:ext cx="3011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5" dirty="0"/>
              <a:t>ADD</a:t>
            </a:r>
            <a:r>
              <a:rPr spc="-265" dirty="0"/>
              <a:t> </a:t>
            </a:r>
            <a:r>
              <a:rPr spc="-345" dirty="0"/>
              <a:t>instruction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274" y="1951481"/>
            <a:ext cx="4627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70" dirty="0">
                <a:latin typeface="Times New Roman"/>
                <a:cs typeface="Times New Roman"/>
              </a:rPr>
              <a:t>ADD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following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format: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7675" y="2340348"/>
            <a:ext cx="106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Arial"/>
                <a:cs typeface="Arial"/>
              </a:rPr>
              <a:t>ADD </a:t>
            </a:r>
            <a:r>
              <a:rPr sz="1800" b="1" spc="-125" dirty="0">
                <a:latin typeface="Arial"/>
                <a:cs typeface="Arial"/>
              </a:rPr>
              <a:t>R</a:t>
            </a:r>
            <a:r>
              <a:rPr sz="1400" b="1" spc="-125" dirty="0">
                <a:latin typeface="Arial"/>
                <a:cs typeface="Arial"/>
              </a:rPr>
              <a:t>d</a:t>
            </a:r>
            <a:r>
              <a:rPr sz="1800" b="1" spc="-125" dirty="0">
                <a:latin typeface="Arial"/>
                <a:cs typeface="Arial"/>
              </a:rPr>
              <a:t>,</a:t>
            </a:r>
            <a:r>
              <a:rPr sz="1800" b="1" spc="-120" dirty="0">
                <a:latin typeface="Arial"/>
                <a:cs typeface="Arial"/>
              </a:rPr>
              <a:t> R</a:t>
            </a:r>
            <a:r>
              <a:rPr sz="1400" b="1" spc="-12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1053" y="2226048"/>
            <a:ext cx="3872865" cy="80264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0"/>
              </a:spcBef>
            </a:pPr>
            <a:r>
              <a:rPr sz="1800" spc="-50" dirty="0">
                <a:latin typeface="Times New Roman"/>
                <a:cs typeface="Times New Roman"/>
              </a:rPr>
              <a:t>;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Times New Roman"/>
                <a:cs typeface="Times New Roman"/>
              </a:rPr>
              <a:t>ADD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Rr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store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result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spc="-45" dirty="0">
                <a:latin typeface="Times New Roman"/>
                <a:cs typeface="Times New Roman"/>
              </a:rPr>
              <a:t>; </a:t>
            </a:r>
            <a:r>
              <a:rPr sz="1800" spc="-120" dirty="0">
                <a:latin typeface="Arial"/>
                <a:cs typeface="Arial"/>
              </a:rPr>
              <a:t>o≤d≤31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0</a:t>
            </a:r>
            <a:r>
              <a:rPr sz="1800" spc="-60" dirty="0">
                <a:latin typeface="Arial"/>
                <a:cs typeface="Arial"/>
              </a:rPr>
              <a:t>≤r≤</a:t>
            </a:r>
            <a:r>
              <a:rPr sz="1800" spc="-60" dirty="0">
                <a:latin typeface="Times New Roman"/>
                <a:cs typeface="Times New Roman"/>
              </a:rPr>
              <a:t>31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3274" y="3506162"/>
            <a:ext cx="8822690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Times New Roman"/>
                <a:cs typeface="Times New Roman"/>
              </a:rPr>
              <a:t>ADD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tells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CPU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add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value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Rr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put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result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back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into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600" spc="-15" dirty="0">
                <a:latin typeface="Times New Roman"/>
                <a:cs typeface="Times New Roman"/>
              </a:rPr>
              <a:t>d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register.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0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add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two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numbers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such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0x25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0x34,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one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do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following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7675" y="4443347"/>
            <a:ext cx="1343025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1700"/>
              </a:lnSpc>
              <a:spcBef>
                <a:spcPts val="100"/>
              </a:spcBef>
            </a:pPr>
            <a:r>
              <a:rPr sz="1800" b="1" spc="-125" dirty="0">
                <a:latin typeface="Arial"/>
                <a:cs typeface="Arial"/>
              </a:rPr>
              <a:t>LDI </a:t>
            </a:r>
            <a:r>
              <a:rPr sz="1800" b="1" spc="-235" dirty="0">
                <a:latin typeface="Arial"/>
                <a:cs typeface="Arial"/>
              </a:rPr>
              <a:t>R16 </a:t>
            </a:r>
            <a:r>
              <a:rPr sz="1800" b="1" spc="-50" dirty="0">
                <a:latin typeface="Arial"/>
                <a:cs typeface="Arial"/>
              </a:rPr>
              <a:t>, </a:t>
            </a:r>
            <a:r>
              <a:rPr sz="1800" b="1" spc="-105" dirty="0">
                <a:latin typeface="Arial"/>
                <a:cs typeface="Arial"/>
              </a:rPr>
              <a:t>0x25  </a:t>
            </a:r>
            <a:r>
              <a:rPr sz="1800" b="1" spc="-125" dirty="0">
                <a:latin typeface="Arial"/>
                <a:cs typeface="Arial"/>
              </a:rPr>
              <a:t>LDI </a:t>
            </a:r>
            <a:r>
              <a:rPr sz="1800" b="1" spc="-270" dirty="0">
                <a:latin typeface="Arial"/>
                <a:cs typeface="Arial"/>
              </a:rPr>
              <a:t>R17 </a:t>
            </a:r>
            <a:r>
              <a:rPr sz="1800" b="1" spc="-50" dirty="0">
                <a:latin typeface="Arial"/>
                <a:cs typeface="Arial"/>
              </a:rPr>
              <a:t>, </a:t>
            </a:r>
            <a:r>
              <a:rPr sz="1800" b="1" spc="-85" dirty="0">
                <a:latin typeface="Arial"/>
                <a:cs typeface="Arial"/>
              </a:rPr>
              <a:t>0x34  </a:t>
            </a:r>
            <a:r>
              <a:rPr sz="1800" b="1" spc="-155" dirty="0">
                <a:latin typeface="Arial"/>
                <a:cs typeface="Arial"/>
              </a:rPr>
              <a:t>ADD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spc="-220" dirty="0">
                <a:latin typeface="Arial"/>
                <a:cs typeface="Arial"/>
              </a:rPr>
              <a:t>R16,R17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6856" y="4443347"/>
            <a:ext cx="3781425" cy="11925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0" dirty="0">
                <a:latin typeface="Times New Roman"/>
                <a:cs typeface="Times New Roman"/>
              </a:rPr>
              <a:t>; </a:t>
            </a:r>
            <a:r>
              <a:rPr sz="1800" spc="-105" dirty="0">
                <a:latin typeface="Times New Roman"/>
                <a:cs typeface="Times New Roman"/>
              </a:rPr>
              <a:t>R16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65" dirty="0">
                <a:latin typeface="Times New Roman"/>
                <a:cs typeface="Times New Roman"/>
              </a:rPr>
              <a:t>loaded</a:t>
            </a:r>
            <a:r>
              <a:rPr sz="1800" spc="-32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with </a:t>
            </a:r>
            <a:r>
              <a:rPr sz="1800" spc="-45" dirty="0">
                <a:latin typeface="Times New Roman"/>
                <a:cs typeface="Times New Roman"/>
              </a:rPr>
              <a:t>25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65" dirty="0">
                <a:latin typeface="Times New Roman"/>
                <a:cs typeface="Times New Roman"/>
              </a:rPr>
              <a:t>hex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800" spc="-50" dirty="0">
                <a:latin typeface="Times New Roman"/>
                <a:cs typeface="Times New Roman"/>
              </a:rPr>
              <a:t>; </a:t>
            </a:r>
            <a:r>
              <a:rPr sz="1800" spc="-150" dirty="0">
                <a:latin typeface="Times New Roman"/>
                <a:cs typeface="Times New Roman"/>
              </a:rPr>
              <a:t>R17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65" dirty="0">
                <a:latin typeface="Times New Roman"/>
                <a:cs typeface="Times New Roman"/>
              </a:rPr>
              <a:t>loaded</a:t>
            </a:r>
            <a:r>
              <a:rPr sz="1800" spc="-33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with </a:t>
            </a:r>
            <a:r>
              <a:rPr sz="1800" spc="15" dirty="0">
                <a:latin typeface="Times New Roman"/>
                <a:cs typeface="Times New Roman"/>
              </a:rPr>
              <a:t>34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65" dirty="0">
                <a:latin typeface="Times New Roman"/>
                <a:cs typeface="Times New Roman"/>
              </a:rPr>
              <a:t>hex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50" dirty="0">
                <a:latin typeface="Times New Roman"/>
                <a:cs typeface="Times New Roman"/>
              </a:rPr>
              <a:t>; </a:t>
            </a:r>
            <a:r>
              <a:rPr sz="1800" spc="85" dirty="0">
                <a:latin typeface="Times New Roman"/>
                <a:cs typeface="Times New Roman"/>
              </a:rPr>
              <a:t>add </a:t>
            </a:r>
            <a:r>
              <a:rPr sz="1800" spc="25" dirty="0">
                <a:latin typeface="Times New Roman"/>
                <a:cs typeface="Times New Roman"/>
              </a:rPr>
              <a:t>value </a:t>
            </a:r>
            <a:r>
              <a:rPr sz="1800" spc="-150" dirty="0">
                <a:latin typeface="Times New Roman"/>
                <a:cs typeface="Times New Roman"/>
              </a:rPr>
              <a:t>R17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-105" dirty="0">
                <a:latin typeface="Times New Roman"/>
                <a:cs typeface="Times New Roman"/>
              </a:rPr>
              <a:t>R16 </a:t>
            </a:r>
            <a:r>
              <a:rPr sz="1800" spc="35" dirty="0">
                <a:latin typeface="Times New Roman"/>
                <a:cs typeface="Times New Roman"/>
              </a:rPr>
              <a:t>(</a:t>
            </a:r>
            <a:r>
              <a:rPr sz="1800" spc="-32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R16 </a:t>
            </a:r>
            <a:r>
              <a:rPr sz="1800" spc="-110" dirty="0">
                <a:latin typeface="Times New Roman"/>
                <a:cs typeface="Times New Roman"/>
              </a:rPr>
              <a:t>= </a:t>
            </a:r>
            <a:r>
              <a:rPr sz="1800" spc="-100" dirty="0">
                <a:latin typeface="Times New Roman"/>
                <a:cs typeface="Times New Roman"/>
              </a:rPr>
              <a:t>R16 </a:t>
            </a:r>
            <a:r>
              <a:rPr sz="1800" spc="-110" dirty="0">
                <a:latin typeface="Times New Roman"/>
                <a:cs typeface="Times New Roman"/>
              </a:rPr>
              <a:t>+ </a:t>
            </a:r>
            <a:r>
              <a:rPr sz="1800" spc="-105" dirty="0">
                <a:latin typeface="Times New Roman"/>
                <a:cs typeface="Times New Roman"/>
              </a:rPr>
              <a:t>R17)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249" y="966973"/>
            <a:ext cx="4445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/>
              <a:t>The </a:t>
            </a:r>
            <a:r>
              <a:rPr spc="-320" dirty="0"/>
              <a:t>AVR </a:t>
            </a:r>
            <a:r>
              <a:rPr spc="-170" dirty="0"/>
              <a:t>data</a:t>
            </a:r>
            <a:r>
              <a:rPr spc="70" dirty="0"/>
              <a:t> </a:t>
            </a:r>
            <a:r>
              <a:rPr spc="-29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54" y="2898771"/>
            <a:ext cx="2637155" cy="158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-215" dirty="0">
                <a:latin typeface="Times New Roman"/>
                <a:cs typeface="Times New Roman"/>
              </a:rPr>
              <a:t>AVR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3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80" dirty="0">
                <a:latin typeface="Times New Roman"/>
                <a:cs typeface="Times New Roman"/>
              </a:rPr>
              <a:t>composed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three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parts:</a:t>
            </a:r>
            <a:endParaRPr sz="1800">
              <a:latin typeface="Times New Roman"/>
              <a:cs typeface="Times New Roman"/>
            </a:endParaRPr>
          </a:p>
          <a:p>
            <a:pPr marL="743585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spc="-65" dirty="0">
                <a:latin typeface="Times New Roman"/>
                <a:cs typeface="Times New Roman"/>
              </a:rPr>
              <a:t>GPRs</a:t>
            </a:r>
            <a:endParaRPr sz="1800">
              <a:latin typeface="Times New Roman"/>
              <a:cs typeface="Times New Roman"/>
            </a:endParaRPr>
          </a:p>
          <a:p>
            <a:pPr marL="743585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spc="-65" dirty="0">
                <a:latin typeface="Times New Roman"/>
                <a:cs typeface="Times New Roman"/>
              </a:rPr>
              <a:t>I/O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marL="743585" indent="-183515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spc="40" dirty="0">
                <a:latin typeface="Times New Roman"/>
                <a:cs typeface="Times New Roman"/>
              </a:rPr>
              <a:t>Internal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SRAM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1227" y="1868020"/>
            <a:ext cx="6766559" cy="4728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249" y="828289"/>
            <a:ext cx="4445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/>
              <a:t>The </a:t>
            </a:r>
            <a:r>
              <a:rPr spc="-320" dirty="0"/>
              <a:t>AVR </a:t>
            </a:r>
            <a:r>
              <a:rPr spc="-170" dirty="0"/>
              <a:t>data</a:t>
            </a:r>
            <a:r>
              <a:rPr spc="70" dirty="0"/>
              <a:t> </a:t>
            </a:r>
            <a:r>
              <a:rPr spc="-29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2980" y="1921574"/>
            <a:ext cx="9223375" cy="4040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spc="-110" dirty="0">
                <a:latin typeface="Verdana"/>
                <a:cs typeface="Verdana"/>
              </a:rPr>
              <a:t>General </a:t>
            </a:r>
            <a:r>
              <a:rPr sz="1800" b="1" spc="-190" dirty="0">
                <a:latin typeface="Verdana"/>
                <a:cs typeface="Verdana"/>
              </a:rPr>
              <a:t>Purpose </a:t>
            </a:r>
            <a:r>
              <a:rPr sz="1800" b="1" spc="-210" dirty="0">
                <a:latin typeface="Verdana"/>
                <a:cs typeface="Verdana"/>
              </a:rPr>
              <a:t>Registers</a:t>
            </a:r>
            <a:r>
              <a:rPr sz="1800" b="1" spc="-90" dirty="0">
                <a:latin typeface="Verdana"/>
                <a:cs typeface="Verdana"/>
              </a:rPr>
              <a:t> </a:t>
            </a:r>
            <a:r>
              <a:rPr sz="1800" b="1" spc="-250" dirty="0">
                <a:latin typeface="Verdana"/>
                <a:cs typeface="Verdana"/>
              </a:rPr>
              <a:t>(GPRs)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52525"/>
              </a:buClr>
              <a:buFont typeface="Wingdings"/>
              <a:buChar char=""/>
            </a:pPr>
            <a:endParaRPr sz="2500">
              <a:latin typeface="Verdana"/>
              <a:cs typeface="Verdana"/>
            </a:endParaRPr>
          </a:p>
          <a:p>
            <a:pPr marL="744220" lvl="1" indent="-183515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20" dirty="0">
                <a:latin typeface="Times New Roman"/>
                <a:cs typeface="Times New Roman"/>
              </a:rPr>
              <a:t>Discussed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32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last </a:t>
            </a:r>
            <a:r>
              <a:rPr sz="1800" spc="55" dirty="0">
                <a:latin typeface="Times New Roman"/>
                <a:cs typeface="Times New Roman"/>
              </a:rPr>
              <a:t>section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spc="-305" dirty="0">
                <a:latin typeface="Verdana"/>
                <a:cs typeface="Verdana"/>
              </a:rPr>
              <a:t>I/O </a:t>
            </a:r>
            <a:r>
              <a:rPr sz="1800" b="1" spc="-170" dirty="0">
                <a:latin typeface="Verdana"/>
                <a:cs typeface="Verdana"/>
              </a:rPr>
              <a:t>memory</a:t>
            </a:r>
            <a:r>
              <a:rPr sz="1800" b="1" spc="-270" dirty="0">
                <a:latin typeface="Verdana"/>
                <a:cs typeface="Verdana"/>
              </a:rPr>
              <a:t> </a:t>
            </a:r>
            <a:r>
              <a:rPr sz="1800" b="1" spc="-315" dirty="0">
                <a:latin typeface="Verdana"/>
                <a:cs typeface="Verdana"/>
              </a:rPr>
              <a:t>(SFRs)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700">
              <a:latin typeface="Verdana"/>
              <a:cs typeface="Verdana"/>
            </a:endParaRPr>
          </a:p>
          <a:p>
            <a:pPr marL="744220" marR="5080" lvl="1" indent="-183515">
              <a:lnSpc>
                <a:spcPts val="1939"/>
              </a:lnSpc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65" dirty="0">
                <a:latin typeface="Times New Roman"/>
                <a:cs typeface="Times New Roman"/>
              </a:rPr>
              <a:t>I/O </a:t>
            </a:r>
            <a:r>
              <a:rPr sz="1800" spc="50" dirty="0">
                <a:latin typeface="Times New Roman"/>
                <a:cs typeface="Times New Roman"/>
              </a:rPr>
              <a:t>memory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65" dirty="0">
                <a:latin typeface="Times New Roman"/>
                <a:cs typeface="Times New Roman"/>
              </a:rPr>
              <a:t>dedicated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5" dirty="0">
                <a:latin typeface="Times New Roman"/>
                <a:cs typeface="Times New Roman"/>
              </a:rPr>
              <a:t>specific </a:t>
            </a:r>
            <a:r>
              <a:rPr sz="1800" spc="45" dirty="0">
                <a:latin typeface="Times New Roman"/>
                <a:cs typeface="Times New Roman"/>
              </a:rPr>
              <a:t>functions such </a:t>
            </a:r>
            <a:r>
              <a:rPr sz="1800" spc="60" dirty="0">
                <a:latin typeface="Times New Roman"/>
                <a:cs typeface="Times New Roman"/>
              </a:rPr>
              <a:t>as </a:t>
            </a:r>
            <a:r>
              <a:rPr sz="1800" spc="85" dirty="0">
                <a:latin typeface="Times New Roman"/>
                <a:cs typeface="Times New Roman"/>
              </a:rPr>
              <a:t>status </a:t>
            </a:r>
            <a:r>
              <a:rPr sz="1800" spc="50" dirty="0">
                <a:latin typeface="Times New Roman"/>
                <a:cs typeface="Times New Roman"/>
              </a:rPr>
              <a:t>register, </a:t>
            </a:r>
            <a:r>
              <a:rPr sz="1800" spc="40" dirty="0">
                <a:latin typeface="Times New Roman"/>
                <a:cs typeface="Times New Roman"/>
              </a:rPr>
              <a:t>timers, </a:t>
            </a:r>
            <a:r>
              <a:rPr sz="1800" spc="15" dirty="0">
                <a:latin typeface="Times New Roman"/>
                <a:cs typeface="Times New Roman"/>
              </a:rPr>
              <a:t>serial  </a:t>
            </a:r>
            <a:r>
              <a:rPr sz="1800" spc="40" dirty="0">
                <a:latin typeface="Times New Roman"/>
                <a:cs typeface="Times New Roman"/>
              </a:rPr>
              <a:t>communication, </a:t>
            </a:r>
            <a:r>
              <a:rPr sz="1800" spc="-65" dirty="0">
                <a:latin typeface="Times New Roman"/>
                <a:cs typeface="Times New Roman"/>
              </a:rPr>
              <a:t>I/O </a:t>
            </a:r>
            <a:r>
              <a:rPr sz="1800" spc="70" dirty="0">
                <a:latin typeface="Times New Roman"/>
                <a:cs typeface="Times New Roman"/>
              </a:rPr>
              <a:t>ports, </a:t>
            </a:r>
            <a:r>
              <a:rPr sz="1800" spc="-190" dirty="0">
                <a:latin typeface="Times New Roman"/>
                <a:cs typeface="Times New Roman"/>
              </a:rPr>
              <a:t>ADC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75" dirty="0">
                <a:latin typeface="Times New Roman"/>
                <a:cs typeface="Times New Roman"/>
              </a:rPr>
              <a:t>so</a:t>
            </a:r>
            <a:r>
              <a:rPr sz="1800" spc="-3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on.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744220" marR="5080" lvl="1" indent="-182880">
              <a:lnSpc>
                <a:spcPts val="1939"/>
              </a:lnSpc>
              <a:buClr>
                <a:srgbClr val="252525"/>
              </a:buClr>
              <a:buFont typeface="Wingdings"/>
              <a:buChar char=""/>
              <a:tabLst>
                <a:tab pos="744855" algn="l"/>
                <a:tab pos="292036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45" dirty="0">
                <a:latin typeface="Times New Roman"/>
                <a:cs typeface="Times New Roman"/>
              </a:rPr>
              <a:t>function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each	</a:t>
            </a:r>
            <a:r>
              <a:rPr sz="1800" spc="-65" dirty="0">
                <a:latin typeface="Times New Roman"/>
                <a:cs typeface="Times New Roman"/>
              </a:rPr>
              <a:t>I/O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35" dirty="0">
                <a:latin typeface="Times New Roman"/>
                <a:cs typeface="Times New Roman"/>
              </a:rPr>
              <a:t>location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20" dirty="0">
                <a:latin typeface="Times New Roman"/>
                <a:cs typeface="Times New Roman"/>
              </a:rPr>
              <a:t>fixed </a:t>
            </a:r>
            <a:r>
              <a:rPr sz="1800" spc="15" dirty="0">
                <a:latin typeface="Times New Roman"/>
                <a:cs typeface="Times New Roman"/>
              </a:rPr>
              <a:t>by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105" dirty="0">
                <a:latin typeface="Times New Roman"/>
                <a:cs typeface="Times New Roman"/>
              </a:rPr>
              <a:t>CPU </a:t>
            </a:r>
            <a:r>
              <a:rPr sz="1800" spc="55" dirty="0">
                <a:latin typeface="Times New Roman"/>
                <a:cs typeface="Times New Roman"/>
              </a:rPr>
              <a:t>designer </a:t>
            </a:r>
            <a:r>
              <a:rPr sz="1800" spc="114" dirty="0">
                <a:latin typeface="Times New Roman"/>
                <a:cs typeface="Times New Roman"/>
              </a:rPr>
              <a:t>at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time of  </a:t>
            </a:r>
            <a:r>
              <a:rPr sz="1800" spc="45" dirty="0">
                <a:latin typeface="Times New Roman"/>
                <a:cs typeface="Times New Roman"/>
              </a:rPr>
              <a:t>design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because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control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microcontroller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peripherals.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350">
              <a:latin typeface="Times New Roman"/>
              <a:cs typeface="Times New Roman"/>
            </a:endParaRPr>
          </a:p>
          <a:p>
            <a:pPr marL="744220" lvl="1" indent="-183515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AVR</a:t>
            </a:r>
            <a:r>
              <a:rPr sz="1800" spc="-65" dirty="0">
                <a:latin typeface="Times New Roman"/>
                <a:cs typeface="Times New Roman"/>
              </a:rPr>
              <a:t> I/O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made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8-bit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registers.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249" y="939236"/>
            <a:ext cx="4444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/>
              <a:t>The </a:t>
            </a:r>
            <a:r>
              <a:rPr spc="-320" dirty="0"/>
              <a:t>AVR </a:t>
            </a:r>
            <a:r>
              <a:rPr spc="-175" dirty="0"/>
              <a:t>data</a:t>
            </a:r>
            <a:r>
              <a:rPr spc="75" dirty="0"/>
              <a:t> </a:t>
            </a:r>
            <a:r>
              <a:rPr spc="-29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2779" y="2132191"/>
            <a:ext cx="9079865" cy="3465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spc="-305" dirty="0">
                <a:latin typeface="Verdana"/>
                <a:cs typeface="Verdana"/>
              </a:rPr>
              <a:t>I/O </a:t>
            </a:r>
            <a:r>
              <a:rPr sz="1800" b="1" spc="-170" dirty="0">
                <a:latin typeface="Verdana"/>
                <a:cs typeface="Verdana"/>
              </a:rPr>
              <a:t>memory</a:t>
            </a:r>
            <a:r>
              <a:rPr sz="1800" b="1" spc="-260" dirty="0">
                <a:latin typeface="Verdana"/>
                <a:cs typeface="Verdana"/>
              </a:rPr>
              <a:t> </a:t>
            </a:r>
            <a:r>
              <a:rPr sz="1800" b="1" spc="-315" dirty="0">
                <a:latin typeface="Verdana"/>
                <a:cs typeface="Verdana"/>
              </a:rPr>
              <a:t>(SFRs)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52525"/>
              </a:buClr>
              <a:buFont typeface="Wingdings"/>
              <a:buChar char=""/>
            </a:pPr>
            <a:endParaRPr sz="2850">
              <a:latin typeface="Verdana"/>
              <a:cs typeface="Verdana"/>
            </a:endParaRPr>
          </a:p>
          <a:p>
            <a:pPr marL="469900" marR="5080" lvl="1" indent="-182880" algn="just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75" dirty="0">
                <a:latin typeface="Times New Roman"/>
                <a:cs typeface="Times New Roman"/>
              </a:rPr>
              <a:t>number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40" dirty="0">
                <a:latin typeface="Times New Roman"/>
                <a:cs typeface="Times New Roman"/>
              </a:rPr>
              <a:t>locations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100" dirty="0">
                <a:latin typeface="Times New Roman"/>
                <a:cs typeface="Times New Roman"/>
              </a:rPr>
              <a:t>data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105" dirty="0">
                <a:latin typeface="Times New Roman"/>
                <a:cs typeface="Times New Roman"/>
              </a:rPr>
              <a:t>set </a:t>
            </a:r>
            <a:r>
              <a:rPr sz="1800" spc="45" dirty="0">
                <a:latin typeface="Times New Roman"/>
                <a:cs typeface="Times New Roman"/>
              </a:rPr>
              <a:t>aside for </a:t>
            </a:r>
            <a:r>
              <a:rPr sz="1800" spc="-65" dirty="0">
                <a:latin typeface="Times New Roman"/>
                <a:cs typeface="Times New Roman"/>
              </a:rPr>
              <a:t>I/O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90" dirty="0">
                <a:latin typeface="Times New Roman"/>
                <a:cs typeface="Times New Roman"/>
              </a:rPr>
              <a:t>depends on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20" dirty="0">
                <a:latin typeface="Times New Roman"/>
                <a:cs typeface="Times New Roman"/>
              </a:rPr>
              <a:t>pin  </a:t>
            </a:r>
            <a:r>
              <a:rPr sz="1800" spc="70" dirty="0">
                <a:latin typeface="Times New Roman"/>
                <a:cs typeface="Times New Roman"/>
              </a:rPr>
              <a:t>numbers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peripheral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functions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supported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that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chip,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although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number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very 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chip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chip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even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among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members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same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family.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marL="469900" lvl="1" indent="-183515">
              <a:lnSpc>
                <a:spcPct val="100000"/>
              </a:lnSpc>
              <a:spcBef>
                <a:spcPts val="1090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spc="35" dirty="0">
                <a:latin typeface="Times New Roman"/>
                <a:cs typeface="Times New Roman"/>
              </a:rPr>
              <a:t>However,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all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0" dirty="0">
                <a:latin typeface="Times New Roman"/>
                <a:cs typeface="Times New Roman"/>
              </a:rPr>
              <a:t>AVRs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have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at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least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64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bytes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I/O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locations.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Wingdings"/>
              <a:buChar char=""/>
            </a:pPr>
            <a:endParaRPr sz="2750">
              <a:latin typeface="Times New Roman"/>
              <a:cs typeface="Times New Roman"/>
            </a:endParaRPr>
          </a:p>
          <a:p>
            <a:pPr marL="469900" marR="5080" lvl="1" indent="-183515" algn="just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0" dirty="0">
                <a:latin typeface="Times New Roman"/>
                <a:cs typeface="Times New Roman"/>
              </a:rPr>
              <a:t>AVRs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with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more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than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32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I/O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pins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(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eg.,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ATmega64,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ATmega128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ATmega256)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there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  </a:t>
            </a:r>
            <a:r>
              <a:rPr sz="1800" spc="35" dirty="0">
                <a:latin typeface="Times New Roman"/>
                <a:cs typeface="Times New Roman"/>
              </a:rPr>
              <a:t>also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extended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I/O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memory,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which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contains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controlling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extra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ports 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extra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peripherals.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249" y="1038601"/>
            <a:ext cx="4445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/>
              <a:t>The </a:t>
            </a:r>
            <a:r>
              <a:rPr spc="-320" dirty="0"/>
              <a:t>AVR </a:t>
            </a:r>
            <a:r>
              <a:rPr spc="-170" dirty="0"/>
              <a:t>data</a:t>
            </a:r>
            <a:r>
              <a:rPr spc="70" dirty="0"/>
              <a:t> </a:t>
            </a:r>
            <a:r>
              <a:rPr spc="-29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5860" y="2078844"/>
            <a:ext cx="9079865" cy="24536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52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spc="-220" dirty="0">
                <a:latin typeface="Verdana"/>
                <a:cs typeface="Verdana"/>
              </a:rPr>
              <a:t>Internal </a:t>
            </a:r>
            <a:r>
              <a:rPr sz="1800" b="1" spc="-140" dirty="0">
                <a:latin typeface="Verdana"/>
                <a:cs typeface="Verdana"/>
              </a:rPr>
              <a:t>Data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215" dirty="0">
                <a:latin typeface="Verdana"/>
                <a:cs typeface="Verdana"/>
              </a:rPr>
              <a:t>SRAM</a:t>
            </a:r>
            <a:endParaRPr sz="1800">
              <a:latin typeface="Verdana"/>
              <a:cs typeface="Verdana"/>
            </a:endParaRPr>
          </a:p>
          <a:p>
            <a:pPr marL="744220" marR="5080" lvl="1" indent="-183515" algn="just">
              <a:lnSpc>
                <a:spcPct val="100000"/>
              </a:lnSpc>
              <a:spcBef>
                <a:spcPts val="420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-25" dirty="0">
                <a:latin typeface="Times New Roman"/>
                <a:cs typeface="Times New Roman"/>
              </a:rPr>
              <a:t>While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registers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75" dirty="0">
                <a:latin typeface="Times New Roman"/>
                <a:cs typeface="Times New Roman"/>
              </a:rPr>
              <a:t>used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65" dirty="0">
                <a:latin typeface="Times New Roman"/>
                <a:cs typeface="Times New Roman"/>
              </a:rPr>
              <a:t>perform </a:t>
            </a:r>
            <a:r>
              <a:rPr sz="1800" spc="25" dirty="0">
                <a:latin typeface="Times New Roman"/>
                <a:cs typeface="Times New Roman"/>
              </a:rPr>
              <a:t>calculations,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114" dirty="0">
                <a:latin typeface="Times New Roman"/>
                <a:cs typeface="Times New Roman"/>
              </a:rPr>
              <a:t>SRAM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used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90" dirty="0">
                <a:latin typeface="Times New Roman"/>
                <a:cs typeface="Times New Roman"/>
              </a:rPr>
              <a:t>store </a:t>
            </a:r>
            <a:r>
              <a:rPr sz="1800" spc="100" dirty="0">
                <a:latin typeface="Times New Roman"/>
                <a:cs typeface="Times New Roman"/>
              </a:rPr>
              <a:t>data  </a:t>
            </a:r>
            <a:r>
              <a:rPr sz="1800" spc="35" dirty="0">
                <a:latin typeface="Times New Roman"/>
                <a:cs typeface="Times New Roman"/>
              </a:rPr>
              <a:t>during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runtime.</a:t>
            </a:r>
            <a:endParaRPr sz="1800">
              <a:latin typeface="Times New Roman"/>
              <a:cs typeface="Times New Roman"/>
            </a:endParaRPr>
          </a:p>
          <a:p>
            <a:pPr marL="744220" marR="5080" lvl="1" indent="-182880" algn="just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-114" dirty="0">
                <a:latin typeface="Times New Roman"/>
                <a:cs typeface="Times New Roman"/>
              </a:rPr>
              <a:t>SRAM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55" dirty="0">
                <a:latin typeface="Times New Roman"/>
                <a:cs typeface="Times New Roman"/>
              </a:rPr>
              <a:t>memories </a:t>
            </a:r>
            <a:r>
              <a:rPr sz="1800" spc="110" dirty="0">
                <a:latin typeface="Times New Roman"/>
                <a:cs typeface="Times New Roman"/>
              </a:rPr>
              <a:t>that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105" dirty="0">
                <a:latin typeface="Times New Roman"/>
                <a:cs typeface="Times New Roman"/>
              </a:rPr>
              <a:t>not </a:t>
            </a:r>
            <a:r>
              <a:rPr sz="1800" spc="15" dirty="0">
                <a:latin typeface="Times New Roman"/>
                <a:cs typeface="Times New Roman"/>
              </a:rPr>
              <a:t>directly </a:t>
            </a:r>
            <a:r>
              <a:rPr sz="1800" spc="55" dirty="0">
                <a:latin typeface="Times New Roman"/>
                <a:cs typeface="Times New Roman"/>
              </a:rPr>
              <a:t>accessable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central </a:t>
            </a:r>
            <a:r>
              <a:rPr sz="1800" spc="45" dirty="0">
                <a:latin typeface="Times New Roman"/>
                <a:cs typeface="Times New Roman"/>
              </a:rPr>
              <a:t>processing </a:t>
            </a:r>
            <a:r>
              <a:rPr sz="1800" spc="40" dirty="0">
                <a:latin typeface="Times New Roman"/>
                <a:cs typeface="Times New Roman"/>
              </a:rPr>
              <a:t>unit  </a:t>
            </a:r>
            <a:r>
              <a:rPr sz="1800" spc="20" dirty="0">
                <a:latin typeface="Times New Roman"/>
                <a:cs typeface="Times New Roman"/>
              </a:rPr>
              <a:t>(Arithmetic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-20" dirty="0">
                <a:latin typeface="Times New Roman"/>
                <a:cs typeface="Times New Roman"/>
              </a:rPr>
              <a:t>Logical </a:t>
            </a:r>
            <a:r>
              <a:rPr sz="1800" spc="5" dirty="0">
                <a:latin typeface="Times New Roman"/>
                <a:cs typeface="Times New Roman"/>
              </a:rPr>
              <a:t>Unit </a:t>
            </a:r>
            <a:r>
              <a:rPr sz="1800" spc="-130" dirty="0">
                <a:latin typeface="Times New Roman"/>
                <a:cs typeface="Times New Roman"/>
              </a:rPr>
              <a:t>ALU, </a:t>
            </a:r>
            <a:r>
              <a:rPr sz="1800" spc="65" dirty="0">
                <a:latin typeface="Times New Roman"/>
                <a:cs typeface="Times New Roman"/>
              </a:rPr>
              <a:t>sometimes </a:t>
            </a:r>
            <a:r>
              <a:rPr sz="1800" spc="20" dirty="0">
                <a:latin typeface="Times New Roman"/>
                <a:cs typeface="Times New Roman"/>
              </a:rPr>
              <a:t>called </a:t>
            </a:r>
            <a:r>
              <a:rPr sz="1800" spc="50" dirty="0">
                <a:latin typeface="Times New Roman"/>
                <a:cs typeface="Times New Roman"/>
              </a:rPr>
              <a:t>accumulator) </a:t>
            </a:r>
            <a:r>
              <a:rPr sz="1800" spc="-25" dirty="0">
                <a:latin typeface="Times New Roman"/>
                <a:cs typeface="Times New Roman"/>
              </a:rPr>
              <a:t>like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registers  </a:t>
            </a:r>
            <a:r>
              <a:rPr sz="1800" spc="60" dirty="0">
                <a:latin typeface="Times New Roman"/>
                <a:cs typeface="Times New Roman"/>
              </a:rPr>
              <a:t>are.</a:t>
            </a:r>
            <a:endParaRPr sz="1800">
              <a:latin typeface="Times New Roman"/>
              <a:cs typeface="Times New Roman"/>
            </a:endParaRPr>
          </a:p>
          <a:p>
            <a:pPr marL="744220" marR="6350" lvl="1" indent="-183515" algn="just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-215" dirty="0">
                <a:latin typeface="Times New Roman"/>
                <a:cs typeface="Times New Roman"/>
              </a:rPr>
              <a:t>AVR 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15" dirty="0">
                <a:latin typeface="Times New Roman"/>
                <a:cs typeface="Times New Roman"/>
              </a:rPr>
              <a:t>size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-114" dirty="0">
                <a:latin typeface="Times New Roman"/>
                <a:cs typeface="Times New Roman"/>
              </a:rPr>
              <a:t>SRAM </a:t>
            </a:r>
            <a:r>
              <a:rPr sz="1800" spc="55" dirty="0">
                <a:latin typeface="Times New Roman"/>
                <a:cs typeface="Times New Roman"/>
              </a:rPr>
              <a:t>can </a:t>
            </a:r>
            <a:r>
              <a:rPr sz="1800" dirty="0">
                <a:latin typeface="Times New Roman"/>
                <a:cs typeface="Times New Roman"/>
              </a:rPr>
              <a:t>vary </a:t>
            </a:r>
            <a:r>
              <a:rPr sz="1800" spc="55" dirty="0">
                <a:latin typeface="Times New Roman"/>
                <a:cs typeface="Times New Roman"/>
              </a:rPr>
              <a:t>from </a:t>
            </a:r>
            <a:r>
              <a:rPr sz="1800" spc="20" dirty="0">
                <a:latin typeface="Times New Roman"/>
                <a:cs typeface="Times New Roman"/>
              </a:rPr>
              <a:t>chip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10" dirty="0">
                <a:latin typeface="Times New Roman"/>
                <a:cs typeface="Times New Roman"/>
              </a:rPr>
              <a:t>chip, </a:t>
            </a:r>
            <a:r>
              <a:rPr sz="1800" spc="70" dirty="0">
                <a:latin typeface="Times New Roman"/>
                <a:cs typeface="Times New Roman"/>
              </a:rPr>
              <a:t>even </a:t>
            </a:r>
            <a:r>
              <a:rPr sz="1800" spc="75" dirty="0">
                <a:latin typeface="Times New Roman"/>
                <a:cs typeface="Times New Roman"/>
              </a:rPr>
              <a:t>among </a:t>
            </a:r>
            <a:r>
              <a:rPr sz="1800" spc="80" dirty="0">
                <a:latin typeface="Times New Roman"/>
                <a:cs typeface="Times New Roman"/>
              </a:rPr>
              <a:t>members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 </a:t>
            </a:r>
            <a:r>
              <a:rPr sz="1800" spc="80" dirty="0">
                <a:latin typeface="Times New Roman"/>
                <a:cs typeface="Times New Roman"/>
              </a:rPr>
              <a:t>same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family.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161" y="2762246"/>
            <a:ext cx="3324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65" dirty="0"/>
              <a:t>THANK</a:t>
            </a:r>
            <a:r>
              <a:rPr sz="4800" spc="-615" dirty="0"/>
              <a:t> </a:t>
            </a:r>
            <a:r>
              <a:rPr sz="4800" spc="-54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757" y="1038601"/>
            <a:ext cx="39389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AVR</a:t>
            </a:r>
            <a:r>
              <a:rPr spc="-280" dirty="0"/>
              <a:t> </a:t>
            </a:r>
            <a:r>
              <a:rPr spc="-260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0394" y="2121523"/>
            <a:ext cx="8883015" cy="311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3515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25" dirty="0">
                <a:latin typeface="Times New Roman"/>
                <a:cs typeface="Times New Roman"/>
              </a:rPr>
              <a:t>basic </a:t>
            </a:r>
            <a:r>
              <a:rPr sz="1800" spc="55" dirty="0">
                <a:latin typeface="Times New Roman"/>
                <a:cs typeface="Times New Roman"/>
              </a:rPr>
              <a:t>architecture of </a:t>
            </a:r>
            <a:r>
              <a:rPr sz="1800" spc="-215" dirty="0">
                <a:latin typeface="Times New Roman"/>
                <a:cs typeface="Times New Roman"/>
              </a:rPr>
              <a:t>AVR </a:t>
            </a:r>
            <a:r>
              <a:rPr sz="1800" spc="70" dirty="0">
                <a:latin typeface="Times New Roman"/>
                <a:cs typeface="Times New Roman"/>
              </a:rPr>
              <a:t>was </a:t>
            </a:r>
            <a:r>
              <a:rPr sz="1800" spc="60" dirty="0">
                <a:latin typeface="Times New Roman"/>
                <a:cs typeface="Times New Roman"/>
              </a:rPr>
              <a:t>designed </a:t>
            </a:r>
            <a:r>
              <a:rPr sz="1800" spc="5" dirty="0">
                <a:latin typeface="Times New Roman"/>
                <a:cs typeface="Times New Roman"/>
              </a:rPr>
              <a:t>by </a:t>
            </a:r>
            <a:r>
              <a:rPr sz="1800" spc="100" dirty="0">
                <a:latin typeface="Times New Roman"/>
                <a:cs typeface="Times New Roman"/>
              </a:rPr>
              <a:t>two </a:t>
            </a:r>
            <a:r>
              <a:rPr sz="1800" spc="90" dirty="0">
                <a:latin typeface="Times New Roman"/>
                <a:cs typeface="Times New Roman"/>
              </a:rPr>
              <a:t>students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35" dirty="0">
                <a:latin typeface="Times New Roman"/>
                <a:cs typeface="Times New Roman"/>
              </a:rPr>
              <a:t>Norwegian </a:t>
            </a:r>
            <a:r>
              <a:rPr sz="1800" spc="55" dirty="0">
                <a:latin typeface="Times New Roman"/>
                <a:cs typeface="Times New Roman"/>
              </a:rPr>
              <a:t>Institute of  </a:t>
            </a:r>
            <a:r>
              <a:rPr sz="1800" spc="5" dirty="0">
                <a:latin typeface="Times New Roman"/>
                <a:cs typeface="Times New Roman"/>
              </a:rPr>
              <a:t>Technology </a:t>
            </a:r>
            <a:r>
              <a:rPr sz="1800" spc="-60" dirty="0">
                <a:latin typeface="Times New Roman"/>
                <a:cs typeface="Times New Roman"/>
              </a:rPr>
              <a:t>(NTH), </a:t>
            </a:r>
            <a:r>
              <a:rPr sz="1800" b="1" spc="-90" dirty="0">
                <a:latin typeface="Arial"/>
                <a:cs typeface="Arial"/>
              </a:rPr>
              <a:t>A</a:t>
            </a:r>
            <a:r>
              <a:rPr sz="1800" spc="-90" dirty="0">
                <a:latin typeface="Times New Roman"/>
                <a:cs typeface="Times New Roman"/>
              </a:rPr>
              <a:t>lf </a:t>
            </a:r>
            <a:r>
              <a:rPr sz="1800" spc="-75" dirty="0">
                <a:latin typeface="Times New Roman"/>
                <a:cs typeface="Times New Roman"/>
              </a:rPr>
              <a:t>Egil </a:t>
            </a:r>
            <a:r>
              <a:rPr sz="1800" spc="40" dirty="0">
                <a:latin typeface="Times New Roman"/>
                <a:cs typeface="Times New Roman"/>
              </a:rPr>
              <a:t>Bogen </a:t>
            </a:r>
            <a:r>
              <a:rPr sz="1800" spc="75" dirty="0">
                <a:latin typeface="Times New Roman"/>
                <a:cs typeface="Times New Roman"/>
              </a:rPr>
              <a:t>and </a:t>
            </a:r>
            <a:r>
              <a:rPr sz="1800" b="1" spc="35" dirty="0">
                <a:latin typeface="Arial"/>
                <a:cs typeface="Arial"/>
              </a:rPr>
              <a:t>V</a:t>
            </a:r>
            <a:r>
              <a:rPr sz="1800" spc="35" dirty="0">
                <a:latin typeface="Times New Roman"/>
                <a:cs typeface="Times New Roman"/>
              </a:rPr>
              <a:t>egard </a:t>
            </a:r>
            <a:r>
              <a:rPr sz="1800" spc="-15" dirty="0">
                <a:latin typeface="Times New Roman"/>
                <a:cs typeface="Times New Roman"/>
              </a:rPr>
              <a:t>Wollan, </a:t>
            </a:r>
            <a:r>
              <a:rPr sz="1800" spc="75" dirty="0">
                <a:latin typeface="Times New Roman"/>
                <a:cs typeface="Times New Roman"/>
              </a:rPr>
              <a:t>and </a:t>
            </a:r>
            <a:r>
              <a:rPr sz="1800" spc="105" dirty="0">
                <a:latin typeface="Times New Roman"/>
                <a:cs typeface="Times New Roman"/>
              </a:rPr>
              <a:t>then </a:t>
            </a:r>
            <a:r>
              <a:rPr sz="1800" spc="65" dirty="0">
                <a:latin typeface="Times New Roman"/>
                <a:cs typeface="Times New Roman"/>
              </a:rPr>
              <a:t>was </a:t>
            </a:r>
            <a:r>
              <a:rPr sz="1800" spc="90" dirty="0">
                <a:latin typeface="Times New Roman"/>
                <a:cs typeface="Times New Roman"/>
              </a:rPr>
              <a:t>bought </a:t>
            </a:r>
            <a:r>
              <a:rPr sz="1800" spc="80" dirty="0">
                <a:latin typeface="Times New Roman"/>
                <a:cs typeface="Times New Roman"/>
              </a:rPr>
              <a:t>and  </a:t>
            </a:r>
            <a:r>
              <a:rPr sz="1800" spc="65" dirty="0">
                <a:latin typeface="Times New Roman"/>
                <a:cs typeface="Times New Roman"/>
              </a:rPr>
              <a:t>developed </a:t>
            </a:r>
            <a:r>
              <a:rPr sz="1800" spc="15" dirty="0">
                <a:latin typeface="Times New Roman"/>
                <a:cs typeface="Times New Roman"/>
              </a:rPr>
              <a:t>by </a:t>
            </a:r>
            <a:r>
              <a:rPr sz="1800" spc="5" dirty="0">
                <a:latin typeface="Times New Roman"/>
                <a:cs typeface="Times New Roman"/>
              </a:rPr>
              <a:t>Atmel</a:t>
            </a:r>
            <a:r>
              <a:rPr sz="1800" spc="-3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1996.</a:t>
            </a:r>
            <a:endParaRPr sz="1800">
              <a:latin typeface="Times New Roman"/>
              <a:cs typeface="Times New Roman"/>
            </a:endParaRPr>
          </a:p>
          <a:p>
            <a:pPr marL="195580" marR="6350" indent="-18351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5" dirty="0">
                <a:latin typeface="Times New Roman"/>
                <a:cs typeface="Times New Roman"/>
              </a:rPr>
              <a:t>Atmel </a:t>
            </a:r>
            <a:r>
              <a:rPr sz="1800" spc="30" dirty="0">
                <a:latin typeface="Times New Roman"/>
                <a:cs typeface="Times New Roman"/>
              </a:rPr>
              <a:t>says </a:t>
            </a:r>
            <a:r>
              <a:rPr sz="1800" spc="110" dirty="0">
                <a:latin typeface="Times New Roman"/>
                <a:cs typeface="Times New Roman"/>
              </a:rPr>
              <a:t>that </a:t>
            </a: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60" dirty="0">
                <a:latin typeface="Times New Roman"/>
                <a:cs typeface="Times New Roman"/>
              </a:rPr>
              <a:t>nothing </a:t>
            </a:r>
            <a:r>
              <a:rPr sz="1800" spc="80" dirty="0">
                <a:latin typeface="Times New Roman"/>
                <a:cs typeface="Times New Roman"/>
              </a:rPr>
              <a:t>more </a:t>
            </a:r>
            <a:r>
              <a:rPr sz="1800" spc="90" dirty="0">
                <a:latin typeface="Times New Roman"/>
                <a:cs typeface="Times New Roman"/>
              </a:rPr>
              <a:t>than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75" dirty="0">
                <a:latin typeface="Times New Roman"/>
                <a:cs typeface="Times New Roman"/>
              </a:rPr>
              <a:t>product </a:t>
            </a:r>
            <a:r>
              <a:rPr sz="1800" spc="70" dirty="0">
                <a:latin typeface="Times New Roman"/>
                <a:cs typeface="Times New Roman"/>
              </a:rPr>
              <a:t>name, </a:t>
            </a:r>
            <a:r>
              <a:rPr sz="1800" spc="100" dirty="0">
                <a:latin typeface="Times New Roman"/>
                <a:cs typeface="Times New Roman"/>
              </a:rPr>
              <a:t>but </a:t>
            </a: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45" dirty="0">
                <a:latin typeface="Times New Roman"/>
                <a:cs typeface="Times New Roman"/>
              </a:rPr>
              <a:t>might </a:t>
            </a:r>
            <a:r>
              <a:rPr sz="1800" spc="90" dirty="0">
                <a:latin typeface="Times New Roman"/>
                <a:cs typeface="Times New Roman"/>
              </a:rPr>
              <a:t>stand </a:t>
            </a:r>
            <a:r>
              <a:rPr sz="1800" spc="40" dirty="0">
                <a:latin typeface="Times New Roman"/>
                <a:cs typeface="Times New Roman"/>
              </a:rPr>
              <a:t>for </a:t>
            </a:r>
            <a:r>
              <a:rPr sz="1800" spc="25" dirty="0">
                <a:latin typeface="Times New Roman"/>
                <a:cs typeface="Times New Roman"/>
              </a:rPr>
              <a:t>Advanced  </a:t>
            </a:r>
            <a:r>
              <a:rPr sz="1800" spc="-25" dirty="0">
                <a:latin typeface="Times New Roman"/>
                <a:cs typeface="Times New Roman"/>
              </a:rPr>
              <a:t>Virtual </a:t>
            </a:r>
            <a:r>
              <a:rPr sz="1800" spc="-135" dirty="0">
                <a:latin typeface="Times New Roman"/>
                <a:cs typeface="Times New Roman"/>
              </a:rPr>
              <a:t>RISC </a:t>
            </a:r>
            <a:r>
              <a:rPr sz="1800" spc="70" dirty="0">
                <a:latin typeface="Times New Roman"/>
                <a:cs typeface="Times New Roman"/>
              </a:rPr>
              <a:t>or </a:t>
            </a:r>
            <a:r>
              <a:rPr sz="1800" spc="-100" dirty="0">
                <a:latin typeface="Times New Roman"/>
                <a:cs typeface="Times New Roman"/>
              </a:rPr>
              <a:t>Alf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Vegard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RISC.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215" dirty="0">
                <a:latin typeface="Times New Roman"/>
                <a:cs typeface="Times New Roman"/>
              </a:rPr>
              <a:t>AVR </a:t>
            </a:r>
            <a:r>
              <a:rPr sz="1800" spc="70" dirty="0">
                <a:latin typeface="Times New Roman"/>
                <a:cs typeface="Times New Roman"/>
              </a:rPr>
              <a:t>was </a:t>
            </a:r>
            <a:r>
              <a:rPr sz="1800" spc="95" dirty="0">
                <a:latin typeface="Times New Roman"/>
                <a:cs typeface="Times New Roman"/>
              </a:rPr>
              <a:t>one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25" dirty="0">
                <a:latin typeface="Times New Roman"/>
                <a:cs typeface="Times New Roman"/>
              </a:rPr>
              <a:t>first </a:t>
            </a:r>
            <a:r>
              <a:rPr sz="1800" spc="35" dirty="0">
                <a:latin typeface="Times New Roman"/>
                <a:cs typeface="Times New Roman"/>
              </a:rPr>
              <a:t>microcontrollers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80" dirty="0">
                <a:latin typeface="Times New Roman"/>
                <a:cs typeface="Times New Roman"/>
              </a:rPr>
              <a:t>use </a:t>
            </a:r>
            <a:r>
              <a:rPr sz="1800" spc="90" dirty="0">
                <a:latin typeface="Times New Roman"/>
                <a:cs typeface="Times New Roman"/>
              </a:rPr>
              <a:t>on </a:t>
            </a:r>
            <a:r>
              <a:rPr sz="1800" spc="15" dirty="0">
                <a:latin typeface="Times New Roman"/>
                <a:cs typeface="Times New Roman"/>
              </a:rPr>
              <a:t>chip </a:t>
            </a:r>
            <a:r>
              <a:rPr sz="1800" spc="-5" dirty="0">
                <a:latin typeface="Times New Roman"/>
                <a:cs typeface="Times New Roman"/>
              </a:rPr>
              <a:t>Flash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45" dirty="0">
                <a:latin typeface="Times New Roman"/>
                <a:cs typeface="Times New Roman"/>
              </a:rPr>
              <a:t>for </a:t>
            </a:r>
            <a:r>
              <a:rPr sz="1800" spc="70" dirty="0">
                <a:latin typeface="Times New Roman"/>
                <a:cs typeface="Times New Roman"/>
              </a:rPr>
              <a:t>program  </a:t>
            </a:r>
            <a:r>
              <a:rPr sz="1800" spc="75" dirty="0">
                <a:latin typeface="Times New Roman"/>
                <a:cs typeface="Times New Roman"/>
              </a:rPr>
              <a:t>storage.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 algn="just">
              <a:lnSpc>
                <a:spcPct val="100600"/>
              </a:lnSpc>
              <a:spcBef>
                <a:spcPts val="89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latin typeface="Times New Roman"/>
                <a:cs typeface="Times New Roman"/>
              </a:rPr>
              <a:t>Flash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15" dirty="0">
                <a:latin typeface="Times New Roman"/>
                <a:cs typeface="Times New Roman"/>
              </a:rPr>
              <a:t>non-volatile </a:t>
            </a:r>
            <a:r>
              <a:rPr sz="1800" spc="65" dirty="0">
                <a:latin typeface="Times New Roman"/>
                <a:cs typeface="Times New Roman"/>
              </a:rPr>
              <a:t>programmable </a:t>
            </a:r>
            <a:r>
              <a:rPr sz="1800" spc="45" dirty="0">
                <a:latin typeface="Times New Roman"/>
                <a:cs typeface="Times New Roman"/>
              </a:rPr>
              <a:t>memory, </a:t>
            </a:r>
            <a:r>
              <a:rPr sz="1800" spc="20" dirty="0">
                <a:latin typeface="Times New Roman"/>
                <a:cs typeface="Times New Roman"/>
              </a:rPr>
              <a:t>ideal </a:t>
            </a:r>
            <a:r>
              <a:rPr sz="1800" spc="50" dirty="0">
                <a:latin typeface="Times New Roman"/>
                <a:cs typeface="Times New Roman"/>
              </a:rPr>
              <a:t>for </a:t>
            </a:r>
            <a:r>
              <a:rPr sz="1800" spc="70" dirty="0">
                <a:latin typeface="Times New Roman"/>
                <a:cs typeface="Times New Roman"/>
              </a:rPr>
              <a:t>fast development  </a:t>
            </a:r>
            <a:r>
              <a:rPr sz="1800" spc="80" dirty="0">
                <a:latin typeface="Times New Roman"/>
                <a:cs typeface="Times New Roman"/>
              </a:rPr>
              <a:t>because </a:t>
            </a:r>
            <a:r>
              <a:rPr sz="1800" spc="-5" dirty="0">
                <a:latin typeface="Times New Roman"/>
                <a:cs typeface="Times New Roman"/>
              </a:rPr>
              <a:t>Flash </a:t>
            </a:r>
            <a:r>
              <a:rPr sz="1800" spc="55" dirty="0">
                <a:latin typeface="Times New Roman"/>
                <a:cs typeface="Times New Roman"/>
              </a:rPr>
              <a:t>memory can </a:t>
            </a:r>
            <a:r>
              <a:rPr sz="1800" spc="110" dirty="0">
                <a:latin typeface="Times New Roman"/>
                <a:cs typeface="Times New Roman"/>
              </a:rPr>
              <a:t>be </a:t>
            </a:r>
            <a:r>
              <a:rPr sz="1800" spc="80" dirty="0">
                <a:latin typeface="Times New Roman"/>
                <a:cs typeface="Times New Roman"/>
              </a:rPr>
              <a:t>erased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70" dirty="0">
                <a:latin typeface="Times New Roman"/>
                <a:cs typeface="Times New Roman"/>
              </a:rPr>
              <a:t>seconds </a:t>
            </a:r>
            <a:r>
              <a:rPr sz="1800" spc="75" dirty="0">
                <a:latin typeface="Times New Roman"/>
                <a:cs typeface="Times New Roman"/>
              </a:rPr>
              <a:t>compared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20 </a:t>
            </a:r>
            <a:r>
              <a:rPr sz="1800" spc="55" dirty="0">
                <a:latin typeface="Times New Roman"/>
                <a:cs typeface="Times New Roman"/>
              </a:rPr>
              <a:t>minutes </a:t>
            </a:r>
            <a:r>
              <a:rPr sz="1800" spc="70" dirty="0">
                <a:latin typeface="Times New Roman"/>
                <a:cs typeface="Times New Roman"/>
              </a:rPr>
              <a:t>or </a:t>
            </a:r>
            <a:r>
              <a:rPr sz="1800" spc="80" dirty="0">
                <a:latin typeface="Times New Roman"/>
                <a:cs typeface="Times New Roman"/>
              </a:rPr>
              <a:t>more  </a:t>
            </a:r>
            <a:r>
              <a:rPr sz="1800" spc="105" dirty="0">
                <a:latin typeface="Times New Roman"/>
                <a:cs typeface="Times New Roman"/>
              </a:rPr>
              <a:t>needed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UV-EPROM</a:t>
            </a:r>
            <a:r>
              <a:rPr sz="1800" spc="-12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AVR</a:t>
            </a:r>
            <a:r>
              <a:rPr spc="-260" dirty="0"/>
              <a:t> </a:t>
            </a:r>
            <a:r>
              <a:rPr spc="-33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683" y="2121523"/>
            <a:ext cx="9105265" cy="267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75" dirty="0">
                <a:latin typeface="Times New Roman"/>
                <a:cs typeface="Times New Roman"/>
              </a:rPr>
              <a:t>order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20" dirty="0">
                <a:latin typeface="Times New Roman"/>
                <a:cs typeface="Times New Roman"/>
              </a:rPr>
              <a:t>maximize </a:t>
            </a:r>
            <a:r>
              <a:rPr sz="1800" spc="70" dirty="0">
                <a:latin typeface="Times New Roman"/>
                <a:cs typeface="Times New Roman"/>
              </a:rPr>
              <a:t>performance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10" dirty="0">
                <a:latin typeface="Times New Roman"/>
                <a:cs typeface="Times New Roman"/>
              </a:rPr>
              <a:t>parallelism,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b="1" spc="-200" dirty="0">
                <a:latin typeface="Arial"/>
                <a:cs typeface="Arial"/>
              </a:rPr>
              <a:t>AVR </a:t>
            </a:r>
            <a:r>
              <a:rPr sz="1800" b="1" spc="-175" dirty="0">
                <a:latin typeface="Arial"/>
                <a:cs typeface="Arial"/>
              </a:rPr>
              <a:t>uses </a:t>
            </a:r>
            <a:r>
              <a:rPr sz="1800" b="1" spc="-120" dirty="0">
                <a:latin typeface="Arial"/>
                <a:cs typeface="Arial"/>
              </a:rPr>
              <a:t>a </a:t>
            </a:r>
            <a:r>
              <a:rPr sz="1800" b="1" spc="-95" dirty="0">
                <a:latin typeface="Arial"/>
                <a:cs typeface="Arial"/>
              </a:rPr>
              <a:t>Harvard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1800" spc="45" dirty="0">
                <a:latin typeface="Times New Roman"/>
                <a:cs typeface="Times New Roman"/>
              </a:rPr>
              <a:t>with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separate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memories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buses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program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95580" marR="5080" indent="-182880" algn="just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45" dirty="0">
                <a:latin typeface="Times New Roman"/>
                <a:cs typeface="Times New Roman"/>
              </a:rPr>
              <a:t>Instructions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70" dirty="0">
                <a:latin typeface="Times New Roman"/>
                <a:cs typeface="Times New Roman"/>
              </a:rPr>
              <a:t>program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80" dirty="0">
                <a:latin typeface="Times New Roman"/>
                <a:cs typeface="Times New Roman"/>
              </a:rPr>
              <a:t>are executed </a:t>
            </a:r>
            <a:r>
              <a:rPr sz="1800" spc="40" dirty="0">
                <a:latin typeface="Times New Roman"/>
                <a:cs typeface="Times New Roman"/>
              </a:rPr>
              <a:t>with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15" dirty="0">
                <a:latin typeface="Times New Roman"/>
                <a:cs typeface="Times New Roman"/>
              </a:rPr>
              <a:t>single </a:t>
            </a:r>
            <a:r>
              <a:rPr sz="1800" spc="5" dirty="0">
                <a:latin typeface="Times New Roman"/>
                <a:cs typeface="Times New Roman"/>
              </a:rPr>
              <a:t>level pipelining. </a:t>
            </a:r>
            <a:r>
              <a:rPr sz="1800" spc="-25" dirty="0">
                <a:latin typeface="Times New Roman"/>
                <a:cs typeface="Times New Roman"/>
              </a:rPr>
              <a:t>While </a:t>
            </a:r>
            <a:r>
              <a:rPr sz="1800" spc="100" dirty="0">
                <a:latin typeface="Times New Roman"/>
                <a:cs typeface="Times New Roman"/>
              </a:rPr>
              <a:t>one  </a:t>
            </a:r>
            <a:r>
              <a:rPr sz="1800" spc="40" dirty="0">
                <a:latin typeface="Times New Roman"/>
                <a:cs typeface="Times New Roman"/>
              </a:rPr>
              <a:t>instruction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being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executed,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next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instruction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pre-fetched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from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program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memory.  </a:t>
            </a:r>
            <a:r>
              <a:rPr sz="1800" spc="-45" dirty="0">
                <a:latin typeface="Times New Roman"/>
                <a:cs typeface="Times New Roman"/>
              </a:rPr>
              <a:t>This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concept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enables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executed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every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clock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cycle.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/>
              <a:buChar char=""/>
            </a:pPr>
            <a:endParaRPr sz="1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program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In-System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Reprogrammable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Flash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memory.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AVR</a:t>
            </a:r>
            <a:r>
              <a:rPr spc="-260" dirty="0"/>
              <a:t> </a:t>
            </a:r>
            <a:r>
              <a:rPr spc="-33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9383" y="2078859"/>
            <a:ext cx="8936990" cy="35312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800" b="1" spc="-185" dirty="0">
                <a:latin typeface="Verdana"/>
                <a:cs typeface="Verdana"/>
              </a:rPr>
              <a:t>AVR </a:t>
            </a:r>
            <a:r>
              <a:rPr sz="1800" b="1" spc="-155" dirty="0">
                <a:latin typeface="Verdana"/>
                <a:cs typeface="Verdana"/>
              </a:rPr>
              <a:t>microcontroller </a:t>
            </a:r>
            <a:r>
              <a:rPr sz="1800" b="1" spc="-160" dirty="0">
                <a:latin typeface="Verdana"/>
                <a:cs typeface="Verdana"/>
              </a:rPr>
              <a:t>program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165" dirty="0">
                <a:latin typeface="Verdana"/>
                <a:cs typeface="Verdana"/>
              </a:rPr>
              <a:t>ROM</a:t>
            </a:r>
            <a:endParaRPr sz="1800">
              <a:latin typeface="Verdana"/>
              <a:cs typeface="Verdana"/>
            </a:endParaRPr>
          </a:p>
          <a:p>
            <a:pPr marL="469900" marR="6350" indent="-183515">
              <a:lnSpc>
                <a:spcPct val="100000"/>
              </a:lnSpc>
              <a:spcBef>
                <a:spcPts val="420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35" dirty="0">
                <a:latin typeface="Times New Roman"/>
                <a:cs typeface="Times New Roman"/>
              </a:rPr>
              <a:t>microcontrollers,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80" dirty="0">
                <a:latin typeface="Times New Roman"/>
                <a:cs typeface="Times New Roman"/>
              </a:rPr>
              <a:t>ROM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80" dirty="0">
                <a:latin typeface="Times New Roman"/>
                <a:cs typeface="Times New Roman"/>
              </a:rPr>
              <a:t>used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90" dirty="0">
                <a:latin typeface="Times New Roman"/>
                <a:cs typeface="Times New Roman"/>
              </a:rPr>
              <a:t>store </a:t>
            </a:r>
            <a:r>
              <a:rPr sz="1800" spc="70" dirty="0">
                <a:latin typeface="Times New Roman"/>
                <a:cs typeface="Times New Roman"/>
              </a:rPr>
              <a:t>programs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45" dirty="0">
                <a:latin typeface="Times New Roman"/>
                <a:cs typeface="Times New Roman"/>
              </a:rPr>
              <a:t>for </a:t>
            </a:r>
            <a:r>
              <a:rPr sz="1800" spc="110" dirty="0">
                <a:latin typeface="Times New Roman"/>
                <a:cs typeface="Times New Roman"/>
              </a:rPr>
              <a:t>that </a:t>
            </a:r>
            <a:r>
              <a:rPr sz="1800" spc="75" dirty="0">
                <a:latin typeface="Times New Roman"/>
                <a:cs typeface="Times New Roman"/>
              </a:rPr>
              <a:t>reason </a:t>
            </a:r>
            <a:r>
              <a:rPr sz="1800" spc="10" dirty="0">
                <a:latin typeface="Times New Roman"/>
                <a:cs typeface="Times New Roman"/>
              </a:rPr>
              <a:t>it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15" dirty="0">
                <a:latin typeface="Times New Roman"/>
                <a:cs typeface="Times New Roman"/>
              </a:rPr>
              <a:t>called  </a:t>
            </a:r>
            <a:r>
              <a:rPr sz="1800" spc="70" dirty="0">
                <a:latin typeface="Times New Roman"/>
                <a:cs typeface="Times New Roman"/>
              </a:rPr>
              <a:t>program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ROM.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marL="469900" marR="5080" indent="-182880">
              <a:lnSpc>
                <a:spcPct val="100000"/>
              </a:lnSpc>
              <a:spcBef>
                <a:spcPts val="1085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spc="30" dirty="0">
                <a:latin typeface="Times New Roman"/>
                <a:cs typeface="Times New Roman"/>
              </a:rPr>
              <a:t>Although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215" dirty="0">
                <a:latin typeface="Times New Roman"/>
                <a:cs typeface="Times New Roman"/>
              </a:rPr>
              <a:t>AVR </a:t>
            </a:r>
            <a:r>
              <a:rPr sz="1800" spc="70" dirty="0">
                <a:latin typeface="Times New Roman"/>
                <a:cs typeface="Times New Roman"/>
              </a:rPr>
              <a:t>has </a:t>
            </a:r>
            <a:r>
              <a:rPr sz="1800" spc="15" dirty="0">
                <a:latin typeface="Times New Roman"/>
                <a:cs typeface="Times New Roman"/>
              </a:rPr>
              <a:t>8M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70" dirty="0">
                <a:latin typeface="Times New Roman"/>
                <a:cs typeface="Times New Roman"/>
              </a:rPr>
              <a:t>program </a:t>
            </a:r>
            <a:r>
              <a:rPr sz="1800" spc="-80" dirty="0">
                <a:latin typeface="Times New Roman"/>
                <a:cs typeface="Times New Roman"/>
              </a:rPr>
              <a:t>ROM </a:t>
            </a:r>
            <a:r>
              <a:rPr sz="1800" spc="60" dirty="0">
                <a:latin typeface="Times New Roman"/>
                <a:cs typeface="Times New Roman"/>
              </a:rPr>
              <a:t>space, </a:t>
            </a:r>
            <a:r>
              <a:rPr sz="1800" spc="100" dirty="0">
                <a:latin typeface="Times New Roman"/>
                <a:cs typeface="Times New Roman"/>
              </a:rPr>
              <a:t>not </a:t>
            </a:r>
            <a:r>
              <a:rPr sz="1800" spc="-35" dirty="0">
                <a:latin typeface="Times New Roman"/>
                <a:cs typeface="Times New Roman"/>
              </a:rPr>
              <a:t>all </a:t>
            </a:r>
            <a:r>
              <a:rPr sz="1800" spc="-20" dirty="0">
                <a:latin typeface="Times New Roman"/>
                <a:cs typeface="Times New Roman"/>
              </a:rPr>
              <a:t>family </a:t>
            </a:r>
            <a:r>
              <a:rPr sz="1800" spc="80" dirty="0">
                <a:latin typeface="Times New Roman"/>
                <a:cs typeface="Times New Roman"/>
              </a:rPr>
              <a:t>members </a:t>
            </a:r>
            <a:r>
              <a:rPr sz="1800" spc="75" dirty="0">
                <a:latin typeface="Times New Roman"/>
                <a:cs typeface="Times New Roman"/>
              </a:rPr>
              <a:t>come </a:t>
            </a:r>
            <a:r>
              <a:rPr sz="1800" spc="45" dirty="0">
                <a:latin typeface="Times New Roman"/>
                <a:cs typeface="Times New Roman"/>
              </a:rPr>
              <a:t>with  </a:t>
            </a:r>
            <a:r>
              <a:rPr sz="1800" spc="110" dirty="0">
                <a:latin typeface="Times New Roman"/>
                <a:cs typeface="Times New Roman"/>
              </a:rPr>
              <a:t>that </a:t>
            </a:r>
            <a:r>
              <a:rPr sz="1800" spc="55" dirty="0">
                <a:latin typeface="Times New Roman"/>
                <a:cs typeface="Times New Roman"/>
              </a:rPr>
              <a:t>much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ROM </a:t>
            </a:r>
            <a:r>
              <a:rPr sz="1800" spc="25" dirty="0">
                <a:latin typeface="Times New Roman"/>
                <a:cs typeface="Times New Roman"/>
              </a:rPr>
              <a:t>installed.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marL="469900" indent="-183515">
              <a:lnSpc>
                <a:spcPct val="100000"/>
              </a:lnSpc>
              <a:spcBef>
                <a:spcPts val="1100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chip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program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ROM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size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60" dirty="0">
                <a:latin typeface="Times New Roman"/>
                <a:cs typeface="Times New Roman"/>
              </a:rPr>
              <a:t>1K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256K.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52525"/>
              </a:buClr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 marL="469900" marR="6985" indent="-182880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AVR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was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first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microcontrollers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use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chip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Flash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program  </a:t>
            </a:r>
            <a:r>
              <a:rPr sz="1800" spc="75" dirty="0">
                <a:latin typeface="Times New Roman"/>
                <a:cs typeface="Times New Roman"/>
              </a:rPr>
              <a:t>storage.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AVR</a:t>
            </a:r>
            <a:r>
              <a:rPr spc="-260" dirty="0"/>
              <a:t> </a:t>
            </a:r>
            <a:r>
              <a:rPr spc="-33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9383" y="2078859"/>
            <a:ext cx="8925560" cy="380555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800" b="1" spc="-185" dirty="0">
                <a:latin typeface="Verdana"/>
                <a:cs typeface="Verdana"/>
              </a:rPr>
              <a:t>AVR </a:t>
            </a:r>
            <a:r>
              <a:rPr sz="1800" b="1" spc="-155" dirty="0">
                <a:latin typeface="Verdana"/>
                <a:cs typeface="Verdana"/>
              </a:rPr>
              <a:t>microcontroller </a:t>
            </a:r>
            <a:r>
              <a:rPr sz="1800" b="1" spc="-100" dirty="0">
                <a:latin typeface="Verdana"/>
                <a:cs typeface="Verdana"/>
              </a:rPr>
              <a:t>data </a:t>
            </a:r>
            <a:r>
              <a:rPr sz="1800" b="1" spc="-180" dirty="0">
                <a:latin typeface="Verdana"/>
                <a:cs typeface="Verdana"/>
              </a:rPr>
              <a:t>RAM </a:t>
            </a:r>
            <a:r>
              <a:rPr sz="1800" b="1" spc="-100" dirty="0">
                <a:latin typeface="Verdana"/>
                <a:cs typeface="Verdana"/>
              </a:rPr>
              <a:t>and</a:t>
            </a:r>
            <a:r>
              <a:rPr sz="1800" b="1" spc="40" dirty="0">
                <a:latin typeface="Verdana"/>
                <a:cs typeface="Verdana"/>
              </a:rPr>
              <a:t> </a:t>
            </a:r>
            <a:r>
              <a:rPr sz="1800" b="1" spc="-229" dirty="0">
                <a:latin typeface="Verdana"/>
                <a:cs typeface="Verdana"/>
              </a:rPr>
              <a:t>EEPROM</a:t>
            </a:r>
            <a:endParaRPr sz="1800">
              <a:latin typeface="Verdana"/>
              <a:cs typeface="Verdana"/>
            </a:endParaRPr>
          </a:p>
          <a:p>
            <a:pPr marL="469900" marR="15875" indent="-182880">
              <a:lnSpc>
                <a:spcPct val="100000"/>
              </a:lnSpc>
              <a:spcBef>
                <a:spcPts val="420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AVR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has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maximum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64k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bytes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RAM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space.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Not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all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family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members  come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with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that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much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RAM.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marL="469900" marR="24130" indent="-182880">
              <a:lnSpc>
                <a:spcPct val="100000"/>
              </a:lnSpc>
              <a:spcBef>
                <a:spcPts val="1085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RAM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space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has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three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components: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general-purpose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registers,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I/O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  </a:t>
            </a:r>
            <a:r>
              <a:rPr sz="1800" spc="40" dirty="0">
                <a:latin typeface="Times New Roman"/>
                <a:cs typeface="Times New Roman"/>
              </a:rPr>
              <a:t>internal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SRAM.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marL="469900" indent="-183515">
              <a:lnSpc>
                <a:spcPct val="100000"/>
              </a:lnSpc>
              <a:spcBef>
                <a:spcPts val="1100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spc="-70" dirty="0">
                <a:latin typeface="Arial"/>
                <a:cs typeface="Arial"/>
              </a:rPr>
              <a:t>There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32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general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purpose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registers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all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75" dirty="0">
                <a:latin typeface="Arial"/>
                <a:cs typeface="Arial"/>
              </a:rPr>
              <a:t>AVRs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but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SRAM’s </a:t>
            </a:r>
            <a:r>
              <a:rPr sz="1800" spc="-80" dirty="0">
                <a:latin typeface="Arial"/>
                <a:cs typeface="Arial"/>
              </a:rPr>
              <a:t>size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Arial"/>
                <a:cs typeface="Arial"/>
              </a:rPr>
              <a:t>memory’s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size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varies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from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chip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chip.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469900" marR="251460" indent="-182880">
              <a:lnSpc>
                <a:spcPct val="100000"/>
              </a:lnSpc>
              <a:spcBef>
                <a:spcPts val="1085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60" dirty="0">
                <a:latin typeface="Times New Roman"/>
                <a:cs typeface="Times New Roman"/>
              </a:rPr>
              <a:t>AVR,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small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amount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EEPROM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store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critical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that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does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not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need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  </a:t>
            </a:r>
            <a:r>
              <a:rPr sz="1800" spc="110" dirty="0">
                <a:latin typeface="Times New Roman"/>
                <a:cs typeface="Times New Roman"/>
              </a:rPr>
              <a:t>be </a:t>
            </a:r>
            <a:r>
              <a:rPr sz="1800" spc="75" dirty="0">
                <a:latin typeface="Times New Roman"/>
                <a:cs typeface="Times New Roman"/>
              </a:rPr>
              <a:t>changed</a:t>
            </a:r>
            <a:r>
              <a:rPr sz="1800" spc="-3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very </a:t>
            </a:r>
            <a:r>
              <a:rPr sz="1800" spc="75" dirty="0">
                <a:latin typeface="Times New Roman"/>
                <a:cs typeface="Times New Roman"/>
              </a:rPr>
              <a:t>often.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AVR</a:t>
            </a:r>
            <a:r>
              <a:rPr spc="-260" dirty="0"/>
              <a:t> </a:t>
            </a:r>
            <a:r>
              <a:rPr spc="-33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9383" y="2078859"/>
            <a:ext cx="8696325" cy="33318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800" b="1" spc="-185" dirty="0">
                <a:latin typeface="Verdana"/>
                <a:cs typeface="Verdana"/>
              </a:rPr>
              <a:t>AVR </a:t>
            </a:r>
            <a:r>
              <a:rPr sz="1800" b="1" spc="-155" dirty="0">
                <a:latin typeface="Verdana"/>
                <a:cs typeface="Verdana"/>
              </a:rPr>
              <a:t>microcontroller </a:t>
            </a:r>
            <a:r>
              <a:rPr sz="1800" b="1" spc="-305" dirty="0">
                <a:latin typeface="Verdana"/>
                <a:cs typeface="Verdana"/>
              </a:rPr>
              <a:t>I/O</a:t>
            </a:r>
            <a:r>
              <a:rPr sz="1800" b="1" spc="-5" dirty="0">
                <a:latin typeface="Verdana"/>
                <a:cs typeface="Verdana"/>
              </a:rPr>
              <a:t> </a:t>
            </a:r>
            <a:r>
              <a:rPr sz="1800" b="1" spc="-190" dirty="0">
                <a:latin typeface="Verdana"/>
                <a:cs typeface="Verdana"/>
              </a:rPr>
              <a:t>pins</a:t>
            </a:r>
            <a:endParaRPr sz="1800">
              <a:latin typeface="Verdana"/>
              <a:cs typeface="Verdana"/>
            </a:endParaRPr>
          </a:p>
          <a:p>
            <a:pPr marL="469900" marR="5080" indent="-182880">
              <a:lnSpc>
                <a:spcPts val="1939"/>
              </a:lnSpc>
              <a:spcBef>
                <a:spcPts val="450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number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ports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AVR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family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varies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depending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number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pins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  </a:t>
            </a:r>
            <a:r>
              <a:rPr sz="1800" spc="15" dirty="0">
                <a:latin typeface="Times New Roman"/>
                <a:cs typeface="Times New Roman"/>
              </a:rPr>
              <a:t>chip.</a:t>
            </a:r>
            <a:endParaRPr sz="1800">
              <a:latin typeface="Times New Roman"/>
              <a:cs typeface="Times New Roman"/>
            </a:endParaRPr>
          </a:p>
          <a:p>
            <a:pPr marL="469900" indent="-183515">
              <a:lnSpc>
                <a:spcPts val="2055"/>
              </a:lnSpc>
              <a:spcBef>
                <a:spcPts val="265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8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pin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AVR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port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50" dirty="0">
                <a:latin typeface="Times New Roman"/>
                <a:cs typeface="Times New Roman"/>
              </a:rPr>
              <a:t>B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only,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while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64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pin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version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ports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95" dirty="0">
                <a:latin typeface="Times New Roman"/>
                <a:cs typeface="Times New Roman"/>
              </a:rPr>
              <a:t>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through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F,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ts val="2055"/>
              </a:lnSpc>
            </a:pPr>
            <a:r>
              <a:rPr sz="1800" spc="-40" dirty="0">
                <a:latin typeface="Times New Roman"/>
                <a:cs typeface="Times New Roman"/>
              </a:rPr>
              <a:t>100 </a:t>
            </a:r>
            <a:r>
              <a:rPr sz="1800" spc="20" dirty="0">
                <a:latin typeface="Times New Roman"/>
                <a:cs typeface="Times New Roman"/>
              </a:rPr>
              <a:t>pin </a:t>
            </a:r>
            <a:r>
              <a:rPr sz="1800" spc="-215" dirty="0">
                <a:latin typeface="Times New Roman"/>
                <a:cs typeface="Times New Roman"/>
              </a:rPr>
              <a:t>AVR </a:t>
            </a:r>
            <a:r>
              <a:rPr sz="1800" spc="70" dirty="0">
                <a:latin typeface="Times New Roman"/>
                <a:cs typeface="Times New Roman"/>
              </a:rPr>
              <a:t>has </a:t>
            </a:r>
            <a:r>
              <a:rPr sz="1800" spc="85" dirty="0">
                <a:latin typeface="Times New Roman"/>
                <a:cs typeface="Times New Roman"/>
              </a:rPr>
              <a:t>ports </a:t>
            </a:r>
            <a:r>
              <a:rPr sz="1800" spc="-190" dirty="0">
                <a:latin typeface="Times New Roman"/>
                <a:cs typeface="Times New Roman"/>
              </a:rPr>
              <a:t>A </a:t>
            </a:r>
            <a:r>
              <a:rPr sz="1800" spc="80" dirty="0">
                <a:latin typeface="Times New Roman"/>
                <a:cs typeface="Times New Roman"/>
              </a:rPr>
              <a:t>through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L.</a:t>
            </a:r>
            <a:endParaRPr sz="1800">
              <a:latin typeface="Times New Roman"/>
              <a:cs typeface="Times New Roman"/>
            </a:endParaRPr>
          </a:p>
          <a:p>
            <a:pPr marL="469900" indent="-183515">
              <a:lnSpc>
                <a:spcPct val="100000"/>
              </a:lnSpc>
              <a:spcBef>
                <a:spcPts val="275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40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pin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AVR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has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four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ports.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PORTA,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PORTB,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PORTC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PORTD.</a:t>
            </a:r>
            <a:endParaRPr sz="1800">
              <a:latin typeface="Times New Roman"/>
              <a:cs typeface="Times New Roman"/>
            </a:endParaRPr>
          </a:p>
          <a:p>
            <a:pPr marL="469900" indent="-183515">
              <a:lnSpc>
                <a:spcPct val="100000"/>
              </a:lnSpc>
              <a:spcBef>
                <a:spcPts val="285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number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pins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AVR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package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goes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8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100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at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this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85" dirty="0">
                <a:latin typeface="Verdana"/>
                <a:cs typeface="Verdana"/>
              </a:rPr>
              <a:t>AVR </a:t>
            </a:r>
            <a:r>
              <a:rPr sz="1800" b="1" spc="-155" dirty="0">
                <a:latin typeface="Verdana"/>
                <a:cs typeface="Verdana"/>
              </a:rPr>
              <a:t>microcontroller</a:t>
            </a:r>
            <a:r>
              <a:rPr sz="1800" b="1" spc="-80" dirty="0">
                <a:latin typeface="Verdana"/>
                <a:cs typeface="Verdana"/>
              </a:rPr>
              <a:t> </a:t>
            </a:r>
            <a:r>
              <a:rPr sz="1800" b="1" spc="-165" dirty="0">
                <a:latin typeface="Verdana"/>
                <a:cs typeface="Verdana"/>
              </a:rPr>
              <a:t>peripherals</a:t>
            </a:r>
            <a:endParaRPr sz="1800">
              <a:latin typeface="Verdana"/>
              <a:cs typeface="Verdana"/>
            </a:endParaRPr>
          </a:p>
          <a:p>
            <a:pPr marL="469900" marR="90170" indent="-182880">
              <a:lnSpc>
                <a:spcPts val="1939"/>
              </a:lnSpc>
              <a:spcBef>
                <a:spcPts val="450"/>
              </a:spcBef>
              <a:buClr>
                <a:srgbClr val="252525"/>
              </a:buClr>
              <a:buFont typeface="Wingdings"/>
              <a:buChar char=""/>
              <a:tabLst>
                <a:tab pos="470534" algn="l"/>
              </a:tabLst>
            </a:pPr>
            <a:r>
              <a:rPr sz="1800" spc="60" dirty="0">
                <a:latin typeface="Times New Roman"/>
                <a:cs typeface="Times New Roman"/>
              </a:rPr>
              <a:t>Most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0" dirty="0">
                <a:latin typeface="Times New Roman"/>
                <a:cs typeface="Times New Roman"/>
              </a:rPr>
              <a:t>AVRs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come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with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ADC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(analog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digital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converter),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timers,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USART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as  </a:t>
            </a:r>
            <a:r>
              <a:rPr sz="1800" spc="80" dirty="0">
                <a:latin typeface="Times New Roman"/>
                <a:cs typeface="Times New Roman"/>
              </a:rPr>
              <a:t>standard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peripherals.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AVR</a:t>
            </a:r>
            <a:r>
              <a:rPr spc="-260" dirty="0"/>
              <a:t> </a:t>
            </a:r>
            <a:r>
              <a:rPr spc="-33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9383" y="2005449"/>
            <a:ext cx="8968105" cy="3955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b="1" spc="-185" dirty="0">
                <a:latin typeface="Verdana"/>
                <a:cs typeface="Verdana"/>
              </a:rPr>
              <a:t>AVR </a:t>
            </a:r>
            <a:r>
              <a:rPr sz="1800" b="1" spc="-165" dirty="0">
                <a:latin typeface="Verdana"/>
                <a:cs typeface="Verdana"/>
              </a:rPr>
              <a:t>family </a:t>
            </a:r>
            <a:r>
              <a:rPr sz="1800" b="1" spc="-170" dirty="0">
                <a:latin typeface="Verdana"/>
                <a:cs typeface="Verdana"/>
              </a:rPr>
              <a:t>Overview: </a:t>
            </a:r>
            <a:r>
              <a:rPr sz="1800" spc="-215" dirty="0">
                <a:latin typeface="Times New Roman"/>
                <a:cs typeface="Times New Roman"/>
              </a:rPr>
              <a:t>AVR </a:t>
            </a:r>
            <a:r>
              <a:rPr sz="1800" spc="55" dirty="0">
                <a:latin typeface="Times New Roman"/>
                <a:cs typeface="Times New Roman"/>
              </a:rPr>
              <a:t>can </a:t>
            </a:r>
            <a:r>
              <a:rPr sz="1800" spc="110" dirty="0">
                <a:latin typeface="Times New Roman"/>
                <a:cs typeface="Times New Roman"/>
              </a:rPr>
              <a:t>be </a:t>
            </a:r>
            <a:r>
              <a:rPr sz="1800" spc="10" dirty="0">
                <a:latin typeface="Times New Roman"/>
                <a:cs typeface="Times New Roman"/>
              </a:rPr>
              <a:t>classified </a:t>
            </a:r>
            <a:r>
              <a:rPr sz="1800" spc="50" dirty="0">
                <a:latin typeface="Times New Roman"/>
                <a:cs typeface="Times New Roman"/>
              </a:rPr>
              <a:t>into four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groups: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94"/>
              </a:spcBef>
            </a:pPr>
            <a:r>
              <a:rPr sz="1700" b="1" spc="-165" dirty="0">
                <a:latin typeface="Arial"/>
                <a:cs typeface="Arial"/>
              </a:rPr>
              <a:t>Classic</a:t>
            </a:r>
            <a:r>
              <a:rPr sz="1700" b="1" spc="-135" dirty="0">
                <a:latin typeface="Arial"/>
                <a:cs typeface="Arial"/>
              </a:rPr>
              <a:t> </a:t>
            </a:r>
            <a:r>
              <a:rPr sz="1700" b="1" spc="-125" dirty="0">
                <a:latin typeface="Arial"/>
                <a:cs typeface="Arial"/>
              </a:rPr>
              <a:t>AVR(AT90SXXXX):</a:t>
            </a:r>
            <a:endParaRPr sz="17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885"/>
              </a:spcBef>
            </a:pPr>
            <a:r>
              <a:rPr sz="1800" spc="-45" dirty="0">
                <a:latin typeface="Times New Roman"/>
                <a:cs typeface="Times New Roman"/>
              </a:rPr>
              <a:t>This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original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AVR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chip,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which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been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replaced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newer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AVR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chips.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15"/>
              </a:spcBef>
            </a:pPr>
            <a:r>
              <a:rPr sz="1700" b="1" spc="-55" dirty="0">
                <a:latin typeface="Arial"/>
                <a:cs typeface="Arial"/>
              </a:rPr>
              <a:t>Mega</a:t>
            </a:r>
            <a:r>
              <a:rPr sz="1700" b="1" spc="-130" dirty="0">
                <a:latin typeface="Arial"/>
                <a:cs typeface="Arial"/>
              </a:rPr>
              <a:t> AVR(ATmegaXXXX):</a:t>
            </a:r>
            <a:endParaRPr sz="1700">
              <a:latin typeface="Arial"/>
              <a:cs typeface="Arial"/>
            </a:endParaRPr>
          </a:p>
          <a:p>
            <a:pPr marL="927100" marR="83185" indent="914400">
              <a:lnSpc>
                <a:spcPct val="100000"/>
              </a:lnSpc>
              <a:spcBef>
                <a:spcPts val="885"/>
              </a:spcBef>
            </a:pPr>
            <a:r>
              <a:rPr sz="1800" spc="30" dirty="0">
                <a:latin typeface="Times New Roman"/>
                <a:cs typeface="Times New Roman"/>
              </a:rPr>
              <a:t>These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powerful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microcontrollers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with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more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than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120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  </a:t>
            </a:r>
            <a:r>
              <a:rPr sz="1800" spc="50" dirty="0">
                <a:latin typeface="Times New Roman"/>
                <a:cs typeface="Times New Roman"/>
              </a:rPr>
              <a:t>lots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different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peripheral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capabilities,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which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different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designs.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800" spc="50" dirty="0">
                <a:latin typeface="Times New Roman"/>
                <a:cs typeface="Times New Roman"/>
              </a:rPr>
              <a:t>Some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their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characteristics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 marL="1913255" indent="-22923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1913889" algn="l"/>
              </a:tabLst>
            </a:pPr>
            <a:r>
              <a:rPr sz="1800" spc="55" dirty="0">
                <a:latin typeface="Times New Roman"/>
                <a:cs typeface="Times New Roman"/>
              </a:rPr>
              <a:t>Program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memory: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4k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256K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bytes</a:t>
            </a:r>
            <a:endParaRPr sz="1800">
              <a:latin typeface="Times New Roman"/>
              <a:cs typeface="Times New Roman"/>
            </a:endParaRPr>
          </a:p>
          <a:p>
            <a:pPr marL="1913255" indent="-22923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1913889" algn="l"/>
              </a:tabLst>
            </a:pPr>
            <a:r>
              <a:rPr sz="1800" spc="35" dirty="0">
                <a:latin typeface="Times New Roman"/>
                <a:cs typeface="Times New Roman"/>
              </a:rPr>
              <a:t>Package: </a:t>
            </a:r>
            <a:r>
              <a:rPr sz="1800" spc="5" dirty="0">
                <a:latin typeface="Times New Roman"/>
                <a:cs typeface="Times New Roman"/>
              </a:rPr>
              <a:t>28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26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100 </a:t>
            </a:r>
            <a:r>
              <a:rPr sz="1800" spc="30" dirty="0">
                <a:latin typeface="Times New Roman"/>
                <a:cs typeface="Times New Roman"/>
              </a:rPr>
              <a:t>pins</a:t>
            </a:r>
            <a:endParaRPr sz="1800">
              <a:latin typeface="Times New Roman"/>
              <a:cs typeface="Times New Roman"/>
            </a:endParaRPr>
          </a:p>
          <a:p>
            <a:pPr marL="1913255" indent="-229235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Font typeface="Wingdings"/>
              <a:buChar char=""/>
              <a:tabLst>
                <a:tab pos="1913889" algn="l"/>
              </a:tabLst>
            </a:pPr>
            <a:r>
              <a:rPr sz="1800" spc="25" dirty="0">
                <a:latin typeface="Times New Roman"/>
                <a:cs typeface="Times New Roman"/>
              </a:rPr>
              <a:t>Extensive </a:t>
            </a:r>
            <a:r>
              <a:rPr sz="1800" spc="45" dirty="0">
                <a:latin typeface="Times New Roman"/>
                <a:cs typeface="Times New Roman"/>
              </a:rPr>
              <a:t>peripheral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  <a:p>
            <a:pPr marL="1913255" indent="-22923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913889" algn="l"/>
              </a:tabLst>
            </a:pPr>
            <a:r>
              <a:rPr sz="1800" spc="60" dirty="0">
                <a:latin typeface="Times New Roman"/>
                <a:cs typeface="Times New Roman"/>
              </a:rPr>
              <a:t>Extended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set: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have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rich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sets.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AVR</a:t>
            </a:r>
            <a:r>
              <a:rPr spc="-260" dirty="0"/>
              <a:t> </a:t>
            </a:r>
            <a:r>
              <a:rPr spc="-33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9383" y="2022470"/>
            <a:ext cx="9145905" cy="38106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185" dirty="0">
                <a:latin typeface="Verdana"/>
                <a:cs typeface="Verdana"/>
              </a:rPr>
              <a:t>AVR </a:t>
            </a:r>
            <a:r>
              <a:rPr sz="1800" b="1" spc="-165" dirty="0">
                <a:latin typeface="Verdana"/>
                <a:cs typeface="Verdana"/>
              </a:rPr>
              <a:t>family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170" dirty="0">
                <a:latin typeface="Verdana"/>
                <a:cs typeface="Verdana"/>
              </a:rPr>
              <a:t>Overview:</a:t>
            </a:r>
            <a:endParaRPr sz="1800">
              <a:latin typeface="Verdana"/>
              <a:cs typeface="Verdana"/>
            </a:endParaRPr>
          </a:p>
          <a:p>
            <a:pPr marL="927100" algn="just">
              <a:lnSpc>
                <a:spcPct val="100000"/>
              </a:lnSpc>
              <a:spcBef>
                <a:spcPts val="434"/>
              </a:spcBef>
            </a:pPr>
            <a:r>
              <a:rPr sz="1800" b="1" spc="-114" dirty="0">
                <a:latin typeface="Arial"/>
                <a:cs typeface="Arial"/>
              </a:rPr>
              <a:t>Tiny</a:t>
            </a:r>
            <a:r>
              <a:rPr sz="1800" b="1" spc="-120" dirty="0">
                <a:latin typeface="Arial"/>
                <a:cs typeface="Arial"/>
              </a:rPr>
              <a:t> AVR(ATtinyXXXX):</a:t>
            </a:r>
            <a:endParaRPr sz="1800">
              <a:latin typeface="Arial"/>
              <a:cs typeface="Arial"/>
            </a:endParaRPr>
          </a:p>
          <a:p>
            <a:pPr marL="927100" marR="5080" indent="914400" algn="just">
              <a:lnSpc>
                <a:spcPct val="80000"/>
              </a:lnSpc>
              <a:spcBef>
                <a:spcPts val="900"/>
              </a:spcBef>
            </a:pPr>
            <a:r>
              <a:rPr sz="1800" spc="-75" dirty="0">
                <a:latin typeface="Times New Roman"/>
                <a:cs typeface="Times New Roman"/>
              </a:rPr>
              <a:t>As </a:t>
            </a:r>
            <a:r>
              <a:rPr sz="1800" spc="25" dirty="0">
                <a:latin typeface="Times New Roman"/>
                <a:cs typeface="Times New Roman"/>
              </a:rPr>
              <a:t>its </a:t>
            </a:r>
            <a:r>
              <a:rPr sz="1800" spc="85" dirty="0">
                <a:latin typeface="Times New Roman"/>
                <a:cs typeface="Times New Roman"/>
              </a:rPr>
              <a:t>name </a:t>
            </a:r>
            <a:r>
              <a:rPr sz="1800" spc="30" dirty="0">
                <a:latin typeface="Times New Roman"/>
                <a:cs typeface="Times New Roman"/>
              </a:rPr>
              <a:t>indicates,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35" dirty="0">
                <a:latin typeface="Times New Roman"/>
                <a:cs typeface="Times New Roman"/>
              </a:rPr>
              <a:t>microcontrollers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35" dirty="0">
                <a:latin typeface="Times New Roman"/>
                <a:cs typeface="Times New Roman"/>
              </a:rPr>
              <a:t>this </a:t>
            </a:r>
            <a:r>
              <a:rPr sz="1800" spc="70" dirty="0">
                <a:latin typeface="Times New Roman"/>
                <a:cs typeface="Times New Roman"/>
              </a:rPr>
              <a:t>group </a:t>
            </a:r>
            <a:r>
              <a:rPr sz="1800" spc="60" dirty="0">
                <a:latin typeface="Times New Roman"/>
                <a:cs typeface="Times New Roman"/>
              </a:rPr>
              <a:t>have </a:t>
            </a:r>
            <a:r>
              <a:rPr sz="1800" spc="35" dirty="0">
                <a:latin typeface="Times New Roman"/>
                <a:cs typeface="Times New Roman"/>
              </a:rPr>
              <a:t>less  </a:t>
            </a:r>
            <a:r>
              <a:rPr sz="1800" spc="45" dirty="0">
                <a:latin typeface="Times New Roman"/>
                <a:cs typeface="Times New Roman"/>
              </a:rPr>
              <a:t>instructions </a:t>
            </a:r>
            <a:r>
              <a:rPr sz="1800" spc="75" dirty="0">
                <a:latin typeface="Times New Roman"/>
                <a:cs typeface="Times New Roman"/>
              </a:rPr>
              <a:t>and </a:t>
            </a:r>
            <a:r>
              <a:rPr sz="1800" spc="25" dirty="0">
                <a:latin typeface="Times New Roman"/>
                <a:cs typeface="Times New Roman"/>
              </a:rPr>
              <a:t>smaller </a:t>
            </a:r>
            <a:r>
              <a:rPr sz="1800" spc="60" dirty="0">
                <a:latin typeface="Times New Roman"/>
                <a:cs typeface="Times New Roman"/>
              </a:rPr>
              <a:t>packages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50" dirty="0">
                <a:latin typeface="Times New Roman"/>
                <a:cs typeface="Times New Roman"/>
              </a:rPr>
              <a:t>comparison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85" dirty="0">
                <a:latin typeface="Times New Roman"/>
                <a:cs typeface="Times New Roman"/>
              </a:rPr>
              <a:t>mega </a:t>
            </a:r>
            <a:r>
              <a:rPr sz="1800" spc="-15" dirty="0">
                <a:latin typeface="Times New Roman"/>
                <a:cs typeface="Times New Roman"/>
              </a:rPr>
              <a:t>family. </a:t>
            </a: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35" dirty="0">
                <a:latin typeface="Times New Roman"/>
                <a:cs typeface="Times New Roman"/>
              </a:rPr>
              <a:t>possible </a:t>
            </a:r>
            <a:r>
              <a:rPr sz="1800" spc="114" dirty="0">
                <a:latin typeface="Times New Roman"/>
                <a:cs typeface="Times New Roman"/>
              </a:rPr>
              <a:t>to  </a:t>
            </a:r>
            <a:r>
              <a:rPr sz="1800" spc="45" dirty="0">
                <a:latin typeface="Times New Roman"/>
                <a:cs typeface="Times New Roman"/>
              </a:rPr>
              <a:t>design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systems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with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low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costs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power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consumptions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using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Tiny </a:t>
            </a:r>
            <a:r>
              <a:rPr sz="1800" spc="-120" dirty="0">
                <a:latin typeface="Times New Roman"/>
                <a:cs typeface="Times New Roman"/>
              </a:rPr>
              <a:t>AVRs.</a:t>
            </a:r>
            <a:endParaRPr sz="1800">
              <a:latin typeface="Times New Roman"/>
              <a:cs typeface="Times New Roman"/>
            </a:endParaRPr>
          </a:p>
          <a:p>
            <a:pPr marL="927100" algn="just">
              <a:lnSpc>
                <a:spcPct val="100000"/>
              </a:lnSpc>
              <a:spcBef>
                <a:spcPts val="465"/>
              </a:spcBef>
            </a:pPr>
            <a:r>
              <a:rPr sz="1800" spc="50" dirty="0">
                <a:latin typeface="Times New Roman"/>
                <a:cs typeface="Times New Roman"/>
              </a:rPr>
              <a:t>Some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their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characteristics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 marL="1913255" indent="-229235">
              <a:lnSpc>
                <a:spcPct val="100000"/>
              </a:lnSpc>
              <a:spcBef>
                <a:spcPts val="70"/>
              </a:spcBef>
              <a:buClr>
                <a:srgbClr val="252525"/>
              </a:buClr>
              <a:buFont typeface="Wingdings"/>
              <a:buChar char=""/>
              <a:tabLst>
                <a:tab pos="1913889" algn="l"/>
              </a:tabLst>
            </a:pPr>
            <a:r>
              <a:rPr sz="1800" spc="55" dirty="0">
                <a:latin typeface="Times New Roman"/>
                <a:cs typeface="Times New Roman"/>
              </a:rPr>
              <a:t>Program </a:t>
            </a:r>
            <a:r>
              <a:rPr sz="1800" spc="40" dirty="0">
                <a:latin typeface="Times New Roman"/>
                <a:cs typeface="Times New Roman"/>
              </a:rPr>
              <a:t>memory: </a:t>
            </a:r>
            <a:r>
              <a:rPr sz="1800" spc="-150" dirty="0">
                <a:latin typeface="Times New Roman"/>
                <a:cs typeface="Times New Roman"/>
              </a:rPr>
              <a:t>1k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8K </a:t>
            </a:r>
            <a:r>
              <a:rPr sz="1800" spc="70" dirty="0">
                <a:latin typeface="Times New Roman"/>
                <a:cs typeface="Times New Roman"/>
              </a:rPr>
              <a:t>bytes</a:t>
            </a:r>
            <a:endParaRPr sz="1800">
              <a:latin typeface="Times New Roman"/>
              <a:cs typeface="Times New Roman"/>
            </a:endParaRPr>
          </a:p>
          <a:p>
            <a:pPr marL="1913255" indent="-229235">
              <a:lnSpc>
                <a:spcPct val="100000"/>
              </a:lnSpc>
              <a:spcBef>
                <a:spcPts val="60"/>
              </a:spcBef>
              <a:buClr>
                <a:srgbClr val="252525"/>
              </a:buClr>
              <a:buFont typeface="Wingdings"/>
              <a:buChar char=""/>
              <a:tabLst>
                <a:tab pos="1913889" algn="l"/>
              </a:tabLst>
            </a:pPr>
            <a:r>
              <a:rPr sz="1800" spc="35" dirty="0">
                <a:latin typeface="Times New Roman"/>
                <a:cs typeface="Times New Roman"/>
              </a:rPr>
              <a:t>Package: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8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28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pins</a:t>
            </a:r>
            <a:endParaRPr sz="1800">
              <a:latin typeface="Times New Roman"/>
              <a:cs typeface="Times New Roman"/>
            </a:endParaRPr>
          </a:p>
          <a:p>
            <a:pPr marL="1913255" indent="-229235">
              <a:lnSpc>
                <a:spcPct val="100000"/>
              </a:lnSpc>
              <a:spcBef>
                <a:spcPts val="75"/>
              </a:spcBef>
              <a:buClr>
                <a:srgbClr val="252525"/>
              </a:buClr>
              <a:buFont typeface="Wingdings"/>
              <a:buChar char=""/>
              <a:tabLst>
                <a:tab pos="1913889" algn="l"/>
              </a:tabLst>
            </a:pPr>
            <a:r>
              <a:rPr sz="1800" dirty="0">
                <a:latin typeface="Times New Roman"/>
                <a:cs typeface="Times New Roman"/>
              </a:rPr>
              <a:t>Limited </a:t>
            </a:r>
            <a:r>
              <a:rPr sz="1800" spc="45" dirty="0">
                <a:latin typeface="Times New Roman"/>
                <a:cs typeface="Times New Roman"/>
              </a:rPr>
              <a:t>peripheral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  <a:p>
            <a:pPr marL="1913255" indent="-229235">
              <a:lnSpc>
                <a:spcPct val="100000"/>
              </a:lnSpc>
              <a:spcBef>
                <a:spcPts val="75"/>
              </a:spcBef>
              <a:buClr>
                <a:srgbClr val="252525"/>
              </a:buClr>
              <a:buFont typeface="Wingdings"/>
              <a:buChar char=""/>
              <a:tabLst>
                <a:tab pos="1913889" algn="l"/>
              </a:tabLst>
            </a:pPr>
            <a:r>
              <a:rPr sz="1800" dirty="0">
                <a:latin typeface="Times New Roman"/>
                <a:cs typeface="Times New Roman"/>
              </a:rPr>
              <a:t>Limited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set: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sets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limited.</a:t>
            </a:r>
            <a:endParaRPr sz="1800">
              <a:latin typeface="Times New Roman"/>
              <a:cs typeface="Times New Roman"/>
            </a:endParaRPr>
          </a:p>
          <a:p>
            <a:pPr marL="927100" algn="just">
              <a:lnSpc>
                <a:spcPct val="100000"/>
              </a:lnSpc>
              <a:spcBef>
                <a:spcPts val="465"/>
              </a:spcBef>
            </a:pPr>
            <a:r>
              <a:rPr sz="1800" b="1" spc="-125" dirty="0">
                <a:latin typeface="Arial"/>
                <a:cs typeface="Arial"/>
              </a:rPr>
              <a:t>Special </a:t>
            </a:r>
            <a:r>
              <a:rPr sz="1800" b="1" spc="-110" dirty="0">
                <a:latin typeface="Arial"/>
                <a:cs typeface="Arial"/>
              </a:rPr>
              <a:t>purpose </a:t>
            </a:r>
            <a:r>
              <a:rPr sz="1800" b="1" spc="-190" dirty="0">
                <a:latin typeface="Arial"/>
                <a:cs typeface="Arial"/>
              </a:rPr>
              <a:t>AVR:</a:t>
            </a:r>
            <a:endParaRPr sz="1800">
              <a:latin typeface="Arial"/>
              <a:cs typeface="Arial"/>
            </a:endParaRPr>
          </a:p>
          <a:p>
            <a:pPr marL="927100" marR="7620" indent="914400" algn="just">
              <a:lnSpc>
                <a:spcPct val="80000"/>
              </a:lnSpc>
              <a:spcBef>
                <a:spcPts val="9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95" dirty="0">
                <a:latin typeface="Times New Roman"/>
                <a:cs typeface="Times New Roman"/>
              </a:rPr>
              <a:t>ICs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35" dirty="0">
                <a:latin typeface="Times New Roman"/>
                <a:cs typeface="Times New Roman"/>
              </a:rPr>
              <a:t>this </a:t>
            </a:r>
            <a:r>
              <a:rPr sz="1800" spc="70" dirty="0">
                <a:latin typeface="Times New Roman"/>
                <a:cs typeface="Times New Roman"/>
              </a:rPr>
              <a:t>group </a:t>
            </a:r>
            <a:r>
              <a:rPr sz="1800" spc="55" dirty="0">
                <a:latin typeface="Times New Roman"/>
                <a:cs typeface="Times New Roman"/>
              </a:rPr>
              <a:t>can </a:t>
            </a:r>
            <a:r>
              <a:rPr sz="1800" spc="110" dirty="0">
                <a:latin typeface="Times New Roman"/>
                <a:cs typeface="Times New Roman"/>
              </a:rPr>
              <a:t>be </a:t>
            </a:r>
            <a:r>
              <a:rPr sz="1800" spc="55" dirty="0">
                <a:latin typeface="Times New Roman"/>
                <a:cs typeface="Times New Roman"/>
              </a:rPr>
              <a:t>considered </a:t>
            </a:r>
            <a:r>
              <a:rPr sz="1800" spc="60" dirty="0">
                <a:latin typeface="Times New Roman"/>
                <a:cs typeface="Times New Roman"/>
              </a:rPr>
              <a:t>as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85" dirty="0">
                <a:latin typeface="Times New Roman"/>
                <a:cs typeface="Times New Roman"/>
              </a:rPr>
              <a:t>subset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95" dirty="0">
                <a:latin typeface="Times New Roman"/>
                <a:cs typeface="Times New Roman"/>
              </a:rPr>
              <a:t>other </a:t>
            </a:r>
            <a:r>
              <a:rPr sz="1800" spc="60" dirty="0">
                <a:latin typeface="Times New Roman"/>
                <a:cs typeface="Times New Roman"/>
              </a:rPr>
              <a:t>groups, </a:t>
            </a:r>
            <a:r>
              <a:rPr sz="1800" spc="95" dirty="0">
                <a:latin typeface="Times New Roman"/>
                <a:cs typeface="Times New Roman"/>
              </a:rPr>
              <a:t>but  </a:t>
            </a:r>
            <a:r>
              <a:rPr sz="1800" spc="55" dirty="0">
                <a:latin typeface="Times New Roman"/>
                <a:cs typeface="Times New Roman"/>
              </a:rPr>
              <a:t>their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special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capabilities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made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designing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specific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1348</Words>
  <Application>Microsoft Office PowerPoint</Application>
  <PresentationFormat>Custom</PresentationFormat>
  <Paragraphs>138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MICROCONTROLLER BASED SYSTEM DESIGN</vt:lpstr>
      <vt:lpstr>AVR Microcontroller</vt:lpstr>
      <vt:lpstr>AVR Features</vt:lpstr>
      <vt:lpstr>AVR Features</vt:lpstr>
      <vt:lpstr>AVR Features</vt:lpstr>
      <vt:lpstr>AVR Features</vt:lpstr>
      <vt:lpstr>PowerPoint Presentation</vt:lpstr>
      <vt:lpstr>AVR Features</vt:lpstr>
      <vt:lpstr>AVR Features</vt:lpstr>
      <vt:lpstr>AVR Features</vt:lpstr>
      <vt:lpstr>The General Purpose Registers in the AVR</vt:lpstr>
      <vt:lpstr>LDI instruction</vt:lpstr>
      <vt:lpstr>ADD instruction</vt:lpstr>
      <vt:lpstr>The AVR data memory</vt:lpstr>
      <vt:lpstr>The AVR data memory</vt:lpstr>
      <vt:lpstr>The AVR data memory</vt:lpstr>
      <vt:lpstr>The AVR data memory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</dc:title>
  <cp:lastModifiedBy>ASUS</cp:lastModifiedBy>
  <cp:revision>1</cp:revision>
  <dcterms:created xsi:type="dcterms:W3CDTF">2021-08-08T18:34:35Z</dcterms:created>
  <dcterms:modified xsi:type="dcterms:W3CDTF">2021-08-08T18:37:14Z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2018-05-20T00:00:00Z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2021-08-08T00:00:00Z</vt:filetime>
  </property>
</Properties>
</file>