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38125"/>
            <a:ext cx="11734800" cy="6391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5411" y="900806"/>
            <a:ext cx="4281176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441" y="2066553"/>
            <a:ext cx="9937116" cy="284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0" y="1200149"/>
              <a:ext cx="9715500" cy="443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257299"/>
              <a:ext cx="9601200" cy="432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9534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52397" y="2559999"/>
            <a:ext cx="69113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390" dirty="0"/>
              <a:t>MICROCONTROLLER </a:t>
            </a:r>
            <a:r>
              <a:rPr sz="2750" spc="-455" dirty="0"/>
              <a:t>BASED </a:t>
            </a:r>
            <a:r>
              <a:rPr sz="2750" spc="-500" dirty="0"/>
              <a:t>SYSTEM</a:t>
            </a:r>
            <a:r>
              <a:rPr sz="2750" spc="-600" dirty="0"/>
              <a:t> </a:t>
            </a:r>
            <a:r>
              <a:rPr sz="2750" spc="-440" dirty="0"/>
              <a:t>DESIGN</a:t>
            </a:r>
            <a:endParaRPr sz="2750"/>
          </a:p>
        </p:txBody>
      </p:sp>
      <p:sp>
        <p:nvSpPr>
          <p:cNvPr id="10" name="object 10"/>
          <p:cNvSpPr txBox="1"/>
          <p:nvPr/>
        </p:nvSpPr>
        <p:spPr>
          <a:xfrm>
            <a:off x="5397758" y="3581715"/>
            <a:ext cx="167767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Verdana"/>
                <a:cs typeface="Verdana"/>
              </a:rPr>
              <a:t>CSE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305" dirty="0">
                <a:latin typeface="Verdana"/>
                <a:cs typeface="Verdana"/>
              </a:rPr>
              <a:t>3215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466850" algn="l"/>
              </a:tabLst>
            </a:pPr>
            <a:r>
              <a:rPr sz="2750" b="1" spc="-484" dirty="0">
                <a:latin typeface="Verdana"/>
                <a:cs typeface="Verdana"/>
              </a:rPr>
              <a:t>L</a:t>
            </a:r>
            <a:r>
              <a:rPr sz="2750" b="1" spc="40" dirty="0">
                <a:latin typeface="Verdana"/>
                <a:cs typeface="Verdana"/>
              </a:rPr>
              <a:t>e</a:t>
            </a:r>
            <a:r>
              <a:rPr sz="2750" b="1" spc="245" dirty="0">
                <a:latin typeface="Verdana"/>
                <a:cs typeface="Verdana"/>
              </a:rPr>
              <a:t>c</a:t>
            </a:r>
            <a:r>
              <a:rPr sz="2750" b="1" spc="-365" dirty="0">
                <a:latin typeface="Verdana"/>
                <a:cs typeface="Verdana"/>
              </a:rPr>
              <a:t>t</a:t>
            </a:r>
            <a:r>
              <a:rPr sz="2750" b="1" spc="-240" dirty="0">
                <a:latin typeface="Verdana"/>
                <a:cs typeface="Verdana"/>
              </a:rPr>
              <a:t>u</a:t>
            </a:r>
            <a:r>
              <a:rPr sz="2750" b="1" spc="-400" dirty="0">
                <a:latin typeface="Verdana"/>
                <a:cs typeface="Verdana"/>
              </a:rPr>
              <a:t>r</a:t>
            </a:r>
            <a:r>
              <a:rPr sz="2750" b="1" spc="-50" dirty="0">
                <a:latin typeface="Verdana"/>
                <a:cs typeface="Verdana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-400" dirty="0">
                <a:latin typeface="Verdana"/>
                <a:cs typeface="Verdana"/>
              </a:rPr>
              <a:t>6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582" y="1003676"/>
            <a:ext cx="3450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</a:t>
            </a:r>
            <a:r>
              <a:rPr sz="3600" b="0" spc="-345" dirty="0">
                <a:latin typeface="Verdana"/>
                <a:cs typeface="Verdana"/>
              </a:rPr>
              <a:t> </a:t>
            </a:r>
            <a:r>
              <a:rPr sz="3600" b="0" spc="-95" dirty="0">
                <a:latin typeface="Verdana"/>
                <a:cs typeface="Verdana"/>
              </a:rPr>
              <a:t>Interfacing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977" y="2129532"/>
            <a:ext cx="8584565" cy="342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5" dirty="0">
                <a:latin typeface="Verdana"/>
                <a:cs typeface="Verdana"/>
              </a:rPr>
              <a:t>An </a:t>
            </a:r>
            <a:r>
              <a:rPr sz="2400" dirty="0">
                <a:latin typeface="Verdana"/>
                <a:cs typeface="Verdana"/>
              </a:rPr>
              <a:t>LCD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35" dirty="0">
                <a:latin typeface="Verdana"/>
                <a:cs typeface="Verdana"/>
              </a:rPr>
              <a:t>an </a:t>
            </a:r>
            <a:r>
              <a:rPr sz="2400" dirty="0">
                <a:latin typeface="Verdana"/>
                <a:cs typeface="Verdana"/>
              </a:rPr>
              <a:t>electronic </a:t>
            </a:r>
            <a:r>
              <a:rPr sz="2400" spc="-60" dirty="0">
                <a:latin typeface="Verdana"/>
                <a:cs typeface="Verdana"/>
              </a:rPr>
              <a:t>display </a:t>
            </a:r>
            <a:r>
              <a:rPr sz="2400" dirty="0">
                <a:latin typeface="Verdana"/>
                <a:cs typeface="Verdana"/>
              </a:rPr>
              <a:t>module </a:t>
            </a:r>
            <a:r>
              <a:rPr sz="2400" spc="20" dirty="0">
                <a:latin typeface="Verdana"/>
                <a:cs typeface="Verdana"/>
              </a:rPr>
              <a:t>which</a:t>
            </a:r>
            <a:r>
              <a:rPr sz="2400" spc="-50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uses </a:t>
            </a:r>
            <a:r>
              <a:rPr sz="2400" spc="-50" dirty="0">
                <a:latin typeface="Verdana"/>
                <a:cs typeface="Verdana"/>
              </a:rPr>
              <a:t>liquid</a:t>
            </a:r>
            <a:endParaRPr sz="2400">
              <a:latin typeface="Verdana"/>
              <a:cs typeface="Verdana"/>
            </a:endParaRPr>
          </a:p>
          <a:p>
            <a:pPr marL="193675">
              <a:lnSpc>
                <a:spcPct val="100000"/>
              </a:lnSpc>
              <a:spcBef>
                <a:spcPts val="45"/>
              </a:spcBef>
            </a:pPr>
            <a:r>
              <a:rPr sz="2400" spc="-90" dirty="0">
                <a:latin typeface="Verdana"/>
                <a:cs typeface="Verdana"/>
              </a:rPr>
              <a:t>crystal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produce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visible</a:t>
            </a:r>
            <a:r>
              <a:rPr sz="2400" spc="-3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image.</a:t>
            </a:r>
            <a:endParaRPr sz="2400">
              <a:latin typeface="Verdana"/>
              <a:cs typeface="Verdana"/>
            </a:endParaRPr>
          </a:p>
          <a:p>
            <a:pPr marL="193675" indent="-18161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75" dirty="0">
                <a:latin typeface="Verdana"/>
                <a:cs typeface="Verdana"/>
              </a:rPr>
              <a:t>16×2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display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very</a:t>
            </a:r>
            <a:r>
              <a:rPr sz="2400" spc="-33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module.</a:t>
            </a:r>
            <a:endParaRPr sz="2400">
              <a:latin typeface="Verdana"/>
              <a:cs typeface="Verdana"/>
            </a:endParaRPr>
          </a:p>
          <a:p>
            <a:pPr marL="193675" marR="9525" indent="-181610">
              <a:lnSpc>
                <a:spcPts val="2850"/>
              </a:lnSpc>
              <a:spcBef>
                <a:spcPts val="10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  <a:tab pos="879475" algn="l"/>
                <a:tab pos="1737360" algn="l"/>
                <a:tab pos="2681605" algn="l"/>
                <a:tab pos="3787140" algn="l"/>
                <a:tab pos="4987925" algn="l"/>
                <a:tab pos="6418580" algn="l"/>
                <a:tab pos="7133590" algn="l"/>
              </a:tabLst>
            </a:pPr>
            <a:r>
              <a:rPr sz="2400" spc="-509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75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6</a:t>
            </a:r>
            <a:r>
              <a:rPr sz="2400" spc="-540" dirty="0">
                <a:latin typeface="Verdana"/>
                <a:cs typeface="Verdana"/>
              </a:rPr>
              <a:t>×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15" dirty="0">
                <a:latin typeface="Verdana"/>
                <a:cs typeface="Verdana"/>
              </a:rPr>
              <a:t>l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150" dirty="0">
                <a:latin typeface="Verdana"/>
                <a:cs typeface="Verdana"/>
              </a:rPr>
              <a:t>q</a:t>
            </a:r>
            <a:r>
              <a:rPr sz="2400" spc="-170" dirty="0">
                <a:latin typeface="Verdana"/>
                <a:cs typeface="Verdana"/>
              </a:rPr>
              <a:t>u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320" dirty="0">
                <a:latin typeface="Verdana"/>
                <a:cs typeface="Verdana"/>
              </a:rPr>
              <a:t>c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-145" dirty="0">
                <a:latin typeface="Verdana"/>
                <a:cs typeface="Verdana"/>
              </a:rPr>
              <a:t>y</a:t>
            </a:r>
            <a:r>
              <a:rPr sz="2400" spc="-355" dirty="0">
                <a:latin typeface="Verdana"/>
                <a:cs typeface="Verdana"/>
              </a:rPr>
              <a:t>s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Verdana"/>
                <a:cs typeface="Verdana"/>
              </a:rPr>
              <a:t>d</a:t>
            </a:r>
            <a:r>
              <a:rPr sz="2400" spc="35" dirty="0">
                <a:latin typeface="Verdana"/>
                <a:cs typeface="Verdana"/>
              </a:rPr>
              <a:t>i</a:t>
            </a:r>
            <a:r>
              <a:rPr sz="2400" spc="-355" dirty="0">
                <a:latin typeface="Verdana"/>
                <a:cs typeface="Verdana"/>
              </a:rPr>
              <a:t>s</a:t>
            </a:r>
            <a:r>
              <a:rPr sz="2400" spc="150" dirty="0">
                <a:latin typeface="Verdana"/>
                <a:cs typeface="Verdana"/>
              </a:rPr>
              <a:t>p</a:t>
            </a:r>
            <a:r>
              <a:rPr sz="2400" spc="-215" dirty="0">
                <a:latin typeface="Verdana"/>
                <a:cs typeface="Verdana"/>
              </a:rPr>
              <a:t>l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320" dirty="0">
                <a:latin typeface="Verdana"/>
                <a:cs typeface="Verdana"/>
              </a:rPr>
              <a:t>c</a:t>
            </a:r>
            <a:r>
              <a:rPr sz="2400" spc="30" dirty="0">
                <a:latin typeface="Verdana"/>
                <a:cs typeface="Verdana"/>
              </a:rPr>
              <a:t>o</a:t>
            </a:r>
            <a:r>
              <a:rPr sz="2400" spc="65" dirty="0">
                <a:latin typeface="Verdana"/>
                <a:cs typeface="Verdana"/>
              </a:rPr>
              <a:t>n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21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130" dirty="0">
                <a:latin typeface="Verdana"/>
                <a:cs typeface="Verdana"/>
              </a:rPr>
              <a:t>w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-110" dirty="0">
                <a:latin typeface="Verdana"/>
                <a:cs typeface="Verdana"/>
              </a:rPr>
              <a:t>o</a:t>
            </a:r>
            <a:r>
              <a:rPr sz="2400" spc="-125" dirty="0">
                <a:latin typeface="Verdana"/>
                <a:cs typeface="Verdana"/>
              </a:rPr>
              <a:t>r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-220" dirty="0">
                <a:latin typeface="Verdana"/>
                <a:cs typeface="Verdana"/>
              </a:rPr>
              <a:t>z</a:t>
            </a:r>
            <a:r>
              <a:rPr sz="2400" spc="30" dirty="0">
                <a:latin typeface="Verdana"/>
                <a:cs typeface="Verdana"/>
              </a:rPr>
              <a:t>o</a:t>
            </a:r>
            <a:r>
              <a:rPr sz="2400" spc="65" dirty="0">
                <a:latin typeface="Verdana"/>
                <a:cs typeface="Verdana"/>
              </a:rPr>
              <a:t>n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204" dirty="0">
                <a:latin typeface="Verdana"/>
                <a:cs typeface="Verdana"/>
              </a:rPr>
              <a:t>l 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Verdana"/>
                <a:cs typeface="Verdana"/>
              </a:rPr>
              <a:t>lines.</a:t>
            </a:r>
            <a:endParaRPr sz="2400">
              <a:latin typeface="Verdana"/>
              <a:cs typeface="Verdana"/>
            </a:endParaRPr>
          </a:p>
          <a:p>
            <a:pPr marL="193675" indent="-181610">
              <a:lnSpc>
                <a:spcPct val="100000"/>
              </a:lnSpc>
              <a:spcBef>
                <a:spcPts val="78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235" dirty="0">
                <a:latin typeface="Verdana"/>
                <a:cs typeface="Verdana"/>
              </a:rPr>
              <a:t>In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inbuilt,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LCD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has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two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registers:</a:t>
            </a:r>
            <a:endParaRPr sz="2400">
              <a:latin typeface="Verdana"/>
              <a:cs typeface="Verdana"/>
            </a:endParaRPr>
          </a:p>
          <a:p>
            <a:pPr marL="746760" lvl="1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80" dirty="0">
                <a:latin typeface="Verdana"/>
                <a:cs typeface="Verdana"/>
              </a:rPr>
              <a:t>Command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  <a:p>
            <a:pPr marL="746760" lvl="1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35" dirty="0">
                <a:latin typeface="Verdana"/>
                <a:cs typeface="Verdana"/>
              </a:rPr>
              <a:t>Data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582" y="1003676"/>
            <a:ext cx="3450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</a:t>
            </a:r>
            <a:r>
              <a:rPr sz="3600" b="0" spc="-345" dirty="0">
                <a:latin typeface="Verdana"/>
                <a:cs typeface="Verdana"/>
              </a:rPr>
              <a:t> </a:t>
            </a:r>
            <a:r>
              <a:rPr sz="3600" b="0" spc="-95" dirty="0">
                <a:latin typeface="Verdana"/>
                <a:cs typeface="Verdana"/>
              </a:rPr>
              <a:t>Interfacing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051" y="2091432"/>
            <a:ext cx="9204325" cy="3806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3675" marR="5715" indent="-180975" algn="just">
              <a:lnSpc>
                <a:spcPct val="90200"/>
              </a:lnSpc>
              <a:spcBef>
                <a:spcPts val="385"/>
              </a:spcBef>
              <a:buClr>
                <a:srgbClr val="252525"/>
              </a:buClr>
              <a:buFont typeface="Arial"/>
              <a:buChar char="◦"/>
              <a:tabLst>
                <a:tab pos="193675" algn="l"/>
              </a:tabLst>
            </a:pPr>
            <a:r>
              <a:rPr sz="2400" b="1" spc="-145" dirty="0">
                <a:latin typeface="Verdana"/>
                <a:cs typeface="Verdana"/>
              </a:rPr>
              <a:t>Command </a:t>
            </a:r>
            <a:r>
              <a:rPr sz="2400" b="1" spc="-270" dirty="0">
                <a:latin typeface="Verdana"/>
                <a:cs typeface="Verdana"/>
              </a:rPr>
              <a:t>Register: </a:t>
            </a: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command </a:t>
            </a:r>
            <a:r>
              <a:rPr sz="2400" spc="-110" dirty="0">
                <a:latin typeface="Verdana"/>
                <a:cs typeface="Verdana"/>
              </a:rPr>
              <a:t>register </a:t>
            </a:r>
            <a:r>
              <a:rPr sz="2400" spc="-150" dirty="0">
                <a:latin typeface="Verdana"/>
                <a:cs typeface="Verdana"/>
              </a:rPr>
              <a:t>stores </a:t>
            </a:r>
            <a:r>
              <a:rPr sz="2400" spc="-30" dirty="0">
                <a:latin typeface="Verdana"/>
                <a:cs typeface="Verdana"/>
              </a:rPr>
              <a:t>the  </a:t>
            </a:r>
            <a:r>
              <a:rPr sz="2400" spc="85" dirty="0">
                <a:latin typeface="Verdana"/>
                <a:cs typeface="Verdana"/>
              </a:rPr>
              <a:t>command </a:t>
            </a:r>
            <a:r>
              <a:rPr sz="2400" spc="-114" dirty="0">
                <a:latin typeface="Verdana"/>
                <a:cs typeface="Verdana"/>
              </a:rPr>
              <a:t>instructions </a:t>
            </a:r>
            <a:r>
              <a:rPr sz="2400" spc="-10" dirty="0">
                <a:latin typeface="Verdana"/>
                <a:cs typeface="Verdana"/>
              </a:rPr>
              <a:t>given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50" dirty="0">
                <a:latin typeface="Verdana"/>
                <a:cs typeface="Verdana"/>
              </a:rPr>
              <a:t>LCD. </a:t>
            </a:r>
            <a:r>
              <a:rPr sz="2400" spc="135" dirty="0">
                <a:latin typeface="Verdana"/>
                <a:cs typeface="Verdana"/>
              </a:rPr>
              <a:t>A </a:t>
            </a:r>
            <a:r>
              <a:rPr sz="2400" spc="85" dirty="0">
                <a:latin typeface="Verdana"/>
                <a:cs typeface="Verdana"/>
              </a:rPr>
              <a:t>command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75" dirty="0">
                <a:latin typeface="Verdana"/>
                <a:cs typeface="Verdana"/>
              </a:rPr>
              <a:t>an  </a:t>
            </a:r>
            <a:r>
              <a:rPr sz="2400" spc="-95" dirty="0">
                <a:latin typeface="Verdana"/>
                <a:cs typeface="Verdana"/>
              </a:rPr>
              <a:t>instruction </a:t>
            </a:r>
            <a:r>
              <a:rPr sz="2400" spc="-25" dirty="0">
                <a:latin typeface="Verdana"/>
                <a:cs typeface="Verdana"/>
              </a:rPr>
              <a:t>given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LCD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135" dirty="0">
                <a:latin typeface="Verdana"/>
                <a:cs typeface="Verdana"/>
              </a:rPr>
              <a:t>do </a:t>
            </a:r>
            <a:r>
              <a:rPr sz="2400" spc="200" dirty="0">
                <a:latin typeface="Verdana"/>
                <a:cs typeface="Verdana"/>
              </a:rPr>
              <a:t>a </a:t>
            </a:r>
            <a:r>
              <a:rPr sz="2400" spc="15" dirty="0">
                <a:latin typeface="Verdana"/>
                <a:cs typeface="Verdana"/>
              </a:rPr>
              <a:t>predefined </a:t>
            </a:r>
            <a:r>
              <a:rPr sz="2400" spc="-140" dirty="0">
                <a:latin typeface="Verdana"/>
                <a:cs typeface="Verdana"/>
              </a:rPr>
              <a:t>task</a:t>
            </a:r>
            <a:r>
              <a:rPr sz="2400" spc="56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like  </a:t>
            </a:r>
            <a:r>
              <a:rPr sz="2400" spc="-105" dirty="0">
                <a:latin typeface="Verdana"/>
                <a:cs typeface="Verdana"/>
              </a:rPr>
              <a:t>initializing </a:t>
            </a:r>
            <a:r>
              <a:rPr sz="2400" spc="-185" dirty="0">
                <a:latin typeface="Verdana"/>
                <a:cs typeface="Verdana"/>
              </a:rPr>
              <a:t>it, </a:t>
            </a:r>
            <a:r>
              <a:rPr sz="2400" spc="5" dirty="0">
                <a:latin typeface="Verdana"/>
                <a:cs typeface="Verdana"/>
              </a:rPr>
              <a:t>clearing </a:t>
            </a:r>
            <a:r>
              <a:rPr sz="2400" spc="-220" dirty="0">
                <a:latin typeface="Verdana"/>
                <a:cs typeface="Verdana"/>
              </a:rPr>
              <a:t>its </a:t>
            </a:r>
            <a:r>
              <a:rPr sz="2400" spc="-40" dirty="0">
                <a:latin typeface="Verdana"/>
                <a:cs typeface="Verdana"/>
              </a:rPr>
              <a:t>screen, </a:t>
            </a:r>
            <a:r>
              <a:rPr sz="2400" spc="-95" dirty="0">
                <a:latin typeface="Verdana"/>
                <a:cs typeface="Verdana"/>
              </a:rPr>
              <a:t>setting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100" dirty="0">
                <a:latin typeface="Verdana"/>
                <a:cs typeface="Verdana"/>
              </a:rPr>
              <a:t>cursor </a:t>
            </a:r>
            <a:r>
              <a:rPr sz="2400" spc="-75" dirty="0">
                <a:latin typeface="Verdana"/>
                <a:cs typeface="Verdana"/>
              </a:rPr>
              <a:t>position,  </a:t>
            </a:r>
            <a:r>
              <a:rPr sz="2400" spc="-40" dirty="0">
                <a:latin typeface="Verdana"/>
                <a:cs typeface="Verdana"/>
              </a:rPr>
              <a:t>controlling </a:t>
            </a:r>
            <a:r>
              <a:rPr sz="2400" spc="-60" dirty="0">
                <a:latin typeface="Verdana"/>
                <a:cs typeface="Verdana"/>
              </a:rPr>
              <a:t>display </a:t>
            </a:r>
            <a:r>
              <a:rPr sz="2400" spc="15" dirty="0">
                <a:latin typeface="Verdana"/>
                <a:cs typeface="Verdana"/>
              </a:rPr>
              <a:t>etc. </a:t>
            </a:r>
            <a:r>
              <a:rPr sz="2400" spc="-55" dirty="0">
                <a:latin typeface="Verdana"/>
                <a:cs typeface="Verdana"/>
              </a:rPr>
              <a:t>Processing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25" dirty="0">
                <a:latin typeface="Verdana"/>
                <a:cs typeface="Verdana"/>
              </a:rPr>
              <a:t>commands happens</a:t>
            </a:r>
            <a:r>
              <a:rPr sz="2400" spc="-63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in 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command</a:t>
            </a:r>
            <a:r>
              <a:rPr sz="2400" spc="-35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register.</a:t>
            </a:r>
            <a:endParaRPr sz="2400">
              <a:latin typeface="Verdana"/>
              <a:cs typeface="Verdana"/>
            </a:endParaRPr>
          </a:p>
          <a:p>
            <a:pPr marL="193040" marR="5080" indent="-180975" algn="just">
              <a:lnSpc>
                <a:spcPct val="90000"/>
              </a:lnSpc>
              <a:spcBef>
                <a:spcPts val="940"/>
              </a:spcBef>
              <a:buClr>
                <a:srgbClr val="252525"/>
              </a:buClr>
              <a:buFont typeface="Arial"/>
              <a:buChar char="◦"/>
              <a:tabLst>
                <a:tab pos="193675" algn="l"/>
              </a:tabLst>
            </a:pPr>
            <a:r>
              <a:rPr sz="2400" b="1" spc="-185" dirty="0">
                <a:latin typeface="Verdana"/>
                <a:cs typeface="Verdana"/>
              </a:rPr>
              <a:t>Data </a:t>
            </a:r>
            <a:r>
              <a:rPr sz="2400" b="1" spc="-270" dirty="0">
                <a:latin typeface="Verdana"/>
                <a:cs typeface="Verdana"/>
              </a:rPr>
              <a:t>Register: </a:t>
            </a: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125" dirty="0">
                <a:latin typeface="Verdana"/>
                <a:cs typeface="Verdana"/>
              </a:rPr>
              <a:t>register </a:t>
            </a:r>
            <a:r>
              <a:rPr sz="2400" spc="-150" dirty="0">
                <a:latin typeface="Verdana"/>
                <a:cs typeface="Verdana"/>
              </a:rPr>
              <a:t>stores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145" dirty="0">
                <a:latin typeface="Verdana"/>
                <a:cs typeface="Verdana"/>
              </a:rPr>
              <a:t>be  </a:t>
            </a:r>
            <a:r>
              <a:rPr sz="2400" spc="-10" dirty="0">
                <a:latin typeface="Verdana"/>
                <a:cs typeface="Verdana"/>
              </a:rPr>
              <a:t>displayed </a:t>
            </a:r>
            <a:r>
              <a:rPr sz="2400" spc="30" dirty="0">
                <a:latin typeface="Verdana"/>
                <a:cs typeface="Verdana"/>
              </a:rPr>
              <a:t>on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50" dirty="0">
                <a:latin typeface="Verdana"/>
                <a:cs typeface="Verdana"/>
              </a:rPr>
              <a:t>LCD. </a:t>
            </a: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195" dirty="0">
                <a:latin typeface="Verdana"/>
                <a:cs typeface="Verdana"/>
              </a:rPr>
              <a:t>ASCII </a:t>
            </a:r>
            <a:r>
              <a:rPr sz="2400" spc="5" dirty="0">
                <a:latin typeface="Verdana"/>
                <a:cs typeface="Verdana"/>
              </a:rPr>
              <a:t>value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30" dirty="0">
                <a:latin typeface="Verdana"/>
                <a:cs typeface="Verdana"/>
              </a:rPr>
              <a:t>the  </a:t>
            </a:r>
            <a:r>
              <a:rPr sz="2400" spc="30" dirty="0">
                <a:latin typeface="Verdana"/>
                <a:cs typeface="Verdana"/>
              </a:rPr>
              <a:t>character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140" dirty="0">
                <a:latin typeface="Verdana"/>
                <a:cs typeface="Verdana"/>
              </a:rPr>
              <a:t>be </a:t>
            </a:r>
            <a:r>
              <a:rPr sz="2400" spc="-10" dirty="0">
                <a:latin typeface="Verdana"/>
                <a:cs typeface="Verdana"/>
              </a:rPr>
              <a:t>displayed </a:t>
            </a:r>
            <a:r>
              <a:rPr sz="2400" spc="30" dirty="0">
                <a:latin typeface="Verdana"/>
                <a:cs typeface="Verdana"/>
              </a:rPr>
              <a:t>on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50" dirty="0">
                <a:latin typeface="Verdana"/>
                <a:cs typeface="Verdana"/>
              </a:rPr>
              <a:t>LCD. </a:t>
            </a:r>
            <a:r>
              <a:rPr sz="2400" spc="-35" dirty="0">
                <a:latin typeface="Verdana"/>
                <a:cs typeface="Verdana"/>
              </a:rPr>
              <a:t>When </a:t>
            </a:r>
            <a:r>
              <a:rPr sz="2400" spc="130" dirty="0">
                <a:latin typeface="Verdana"/>
                <a:cs typeface="Verdana"/>
              </a:rPr>
              <a:t>we </a:t>
            </a:r>
            <a:r>
              <a:rPr sz="2400" spc="-25" dirty="0">
                <a:latin typeface="Verdana"/>
                <a:cs typeface="Verdana"/>
              </a:rPr>
              <a:t>send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data 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LCD </a:t>
            </a:r>
            <a:r>
              <a:rPr sz="2400" spc="-135" dirty="0">
                <a:latin typeface="Verdana"/>
                <a:cs typeface="Verdana"/>
              </a:rPr>
              <a:t>it </a:t>
            </a:r>
            <a:r>
              <a:rPr sz="2400" spc="20" dirty="0">
                <a:latin typeface="Verdana"/>
                <a:cs typeface="Verdana"/>
              </a:rPr>
              <a:t>goes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125" dirty="0">
                <a:latin typeface="Verdana"/>
                <a:cs typeface="Verdana"/>
              </a:rPr>
              <a:t>register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processed </a:t>
            </a:r>
            <a:r>
              <a:rPr sz="2400" spc="-85" dirty="0">
                <a:latin typeface="Verdana"/>
                <a:cs typeface="Verdana"/>
              </a:rPr>
              <a:t>there.  </a:t>
            </a:r>
            <a:r>
              <a:rPr sz="2400" spc="-15" dirty="0">
                <a:latin typeface="Verdana"/>
                <a:cs typeface="Verdana"/>
              </a:rPr>
              <a:t>When </a:t>
            </a:r>
            <a:r>
              <a:rPr sz="2400" spc="-325" dirty="0">
                <a:latin typeface="Verdana"/>
                <a:cs typeface="Verdana"/>
              </a:rPr>
              <a:t>RS=1,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110" dirty="0">
                <a:latin typeface="Verdana"/>
                <a:cs typeface="Verdana"/>
              </a:rPr>
              <a:t>register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selected.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8582" y="1003676"/>
            <a:ext cx="3450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</a:t>
            </a:r>
            <a:r>
              <a:rPr sz="3600" b="0" spc="-345" dirty="0">
                <a:latin typeface="Verdana"/>
                <a:cs typeface="Verdana"/>
              </a:rPr>
              <a:t> </a:t>
            </a:r>
            <a:r>
              <a:rPr sz="3600" b="0" spc="-95" dirty="0">
                <a:latin typeface="Verdana"/>
                <a:cs typeface="Verdana"/>
              </a:rPr>
              <a:t>Interfacing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2690" y="2435739"/>
            <a:ext cx="6706483" cy="3267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3" y="1003676"/>
            <a:ext cx="4481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 </a:t>
            </a:r>
            <a:r>
              <a:rPr sz="3600" b="0" spc="-60" dirty="0">
                <a:latin typeface="Verdana"/>
                <a:cs typeface="Verdana"/>
              </a:rPr>
              <a:t>pin</a:t>
            </a:r>
            <a:r>
              <a:rPr sz="3600" b="0" spc="-565" dirty="0">
                <a:latin typeface="Verdana"/>
                <a:cs typeface="Verdana"/>
              </a:rPr>
              <a:t> </a:t>
            </a:r>
            <a:r>
              <a:rPr sz="3600" b="0" spc="-105" dirty="0">
                <a:latin typeface="Verdana"/>
                <a:cs typeface="Verdana"/>
              </a:rPr>
              <a:t>descriptions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5317" y="2325227"/>
            <a:ext cx="7380488" cy="3069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3" y="1003676"/>
            <a:ext cx="4480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 </a:t>
            </a:r>
            <a:r>
              <a:rPr sz="3600" b="0" spc="-60" dirty="0">
                <a:latin typeface="Verdana"/>
                <a:cs typeface="Verdana"/>
              </a:rPr>
              <a:t>pin</a:t>
            </a:r>
            <a:r>
              <a:rPr sz="3600" b="0" spc="-570" dirty="0">
                <a:latin typeface="Verdana"/>
                <a:cs typeface="Verdana"/>
              </a:rPr>
              <a:t> </a:t>
            </a:r>
            <a:r>
              <a:rPr sz="3600" b="0" spc="-105" dirty="0">
                <a:latin typeface="Verdana"/>
                <a:cs typeface="Verdana"/>
              </a:rPr>
              <a:t>descriptions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7924" y="2097135"/>
          <a:ext cx="886269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/>
                <a:gridCol w="1750695"/>
                <a:gridCol w="5774055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75" dirty="0">
                          <a:latin typeface="Verdana"/>
                          <a:cs typeface="Verdana"/>
                        </a:rPr>
                        <a:t>No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55" dirty="0">
                          <a:latin typeface="Verdana"/>
                          <a:cs typeface="Verdana"/>
                        </a:rPr>
                        <a:t>Name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229" dirty="0">
                          <a:latin typeface="Verdana"/>
                          <a:cs typeface="Verdana"/>
                        </a:rPr>
                        <a:t>Description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70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55" dirty="0">
                          <a:latin typeface="Verdana"/>
                          <a:cs typeface="Verdana"/>
                        </a:rPr>
                        <a:t>GND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25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2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22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24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ground</a:t>
                      </a:r>
                      <a:r>
                        <a:rPr sz="24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2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4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LCD</a:t>
                      </a:r>
                      <a:r>
                        <a:rPr sz="24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204" dirty="0">
                          <a:latin typeface="Verdana"/>
                          <a:cs typeface="Verdana"/>
                        </a:rPr>
                        <a:t>is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105" dirty="0">
                          <a:latin typeface="Verdana"/>
                          <a:cs typeface="Verdana"/>
                        </a:rPr>
                        <a:t>connected</a:t>
                      </a:r>
                      <a:r>
                        <a:rPr sz="2400" spc="-5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Ground.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2297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210" dirty="0">
                          <a:latin typeface="Verdana"/>
                          <a:cs typeface="Verdana"/>
                        </a:rPr>
                        <a:t>VCC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76835">
                        <a:lnSpc>
                          <a:spcPct val="101800"/>
                        </a:lnSpc>
                        <a:spcBef>
                          <a:spcPts val="270"/>
                        </a:spcBef>
                        <a:tabLst>
                          <a:tab pos="790575" algn="l"/>
                          <a:tab pos="1686560" algn="l"/>
                          <a:tab pos="2325370" algn="l"/>
                          <a:tab pos="2687955" algn="l"/>
                          <a:tab pos="3583940" algn="l"/>
                          <a:tab pos="4069715" algn="l"/>
                          <a:tab pos="5204460" algn="l"/>
                        </a:tabLst>
                      </a:pPr>
                      <a:r>
                        <a:rPr sz="2400" spc="-5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400" spc="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3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CC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3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6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400" spc="-3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pp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6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400" spc="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power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400" spc="-6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0" dirty="0">
                          <a:latin typeface="Verdana"/>
                          <a:cs typeface="Verdana"/>
                        </a:rPr>
                        <a:t>LCD.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441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spc="-135" dirty="0">
                          <a:latin typeface="Verdana"/>
                          <a:cs typeface="Verdana"/>
                        </a:rPr>
                        <a:t>VEE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67310" algn="just">
                        <a:lnSpc>
                          <a:spcPct val="100800"/>
                        </a:lnSpc>
                        <a:spcBef>
                          <a:spcPts val="310"/>
                        </a:spcBef>
                      </a:pPr>
                      <a:r>
                        <a:rPr sz="2400" spc="-245" dirty="0">
                          <a:latin typeface="Verdana"/>
                          <a:cs typeface="Verdana"/>
                        </a:rPr>
                        <a:t>This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pin 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used </a:t>
                      </a:r>
                      <a:r>
                        <a:rPr sz="2400" spc="-9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adjusting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2400" spc="-45" dirty="0">
                          <a:latin typeface="Verdana"/>
                          <a:cs typeface="Verdana"/>
                        </a:rPr>
                        <a:t>contrast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LCD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connecting 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variable </a:t>
                      </a:r>
                      <a:r>
                        <a:rPr sz="2400" spc="-170" dirty="0">
                          <a:latin typeface="Verdana"/>
                          <a:cs typeface="Verdana"/>
                        </a:rPr>
                        <a:t>resistor </a:t>
                      </a:r>
                      <a:r>
                        <a:rPr sz="2400" spc="-13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between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2400" spc="210" dirty="0">
                          <a:latin typeface="Verdana"/>
                          <a:cs typeface="Verdana"/>
                        </a:rPr>
                        <a:t>VCC</a:t>
                      </a:r>
                      <a:r>
                        <a:rPr sz="2400" spc="-5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latin typeface="Verdana"/>
                          <a:cs typeface="Verdana"/>
                        </a:rPr>
                        <a:t>&amp;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Ground.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3" y="1003676"/>
            <a:ext cx="4480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 </a:t>
            </a:r>
            <a:r>
              <a:rPr sz="3600" b="0" spc="-60" dirty="0">
                <a:latin typeface="Verdana"/>
                <a:cs typeface="Verdana"/>
              </a:rPr>
              <a:t>pin</a:t>
            </a:r>
            <a:r>
              <a:rPr sz="3600" b="0" spc="-570" dirty="0">
                <a:latin typeface="Verdana"/>
                <a:cs typeface="Verdana"/>
              </a:rPr>
              <a:t> </a:t>
            </a:r>
            <a:r>
              <a:rPr sz="3600" b="0" spc="-105" dirty="0">
                <a:latin typeface="Verdana"/>
                <a:cs typeface="Verdana"/>
              </a:rPr>
              <a:t>descriptions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9092" y="2097135"/>
          <a:ext cx="9633585" cy="431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195"/>
                <a:gridCol w="1642110"/>
                <a:gridCol w="6792595"/>
              </a:tblGrid>
              <a:tr h="4571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75" dirty="0">
                          <a:latin typeface="Verdana"/>
                          <a:cs typeface="Verdana"/>
                        </a:rPr>
                        <a:t>No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55" dirty="0">
                          <a:latin typeface="Verdana"/>
                          <a:cs typeface="Verdana"/>
                        </a:rPr>
                        <a:t>Name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225" dirty="0">
                          <a:latin typeface="Verdana"/>
                          <a:cs typeface="Verdana"/>
                        </a:rPr>
                        <a:t>Description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0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365" dirty="0">
                          <a:latin typeface="Verdana"/>
                          <a:cs typeface="Verdana"/>
                        </a:rPr>
                        <a:t>RS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60960" algn="just">
                        <a:lnSpc>
                          <a:spcPct val="100400"/>
                        </a:lnSpc>
                        <a:spcBef>
                          <a:spcPts val="305"/>
                        </a:spcBef>
                      </a:pPr>
                      <a:r>
                        <a:rPr sz="2400" spc="-13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345" dirty="0">
                          <a:latin typeface="Verdana"/>
                          <a:cs typeface="Verdana"/>
                        </a:rPr>
                        <a:t>RS 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spc="-55" dirty="0">
                          <a:latin typeface="Verdana"/>
                          <a:cs typeface="Verdana"/>
                        </a:rPr>
                        <a:t>known </a:t>
                      </a:r>
                      <a:r>
                        <a:rPr sz="2400" spc="-60" dirty="0">
                          <a:latin typeface="Verdana"/>
                          <a:cs typeface="Verdana"/>
                        </a:rPr>
                        <a:t>as </a:t>
                      </a:r>
                      <a:r>
                        <a:rPr sz="2400" spc="-114" dirty="0">
                          <a:latin typeface="Verdana"/>
                          <a:cs typeface="Verdana"/>
                        </a:rPr>
                        <a:t>register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select </a:t>
                      </a:r>
                      <a:r>
                        <a:rPr sz="2400" spc="11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2400" spc="-114" dirty="0">
                          <a:latin typeface="Verdana"/>
                          <a:cs typeface="Verdana"/>
                        </a:rPr>
                        <a:t>it 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selects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55" dirty="0">
                          <a:latin typeface="Verdana"/>
                          <a:cs typeface="Verdana"/>
                        </a:rPr>
                        <a:t>Command/Data </a:t>
                      </a:r>
                      <a:r>
                        <a:rPr sz="2400" spc="-114" dirty="0">
                          <a:latin typeface="Verdana"/>
                          <a:cs typeface="Verdana"/>
                        </a:rPr>
                        <a:t>register.</a:t>
                      </a:r>
                      <a:r>
                        <a:rPr sz="2400" spc="6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220" dirty="0">
                          <a:latin typeface="Verdana"/>
                          <a:cs typeface="Verdana"/>
                        </a:rPr>
                        <a:t>To 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select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85" dirty="0">
                          <a:latin typeface="Verdana"/>
                          <a:cs typeface="Verdana"/>
                        </a:rPr>
                        <a:t>command </a:t>
                      </a:r>
                      <a:r>
                        <a:rPr sz="2400" spc="-114" dirty="0">
                          <a:latin typeface="Verdana"/>
                          <a:cs typeface="Verdana"/>
                        </a:rPr>
                        <a:t>register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345" dirty="0">
                          <a:latin typeface="Verdana"/>
                          <a:cs typeface="Verdana"/>
                        </a:rPr>
                        <a:t>RS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should  </a:t>
                      </a:r>
                      <a:r>
                        <a:rPr sz="2400" spc="14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equal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90" dirty="0">
                          <a:latin typeface="Verdana"/>
                          <a:cs typeface="Verdana"/>
                        </a:rPr>
                        <a:t>zero.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select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35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2400" spc="-105" dirty="0">
                          <a:latin typeface="Verdana"/>
                          <a:cs typeface="Verdana"/>
                        </a:rPr>
                        <a:t>register 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345" dirty="0">
                          <a:latin typeface="Verdana"/>
                          <a:cs typeface="Verdana"/>
                        </a:rPr>
                        <a:t>RS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should </a:t>
                      </a:r>
                      <a:r>
                        <a:rPr sz="2400" spc="14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equal</a:t>
                      </a:r>
                      <a:r>
                        <a:rPr sz="2400" spc="-6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one.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92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120" dirty="0">
                          <a:latin typeface="Verdana"/>
                          <a:cs typeface="Verdana"/>
                        </a:rPr>
                        <a:t>R/W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71120" algn="just">
                        <a:lnSpc>
                          <a:spcPct val="100400"/>
                        </a:lnSpc>
                        <a:spcBef>
                          <a:spcPts val="325"/>
                        </a:spcBef>
                      </a:pPr>
                      <a:r>
                        <a:rPr sz="2400" spc="-250" dirty="0">
                          <a:latin typeface="Verdana"/>
                          <a:cs typeface="Verdana"/>
                        </a:rPr>
                        <a:t>This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pin 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used to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select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25" dirty="0">
                          <a:latin typeface="Verdana"/>
                          <a:cs typeface="Verdana"/>
                        </a:rPr>
                        <a:t>operations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2400" spc="-55" dirty="0">
                          <a:latin typeface="Verdana"/>
                          <a:cs typeface="Verdana"/>
                        </a:rPr>
                        <a:t>Read/Write.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50" dirty="0">
                          <a:latin typeface="Verdana"/>
                          <a:cs typeface="Verdana"/>
                        </a:rPr>
                        <a:t>perform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85" dirty="0">
                          <a:latin typeface="Verdana"/>
                          <a:cs typeface="Verdana"/>
                        </a:rPr>
                        <a:t>write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operations  the </a:t>
                      </a:r>
                      <a:r>
                        <a:rPr sz="2400" spc="-120" dirty="0">
                          <a:latin typeface="Verdana"/>
                          <a:cs typeface="Verdana"/>
                        </a:rPr>
                        <a:t>R/W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should </a:t>
                      </a:r>
                      <a:r>
                        <a:rPr sz="2400" spc="14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equal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90" dirty="0">
                          <a:latin typeface="Verdana"/>
                          <a:cs typeface="Verdana"/>
                        </a:rPr>
                        <a:t>zero.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4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0" dirty="0">
                          <a:latin typeface="Verdana"/>
                          <a:cs typeface="Verdana"/>
                        </a:rPr>
                        <a:t>perform 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50" dirty="0">
                          <a:latin typeface="Verdana"/>
                          <a:cs typeface="Verdana"/>
                        </a:rPr>
                        <a:t>read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operations the </a:t>
                      </a:r>
                      <a:r>
                        <a:rPr sz="2400" spc="-120" dirty="0">
                          <a:latin typeface="Verdana"/>
                          <a:cs typeface="Verdana"/>
                        </a:rPr>
                        <a:t>R/W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should </a:t>
                      </a:r>
                      <a:r>
                        <a:rPr sz="2400" spc="145" dirty="0">
                          <a:latin typeface="Verdana"/>
                          <a:cs typeface="Verdana"/>
                        </a:rPr>
                        <a:t>be  </a:t>
                      </a:r>
                      <a:r>
                        <a:rPr sz="2400" spc="45" dirty="0">
                          <a:latin typeface="Verdana"/>
                          <a:cs typeface="Verdana"/>
                        </a:rPr>
                        <a:t>equal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4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one.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3" y="1003676"/>
            <a:ext cx="4480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 </a:t>
            </a:r>
            <a:r>
              <a:rPr sz="3600" b="0" spc="-60" dirty="0">
                <a:latin typeface="Verdana"/>
                <a:cs typeface="Verdana"/>
              </a:rPr>
              <a:t>pin</a:t>
            </a:r>
            <a:r>
              <a:rPr sz="3600" b="0" spc="-570" dirty="0">
                <a:latin typeface="Verdana"/>
                <a:cs typeface="Verdana"/>
              </a:rPr>
              <a:t> </a:t>
            </a:r>
            <a:r>
              <a:rPr sz="3600" b="0" spc="-105" dirty="0">
                <a:latin typeface="Verdana"/>
                <a:cs typeface="Verdana"/>
              </a:rPr>
              <a:t>descriptions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5727" y="2097135"/>
          <a:ext cx="8758555" cy="357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825"/>
                <a:gridCol w="1646554"/>
                <a:gridCol w="5189855"/>
              </a:tblGrid>
              <a:tr h="4571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75" dirty="0">
                          <a:latin typeface="Verdana"/>
                          <a:cs typeface="Verdana"/>
                        </a:rPr>
                        <a:t>No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55" dirty="0">
                          <a:latin typeface="Verdana"/>
                          <a:cs typeface="Verdana"/>
                        </a:rPr>
                        <a:t>Name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225" dirty="0">
                          <a:latin typeface="Verdana"/>
                          <a:cs typeface="Verdana"/>
                        </a:rPr>
                        <a:t>Description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70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5" dirty="0">
                          <a:latin typeface="Verdana"/>
                          <a:cs typeface="Verdana"/>
                        </a:rPr>
                        <a:t>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140" dirty="0">
                          <a:latin typeface="Verdana"/>
                          <a:cs typeface="Verdana"/>
                        </a:rPr>
                        <a:t>EN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7945" algn="just">
                        <a:lnSpc>
                          <a:spcPct val="100800"/>
                        </a:lnSpc>
                        <a:spcBef>
                          <a:spcPts val="295"/>
                        </a:spcBef>
                      </a:pPr>
                      <a:r>
                        <a:rPr sz="2400" spc="-250" dirty="0">
                          <a:latin typeface="Verdana"/>
                          <a:cs typeface="Verdana"/>
                        </a:rPr>
                        <a:t>This 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spc="2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400" spc="60" dirty="0">
                          <a:latin typeface="Verdana"/>
                          <a:cs typeface="Verdana"/>
                        </a:rPr>
                        <a:t>enable </a:t>
                      </a:r>
                      <a:r>
                        <a:rPr sz="2400" spc="-85" dirty="0">
                          <a:latin typeface="Verdana"/>
                          <a:cs typeface="Verdana"/>
                        </a:rPr>
                        <a:t>signal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pin </a:t>
                      </a:r>
                      <a:r>
                        <a:rPr sz="2400" spc="-114" dirty="0">
                          <a:latin typeface="Verdana"/>
                          <a:cs typeface="Verdana"/>
                        </a:rPr>
                        <a:t>if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2400" spc="-65" dirty="0">
                          <a:latin typeface="Verdana"/>
                          <a:cs typeface="Verdana"/>
                        </a:rPr>
                        <a:t>positive </a:t>
                      </a:r>
                      <a:r>
                        <a:rPr sz="2400" spc="-120" dirty="0">
                          <a:latin typeface="Verdana"/>
                          <a:cs typeface="Verdana"/>
                        </a:rPr>
                        <a:t>pulses </a:t>
                      </a:r>
                      <a:r>
                        <a:rPr sz="2400" spc="15" dirty="0">
                          <a:latin typeface="Verdana"/>
                          <a:cs typeface="Verdana"/>
                        </a:rPr>
                        <a:t>are </a:t>
                      </a:r>
                      <a:r>
                        <a:rPr sz="2400" spc="-60" dirty="0">
                          <a:latin typeface="Verdana"/>
                          <a:cs typeface="Verdana"/>
                        </a:rPr>
                        <a:t>passing  </a:t>
                      </a:r>
                      <a:r>
                        <a:rPr sz="2400" spc="-55" dirty="0">
                          <a:latin typeface="Verdana"/>
                          <a:cs typeface="Verdana"/>
                        </a:rPr>
                        <a:t>through </a:t>
                      </a:r>
                      <a:r>
                        <a:rPr sz="2400" spc="195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400" spc="-75" dirty="0">
                          <a:latin typeface="Verdana"/>
                          <a:cs typeface="Verdana"/>
                        </a:rPr>
                        <a:t>pin, </a:t>
                      </a:r>
                      <a:r>
                        <a:rPr sz="2400" spc="-35" dirty="0">
                          <a:latin typeface="Verdana"/>
                          <a:cs typeface="Verdana"/>
                        </a:rPr>
                        <a:t>then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pin  </a:t>
                      </a:r>
                      <a:r>
                        <a:rPr sz="2400" spc="-20" dirty="0">
                          <a:latin typeface="Verdana"/>
                          <a:cs typeface="Verdana"/>
                        </a:rPr>
                        <a:t>function</a:t>
                      </a:r>
                      <a:r>
                        <a:rPr sz="2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6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2400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4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20" dirty="0">
                          <a:latin typeface="Verdana"/>
                          <a:cs typeface="Verdana"/>
                        </a:rPr>
                        <a:t>read/write</a:t>
                      </a:r>
                      <a:r>
                        <a:rPr sz="24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5" dirty="0">
                          <a:latin typeface="Verdana"/>
                          <a:cs typeface="Verdana"/>
                        </a:rPr>
                        <a:t>pin.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554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70" dirty="0">
                          <a:latin typeface="Verdana"/>
                          <a:cs typeface="Verdana"/>
                        </a:rPr>
                        <a:t>Pin </a:t>
                      </a:r>
                      <a:r>
                        <a:rPr sz="2400" spc="-235" dirty="0">
                          <a:latin typeface="Verdana"/>
                          <a:cs typeface="Verdana"/>
                        </a:rPr>
                        <a:t>7- </a:t>
                      </a:r>
                      <a:r>
                        <a:rPr sz="2400" spc="-70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0" dirty="0">
                          <a:latin typeface="Verdana"/>
                          <a:cs typeface="Verdana"/>
                        </a:rPr>
                        <a:t>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25" dirty="0">
                          <a:latin typeface="Verdana"/>
                          <a:cs typeface="Verdana"/>
                        </a:rPr>
                        <a:t>D0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2400" spc="-25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25" dirty="0">
                          <a:latin typeface="Verdana"/>
                          <a:cs typeface="Verdana"/>
                        </a:rPr>
                        <a:t>D7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65405" algn="just">
                        <a:lnSpc>
                          <a:spcPct val="100800"/>
                        </a:lnSpc>
                        <a:spcBef>
                          <a:spcPts val="310"/>
                        </a:spcBef>
                      </a:pPr>
                      <a:r>
                        <a:rPr sz="2400" spc="-13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130" dirty="0">
                          <a:latin typeface="Verdana"/>
                          <a:cs typeface="Verdana"/>
                        </a:rPr>
                        <a:t>8-bit </a:t>
                      </a:r>
                      <a:r>
                        <a:rPr sz="2400" spc="85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2400" spc="-130" dirty="0">
                          <a:latin typeface="Verdana"/>
                          <a:cs typeface="Verdana"/>
                        </a:rPr>
                        <a:t>pins, </a:t>
                      </a:r>
                      <a:r>
                        <a:rPr sz="2400" spc="-125" dirty="0">
                          <a:latin typeface="Verdana"/>
                          <a:cs typeface="Verdana"/>
                        </a:rPr>
                        <a:t>D0 </a:t>
                      </a:r>
                      <a:r>
                        <a:rPr sz="2400" spc="-210" dirty="0">
                          <a:latin typeface="Verdana"/>
                          <a:cs typeface="Verdana"/>
                        </a:rPr>
                        <a:t>–D7, </a:t>
                      </a:r>
                      <a:r>
                        <a:rPr sz="2400" spc="15" dirty="0">
                          <a:latin typeface="Verdana"/>
                          <a:cs typeface="Verdana"/>
                        </a:rPr>
                        <a:t>are 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used to </a:t>
                      </a:r>
                      <a:r>
                        <a:rPr sz="2400" spc="-25" dirty="0">
                          <a:latin typeface="Verdana"/>
                          <a:cs typeface="Verdana"/>
                        </a:rPr>
                        <a:t>send </a:t>
                      </a:r>
                      <a:r>
                        <a:rPr sz="2400" spc="-55" dirty="0">
                          <a:latin typeface="Verdana"/>
                          <a:cs typeface="Verdana"/>
                        </a:rPr>
                        <a:t>information </a:t>
                      </a:r>
                      <a:r>
                        <a:rPr sz="2400" spc="-4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LCD </a:t>
                      </a:r>
                      <a:r>
                        <a:rPr sz="2400" spc="-95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2400" spc="50" dirty="0">
                          <a:latin typeface="Verdana"/>
                          <a:cs typeface="Verdana"/>
                        </a:rPr>
                        <a:t>read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25" dirty="0">
                          <a:latin typeface="Verdana"/>
                          <a:cs typeface="Verdana"/>
                        </a:rPr>
                        <a:t>contents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 LCD’s </a:t>
                      </a:r>
                      <a:r>
                        <a:rPr sz="2400" spc="-65" dirty="0"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2400" spc="-4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40" dirty="0">
                          <a:latin typeface="Verdana"/>
                          <a:cs typeface="Verdana"/>
                        </a:rPr>
                        <a:t>registers.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3" y="1003676"/>
            <a:ext cx="4482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latin typeface="Verdana"/>
                <a:cs typeface="Verdana"/>
              </a:rPr>
              <a:t>LCD </a:t>
            </a:r>
            <a:r>
              <a:rPr sz="3600" b="0" spc="-60" dirty="0">
                <a:latin typeface="Verdana"/>
                <a:cs typeface="Verdana"/>
              </a:rPr>
              <a:t>pin</a:t>
            </a:r>
            <a:r>
              <a:rPr sz="3600" b="0" spc="-555" dirty="0">
                <a:latin typeface="Verdana"/>
                <a:cs typeface="Verdana"/>
              </a:rPr>
              <a:t> </a:t>
            </a:r>
            <a:r>
              <a:rPr sz="3600" b="0" spc="-105" dirty="0">
                <a:latin typeface="Verdana"/>
                <a:cs typeface="Verdana"/>
              </a:rPr>
              <a:t>descriptions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447" y="2841609"/>
          <a:ext cx="8601710" cy="138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725"/>
                <a:gridCol w="1748789"/>
                <a:gridCol w="5097145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75" dirty="0">
                          <a:latin typeface="Verdana"/>
                          <a:cs typeface="Verdana"/>
                        </a:rPr>
                        <a:t>No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50" dirty="0">
                          <a:latin typeface="Verdana"/>
                          <a:cs typeface="Verdana"/>
                        </a:rPr>
                        <a:t>Name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30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b="1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229" dirty="0">
                          <a:latin typeface="Verdana"/>
                          <a:cs typeface="Verdana"/>
                        </a:rPr>
                        <a:t>Description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0" dirty="0">
                          <a:latin typeface="Verdana"/>
                          <a:cs typeface="Verdana"/>
                        </a:rPr>
                        <a:t>15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175" dirty="0">
                          <a:latin typeface="Verdana"/>
                          <a:cs typeface="Verdana"/>
                        </a:rPr>
                        <a:t>LED</a:t>
                      </a:r>
                      <a:r>
                        <a:rPr sz="24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09" dirty="0">
                          <a:latin typeface="Verdana"/>
                          <a:cs typeface="Verdana"/>
                        </a:rPr>
                        <a:t>+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235" dirty="0">
                          <a:latin typeface="Verdana"/>
                          <a:cs typeface="Verdana"/>
                        </a:rPr>
                        <a:t>Turn </a:t>
                      </a:r>
                      <a:r>
                        <a:rPr sz="2400" spc="30" dirty="0">
                          <a:latin typeface="Verdana"/>
                          <a:cs typeface="Verdana"/>
                        </a:rPr>
                        <a:t>on </a:t>
                      </a:r>
                      <a:r>
                        <a:rPr sz="2400" spc="-175" dirty="0">
                          <a:latin typeface="Verdana"/>
                          <a:cs typeface="Verdana"/>
                        </a:rPr>
                        <a:t>LED</a:t>
                      </a:r>
                      <a:r>
                        <a:rPr sz="24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backlight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Pin</a:t>
                      </a:r>
                      <a:r>
                        <a:rPr sz="24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90" dirty="0">
                          <a:latin typeface="Verdana"/>
                          <a:cs typeface="Verdana"/>
                        </a:rPr>
                        <a:t>16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75" dirty="0">
                          <a:latin typeface="Verdana"/>
                          <a:cs typeface="Verdana"/>
                        </a:rPr>
                        <a:t>LED</a:t>
                      </a:r>
                      <a:r>
                        <a:rPr sz="24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295" dirty="0"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235" dirty="0">
                          <a:latin typeface="Verdana"/>
                          <a:cs typeface="Verdana"/>
                        </a:rPr>
                        <a:t>Turn </a:t>
                      </a:r>
                      <a:r>
                        <a:rPr sz="2400" spc="-25" dirty="0">
                          <a:latin typeface="Verdana"/>
                          <a:cs typeface="Verdana"/>
                        </a:rPr>
                        <a:t>off </a:t>
                      </a:r>
                      <a:r>
                        <a:rPr sz="24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spc="-175" dirty="0">
                          <a:latin typeface="Verdana"/>
                          <a:cs typeface="Verdana"/>
                        </a:rPr>
                        <a:t>LED</a:t>
                      </a:r>
                      <a:r>
                        <a:rPr sz="24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0" dirty="0">
                          <a:latin typeface="Verdana"/>
                          <a:cs typeface="Verdana"/>
                        </a:rPr>
                        <a:t>backlight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8995" y="756280"/>
            <a:ext cx="14293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105" dirty="0">
                <a:latin typeface="Verdana"/>
                <a:cs typeface="Verdana"/>
              </a:rPr>
              <a:t>C</a:t>
            </a:r>
            <a:r>
              <a:rPr sz="3600" b="0" spc="-15" dirty="0">
                <a:latin typeface="Verdana"/>
                <a:cs typeface="Verdana"/>
              </a:rPr>
              <a:t>i</a:t>
            </a:r>
            <a:r>
              <a:rPr sz="3600" b="0" spc="-495" dirty="0">
                <a:latin typeface="Verdana"/>
                <a:cs typeface="Verdana"/>
              </a:rPr>
              <a:t>r</a:t>
            </a:r>
            <a:r>
              <a:rPr sz="3600" b="0" spc="165" dirty="0">
                <a:latin typeface="Verdana"/>
                <a:cs typeface="Verdana"/>
              </a:rPr>
              <a:t>c</a:t>
            </a:r>
            <a:r>
              <a:rPr sz="3600" b="0" spc="180" dirty="0">
                <a:latin typeface="Verdana"/>
                <a:cs typeface="Verdana"/>
              </a:rPr>
              <a:t>u</a:t>
            </a:r>
            <a:r>
              <a:rPr sz="3600" b="0" spc="-320" dirty="0">
                <a:latin typeface="Verdana"/>
                <a:cs typeface="Verdana"/>
              </a:rPr>
              <a:t>i</a:t>
            </a:r>
            <a:r>
              <a:rPr sz="3600" b="0" spc="-200" dirty="0"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61" y="1713289"/>
            <a:ext cx="9911715" cy="4613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95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wire</a:t>
            </a:r>
            <a:r>
              <a:rPr sz="2400" spc="-3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screen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Arduino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board,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connect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following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pins: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RS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Enable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11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7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dirty="0">
                <a:latin typeface="Verdana"/>
                <a:cs typeface="Verdana"/>
              </a:rPr>
              <a:t>LCD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D4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dirty="0">
                <a:latin typeface="Verdana"/>
                <a:cs typeface="Verdana"/>
              </a:rPr>
              <a:t>LCD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D5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D6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2400" spc="-5" dirty="0">
                <a:latin typeface="Verdana"/>
                <a:cs typeface="Verdana"/>
              </a:rPr>
              <a:t>LCD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D7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digital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pin</a:t>
            </a:r>
            <a:r>
              <a:rPr sz="2400" spc="-29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99900"/>
              </a:lnSpc>
              <a:spcBef>
                <a:spcPts val="875"/>
              </a:spcBef>
            </a:pPr>
            <a:r>
              <a:rPr sz="2400" spc="-45" dirty="0">
                <a:latin typeface="Verdana"/>
                <a:cs typeface="Verdana"/>
              </a:rPr>
              <a:t>Additionally, </a:t>
            </a:r>
            <a:r>
              <a:rPr sz="2400" spc="-60" dirty="0">
                <a:latin typeface="Verdana"/>
                <a:cs typeface="Verdana"/>
              </a:rPr>
              <a:t>wire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190" dirty="0">
                <a:latin typeface="Verdana"/>
                <a:cs typeface="Verdana"/>
              </a:rPr>
              <a:t>10k </a:t>
            </a:r>
            <a:r>
              <a:rPr sz="2400" spc="40" dirty="0">
                <a:latin typeface="Verdana"/>
                <a:cs typeface="Verdana"/>
              </a:rPr>
              <a:t>pot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204" dirty="0">
                <a:latin typeface="Verdana"/>
                <a:cs typeface="Verdana"/>
              </a:rPr>
              <a:t>+5V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30" dirty="0">
                <a:latin typeface="Verdana"/>
                <a:cs typeface="Verdana"/>
              </a:rPr>
              <a:t>GND, </a:t>
            </a:r>
            <a:r>
              <a:rPr sz="2400" spc="-85" dirty="0">
                <a:latin typeface="Verdana"/>
                <a:cs typeface="Verdana"/>
              </a:rPr>
              <a:t>with </a:t>
            </a:r>
            <a:r>
              <a:rPr sz="2400" spc="-215" dirty="0">
                <a:latin typeface="Verdana"/>
                <a:cs typeface="Verdana"/>
              </a:rPr>
              <a:t>it's </a:t>
            </a:r>
            <a:r>
              <a:rPr sz="2400" spc="-35" dirty="0">
                <a:latin typeface="Verdana"/>
                <a:cs typeface="Verdana"/>
              </a:rPr>
              <a:t>wiper  </a:t>
            </a:r>
            <a:r>
              <a:rPr sz="2400" spc="-85" dirty="0">
                <a:latin typeface="Verdana"/>
                <a:cs typeface="Verdana"/>
              </a:rPr>
              <a:t>(output)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LCD </a:t>
            </a:r>
            <a:r>
              <a:rPr sz="2400" spc="-65" dirty="0">
                <a:latin typeface="Verdana"/>
                <a:cs typeface="Verdana"/>
              </a:rPr>
              <a:t>screens </a:t>
            </a:r>
            <a:r>
              <a:rPr sz="2400" spc="140" dirty="0">
                <a:latin typeface="Verdana"/>
                <a:cs typeface="Verdana"/>
              </a:rPr>
              <a:t>VO </a:t>
            </a:r>
            <a:r>
              <a:rPr sz="2400" spc="-40" dirty="0">
                <a:latin typeface="Verdana"/>
                <a:cs typeface="Verdana"/>
              </a:rPr>
              <a:t>pin </a:t>
            </a:r>
            <a:r>
              <a:rPr sz="2400" spc="-135" dirty="0">
                <a:latin typeface="Verdana"/>
                <a:cs typeface="Verdana"/>
              </a:rPr>
              <a:t>(pin3). </a:t>
            </a:r>
            <a:r>
              <a:rPr sz="2400" spc="135" dirty="0">
                <a:latin typeface="Verdana"/>
                <a:cs typeface="Verdana"/>
              </a:rPr>
              <a:t>A </a:t>
            </a:r>
            <a:r>
              <a:rPr sz="2400" spc="-210" dirty="0">
                <a:latin typeface="Verdana"/>
                <a:cs typeface="Verdana"/>
              </a:rPr>
              <a:t>220 </a:t>
            </a:r>
            <a:r>
              <a:rPr sz="2400" spc="-25" dirty="0">
                <a:latin typeface="Verdana"/>
                <a:cs typeface="Verdana"/>
              </a:rPr>
              <a:t>ohm </a:t>
            </a:r>
            <a:r>
              <a:rPr sz="2400" spc="-180" dirty="0">
                <a:latin typeface="Verdana"/>
                <a:cs typeface="Verdana"/>
              </a:rPr>
              <a:t>resistor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40" dirty="0">
                <a:latin typeface="Verdana"/>
                <a:cs typeface="Verdana"/>
              </a:rPr>
              <a:t>used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  </a:t>
            </a:r>
            <a:r>
              <a:rPr sz="2400" spc="30" dirty="0">
                <a:latin typeface="Verdana"/>
                <a:cs typeface="Verdana"/>
              </a:rPr>
              <a:t>power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backlight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display, </a:t>
            </a:r>
            <a:r>
              <a:rPr sz="2400" spc="-110" dirty="0">
                <a:latin typeface="Verdana"/>
                <a:cs typeface="Verdana"/>
              </a:rPr>
              <a:t>usually </a:t>
            </a:r>
            <a:r>
              <a:rPr sz="2400" spc="30" dirty="0">
                <a:latin typeface="Verdana"/>
                <a:cs typeface="Verdana"/>
              </a:rPr>
              <a:t>on </a:t>
            </a:r>
            <a:r>
              <a:rPr sz="2400" spc="-15" dirty="0">
                <a:latin typeface="Verdana"/>
                <a:cs typeface="Verdana"/>
              </a:rPr>
              <a:t>pin </a:t>
            </a:r>
            <a:r>
              <a:rPr sz="2400" spc="-190" dirty="0">
                <a:latin typeface="Verdana"/>
                <a:cs typeface="Verdana"/>
              </a:rPr>
              <a:t>15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190" dirty="0">
                <a:latin typeface="Verdana"/>
                <a:cs typeface="Verdana"/>
              </a:rPr>
              <a:t>16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61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  </a:t>
            </a:r>
            <a:r>
              <a:rPr sz="2400" dirty="0">
                <a:latin typeface="Verdana"/>
                <a:cs typeface="Verdana"/>
              </a:rPr>
              <a:t>LCD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connector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839" y="673983"/>
            <a:ext cx="23901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" dirty="0">
                <a:latin typeface="Verdana"/>
                <a:cs typeface="Verdana"/>
              </a:rPr>
              <a:t>Schematic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7911" y="1698168"/>
            <a:ext cx="9313804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Status </a:t>
            </a:r>
            <a:r>
              <a:rPr spc="-340" dirty="0"/>
              <a:t>Register</a:t>
            </a:r>
            <a:r>
              <a:rPr spc="-140" dirty="0"/>
              <a:t> </a:t>
            </a:r>
            <a:r>
              <a:rPr spc="-459" dirty="0"/>
              <a:t>(SREG)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1" y="1950144"/>
            <a:ext cx="920686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flag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AVR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called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status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(SREG).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158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35" dirty="0">
                <a:latin typeface="Times New Roman"/>
                <a:cs typeface="Times New Roman"/>
              </a:rPr>
              <a:t>It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193675" marR="8255" indent="-181610">
              <a:lnSpc>
                <a:spcPts val="2100"/>
              </a:lnSpc>
              <a:spcBef>
                <a:spcPts val="170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0" dirty="0">
                <a:latin typeface="Times New Roman"/>
                <a:cs typeface="Times New Roman"/>
              </a:rPr>
              <a:t>ALU </a:t>
            </a:r>
            <a:r>
              <a:rPr sz="1800" spc="80" dirty="0">
                <a:latin typeface="Times New Roman"/>
                <a:cs typeface="Times New Roman"/>
              </a:rPr>
              <a:t>supports </a:t>
            </a:r>
            <a:r>
              <a:rPr sz="1800" spc="55" dirty="0">
                <a:latin typeface="Times New Roman"/>
                <a:cs typeface="Times New Roman"/>
              </a:rPr>
              <a:t>arithmetic </a:t>
            </a:r>
            <a:r>
              <a:rPr sz="1800" spc="8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logic </a:t>
            </a:r>
            <a:r>
              <a:rPr sz="1800" spc="65" dirty="0">
                <a:latin typeface="Times New Roman"/>
                <a:cs typeface="Times New Roman"/>
              </a:rPr>
              <a:t>operations </a:t>
            </a:r>
            <a:r>
              <a:rPr sz="1800" spc="95" dirty="0">
                <a:latin typeface="Times New Roman"/>
                <a:cs typeface="Times New Roman"/>
              </a:rPr>
              <a:t>between </a:t>
            </a:r>
            <a:r>
              <a:rPr sz="1800" spc="60" dirty="0">
                <a:latin typeface="Times New Roman"/>
                <a:cs typeface="Times New Roman"/>
              </a:rPr>
              <a:t>registers </a:t>
            </a:r>
            <a:r>
              <a:rPr sz="1800" spc="55" dirty="0">
                <a:latin typeface="Times New Roman"/>
                <a:cs typeface="Times New Roman"/>
              </a:rPr>
              <a:t>or </a:t>
            </a:r>
            <a:r>
              <a:rPr sz="1800" spc="95" dirty="0">
                <a:latin typeface="Times New Roman"/>
                <a:cs typeface="Times New Roman"/>
              </a:rPr>
              <a:t>between </a:t>
            </a:r>
            <a:r>
              <a:rPr sz="1800" spc="85" dirty="0">
                <a:latin typeface="Times New Roman"/>
                <a:cs typeface="Times New Roman"/>
              </a:rPr>
              <a:t>a </a:t>
            </a:r>
            <a:r>
              <a:rPr sz="1800" spc="90" dirty="0">
                <a:latin typeface="Times New Roman"/>
                <a:cs typeface="Times New Roman"/>
              </a:rPr>
              <a:t>constant 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operations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can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also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executed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ALU.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93675" marR="5080" indent="-181610">
              <a:lnSpc>
                <a:spcPct val="100800"/>
              </a:lnSpc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25" dirty="0">
                <a:latin typeface="Times New Roman"/>
                <a:cs typeface="Times New Roman"/>
              </a:rPr>
              <a:t>After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arithmetic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logic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operation,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b="1" spc="-95" dirty="0">
                <a:latin typeface="Arial"/>
                <a:cs typeface="Arial"/>
              </a:rPr>
              <a:t>Status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Register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updated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reflect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information  </a:t>
            </a:r>
            <a:r>
              <a:rPr sz="1800" spc="90" dirty="0">
                <a:latin typeface="Times New Roman"/>
                <a:cs typeface="Times New Roman"/>
              </a:rPr>
              <a:t>about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result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93675" marR="9525" indent="-181610">
              <a:lnSpc>
                <a:spcPct val="100800"/>
              </a:lnSpc>
              <a:buClr>
                <a:srgbClr val="252525"/>
              </a:buClr>
              <a:buFont typeface="Wingdings"/>
              <a:buChar char=""/>
              <a:tabLst>
                <a:tab pos="241935" algn="l"/>
              </a:tabLst>
            </a:pPr>
            <a:r>
              <a:rPr dirty="0"/>
              <a:t>	</a:t>
            </a:r>
            <a:r>
              <a:rPr sz="1800" spc="30" dirty="0">
                <a:latin typeface="Times New Roman"/>
                <a:cs typeface="Times New Roman"/>
              </a:rPr>
              <a:t>These </a:t>
            </a:r>
            <a:r>
              <a:rPr sz="1800" spc="45" dirty="0">
                <a:latin typeface="Times New Roman"/>
                <a:cs typeface="Times New Roman"/>
              </a:rPr>
              <a:t>information </a:t>
            </a:r>
            <a:r>
              <a:rPr sz="1800" spc="65" dirty="0">
                <a:latin typeface="Times New Roman"/>
                <a:cs typeface="Times New Roman"/>
              </a:rPr>
              <a:t>can </a:t>
            </a:r>
            <a:r>
              <a:rPr sz="1800" spc="100" dirty="0">
                <a:latin typeface="Times New Roman"/>
                <a:cs typeface="Times New Roman"/>
              </a:rPr>
              <a:t>be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35" dirty="0">
                <a:latin typeface="Times New Roman"/>
                <a:cs typeface="Times New Roman"/>
              </a:rPr>
              <a:t>for </a:t>
            </a:r>
            <a:r>
              <a:rPr sz="1800" spc="50" dirty="0">
                <a:latin typeface="Times New Roman"/>
                <a:cs typeface="Times New Roman"/>
              </a:rPr>
              <a:t>altering </a:t>
            </a:r>
            <a:r>
              <a:rPr sz="1800" spc="65" dirty="0">
                <a:latin typeface="Times New Roman"/>
                <a:cs typeface="Times New Roman"/>
              </a:rPr>
              <a:t>program </a:t>
            </a:r>
            <a:r>
              <a:rPr sz="1800" spc="25" dirty="0">
                <a:latin typeface="Times New Roman"/>
                <a:cs typeface="Times New Roman"/>
              </a:rPr>
              <a:t>flow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70" dirty="0">
                <a:latin typeface="Times New Roman"/>
                <a:cs typeface="Times New Roman"/>
              </a:rPr>
              <a:t>order </a:t>
            </a:r>
            <a:r>
              <a:rPr sz="1800" spc="140" dirty="0">
                <a:latin typeface="Times New Roman"/>
                <a:cs typeface="Times New Roman"/>
              </a:rPr>
              <a:t>to </a:t>
            </a:r>
            <a:r>
              <a:rPr sz="1800" spc="65" dirty="0">
                <a:latin typeface="Times New Roman"/>
                <a:cs typeface="Times New Roman"/>
              </a:rPr>
              <a:t>perform </a:t>
            </a:r>
            <a:r>
              <a:rPr sz="1800" spc="30" dirty="0">
                <a:latin typeface="Times New Roman"/>
                <a:cs typeface="Times New Roman"/>
              </a:rPr>
              <a:t>conditional  </a:t>
            </a:r>
            <a:r>
              <a:rPr sz="1800" spc="60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399" y="756280"/>
            <a:ext cx="13042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315" dirty="0">
                <a:latin typeface="Verdana"/>
                <a:cs typeface="Verdana"/>
              </a:rPr>
              <a:t>C</a:t>
            </a:r>
            <a:r>
              <a:rPr sz="3600" b="0" spc="235" dirty="0">
                <a:latin typeface="Verdana"/>
                <a:cs typeface="Verdana"/>
              </a:rPr>
              <a:t>o</a:t>
            </a:r>
            <a:r>
              <a:rPr sz="3600" b="0" spc="204" dirty="0">
                <a:latin typeface="Verdana"/>
                <a:cs typeface="Verdana"/>
              </a:rPr>
              <a:t>de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62043" y="2007860"/>
            <a:ext cx="7367270" cy="3975100"/>
            <a:chOff x="2162043" y="2007860"/>
            <a:chExt cx="7367270" cy="3975100"/>
          </a:xfrm>
        </p:grpSpPr>
        <p:sp>
          <p:nvSpPr>
            <p:cNvPr id="4" name="object 4"/>
            <p:cNvSpPr/>
            <p:nvPr/>
          </p:nvSpPr>
          <p:spPr>
            <a:xfrm>
              <a:off x="2162043" y="2007870"/>
              <a:ext cx="7367270" cy="3975100"/>
            </a:xfrm>
            <a:custGeom>
              <a:avLst/>
              <a:gdLst/>
              <a:ahLst/>
              <a:cxnLst/>
              <a:rect l="l" t="t" r="r" b="b"/>
              <a:pathLst>
                <a:path w="7367270" h="3975100">
                  <a:moveTo>
                    <a:pt x="6358" y="0"/>
                  </a:moveTo>
                  <a:lnTo>
                    <a:pt x="6358" y="3974555"/>
                  </a:lnTo>
                </a:path>
                <a:path w="7367270" h="3975100">
                  <a:moveTo>
                    <a:pt x="7360791" y="0"/>
                  </a:moveTo>
                  <a:lnTo>
                    <a:pt x="7360791" y="3974555"/>
                  </a:lnTo>
                </a:path>
                <a:path w="7367270" h="3975100">
                  <a:moveTo>
                    <a:pt x="0" y="6339"/>
                  </a:moveTo>
                  <a:lnTo>
                    <a:pt x="7367162" y="6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043" y="5969721"/>
              <a:ext cx="7367270" cy="0"/>
            </a:xfrm>
            <a:custGeom>
              <a:avLst/>
              <a:gdLst/>
              <a:ahLst/>
              <a:cxnLst/>
              <a:rect l="l" t="t" r="r" b="b"/>
              <a:pathLst>
                <a:path w="7367270">
                  <a:moveTo>
                    <a:pt x="0" y="0"/>
                  </a:moveTo>
                  <a:lnTo>
                    <a:pt x="736716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74751" y="2040568"/>
            <a:ext cx="7341870" cy="3323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6360" marR="1371600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latin typeface="Verdana"/>
                <a:cs typeface="Verdana"/>
              </a:rPr>
              <a:t>const </a:t>
            </a:r>
            <a:r>
              <a:rPr sz="1800" spc="-55" dirty="0">
                <a:latin typeface="Verdana"/>
                <a:cs typeface="Verdana"/>
              </a:rPr>
              <a:t>int </a:t>
            </a:r>
            <a:r>
              <a:rPr sz="1800" spc="-245" dirty="0">
                <a:latin typeface="Verdana"/>
                <a:cs typeface="Verdana"/>
              </a:rPr>
              <a:t>rs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170" dirty="0">
                <a:latin typeface="Verdana"/>
                <a:cs typeface="Verdana"/>
              </a:rPr>
              <a:t>12, </a:t>
            </a:r>
            <a:r>
              <a:rPr sz="1800" spc="40" dirty="0">
                <a:latin typeface="Verdana"/>
                <a:cs typeface="Verdana"/>
              </a:rPr>
              <a:t>en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170" dirty="0">
                <a:latin typeface="Verdana"/>
                <a:cs typeface="Verdana"/>
              </a:rPr>
              <a:t>11, </a:t>
            </a:r>
            <a:r>
              <a:rPr sz="1800" spc="-35" dirty="0">
                <a:latin typeface="Verdana"/>
                <a:cs typeface="Verdana"/>
              </a:rPr>
              <a:t>d4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165" dirty="0">
                <a:latin typeface="Verdana"/>
                <a:cs typeface="Verdana"/>
              </a:rPr>
              <a:t>5, </a:t>
            </a:r>
            <a:r>
              <a:rPr sz="1800" spc="-35" dirty="0">
                <a:latin typeface="Verdana"/>
                <a:cs typeface="Verdana"/>
              </a:rPr>
              <a:t>d5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165" dirty="0">
                <a:latin typeface="Verdana"/>
                <a:cs typeface="Verdana"/>
              </a:rPr>
              <a:t>4, </a:t>
            </a:r>
            <a:r>
              <a:rPr sz="1800" spc="-35" dirty="0">
                <a:latin typeface="Verdana"/>
                <a:cs typeface="Verdana"/>
              </a:rPr>
              <a:t>d6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165" dirty="0">
                <a:latin typeface="Verdana"/>
                <a:cs typeface="Verdana"/>
              </a:rPr>
              <a:t>3, </a:t>
            </a:r>
            <a:r>
              <a:rPr sz="1800" spc="-35" dirty="0">
                <a:latin typeface="Verdana"/>
                <a:cs typeface="Verdana"/>
              </a:rPr>
              <a:t>d7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260" dirty="0">
                <a:latin typeface="Verdana"/>
                <a:cs typeface="Verdana"/>
              </a:rPr>
              <a:t>2;  </a:t>
            </a:r>
            <a:r>
              <a:rPr sz="1800" spc="-45" dirty="0">
                <a:latin typeface="Verdana"/>
                <a:cs typeface="Verdana"/>
              </a:rPr>
              <a:t>LiquidCrystal</a:t>
            </a:r>
            <a:r>
              <a:rPr sz="1800" spc="-3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lcd(rs,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en,</a:t>
            </a:r>
            <a:r>
              <a:rPr sz="1800" spc="-229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d4,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d5,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d6,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d7);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Verdana"/>
              <a:cs typeface="Verdana"/>
            </a:endParaRPr>
          </a:p>
          <a:p>
            <a:pPr marL="344170" marR="4363720" indent="-257810">
              <a:lnSpc>
                <a:spcPct val="99100"/>
              </a:lnSpc>
              <a:spcBef>
                <a:spcPts val="5"/>
              </a:spcBef>
            </a:pPr>
            <a:r>
              <a:rPr sz="1800" spc="55" dirty="0">
                <a:latin typeface="Verdana"/>
                <a:cs typeface="Verdana"/>
              </a:rPr>
              <a:t>void </a:t>
            </a:r>
            <a:r>
              <a:rPr sz="1800" spc="-75" dirty="0">
                <a:latin typeface="Verdana"/>
                <a:cs typeface="Verdana"/>
              </a:rPr>
              <a:t>setup() </a:t>
            </a:r>
            <a:r>
              <a:rPr sz="1800" spc="-509" dirty="0">
                <a:latin typeface="Verdana"/>
                <a:cs typeface="Verdana"/>
              </a:rPr>
              <a:t>{  </a:t>
            </a:r>
            <a:r>
              <a:rPr sz="1800" spc="-30" dirty="0">
                <a:latin typeface="Verdana"/>
                <a:cs typeface="Verdana"/>
              </a:rPr>
              <a:t>lcd.begin(16, </a:t>
            </a:r>
            <a:r>
              <a:rPr sz="1800" spc="-215" dirty="0">
                <a:latin typeface="Verdana"/>
                <a:cs typeface="Verdana"/>
              </a:rPr>
              <a:t>2);  </a:t>
            </a:r>
            <a:r>
              <a:rPr sz="1800" spc="-55" dirty="0">
                <a:latin typeface="Verdana"/>
                <a:cs typeface="Verdana"/>
              </a:rPr>
              <a:t>lcd.print("hello,</a:t>
            </a:r>
            <a:r>
              <a:rPr sz="1800" spc="-34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world!");</a:t>
            </a:r>
            <a:endParaRPr sz="1800">
              <a:latin typeface="Verdana"/>
              <a:cs typeface="Verdana"/>
            </a:endParaRPr>
          </a:p>
          <a:p>
            <a:pPr marL="86360">
              <a:lnSpc>
                <a:spcPct val="100000"/>
              </a:lnSpc>
              <a:spcBef>
                <a:spcPts val="15"/>
              </a:spcBef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277495" marR="5010150" indent="-191135">
              <a:lnSpc>
                <a:spcPct val="100800"/>
              </a:lnSpc>
            </a:pPr>
            <a:r>
              <a:rPr sz="1800" spc="55" dirty="0">
                <a:latin typeface="Verdana"/>
                <a:cs typeface="Verdana"/>
              </a:rPr>
              <a:t>void </a:t>
            </a:r>
            <a:r>
              <a:rPr sz="1800" spc="-25" dirty="0">
                <a:latin typeface="Verdana"/>
                <a:cs typeface="Verdana"/>
              </a:rPr>
              <a:t>loop() </a:t>
            </a:r>
            <a:r>
              <a:rPr sz="1800" spc="-509" dirty="0">
                <a:latin typeface="Verdana"/>
                <a:cs typeface="Verdana"/>
              </a:rPr>
              <a:t>{  </a:t>
            </a:r>
            <a:r>
              <a:rPr sz="1800" spc="-65" dirty="0">
                <a:latin typeface="Verdana"/>
                <a:cs typeface="Verdana"/>
              </a:rPr>
              <a:t>lcd.setCursor(0,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215" dirty="0">
                <a:latin typeface="Verdana"/>
                <a:cs typeface="Verdana"/>
              </a:rPr>
              <a:t>1);</a:t>
            </a:r>
            <a:endParaRPr sz="1800">
              <a:latin typeface="Verdana"/>
              <a:cs typeface="Verdana"/>
            </a:endParaRPr>
          </a:p>
          <a:p>
            <a:pPr marL="277495">
              <a:lnSpc>
                <a:spcPts val="2100"/>
              </a:lnSpc>
            </a:pPr>
            <a:r>
              <a:rPr sz="1800" spc="-85" dirty="0">
                <a:latin typeface="Verdana"/>
                <a:cs typeface="Verdana"/>
              </a:rPr>
              <a:t>lcd.print(millis() </a:t>
            </a:r>
            <a:r>
              <a:rPr sz="1800" spc="-30" dirty="0">
                <a:latin typeface="Verdana"/>
                <a:cs typeface="Verdana"/>
              </a:rPr>
              <a:t>/</a:t>
            </a:r>
            <a:r>
              <a:rPr sz="1800" spc="-39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1000);</a:t>
            </a:r>
            <a:endParaRPr sz="1800">
              <a:latin typeface="Verdana"/>
              <a:cs typeface="Verdana"/>
            </a:endParaRPr>
          </a:p>
          <a:p>
            <a:pPr marL="86360">
              <a:lnSpc>
                <a:spcPct val="100000"/>
              </a:lnSpc>
              <a:spcBef>
                <a:spcPts val="15"/>
              </a:spcBef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507" y="756280"/>
            <a:ext cx="3128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0" dirty="0">
                <a:latin typeface="Verdana"/>
                <a:cs typeface="Verdana"/>
              </a:rPr>
              <a:t>LiquidCrystal()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3" y="1869941"/>
            <a:ext cx="9919970" cy="4366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93040" indent="-180975" algn="just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229" dirty="0">
                <a:latin typeface="Verdana"/>
                <a:cs typeface="Verdana"/>
              </a:rPr>
              <a:t>Description</a:t>
            </a:r>
            <a:endParaRPr sz="2400">
              <a:latin typeface="Verdana"/>
              <a:cs typeface="Verdana"/>
            </a:endParaRPr>
          </a:p>
          <a:p>
            <a:pPr marL="565150" marR="5080" algn="just">
              <a:lnSpc>
                <a:spcPct val="100400"/>
              </a:lnSpc>
              <a:spcBef>
                <a:spcPts val="490"/>
              </a:spcBef>
            </a:pPr>
            <a:r>
              <a:rPr sz="2400" spc="-5" dirty="0">
                <a:latin typeface="Verdana"/>
                <a:cs typeface="Verdana"/>
              </a:rPr>
              <a:t>Creates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variable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type </a:t>
            </a:r>
            <a:r>
              <a:rPr sz="2400" spc="-95" dirty="0">
                <a:latin typeface="Verdana"/>
                <a:cs typeface="Verdana"/>
              </a:rPr>
              <a:t>LiquidCrystal. </a:t>
            </a:r>
            <a:r>
              <a:rPr sz="2400" spc="-135" dirty="0">
                <a:latin typeface="Verdana"/>
                <a:cs typeface="Verdana"/>
              </a:rPr>
              <a:t>The </a:t>
            </a:r>
            <a:r>
              <a:rPr sz="2400" spc="-50" dirty="0">
                <a:latin typeface="Verdana"/>
                <a:cs typeface="Verdana"/>
              </a:rPr>
              <a:t>display </a:t>
            </a:r>
            <a:r>
              <a:rPr sz="2400" spc="155" dirty="0">
                <a:latin typeface="Verdana"/>
                <a:cs typeface="Verdana"/>
              </a:rPr>
              <a:t>can </a:t>
            </a:r>
            <a:r>
              <a:rPr sz="2400" spc="145" dirty="0">
                <a:latin typeface="Verdana"/>
                <a:cs typeface="Verdana"/>
              </a:rPr>
              <a:t>be  </a:t>
            </a:r>
            <a:r>
              <a:rPr sz="2400" spc="-10" dirty="0">
                <a:latin typeface="Verdana"/>
                <a:cs typeface="Verdana"/>
              </a:rPr>
              <a:t>controlled </a:t>
            </a:r>
            <a:r>
              <a:rPr sz="2400" spc="-100" dirty="0">
                <a:latin typeface="Verdana"/>
                <a:cs typeface="Verdana"/>
              </a:rPr>
              <a:t>using </a:t>
            </a:r>
            <a:r>
              <a:rPr sz="2400" spc="-195" dirty="0">
                <a:latin typeface="Verdana"/>
                <a:cs typeface="Verdana"/>
              </a:rPr>
              <a:t>4 </a:t>
            </a:r>
            <a:r>
              <a:rPr sz="2400" spc="-95" dirty="0">
                <a:latin typeface="Verdana"/>
                <a:cs typeface="Verdana"/>
              </a:rPr>
              <a:t>or </a:t>
            </a:r>
            <a:r>
              <a:rPr sz="2400" spc="-195" dirty="0">
                <a:latin typeface="Verdana"/>
                <a:cs typeface="Verdana"/>
              </a:rPr>
              <a:t>8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-135" dirty="0">
                <a:latin typeface="Verdana"/>
                <a:cs typeface="Verdana"/>
              </a:rPr>
              <a:t>lines. </a:t>
            </a:r>
            <a:r>
              <a:rPr sz="2400" spc="-254" dirty="0">
                <a:latin typeface="Verdana"/>
                <a:cs typeface="Verdana"/>
              </a:rPr>
              <a:t>If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110" dirty="0">
                <a:latin typeface="Verdana"/>
                <a:cs typeface="Verdana"/>
              </a:rPr>
              <a:t>former, </a:t>
            </a:r>
            <a:r>
              <a:rPr sz="2400" spc="-80" dirty="0">
                <a:latin typeface="Verdana"/>
                <a:cs typeface="Verdana"/>
              </a:rPr>
              <a:t>omit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15" dirty="0">
                <a:latin typeface="Verdana"/>
                <a:cs typeface="Verdana"/>
              </a:rPr>
              <a:t>pin  </a:t>
            </a:r>
            <a:r>
              <a:rPr sz="2400" spc="-75" dirty="0">
                <a:latin typeface="Verdana"/>
                <a:cs typeface="Verdana"/>
              </a:rPr>
              <a:t>numbers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25" dirty="0">
                <a:latin typeface="Verdana"/>
                <a:cs typeface="Verdana"/>
              </a:rPr>
              <a:t>d0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20" dirty="0">
                <a:latin typeface="Verdana"/>
                <a:cs typeface="Verdana"/>
              </a:rPr>
              <a:t>d3 </a:t>
            </a:r>
            <a:r>
              <a:rPr sz="2400" spc="85" dirty="0">
                <a:latin typeface="Verdana"/>
                <a:cs typeface="Verdana"/>
              </a:rPr>
              <a:t>and </a:t>
            </a:r>
            <a:r>
              <a:rPr sz="2400" spc="20" dirty="0">
                <a:latin typeface="Verdana"/>
                <a:cs typeface="Verdana"/>
              </a:rPr>
              <a:t>leave </a:t>
            </a:r>
            <a:r>
              <a:rPr sz="2400" spc="-65" dirty="0">
                <a:latin typeface="Verdana"/>
                <a:cs typeface="Verdana"/>
              </a:rPr>
              <a:t>those </a:t>
            </a:r>
            <a:r>
              <a:rPr sz="2400" spc="-125" dirty="0">
                <a:latin typeface="Verdana"/>
                <a:cs typeface="Verdana"/>
              </a:rPr>
              <a:t>lines </a:t>
            </a:r>
            <a:r>
              <a:rPr sz="2400" spc="40" dirty="0">
                <a:latin typeface="Verdana"/>
                <a:cs typeface="Verdana"/>
              </a:rPr>
              <a:t>unconnected. </a:t>
            </a:r>
            <a:r>
              <a:rPr sz="2400" spc="-135" dirty="0">
                <a:latin typeface="Verdana"/>
                <a:cs typeface="Verdana"/>
              </a:rPr>
              <a:t>The  </a:t>
            </a:r>
            <a:r>
              <a:rPr sz="2400" spc="-160" dirty="0">
                <a:latin typeface="Verdana"/>
                <a:cs typeface="Verdana"/>
              </a:rPr>
              <a:t>RW </a:t>
            </a:r>
            <a:r>
              <a:rPr sz="2400" spc="-15" dirty="0">
                <a:latin typeface="Verdana"/>
                <a:cs typeface="Verdana"/>
              </a:rPr>
              <a:t>pin </a:t>
            </a:r>
            <a:r>
              <a:rPr sz="2400" spc="155" dirty="0">
                <a:latin typeface="Verdana"/>
                <a:cs typeface="Verdana"/>
              </a:rPr>
              <a:t>can </a:t>
            </a:r>
            <a:r>
              <a:rPr sz="2400" spc="140" dirty="0">
                <a:latin typeface="Verdana"/>
                <a:cs typeface="Verdana"/>
              </a:rPr>
              <a:t>be </a:t>
            </a:r>
            <a:r>
              <a:rPr sz="2400" spc="-15" dirty="0">
                <a:latin typeface="Verdana"/>
                <a:cs typeface="Verdana"/>
              </a:rPr>
              <a:t>tied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10" dirty="0">
                <a:latin typeface="Verdana"/>
                <a:cs typeface="Verdana"/>
              </a:rPr>
              <a:t>ground </a:t>
            </a:r>
            <a:r>
              <a:rPr sz="2400" spc="-35" dirty="0">
                <a:latin typeface="Verdana"/>
                <a:cs typeface="Verdana"/>
              </a:rPr>
              <a:t>instead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95" dirty="0">
                <a:latin typeface="Verdana"/>
                <a:cs typeface="Verdana"/>
              </a:rPr>
              <a:t>connected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40" dirty="0">
                <a:latin typeface="Verdana"/>
                <a:cs typeface="Verdana"/>
              </a:rPr>
              <a:t>pin  </a:t>
            </a:r>
            <a:r>
              <a:rPr sz="2400" spc="30" dirty="0">
                <a:latin typeface="Verdana"/>
                <a:cs typeface="Verdana"/>
              </a:rPr>
              <a:t>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Arduino;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if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so,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omit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it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from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function's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parameters.</a:t>
            </a:r>
            <a:endParaRPr sz="2400">
              <a:latin typeface="Verdana"/>
              <a:cs typeface="Verdana"/>
            </a:endParaRPr>
          </a:p>
          <a:p>
            <a:pPr marL="193040" indent="-180975" algn="just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250" dirty="0"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  <a:p>
            <a:pPr marL="565150" marR="1455420">
              <a:lnSpc>
                <a:spcPct val="100400"/>
              </a:lnSpc>
              <a:spcBef>
                <a:spcPts val="490"/>
              </a:spcBef>
            </a:pPr>
            <a:r>
              <a:rPr sz="2400" spc="-125" dirty="0">
                <a:latin typeface="Verdana"/>
                <a:cs typeface="Verdana"/>
              </a:rPr>
              <a:t>LiquidCrystal(rs, </a:t>
            </a:r>
            <a:r>
              <a:rPr sz="2400" spc="25" dirty="0">
                <a:latin typeface="Verdana"/>
                <a:cs typeface="Verdana"/>
              </a:rPr>
              <a:t>enable, </a:t>
            </a:r>
            <a:r>
              <a:rPr sz="2400" spc="-80" dirty="0">
                <a:latin typeface="Verdana"/>
                <a:cs typeface="Verdana"/>
              </a:rPr>
              <a:t>d4, d5, d6, d7)  </a:t>
            </a:r>
            <a:r>
              <a:rPr sz="2400" spc="-125" dirty="0">
                <a:latin typeface="Verdana"/>
                <a:cs typeface="Verdana"/>
              </a:rPr>
              <a:t>LiquidCrystal(rs, </a:t>
            </a:r>
            <a:r>
              <a:rPr sz="2400" spc="-120" dirty="0">
                <a:latin typeface="Verdana"/>
                <a:cs typeface="Verdana"/>
              </a:rPr>
              <a:t>rw, </a:t>
            </a:r>
            <a:r>
              <a:rPr sz="2400" spc="25" dirty="0">
                <a:latin typeface="Verdana"/>
                <a:cs typeface="Verdana"/>
              </a:rPr>
              <a:t>enable, </a:t>
            </a:r>
            <a:r>
              <a:rPr sz="2400" spc="-80" dirty="0">
                <a:latin typeface="Verdana"/>
                <a:cs typeface="Verdana"/>
              </a:rPr>
              <a:t>d4, d5, d6, d7)  </a:t>
            </a:r>
            <a:r>
              <a:rPr sz="2400" spc="-125" dirty="0">
                <a:latin typeface="Verdana"/>
                <a:cs typeface="Verdana"/>
              </a:rPr>
              <a:t>LiquidCrystal(rs,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enable,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d0,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d1,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d2,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d3,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d4,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d5,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d6,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d7)</a:t>
            </a:r>
            <a:endParaRPr sz="2400">
              <a:latin typeface="Verdana"/>
              <a:cs typeface="Verdana"/>
            </a:endParaRPr>
          </a:p>
          <a:p>
            <a:pPr marL="565150">
              <a:lnSpc>
                <a:spcPct val="100000"/>
              </a:lnSpc>
              <a:spcBef>
                <a:spcPts val="50"/>
              </a:spcBef>
            </a:pPr>
            <a:r>
              <a:rPr sz="2400" spc="-125" dirty="0">
                <a:latin typeface="Verdana"/>
                <a:cs typeface="Verdana"/>
              </a:rPr>
              <a:t>LiquidCrystal(rs,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rw,</a:t>
            </a:r>
            <a:r>
              <a:rPr sz="2400" spc="-3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enable,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d0,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d1,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d2,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d3,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d4,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d5,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d6,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d7)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507" y="756280"/>
            <a:ext cx="3128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0" dirty="0">
                <a:latin typeface="Verdana"/>
                <a:cs typeface="Verdana"/>
              </a:rPr>
              <a:t>LiquidCrystal()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61" y="1400099"/>
            <a:ext cx="9913620" cy="5177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750" b="1" spc="-270" dirty="0">
                <a:latin typeface="Verdana"/>
                <a:cs typeface="Verdana"/>
              </a:rPr>
              <a:t>Parameters</a:t>
            </a:r>
            <a:endParaRPr sz="2750">
              <a:latin typeface="Verdana"/>
              <a:cs typeface="Verdana"/>
            </a:endParaRPr>
          </a:p>
          <a:p>
            <a:pPr marL="12700" marR="10795">
              <a:lnSpc>
                <a:spcPct val="102400"/>
              </a:lnSpc>
              <a:spcBef>
                <a:spcPts val="830"/>
              </a:spcBef>
              <a:tabLst>
                <a:tab pos="536575" algn="l"/>
                <a:tab pos="1261110" algn="l"/>
                <a:tab pos="2767330" algn="l"/>
                <a:tab pos="3272790" algn="l"/>
                <a:tab pos="4006215" algn="l"/>
                <a:tab pos="5502910" algn="l"/>
                <a:tab pos="6198870" algn="l"/>
                <a:tab pos="7047230" algn="l"/>
                <a:tab pos="7418705" algn="l"/>
                <a:tab pos="9535160" algn="l"/>
              </a:tabLst>
            </a:pPr>
            <a:r>
              <a:rPr sz="2750" b="1" spc="-395" dirty="0">
                <a:latin typeface="Verdana"/>
                <a:cs typeface="Verdana"/>
              </a:rPr>
              <a:t>r</a:t>
            </a:r>
            <a:r>
              <a:rPr sz="2750" b="1" spc="-505" dirty="0">
                <a:latin typeface="Verdana"/>
                <a:cs typeface="Verdana"/>
              </a:rPr>
              <a:t>s</a:t>
            </a:r>
            <a:r>
              <a:rPr sz="2750" b="1" spc="-330" dirty="0">
                <a:latin typeface="Verdana"/>
                <a:cs typeface="Verdana"/>
              </a:rPr>
              <a:t>: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90" dirty="0">
                <a:latin typeface="Verdana"/>
                <a:cs typeface="Verdana"/>
              </a:rPr>
              <a:t>t</a:t>
            </a:r>
            <a:r>
              <a:rPr sz="2750" spc="-25" dirty="0">
                <a:latin typeface="Verdana"/>
                <a:cs typeface="Verdana"/>
              </a:rPr>
              <a:t>h</a:t>
            </a:r>
            <a:r>
              <a:rPr sz="2750" spc="165" dirty="0">
                <a:latin typeface="Verdana"/>
                <a:cs typeface="Verdana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Verdana"/>
                <a:cs typeface="Verdana"/>
              </a:rPr>
              <a:t>nu</a:t>
            </a:r>
            <a:r>
              <a:rPr sz="2750" spc="-55" dirty="0">
                <a:latin typeface="Verdana"/>
                <a:cs typeface="Verdana"/>
              </a:rPr>
              <a:t>m</a:t>
            </a:r>
            <a:r>
              <a:rPr sz="2750" spc="160" dirty="0">
                <a:latin typeface="Verdana"/>
                <a:cs typeface="Verdana"/>
              </a:rPr>
              <a:t>b</a:t>
            </a:r>
            <a:r>
              <a:rPr sz="2750" spc="-90" dirty="0">
                <a:latin typeface="Verdana"/>
                <a:cs typeface="Verdana"/>
              </a:rPr>
              <a:t>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0" dirty="0">
                <a:latin typeface="Verdana"/>
                <a:cs typeface="Verdana"/>
              </a:rPr>
              <a:t>o</a:t>
            </a:r>
            <a:r>
              <a:rPr sz="2750" spc="20" dirty="0">
                <a:latin typeface="Verdana"/>
                <a:cs typeface="Verdana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90" dirty="0">
                <a:latin typeface="Verdana"/>
                <a:cs typeface="Verdana"/>
              </a:rPr>
              <a:t>t</a:t>
            </a:r>
            <a:r>
              <a:rPr sz="2750" spc="-25" dirty="0">
                <a:latin typeface="Verdana"/>
                <a:cs typeface="Verdana"/>
              </a:rPr>
              <a:t>h</a:t>
            </a:r>
            <a:r>
              <a:rPr sz="2750" spc="165" dirty="0">
                <a:latin typeface="Verdana"/>
                <a:cs typeface="Verdana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65" dirty="0">
                <a:latin typeface="Verdana"/>
                <a:cs typeface="Verdana"/>
              </a:rPr>
              <a:t>A</a:t>
            </a:r>
            <a:r>
              <a:rPr sz="2750" spc="-280" dirty="0">
                <a:latin typeface="Verdana"/>
                <a:cs typeface="Verdana"/>
              </a:rPr>
              <a:t>r</a:t>
            </a:r>
            <a:r>
              <a:rPr sz="2750" spc="155" dirty="0">
                <a:latin typeface="Verdana"/>
                <a:cs typeface="Verdana"/>
              </a:rPr>
              <a:t>d</a:t>
            </a:r>
            <a:r>
              <a:rPr sz="2750" spc="-25" dirty="0">
                <a:latin typeface="Verdana"/>
                <a:cs typeface="Verdana"/>
              </a:rPr>
              <a:t>u</a:t>
            </a:r>
            <a:r>
              <a:rPr sz="2750" spc="-160" dirty="0">
                <a:latin typeface="Verdana"/>
                <a:cs typeface="Verdana"/>
              </a:rPr>
              <a:t>i</a:t>
            </a:r>
            <a:r>
              <a:rPr sz="2750" spc="-25" dirty="0">
                <a:latin typeface="Verdana"/>
                <a:cs typeface="Verdana"/>
              </a:rPr>
              <a:t>n</a:t>
            </a:r>
            <a:r>
              <a:rPr sz="2750" spc="145" dirty="0">
                <a:latin typeface="Verdana"/>
                <a:cs typeface="Verdana"/>
              </a:rPr>
              <a:t>o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60" dirty="0">
                <a:latin typeface="Verdana"/>
                <a:cs typeface="Verdana"/>
              </a:rPr>
              <a:t>p</a:t>
            </a:r>
            <a:r>
              <a:rPr sz="2750" spc="-160" dirty="0">
                <a:latin typeface="Verdana"/>
                <a:cs typeface="Verdana"/>
              </a:rPr>
              <a:t>i</a:t>
            </a:r>
            <a:r>
              <a:rPr sz="2750" spc="-50" dirty="0">
                <a:latin typeface="Verdana"/>
                <a:cs typeface="Verdana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90" dirty="0">
                <a:latin typeface="Verdana"/>
                <a:cs typeface="Verdana"/>
              </a:rPr>
              <a:t>t</a:t>
            </a:r>
            <a:r>
              <a:rPr sz="2750" spc="-25" dirty="0">
                <a:latin typeface="Verdana"/>
                <a:cs typeface="Verdana"/>
              </a:rPr>
              <a:t>h</a:t>
            </a:r>
            <a:r>
              <a:rPr sz="2750" spc="290" dirty="0">
                <a:latin typeface="Verdana"/>
                <a:cs typeface="Verdana"/>
              </a:rPr>
              <a:t>a</a:t>
            </a:r>
            <a:r>
              <a:rPr sz="2750" spc="-145" dirty="0">
                <a:latin typeface="Verdana"/>
                <a:cs typeface="Verdana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5" dirty="0">
                <a:latin typeface="Verdana"/>
                <a:cs typeface="Verdana"/>
              </a:rPr>
              <a:t>i</a:t>
            </a:r>
            <a:r>
              <a:rPr sz="2750" spc="-365" dirty="0">
                <a:latin typeface="Verdana"/>
                <a:cs typeface="Verdana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235" dirty="0">
                <a:latin typeface="Verdana"/>
                <a:cs typeface="Verdana"/>
              </a:rPr>
              <a:t>c</a:t>
            </a:r>
            <a:r>
              <a:rPr sz="2750" spc="254" dirty="0">
                <a:latin typeface="Verdana"/>
                <a:cs typeface="Verdana"/>
              </a:rPr>
              <a:t>o</a:t>
            </a:r>
            <a:r>
              <a:rPr sz="2750" spc="-25" dirty="0">
                <a:latin typeface="Verdana"/>
                <a:cs typeface="Verdana"/>
              </a:rPr>
              <a:t>nn</a:t>
            </a:r>
            <a:r>
              <a:rPr sz="2750" spc="229" dirty="0">
                <a:latin typeface="Verdana"/>
                <a:cs typeface="Verdana"/>
              </a:rPr>
              <a:t>e</a:t>
            </a:r>
            <a:r>
              <a:rPr sz="2750" spc="434" dirty="0">
                <a:latin typeface="Verdana"/>
                <a:cs typeface="Verdana"/>
              </a:rPr>
              <a:t>c</a:t>
            </a:r>
            <a:r>
              <a:rPr sz="2750" spc="-190" dirty="0">
                <a:latin typeface="Verdana"/>
                <a:cs typeface="Verdana"/>
              </a:rPr>
              <a:t>t</a:t>
            </a:r>
            <a:r>
              <a:rPr sz="2750" spc="175" dirty="0">
                <a:latin typeface="Verdana"/>
                <a:cs typeface="Verdana"/>
              </a:rPr>
              <a:t>ed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30" dirty="0">
                <a:latin typeface="Verdana"/>
                <a:cs typeface="Verdana"/>
              </a:rPr>
              <a:t>to 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385" dirty="0">
                <a:latin typeface="Verdana"/>
                <a:cs typeface="Verdana"/>
              </a:rPr>
              <a:t>RS </a:t>
            </a:r>
            <a:r>
              <a:rPr sz="2750" spc="-15" dirty="0">
                <a:latin typeface="Verdana"/>
                <a:cs typeface="Verdana"/>
              </a:rPr>
              <a:t>pin </a:t>
            </a:r>
            <a:r>
              <a:rPr sz="2750" spc="40" dirty="0">
                <a:latin typeface="Verdana"/>
                <a:cs typeface="Verdana"/>
              </a:rPr>
              <a:t>on </a:t>
            </a:r>
            <a:r>
              <a:rPr sz="2750" spc="-40" dirty="0">
                <a:latin typeface="Verdana"/>
                <a:cs typeface="Verdana"/>
              </a:rPr>
              <a:t>the</a:t>
            </a:r>
            <a:r>
              <a:rPr sz="2750" spc="-150" dirty="0">
                <a:latin typeface="Verdana"/>
                <a:cs typeface="Verdana"/>
              </a:rPr>
              <a:t> </a:t>
            </a:r>
            <a:r>
              <a:rPr sz="2750" spc="10" dirty="0">
                <a:latin typeface="Verdana"/>
                <a:cs typeface="Verdana"/>
              </a:rPr>
              <a:t>LCD</a:t>
            </a:r>
            <a:endParaRPr sz="2750">
              <a:latin typeface="Verdana"/>
              <a:cs typeface="Verdana"/>
            </a:endParaRPr>
          </a:p>
          <a:p>
            <a:pPr marL="12700" marR="10795" algn="just">
              <a:lnSpc>
                <a:spcPct val="102400"/>
              </a:lnSpc>
              <a:spcBef>
                <a:spcPts val="900"/>
              </a:spcBef>
            </a:pPr>
            <a:r>
              <a:rPr sz="2750" b="1" spc="-415" dirty="0">
                <a:latin typeface="Verdana"/>
                <a:cs typeface="Verdana"/>
              </a:rPr>
              <a:t>rw: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10" dirty="0">
                <a:latin typeface="Verdana"/>
                <a:cs typeface="Verdana"/>
              </a:rPr>
              <a:t>number </a:t>
            </a:r>
            <a:r>
              <a:rPr sz="2750" spc="15" dirty="0">
                <a:latin typeface="Verdana"/>
                <a:cs typeface="Verdana"/>
              </a:rPr>
              <a:t>of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15" dirty="0">
                <a:latin typeface="Verdana"/>
                <a:cs typeface="Verdana"/>
              </a:rPr>
              <a:t>Arduino pin </a:t>
            </a:r>
            <a:r>
              <a:rPr sz="2750" spc="-35" dirty="0">
                <a:latin typeface="Verdana"/>
                <a:cs typeface="Verdana"/>
              </a:rPr>
              <a:t>that </a:t>
            </a:r>
            <a:r>
              <a:rPr sz="2750" spc="-260" dirty="0">
                <a:latin typeface="Verdana"/>
                <a:cs typeface="Verdana"/>
              </a:rPr>
              <a:t>is </a:t>
            </a:r>
            <a:r>
              <a:rPr sz="2750" spc="140" dirty="0">
                <a:latin typeface="Verdana"/>
                <a:cs typeface="Verdana"/>
              </a:rPr>
              <a:t>connected </a:t>
            </a:r>
            <a:r>
              <a:rPr sz="2750" spc="30" dirty="0">
                <a:latin typeface="Verdana"/>
                <a:cs typeface="Verdana"/>
              </a:rPr>
              <a:t>to 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160" dirty="0">
                <a:latin typeface="Verdana"/>
                <a:cs typeface="Verdana"/>
              </a:rPr>
              <a:t>RW </a:t>
            </a:r>
            <a:r>
              <a:rPr sz="2750" spc="-15" dirty="0">
                <a:latin typeface="Verdana"/>
                <a:cs typeface="Verdana"/>
              </a:rPr>
              <a:t>pin </a:t>
            </a:r>
            <a:r>
              <a:rPr sz="2750" spc="40" dirty="0">
                <a:latin typeface="Verdana"/>
                <a:cs typeface="Verdana"/>
              </a:rPr>
              <a:t>on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10" dirty="0">
                <a:latin typeface="Verdana"/>
                <a:cs typeface="Verdana"/>
              </a:rPr>
              <a:t>LCD</a:t>
            </a:r>
            <a:r>
              <a:rPr sz="2750" spc="-455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(</a:t>
            </a:r>
            <a:r>
              <a:rPr sz="2750" i="1" spc="-25" dirty="0">
                <a:latin typeface="Verdana"/>
                <a:cs typeface="Verdana"/>
              </a:rPr>
              <a:t>optional</a:t>
            </a:r>
            <a:r>
              <a:rPr sz="2750" spc="-25" dirty="0"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  <a:p>
            <a:pPr marL="12700" marR="5080" algn="just">
              <a:lnSpc>
                <a:spcPct val="102000"/>
              </a:lnSpc>
              <a:spcBef>
                <a:spcPts val="915"/>
              </a:spcBef>
            </a:pPr>
            <a:r>
              <a:rPr sz="2750" b="1" spc="-150" dirty="0">
                <a:latin typeface="Verdana"/>
                <a:cs typeface="Verdana"/>
              </a:rPr>
              <a:t>enable: </a:t>
            </a:r>
            <a:r>
              <a:rPr sz="2750" spc="-15" dirty="0">
                <a:latin typeface="Verdana"/>
                <a:cs typeface="Verdana"/>
              </a:rPr>
              <a:t>the </a:t>
            </a:r>
            <a:r>
              <a:rPr sz="2750" spc="-10" dirty="0">
                <a:latin typeface="Verdana"/>
                <a:cs typeface="Verdana"/>
              </a:rPr>
              <a:t>number </a:t>
            </a:r>
            <a:r>
              <a:rPr sz="2750" spc="15" dirty="0">
                <a:latin typeface="Verdana"/>
                <a:cs typeface="Verdana"/>
              </a:rPr>
              <a:t>of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15" dirty="0">
                <a:latin typeface="Verdana"/>
                <a:cs typeface="Verdana"/>
              </a:rPr>
              <a:t>Arduino pin that </a:t>
            </a:r>
            <a:r>
              <a:rPr sz="2750" spc="-260" dirty="0">
                <a:latin typeface="Verdana"/>
                <a:cs typeface="Verdana"/>
              </a:rPr>
              <a:t>is</a:t>
            </a:r>
            <a:r>
              <a:rPr sz="2750" spc="-635" dirty="0">
                <a:latin typeface="Verdana"/>
                <a:cs typeface="Verdana"/>
              </a:rPr>
              <a:t> </a:t>
            </a:r>
            <a:r>
              <a:rPr sz="2750" spc="150" dirty="0">
                <a:latin typeface="Verdana"/>
                <a:cs typeface="Verdana"/>
              </a:rPr>
              <a:t>connected  </a:t>
            </a:r>
            <a:r>
              <a:rPr sz="2750" spc="-20" dirty="0">
                <a:latin typeface="Verdana"/>
                <a:cs typeface="Verdana"/>
              </a:rPr>
              <a:t>to </a:t>
            </a:r>
            <a:r>
              <a:rPr sz="2750" spc="-15" dirty="0">
                <a:latin typeface="Verdana"/>
                <a:cs typeface="Verdana"/>
              </a:rPr>
              <a:t>the </a:t>
            </a:r>
            <a:r>
              <a:rPr sz="2750" spc="100" dirty="0">
                <a:latin typeface="Verdana"/>
                <a:cs typeface="Verdana"/>
              </a:rPr>
              <a:t>enable </a:t>
            </a:r>
            <a:r>
              <a:rPr sz="2750" spc="-15" dirty="0">
                <a:latin typeface="Verdana"/>
                <a:cs typeface="Verdana"/>
              </a:rPr>
              <a:t>pin </a:t>
            </a:r>
            <a:r>
              <a:rPr sz="2750" spc="40" dirty="0">
                <a:latin typeface="Verdana"/>
                <a:cs typeface="Verdana"/>
              </a:rPr>
              <a:t>on </a:t>
            </a:r>
            <a:r>
              <a:rPr sz="2750" spc="-15" dirty="0">
                <a:latin typeface="Verdana"/>
                <a:cs typeface="Verdana"/>
              </a:rPr>
              <a:t>the </a:t>
            </a:r>
            <a:r>
              <a:rPr sz="2750" spc="30" dirty="0">
                <a:latin typeface="Verdana"/>
                <a:cs typeface="Verdana"/>
              </a:rPr>
              <a:t>LCD </a:t>
            </a:r>
            <a:r>
              <a:rPr sz="2750" spc="-60" dirty="0">
                <a:latin typeface="Verdana"/>
                <a:cs typeface="Verdana"/>
              </a:rPr>
              <a:t>d0, d1, d2, d3, d4, d5, d6,  </a:t>
            </a:r>
            <a:r>
              <a:rPr sz="2750" spc="-165" dirty="0">
                <a:latin typeface="Verdana"/>
                <a:cs typeface="Verdana"/>
              </a:rPr>
              <a:t>d7: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60" dirty="0">
                <a:latin typeface="Verdana"/>
                <a:cs typeface="Verdana"/>
              </a:rPr>
              <a:t>numbers </a:t>
            </a:r>
            <a:r>
              <a:rPr sz="2750" spc="15" dirty="0">
                <a:latin typeface="Verdana"/>
                <a:cs typeface="Verdana"/>
              </a:rPr>
              <a:t>of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-30" dirty="0">
                <a:latin typeface="Verdana"/>
                <a:cs typeface="Verdana"/>
              </a:rPr>
              <a:t>Arduino </a:t>
            </a:r>
            <a:r>
              <a:rPr sz="2750" spc="-95" dirty="0">
                <a:latin typeface="Verdana"/>
                <a:cs typeface="Verdana"/>
              </a:rPr>
              <a:t>pins </a:t>
            </a:r>
            <a:r>
              <a:rPr sz="2750" spc="-15" dirty="0">
                <a:latin typeface="Verdana"/>
                <a:cs typeface="Verdana"/>
              </a:rPr>
              <a:t>that </a:t>
            </a:r>
            <a:r>
              <a:rPr sz="2750" spc="10" dirty="0">
                <a:latin typeface="Verdana"/>
                <a:cs typeface="Verdana"/>
              </a:rPr>
              <a:t>are </a:t>
            </a:r>
            <a:r>
              <a:rPr sz="2750" spc="150" dirty="0">
                <a:latin typeface="Verdana"/>
                <a:cs typeface="Verdana"/>
              </a:rPr>
              <a:t>connected  </a:t>
            </a:r>
            <a:r>
              <a:rPr sz="2750" spc="-20" dirty="0">
                <a:latin typeface="Verdana"/>
                <a:cs typeface="Verdana"/>
              </a:rPr>
              <a:t>to </a:t>
            </a:r>
            <a:r>
              <a:rPr sz="2750" spc="-40" dirty="0">
                <a:latin typeface="Verdana"/>
                <a:cs typeface="Verdana"/>
              </a:rPr>
              <a:t>the </a:t>
            </a:r>
            <a:r>
              <a:rPr sz="2750" spc="10" dirty="0">
                <a:latin typeface="Verdana"/>
                <a:cs typeface="Verdana"/>
              </a:rPr>
              <a:t>corresponding </a:t>
            </a:r>
            <a:r>
              <a:rPr sz="2750" spc="145" dirty="0">
                <a:latin typeface="Verdana"/>
                <a:cs typeface="Verdana"/>
              </a:rPr>
              <a:t>data </a:t>
            </a:r>
            <a:r>
              <a:rPr sz="2750" spc="-95" dirty="0">
                <a:latin typeface="Verdana"/>
                <a:cs typeface="Verdana"/>
              </a:rPr>
              <a:t>pins </a:t>
            </a:r>
            <a:r>
              <a:rPr sz="2750" spc="40" dirty="0">
                <a:latin typeface="Verdana"/>
                <a:cs typeface="Verdana"/>
              </a:rPr>
              <a:t>on </a:t>
            </a:r>
            <a:r>
              <a:rPr sz="2750" spc="-15" dirty="0">
                <a:latin typeface="Verdana"/>
                <a:cs typeface="Verdana"/>
              </a:rPr>
              <a:t>the </a:t>
            </a:r>
            <a:r>
              <a:rPr sz="2750" spc="-30" dirty="0">
                <a:latin typeface="Verdana"/>
                <a:cs typeface="Verdana"/>
              </a:rPr>
              <a:t>LCD. </a:t>
            </a:r>
            <a:r>
              <a:rPr sz="2750" spc="-60" dirty="0">
                <a:latin typeface="Verdana"/>
                <a:cs typeface="Verdana"/>
              </a:rPr>
              <a:t>d0, d1, d2,  </a:t>
            </a:r>
            <a:r>
              <a:rPr sz="2750" spc="125" dirty="0">
                <a:latin typeface="Verdana"/>
                <a:cs typeface="Verdana"/>
              </a:rPr>
              <a:t>and </a:t>
            </a:r>
            <a:r>
              <a:rPr sz="2750" spc="-25" dirty="0">
                <a:latin typeface="Verdana"/>
                <a:cs typeface="Verdana"/>
              </a:rPr>
              <a:t>d3 </a:t>
            </a:r>
            <a:r>
              <a:rPr sz="2750" spc="10" dirty="0">
                <a:latin typeface="Verdana"/>
                <a:cs typeface="Verdana"/>
              </a:rPr>
              <a:t>are </a:t>
            </a:r>
            <a:r>
              <a:rPr sz="2750" spc="-15" dirty="0">
                <a:latin typeface="Verdana"/>
                <a:cs typeface="Verdana"/>
              </a:rPr>
              <a:t>optional; </a:t>
            </a:r>
            <a:r>
              <a:rPr sz="2750" spc="-130" dirty="0">
                <a:latin typeface="Verdana"/>
                <a:cs typeface="Verdana"/>
              </a:rPr>
              <a:t>if </a:t>
            </a:r>
            <a:r>
              <a:rPr sz="2750" spc="-30" dirty="0">
                <a:latin typeface="Verdana"/>
                <a:cs typeface="Verdana"/>
              </a:rPr>
              <a:t>omitted, </a:t>
            </a:r>
            <a:r>
              <a:rPr sz="2750" spc="-15" dirty="0">
                <a:latin typeface="Verdana"/>
                <a:cs typeface="Verdana"/>
              </a:rPr>
              <a:t>the </a:t>
            </a:r>
            <a:r>
              <a:rPr sz="2750" spc="10" dirty="0">
                <a:latin typeface="Verdana"/>
                <a:cs typeface="Verdana"/>
              </a:rPr>
              <a:t>LCD </a:t>
            </a:r>
            <a:r>
              <a:rPr sz="2750" spc="-114" dirty="0">
                <a:latin typeface="Verdana"/>
                <a:cs typeface="Verdana"/>
              </a:rPr>
              <a:t>will </a:t>
            </a:r>
            <a:r>
              <a:rPr sz="2750" spc="150" dirty="0">
                <a:latin typeface="Verdana"/>
                <a:cs typeface="Verdana"/>
              </a:rPr>
              <a:t>be  </a:t>
            </a:r>
            <a:r>
              <a:rPr sz="2750" dirty="0">
                <a:latin typeface="Verdana"/>
                <a:cs typeface="Verdana"/>
              </a:rPr>
              <a:t>controlled</a:t>
            </a:r>
            <a:r>
              <a:rPr sz="2750" spc="-15" dirty="0">
                <a:latin typeface="Verdana"/>
                <a:cs typeface="Verdana"/>
              </a:rPr>
              <a:t> </a:t>
            </a:r>
            <a:r>
              <a:rPr sz="2750" spc="-85" dirty="0">
                <a:latin typeface="Verdana"/>
                <a:cs typeface="Verdana"/>
              </a:rPr>
              <a:t>using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50" dirty="0">
                <a:latin typeface="Verdana"/>
                <a:cs typeface="Verdana"/>
              </a:rPr>
              <a:t>only</a:t>
            </a:r>
            <a:r>
              <a:rPr sz="2750" spc="-200" dirty="0"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the</a:t>
            </a:r>
            <a:r>
              <a:rPr sz="2750" spc="-65" dirty="0">
                <a:latin typeface="Verdana"/>
                <a:cs typeface="Verdana"/>
              </a:rPr>
              <a:t> </a:t>
            </a:r>
            <a:r>
              <a:rPr sz="2750" spc="-80" dirty="0">
                <a:latin typeface="Verdana"/>
                <a:cs typeface="Verdana"/>
              </a:rPr>
              <a:t>four</a:t>
            </a:r>
            <a:r>
              <a:rPr sz="2750" spc="-145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data</a:t>
            </a:r>
            <a:r>
              <a:rPr sz="2750" spc="-10" dirty="0">
                <a:latin typeface="Verdana"/>
                <a:cs typeface="Verdana"/>
              </a:rPr>
              <a:t> </a:t>
            </a:r>
            <a:r>
              <a:rPr sz="2750" spc="-105" dirty="0">
                <a:latin typeface="Verdana"/>
                <a:cs typeface="Verdana"/>
              </a:rPr>
              <a:t>lines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35" dirty="0">
                <a:latin typeface="Verdana"/>
                <a:cs typeface="Verdana"/>
              </a:rPr>
              <a:t>(d4,</a:t>
            </a:r>
            <a:r>
              <a:rPr sz="2750" spc="-85" dirty="0">
                <a:latin typeface="Verdana"/>
                <a:cs typeface="Verdana"/>
              </a:rPr>
              <a:t> d5,</a:t>
            </a:r>
            <a:r>
              <a:rPr sz="2750" spc="-160" dirty="0">
                <a:latin typeface="Verdana"/>
                <a:cs typeface="Verdana"/>
              </a:rPr>
              <a:t> </a:t>
            </a:r>
            <a:r>
              <a:rPr sz="2750" spc="-85" dirty="0">
                <a:latin typeface="Verdana"/>
                <a:cs typeface="Verdana"/>
              </a:rPr>
              <a:t>d6,</a:t>
            </a:r>
            <a:r>
              <a:rPr sz="2750" spc="-229" dirty="0">
                <a:latin typeface="Verdana"/>
                <a:cs typeface="Verdana"/>
              </a:rPr>
              <a:t> </a:t>
            </a:r>
            <a:r>
              <a:rPr sz="2750" spc="-130" dirty="0">
                <a:latin typeface="Verdana"/>
                <a:cs typeface="Verdana"/>
              </a:rPr>
              <a:t>d7).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507" y="756280"/>
            <a:ext cx="3128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0" dirty="0">
                <a:latin typeface="Verdana"/>
                <a:cs typeface="Verdana"/>
              </a:rPr>
              <a:t>LiquidCrystal()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85489" y="2097135"/>
            <a:ext cx="5224780" cy="3128645"/>
            <a:chOff x="3285489" y="2097135"/>
            <a:chExt cx="5224780" cy="3128645"/>
          </a:xfrm>
        </p:grpSpPr>
        <p:sp>
          <p:nvSpPr>
            <p:cNvPr id="4" name="object 4"/>
            <p:cNvSpPr/>
            <p:nvPr/>
          </p:nvSpPr>
          <p:spPr>
            <a:xfrm>
              <a:off x="3285499" y="2097146"/>
              <a:ext cx="5224780" cy="3128645"/>
            </a:xfrm>
            <a:custGeom>
              <a:avLst/>
              <a:gdLst/>
              <a:ahLst/>
              <a:cxnLst/>
              <a:rect l="l" t="t" r="r" b="b"/>
              <a:pathLst>
                <a:path w="5224780" h="3128645">
                  <a:moveTo>
                    <a:pt x="6339" y="0"/>
                  </a:moveTo>
                  <a:lnTo>
                    <a:pt x="6339" y="3128019"/>
                  </a:lnTo>
                </a:path>
                <a:path w="5224780" h="3128645">
                  <a:moveTo>
                    <a:pt x="5218419" y="0"/>
                  </a:moveTo>
                  <a:lnTo>
                    <a:pt x="5218419" y="3128019"/>
                  </a:lnTo>
                </a:path>
                <a:path w="5224780" h="3128645">
                  <a:moveTo>
                    <a:pt x="0" y="6339"/>
                  </a:moveTo>
                  <a:lnTo>
                    <a:pt x="5224759" y="6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5499" y="5212461"/>
              <a:ext cx="5224780" cy="0"/>
            </a:xfrm>
            <a:custGeom>
              <a:avLst/>
              <a:gdLst/>
              <a:ahLst/>
              <a:cxnLst/>
              <a:rect l="l" t="t" r="r" b="b"/>
              <a:pathLst>
                <a:path w="5224780">
                  <a:moveTo>
                    <a:pt x="0" y="0"/>
                  </a:moveTo>
                  <a:lnTo>
                    <a:pt x="522475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98189" y="2129849"/>
            <a:ext cx="519938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#include</a:t>
            </a:r>
            <a:r>
              <a:rPr sz="1800" spc="-31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&lt;LiquidCrystal.h&gt;</a:t>
            </a:r>
            <a:endParaRPr sz="1800">
              <a:latin typeface="Verdana"/>
              <a:cs typeface="Verdana"/>
            </a:endParaRPr>
          </a:p>
          <a:p>
            <a:pPr marL="87630" marR="1026794">
              <a:lnSpc>
                <a:spcPct val="201600"/>
              </a:lnSpc>
              <a:spcBef>
                <a:spcPts val="5"/>
              </a:spcBef>
            </a:pPr>
            <a:r>
              <a:rPr sz="1800" spc="-45" dirty="0">
                <a:latin typeface="Verdana"/>
                <a:cs typeface="Verdana"/>
              </a:rPr>
              <a:t>LiquidCrystal </a:t>
            </a:r>
            <a:r>
              <a:rPr sz="1800" spc="-65" dirty="0">
                <a:latin typeface="Verdana"/>
                <a:cs typeface="Verdana"/>
              </a:rPr>
              <a:t>lcd(12, </a:t>
            </a:r>
            <a:r>
              <a:rPr sz="1800" spc="-170" dirty="0">
                <a:latin typeface="Verdana"/>
                <a:cs typeface="Verdana"/>
              </a:rPr>
              <a:t>11, 10, </a:t>
            </a:r>
            <a:r>
              <a:rPr sz="1800" spc="-165" dirty="0">
                <a:latin typeface="Verdana"/>
                <a:cs typeface="Verdana"/>
              </a:rPr>
              <a:t>5, 4, 3, </a:t>
            </a:r>
            <a:r>
              <a:rPr sz="1800" spc="-215" dirty="0">
                <a:latin typeface="Verdana"/>
                <a:cs typeface="Verdana"/>
              </a:rPr>
              <a:t>2);  </a:t>
            </a:r>
            <a:r>
              <a:rPr sz="1800" spc="55" dirty="0">
                <a:latin typeface="Verdana"/>
                <a:cs typeface="Verdana"/>
              </a:rPr>
              <a:t>void</a:t>
            </a:r>
            <a:r>
              <a:rPr sz="1800" spc="-370" dirty="0">
                <a:latin typeface="Verdana"/>
                <a:cs typeface="Verdana"/>
              </a:rPr>
              <a:t> </a:t>
            </a:r>
            <a:r>
              <a:rPr sz="1800" b="1" spc="-195" dirty="0">
                <a:latin typeface="Verdana"/>
                <a:cs typeface="Verdana"/>
              </a:rPr>
              <a:t>setup</a:t>
            </a:r>
            <a:r>
              <a:rPr sz="1800" spc="-195" dirty="0">
                <a:latin typeface="Verdana"/>
                <a:cs typeface="Verdana"/>
              </a:rPr>
              <a:t>()</a:t>
            </a:r>
            <a:endParaRPr sz="1800">
              <a:latin typeface="Verdana"/>
              <a:cs typeface="Verdana"/>
            </a:endParaRPr>
          </a:p>
          <a:p>
            <a:pPr marL="87630">
              <a:lnSpc>
                <a:spcPts val="2100"/>
              </a:lnSpc>
            </a:pPr>
            <a:r>
              <a:rPr sz="1800" spc="-509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11454" marR="2343785">
              <a:lnSpc>
                <a:spcPct val="100800"/>
              </a:lnSpc>
            </a:pPr>
            <a:r>
              <a:rPr sz="1800" spc="-60" dirty="0">
                <a:latin typeface="Verdana"/>
                <a:cs typeface="Verdana"/>
              </a:rPr>
              <a:t>lcd.begin(16,1);  </a:t>
            </a:r>
            <a:r>
              <a:rPr sz="1800" spc="-50" dirty="0">
                <a:latin typeface="Verdana"/>
                <a:cs typeface="Verdana"/>
              </a:rPr>
              <a:t>lcd.print("hello,</a:t>
            </a:r>
            <a:r>
              <a:rPr sz="1800" spc="-34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world!");</a:t>
            </a:r>
            <a:endParaRPr sz="1800">
              <a:latin typeface="Verdana"/>
              <a:cs typeface="Verdana"/>
            </a:endParaRPr>
          </a:p>
          <a:p>
            <a:pPr marL="87630">
              <a:lnSpc>
                <a:spcPct val="100000"/>
              </a:lnSpc>
              <a:spcBef>
                <a:spcPts val="20"/>
              </a:spcBef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Verdana"/>
              <a:cs typeface="Verdana"/>
            </a:endParaRPr>
          </a:p>
          <a:p>
            <a:pPr marL="87630">
              <a:lnSpc>
                <a:spcPct val="100000"/>
              </a:lnSpc>
            </a:pPr>
            <a:r>
              <a:rPr sz="1800" spc="55" dirty="0">
                <a:latin typeface="Verdana"/>
                <a:cs typeface="Verdana"/>
              </a:rPr>
              <a:t>void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b="1" spc="-140" dirty="0">
                <a:latin typeface="Verdana"/>
                <a:cs typeface="Verdana"/>
              </a:rPr>
              <a:t>loop</a:t>
            </a:r>
            <a:r>
              <a:rPr sz="1800" spc="-140" dirty="0">
                <a:latin typeface="Verdana"/>
                <a:cs typeface="Verdana"/>
              </a:rPr>
              <a:t>() </a:t>
            </a:r>
            <a:r>
              <a:rPr sz="1800" spc="-545" dirty="0">
                <a:latin typeface="Verdana"/>
                <a:cs typeface="Verdana"/>
              </a:rPr>
              <a:t>{}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873" y="1003676"/>
            <a:ext cx="51269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325" dirty="0">
                <a:latin typeface="Verdana"/>
                <a:cs typeface="Verdana"/>
              </a:rPr>
              <a:t>4x4 </a:t>
            </a:r>
            <a:r>
              <a:rPr sz="3600" b="0" spc="45" dirty="0">
                <a:latin typeface="Verdana"/>
                <a:cs typeface="Verdana"/>
              </a:rPr>
              <a:t>Keypad</a:t>
            </a:r>
            <a:r>
              <a:rPr sz="3600" b="0" spc="-260" dirty="0">
                <a:latin typeface="Verdana"/>
                <a:cs typeface="Verdana"/>
              </a:rPr>
              <a:t> </a:t>
            </a:r>
            <a:r>
              <a:rPr sz="3600" b="0" spc="-95" dirty="0">
                <a:latin typeface="Verdana"/>
                <a:cs typeface="Verdana"/>
              </a:rPr>
              <a:t>Interfacing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3" y="2129532"/>
            <a:ext cx="9909810" cy="282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040" indent="-180975" algn="just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40" dirty="0">
                <a:latin typeface="Verdana"/>
                <a:cs typeface="Verdana"/>
              </a:rPr>
              <a:t>Keypad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used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an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input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device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read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key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pressed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by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93040" algn="just">
              <a:lnSpc>
                <a:spcPct val="100000"/>
              </a:lnSpc>
              <a:spcBef>
                <a:spcPts val="45"/>
              </a:spcBef>
            </a:pPr>
            <a:r>
              <a:rPr sz="2400" spc="-155" dirty="0">
                <a:latin typeface="Verdana"/>
                <a:cs typeface="Verdana"/>
              </a:rPr>
              <a:t>user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35" dirty="0">
                <a:latin typeface="Verdana"/>
                <a:cs typeface="Verdana"/>
              </a:rPr>
              <a:t>process</a:t>
            </a:r>
            <a:r>
              <a:rPr sz="2400" spc="-57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  <a:p>
            <a:pPr marL="193040" marR="5715" indent="-180975" algn="just">
              <a:lnSpc>
                <a:spcPct val="101699"/>
              </a:lnSpc>
              <a:spcBef>
                <a:spcPts val="82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-225" dirty="0">
                <a:latin typeface="Verdana"/>
                <a:cs typeface="Verdana"/>
              </a:rPr>
              <a:t>4x4 </a:t>
            </a:r>
            <a:r>
              <a:rPr sz="2400" spc="45" dirty="0">
                <a:latin typeface="Verdana"/>
                <a:cs typeface="Verdana"/>
              </a:rPr>
              <a:t>keypad </a:t>
            </a:r>
            <a:r>
              <a:rPr sz="2400" spc="-130" dirty="0">
                <a:latin typeface="Verdana"/>
                <a:cs typeface="Verdana"/>
              </a:rPr>
              <a:t>consists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195" dirty="0">
                <a:latin typeface="Verdana"/>
                <a:cs typeface="Verdana"/>
              </a:rPr>
              <a:t>4 </a:t>
            </a:r>
            <a:r>
              <a:rPr sz="2400" spc="-110" dirty="0">
                <a:latin typeface="Verdana"/>
                <a:cs typeface="Verdana"/>
              </a:rPr>
              <a:t>rows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195" dirty="0">
                <a:latin typeface="Verdana"/>
                <a:cs typeface="Verdana"/>
              </a:rPr>
              <a:t>4 </a:t>
            </a:r>
            <a:r>
              <a:rPr sz="2400" spc="-70" dirty="0">
                <a:latin typeface="Verdana"/>
                <a:cs typeface="Verdana"/>
              </a:rPr>
              <a:t>columns. </a:t>
            </a:r>
            <a:r>
              <a:rPr sz="2400" spc="-85" dirty="0">
                <a:latin typeface="Verdana"/>
                <a:cs typeface="Verdana"/>
              </a:rPr>
              <a:t>Switches </a:t>
            </a:r>
            <a:r>
              <a:rPr sz="2400" spc="-5" dirty="0">
                <a:latin typeface="Verdana"/>
                <a:cs typeface="Verdana"/>
              </a:rPr>
              <a:t>are  </a:t>
            </a:r>
            <a:r>
              <a:rPr sz="2400" spc="125" dirty="0">
                <a:latin typeface="Verdana"/>
                <a:cs typeface="Verdana"/>
              </a:rPr>
              <a:t>placed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between</a:t>
            </a:r>
            <a:r>
              <a:rPr sz="2400" spc="-27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rows</a:t>
            </a:r>
            <a:r>
              <a:rPr sz="2400" spc="-275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and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columns.</a:t>
            </a:r>
            <a:endParaRPr sz="2400">
              <a:latin typeface="Verdana"/>
              <a:cs typeface="Verdana"/>
            </a:endParaRPr>
          </a:p>
          <a:p>
            <a:pPr marL="193040" marR="5080" indent="-180975" algn="just">
              <a:lnSpc>
                <a:spcPct val="100400"/>
              </a:lnSpc>
              <a:spcBef>
                <a:spcPts val="86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-25" dirty="0">
                <a:latin typeface="Verdana"/>
                <a:cs typeface="Verdana"/>
              </a:rPr>
              <a:t>Keyboards </a:t>
            </a:r>
            <a:r>
              <a:rPr sz="2400" spc="15" dirty="0">
                <a:latin typeface="Verdana"/>
                <a:cs typeface="Verdana"/>
              </a:rPr>
              <a:t>are </a:t>
            </a:r>
            <a:r>
              <a:rPr sz="2400" spc="-15" dirty="0">
                <a:latin typeface="Verdana"/>
                <a:cs typeface="Verdana"/>
              </a:rPr>
              <a:t>organized </a:t>
            </a:r>
            <a:r>
              <a:rPr sz="2400" spc="-95" dirty="0">
                <a:latin typeface="Verdana"/>
                <a:cs typeface="Verdana"/>
              </a:rPr>
              <a:t>in </a:t>
            </a:r>
            <a:r>
              <a:rPr sz="2400" spc="200" dirty="0">
                <a:latin typeface="Verdana"/>
                <a:cs typeface="Verdana"/>
              </a:rPr>
              <a:t>a </a:t>
            </a:r>
            <a:r>
              <a:rPr sz="2400" spc="-130" dirty="0">
                <a:latin typeface="Verdana"/>
                <a:cs typeface="Verdana"/>
              </a:rPr>
              <a:t>matrix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105" dirty="0">
                <a:latin typeface="Verdana"/>
                <a:cs typeface="Verdana"/>
              </a:rPr>
              <a:t>rows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70" dirty="0">
                <a:latin typeface="Verdana"/>
                <a:cs typeface="Verdana"/>
              </a:rPr>
              <a:t>columns.</a:t>
            </a:r>
            <a:r>
              <a:rPr sz="2400" spc="-4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When 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key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pressed,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row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and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column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make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contact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Otherwise;  </a:t>
            </a:r>
            <a:r>
              <a:rPr sz="2400" spc="-50" dirty="0">
                <a:latin typeface="Verdana"/>
                <a:cs typeface="Verdana"/>
              </a:rPr>
              <a:t>there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no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connection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between</a:t>
            </a:r>
            <a:r>
              <a:rPr sz="2400" spc="-2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rows</a:t>
            </a:r>
            <a:r>
              <a:rPr sz="2400" spc="-275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and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columns.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786" y="696172"/>
            <a:ext cx="9362175" cy="554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873" y="1003676"/>
            <a:ext cx="5125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45" dirty="0">
                <a:latin typeface="Verdana"/>
                <a:cs typeface="Verdana"/>
              </a:rPr>
              <a:t>Keypad </a:t>
            </a:r>
            <a:r>
              <a:rPr sz="3600" b="0" spc="-145" dirty="0">
                <a:latin typeface="Verdana"/>
                <a:cs typeface="Verdana"/>
              </a:rPr>
              <a:t>Matrix</a:t>
            </a:r>
            <a:r>
              <a:rPr sz="3600" b="0" spc="-440" dirty="0">
                <a:latin typeface="Verdana"/>
                <a:cs typeface="Verdana"/>
              </a:rPr>
              <a:t> </a:t>
            </a:r>
            <a:r>
              <a:rPr sz="3600" b="0" spc="-160" dirty="0">
                <a:latin typeface="Verdana"/>
                <a:cs typeface="Verdana"/>
              </a:rPr>
              <a:t>Working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3" y="2066538"/>
            <a:ext cx="9918065" cy="28492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93040" indent="-180975" algn="just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195" dirty="0">
                <a:latin typeface="Verdana"/>
                <a:cs typeface="Verdana"/>
              </a:rPr>
              <a:t>Scanning </a:t>
            </a:r>
            <a:r>
              <a:rPr sz="2400" b="1" spc="-245" dirty="0">
                <a:latin typeface="Verdana"/>
                <a:cs typeface="Verdana"/>
              </a:rPr>
              <a:t>of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b="1" spc="-240" dirty="0">
                <a:latin typeface="Verdana"/>
                <a:cs typeface="Verdana"/>
              </a:rPr>
              <a:t>Keys</a:t>
            </a:r>
            <a:endParaRPr sz="2400">
              <a:latin typeface="Verdana"/>
              <a:cs typeface="Verdana"/>
            </a:endParaRPr>
          </a:p>
          <a:p>
            <a:pPr marL="746760" marR="5080" lvl="1" indent="-181610" algn="just">
              <a:lnSpc>
                <a:spcPct val="100400"/>
              </a:lnSpc>
              <a:spcBef>
                <a:spcPts val="484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-195" dirty="0">
                <a:latin typeface="Verdana"/>
                <a:cs typeface="Verdana"/>
              </a:rPr>
              <a:t>To </a:t>
            </a:r>
            <a:r>
              <a:rPr sz="2400" spc="80" dirty="0">
                <a:latin typeface="Verdana"/>
                <a:cs typeface="Verdana"/>
              </a:rPr>
              <a:t>detect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60" dirty="0">
                <a:latin typeface="Verdana"/>
                <a:cs typeface="Verdana"/>
              </a:rPr>
              <a:t>pressed </a:t>
            </a:r>
            <a:r>
              <a:rPr sz="2400" spc="-110" dirty="0">
                <a:latin typeface="Verdana"/>
                <a:cs typeface="Verdana"/>
              </a:rPr>
              <a:t>key,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45" dirty="0">
                <a:latin typeface="Verdana"/>
                <a:cs typeface="Verdana"/>
              </a:rPr>
              <a:t>microcontroller grounds </a:t>
            </a:r>
            <a:r>
              <a:rPr sz="2400" spc="-65" dirty="0">
                <a:latin typeface="Verdana"/>
                <a:cs typeface="Verdana"/>
              </a:rPr>
              <a:t>all </a:t>
            </a:r>
            <a:r>
              <a:rPr sz="2400" spc="-110" dirty="0">
                <a:latin typeface="Verdana"/>
                <a:cs typeface="Verdana"/>
              </a:rPr>
              <a:t>rows  </a:t>
            </a:r>
            <a:r>
              <a:rPr sz="2400" spc="10" dirty="0">
                <a:latin typeface="Verdana"/>
                <a:cs typeface="Verdana"/>
              </a:rPr>
              <a:t>by </a:t>
            </a:r>
            <a:r>
              <a:rPr sz="2400" spc="-40" dirty="0">
                <a:latin typeface="Verdana"/>
                <a:cs typeface="Verdana"/>
              </a:rPr>
              <a:t>providing </a:t>
            </a:r>
            <a:r>
              <a:rPr sz="2400" spc="-195" dirty="0">
                <a:latin typeface="Verdana"/>
                <a:cs typeface="Verdana"/>
              </a:rPr>
              <a:t>0 </a:t>
            </a:r>
            <a:r>
              <a:rPr sz="2400" spc="-4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the output </a:t>
            </a:r>
            <a:r>
              <a:rPr sz="2400" spc="-10" dirty="0">
                <a:latin typeface="Verdana"/>
                <a:cs typeface="Verdana"/>
              </a:rPr>
              <a:t>latch,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35" dirty="0">
                <a:latin typeface="Verdana"/>
                <a:cs typeface="Verdana"/>
              </a:rPr>
              <a:t>then </a:t>
            </a:r>
            <a:r>
              <a:rPr sz="2400" spc="-135" dirty="0">
                <a:latin typeface="Verdana"/>
                <a:cs typeface="Verdana"/>
              </a:rPr>
              <a:t>it </a:t>
            </a:r>
            <a:r>
              <a:rPr sz="2400" spc="-25" dirty="0">
                <a:latin typeface="Verdana"/>
                <a:cs typeface="Verdana"/>
              </a:rPr>
              <a:t>reads </a:t>
            </a:r>
            <a:r>
              <a:rPr sz="2400" spc="-30" dirty="0">
                <a:latin typeface="Verdana"/>
                <a:cs typeface="Verdana"/>
              </a:rPr>
              <a:t>the  </a:t>
            </a:r>
            <a:r>
              <a:rPr sz="2400" spc="-70" dirty="0">
                <a:latin typeface="Verdana"/>
                <a:cs typeface="Verdana"/>
              </a:rPr>
              <a:t>columns.</a:t>
            </a:r>
            <a:endParaRPr sz="2400">
              <a:latin typeface="Verdana"/>
              <a:cs typeface="Verdana"/>
            </a:endParaRPr>
          </a:p>
          <a:p>
            <a:pPr marL="746760" marR="7620" lvl="1" indent="-181610" algn="just">
              <a:lnSpc>
                <a:spcPct val="101600"/>
              </a:lnSpc>
              <a:spcBef>
                <a:spcPts val="455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-254" dirty="0">
                <a:latin typeface="Verdana"/>
                <a:cs typeface="Verdana"/>
              </a:rPr>
              <a:t>If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50" dirty="0">
                <a:latin typeface="Verdana"/>
                <a:cs typeface="Verdana"/>
              </a:rPr>
              <a:t>read </a:t>
            </a:r>
            <a:r>
              <a:rPr sz="2400" spc="-90" dirty="0">
                <a:latin typeface="Verdana"/>
                <a:cs typeface="Verdana"/>
              </a:rPr>
              <a:t>from </a:t>
            </a:r>
            <a:r>
              <a:rPr sz="2400" spc="-45" dirty="0">
                <a:latin typeface="Verdana"/>
                <a:cs typeface="Verdana"/>
              </a:rPr>
              <a:t>columns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185" dirty="0">
                <a:latin typeface="Verdana"/>
                <a:cs typeface="Verdana"/>
              </a:rPr>
              <a:t>1111, </a:t>
            </a:r>
            <a:r>
              <a:rPr sz="2400" spc="45" dirty="0">
                <a:latin typeface="Verdana"/>
                <a:cs typeface="Verdana"/>
              </a:rPr>
              <a:t>no </a:t>
            </a:r>
            <a:r>
              <a:rPr sz="2400" spc="-75" dirty="0">
                <a:latin typeface="Verdana"/>
                <a:cs typeface="Verdana"/>
              </a:rPr>
              <a:t>key has </a:t>
            </a:r>
            <a:r>
              <a:rPr sz="2400" spc="90" dirty="0">
                <a:latin typeface="Verdana"/>
                <a:cs typeface="Verdana"/>
              </a:rPr>
              <a:t>been  </a:t>
            </a:r>
            <a:r>
              <a:rPr sz="2400" spc="-60" dirty="0">
                <a:latin typeface="Verdana"/>
                <a:cs typeface="Verdana"/>
              </a:rPr>
              <a:t>pressed </a:t>
            </a:r>
            <a:r>
              <a:rPr sz="2400" spc="110" dirty="0">
                <a:latin typeface="Verdana"/>
                <a:cs typeface="Verdana"/>
              </a:rPr>
              <a:t>and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35" dirty="0">
                <a:latin typeface="Verdana"/>
                <a:cs typeface="Verdana"/>
              </a:rPr>
              <a:t>process </a:t>
            </a:r>
            <a:r>
              <a:rPr sz="2400" spc="-25" dirty="0">
                <a:latin typeface="Verdana"/>
                <a:cs typeface="Verdana"/>
              </a:rPr>
              <a:t>continues </a:t>
            </a:r>
            <a:r>
              <a:rPr sz="2400" spc="-185" dirty="0">
                <a:latin typeface="Verdana"/>
                <a:cs typeface="Verdana"/>
              </a:rPr>
              <a:t>till </a:t>
            </a:r>
            <a:r>
              <a:rPr sz="2400" spc="-75" dirty="0">
                <a:latin typeface="Verdana"/>
                <a:cs typeface="Verdana"/>
              </a:rPr>
              <a:t>key </a:t>
            </a:r>
            <a:r>
              <a:rPr sz="2400" spc="-135" dirty="0">
                <a:latin typeface="Verdana"/>
                <a:cs typeface="Verdana"/>
              </a:rPr>
              <a:t>press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5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detected.</a:t>
            </a:r>
            <a:endParaRPr sz="2400">
              <a:latin typeface="Verdana"/>
              <a:cs typeface="Verdana"/>
            </a:endParaRPr>
          </a:p>
          <a:p>
            <a:pPr marL="746760" lvl="1" indent="-182245" algn="just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-75" dirty="0">
                <a:latin typeface="Verdana"/>
                <a:cs typeface="Verdana"/>
              </a:rPr>
              <a:t>After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pressing</a:t>
            </a:r>
            <a:r>
              <a:rPr sz="2400" spc="-2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key,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it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makes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contact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row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with</a:t>
            </a:r>
            <a:r>
              <a:rPr sz="2400" spc="-2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column.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3927" y="652098"/>
            <a:ext cx="7845155" cy="5553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7271" y="447208"/>
            <a:ext cx="8406262" cy="5963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217" y="951606"/>
            <a:ext cx="5125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45" dirty="0">
                <a:latin typeface="Verdana"/>
                <a:cs typeface="Verdana"/>
              </a:rPr>
              <a:t>Keypad </a:t>
            </a:r>
            <a:r>
              <a:rPr sz="3600" b="0" spc="-145" dirty="0">
                <a:latin typeface="Verdana"/>
                <a:cs typeface="Verdana"/>
              </a:rPr>
              <a:t>Matrix</a:t>
            </a:r>
            <a:r>
              <a:rPr sz="3600" b="0" spc="-440" dirty="0">
                <a:latin typeface="Verdana"/>
                <a:cs typeface="Verdana"/>
              </a:rPr>
              <a:t> </a:t>
            </a:r>
            <a:r>
              <a:rPr sz="3600" b="0" spc="-160" dirty="0">
                <a:latin typeface="Verdana"/>
                <a:cs typeface="Verdana"/>
              </a:rPr>
              <a:t>Working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12090" indent="-180975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Wingdings"/>
              <a:buChar char=""/>
              <a:tabLst>
                <a:tab pos="212725" algn="l"/>
              </a:tabLst>
            </a:pPr>
            <a:r>
              <a:rPr spc="-195" dirty="0"/>
              <a:t>Scanning </a:t>
            </a:r>
            <a:r>
              <a:rPr spc="-245" dirty="0"/>
              <a:t>of</a:t>
            </a:r>
            <a:r>
              <a:rPr spc="-25" dirty="0"/>
              <a:t> </a:t>
            </a:r>
            <a:r>
              <a:rPr spc="-240" dirty="0"/>
              <a:t>Keys</a:t>
            </a:r>
          </a:p>
          <a:p>
            <a:pPr marL="765810" marR="10795" lvl="1" indent="-181610">
              <a:lnSpc>
                <a:spcPct val="101699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851535" algn="l"/>
                <a:tab pos="852169" algn="l"/>
                <a:tab pos="1156335" algn="l"/>
                <a:tab pos="1871345" algn="l"/>
                <a:tab pos="2299970" algn="l"/>
                <a:tab pos="4158615" algn="l"/>
                <a:tab pos="4779010" algn="l"/>
                <a:tab pos="5426710" algn="l"/>
                <a:tab pos="5770245" algn="l"/>
                <a:tab pos="6608445" algn="l"/>
                <a:tab pos="7209155" algn="l"/>
                <a:tab pos="8334375" algn="l"/>
                <a:tab pos="9401810" algn="l"/>
              </a:tabLst>
            </a:pPr>
            <a:r>
              <a:rPr dirty="0"/>
              <a:t>	</a:t>
            </a:r>
            <a:r>
              <a:rPr sz="2400" spc="-250" dirty="0">
                <a:latin typeface="Verdana"/>
                <a:cs typeface="Verdana"/>
              </a:rPr>
              <a:t>I</a:t>
            </a:r>
            <a:r>
              <a:rPr sz="2400" spc="-254" dirty="0">
                <a:latin typeface="Verdana"/>
                <a:cs typeface="Verdana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5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Verdana"/>
                <a:cs typeface="Verdana"/>
              </a:rPr>
              <a:t>c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50" dirty="0">
                <a:latin typeface="Verdana"/>
                <a:cs typeface="Verdana"/>
              </a:rPr>
              <a:t>l</a:t>
            </a:r>
            <a:r>
              <a:rPr sz="2400" spc="-100" dirty="0">
                <a:latin typeface="Verdana"/>
                <a:cs typeface="Verdana"/>
              </a:rPr>
              <a:t>u</a:t>
            </a:r>
            <a:r>
              <a:rPr sz="2400" spc="-70" dirty="0">
                <a:latin typeface="Verdana"/>
                <a:cs typeface="Verdana"/>
              </a:rPr>
              <a:t>mn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45" dirty="0">
                <a:latin typeface="Verdana"/>
                <a:cs typeface="Verdana"/>
              </a:rPr>
              <a:t>b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20" dirty="0">
                <a:latin typeface="Verdana"/>
                <a:cs typeface="Verdana"/>
              </a:rPr>
              <a:t>z</a:t>
            </a:r>
            <a:r>
              <a:rPr sz="2400" spc="65" dirty="0">
                <a:latin typeface="Verdana"/>
                <a:cs typeface="Verdana"/>
              </a:rPr>
              <a:t>e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-50" dirty="0">
                <a:latin typeface="Verdana"/>
                <a:cs typeface="Verdana"/>
              </a:rPr>
              <a:t>o,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30" dirty="0">
                <a:latin typeface="Verdana"/>
                <a:cs typeface="Verdana"/>
              </a:rPr>
              <a:t>m</a:t>
            </a:r>
            <a:r>
              <a:rPr sz="2400" spc="20" dirty="0">
                <a:latin typeface="Verdana"/>
                <a:cs typeface="Verdana"/>
              </a:rPr>
              <a:t>e</a:t>
            </a:r>
            <a:r>
              <a:rPr sz="2400" spc="125" dirty="0">
                <a:latin typeface="Verdana"/>
                <a:cs typeface="Verdana"/>
              </a:rPr>
              <a:t>a</a:t>
            </a:r>
            <a:r>
              <a:rPr sz="2400" spc="-25" dirty="0">
                <a:latin typeface="Verdana"/>
                <a:cs typeface="Verdana"/>
              </a:rPr>
              <a:t>n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Verdana"/>
                <a:cs typeface="Verdana"/>
              </a:rPr>
              <a:t>ke</a:t>
            </a:r>
            <a:r>
              <a:rPr sz="2400" spc="-110" dirty="0">
                <a:latin typeface="Verdana"/>
                <a:cs typeface="Verdana"/>
              </a:rPr>
              <a:t>y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Verdana"/>
                <a:cs typeface="Verdana"/>
              </a:rPr>
              <a:t>press </a:t>
            </a:r>
            <a:r>
              <a:rPr sz="2400" spc="-50" dirty="0">
                <a:latin typeface="Verdana"/>
                <a:cs typeface="Verdana"/>
              </a:rPr>
              <a:t>has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occurred.</a:t>
            </a:r>
            <a:endParaRPr sz="2400">
              <a:latin typeface="Verdana"/>
              <a:cs typeface="Verdana"/>
            </a:endParaRPr>
          </a:p>
          <a:p>
            <a:pPr marL="851535" lvl="1" indent="-267970">
              <a:lnSpc>
                <a:spcPts val="2865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851535" algn="l"/>
                <a:tab pos="852169" algn="l"/>
              </a:tabLst>
            </a:pPr>
            <a:r>
              <a:rPr sz="2400" spc="-125" dirty="0">
                <a:latin typeface="Verdana"/>
                <a:cs typeface="Verdana"/>
              </a:rPr>
              <a:t>For </a:t>
            </a:r>
            <a:r>
              <a:rPr sz="2400" spc="-25" dirty="0">
                <a:latin typeface="Verdana"/>
                <a:cs typeface="Verdana"/>
              </a:rPr>
              <a:t>example, </a:t>
            </a:r>
            <a:r>
              <a:rPr sz="2400" spc="-114" dirty="0">
                <a:latin typeface="Verdana"/>
                <a:cs typeface="Verdana"/>
              </a:rPr>
              <a:t>if </a:t>
            </a:r>
            <a:r>
              <a:rPr sz="2400" spc="-65" dirty="0">
                <a:latin typeface="Verdana"/>
                <a:cs typeface="Verdana"/>
              </a:rPr>
              <a:t>C1:C4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185" dirty="0">
                <a:latin typeface="Verdana"/>
                <a:cs typeface="Verdana"/>
              </a:rPr>
              <a:t>1011,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means </a:t>
            </a:r>
            <a:r>
              <a:rPr sz="2400" spc="-40" dirty="0">
                <a:latin typeface="Verdana"/>
                <a:cs typeface="Verdana"/>
              </a:rPr>
              <a:t>that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75" dirty="0">
                <a:latin typeface="Verdana"/>
                <a:cs typeface="Verdana"/>
              </a:rPr>
              <a:t>key </a:t>
            </a:r>
            <a:r>
              <a:rPr sz="2400" spc="-135" dirty="0">
                <a:latin typeface="Verdana"/>
                <a:cs typeface="Verdana"/>
              </a:rPr>
              <a:t>in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C2</a:t>
            </a:r>
            <a:endParaRPr sz="2400">
              <a:latin typeface="Verdana"/>
              <a:cs typeface="Verdana"/>
            </a:endParaRPr>
          </a:p>
          <a:p>
            <a:pPr marL="765810">
              <a:lnSpc>
                <a:spcPts val="2865"/>
              </a:lnSpc>
            </a:pPr>
            <a:r>
              <a:rPr b="0" spc="-5" dirty="0">
                <a:latin typeface="Verdana"/>
                <a:cs typeface="Verdana"/>
              </a:rPr>
              <a:t>column </a:t>
            </a:r>
            <a:r>
              <a:rPr b="0" spc="-50" dirty="0">
                <a:latin typeface="Verdana"/>
                <a:cs typeface="Verdana"/>
              </a:rPr>
              <a:t>has </a:t>
            </a:r>
            <a:r>
              <a:rPr b="0" spc="90" dirty="0">
                <a:latin typeface="Verdana"/>
                <a:cs typeface="Verdana"/>
              </a:rPr>
              <a:t>been</a:t>
            </a:r>
            <a:r>
              <a:rPr b="0" spc="-555" dirty="0">
                <a:latin typeface="Verdana"/>
                <a:cs typeface="Verdana"/>
              </a:rPr>
              <a:t> </a:t>
            </a:r>
            <a:r>
              <a:rPr b="0" spc="-75" dirty="0">
                <a:latin typeface="Verdana"/>
                <a:cs typeface="Verdana"/>
              </a:rPr>
              <a:t>pressed.</a:t>
            </a:r>
          </a:p>
          <a:p>
            <a:pPr marL="765810" marR="8890" lvl="1" indent="-181610">
              <a:lnSpc>
                <a:spcPct val="101699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851535" algn="l"/>
                <a:tab pos="852169" algn="l"/>
                <a:tab pos="1699260" algn="l"/>
                <a:tab pos="3310254" algn="l"/>
                <a:tab pos="3663315" algn="l"/>
                <a:tab pos="4320540" algn="l"/>
                <a:tab pos="5274310" algn="l"/>
                <a:tab pos="7628890" algn="l"/>
                <a:tab pos="8220075" algn="l"/>
                <a:tab pos="8763000" algn="l"/>
              </a:tabLst>
            </a:pPr>
            <a:r>
              <a:rPr dirty="0"/>
              <a:t>	</a:t>
            </a:r>
            <a:r>
              <a:rPr sz="2400" spc="80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f</a:t>
            </a:r>
            <a:r>
              <a:rPr sz="2400" spc="-190" dirty="0">
                <a:latin typeface="Verdana"/>
                <a:cs typeface="Verdana"/>
              </a:rPr>
              <a:t>t</a:t>
            </a:r>
            <a:r>
              <a:rPr sz="2400" spc="140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35" dirty="0">
                <a:latin typeface="Verdana"/>
                <a:cs typeface="Verdana"/>
              </a:rPr>
              <a:t>d</a:t>
            </a:r>
            <a:r>
              <a:rPr sz="2400" spc="145" dirty="0">
                <a:latin typeface="Verdana"/>
                <a:cs typeface="Verdana"/>
              </a:rPr>
              <a:t>e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140" dirty="0">
                <a:latin typeface="Verdana"/>
                <a:cs typeface="Verdana"/>
              </a:rPr>
              <a:t>e</a:t>
            </a:r>
            <a:r>
              <a:rPr sz="2400" spc="390" dirty="0">
                <a:latin typeface="Verdana"/>
                <a:cs typeface="Verdana"/>
              </a:rPr>
              <a:t>c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Verdana"/>
                <a:cs typeface="Verdana"/>
              </a:rPr>
              <a:t>ke</a:t>
            </a:r>
            <a:r>
              <a:rPr sz="2400" spc="-135" dirty="0">
                <a:latin typeface="Verdana"/>
                <a:cs typeface="Verdana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75" dirty="0">
                <a:latin typeface="Verdana"/>
                <a:cs typeface="Verdana"/>
              </a:rPr>
              <a:t>p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140" dirty="0">
                <a:latin typeface="Verdana"/>
                <a:cs typeface="Verdana"/>
              </a:rPr>
              <a:t>e</a:t>
            </a:r>
            <a:r>
              <a:rPr sz="2400" spc="-355" dirty="0">
                <a:latin typeface="Verdana"/>
                <a:cs typeface="Verdana"/>
              </a:rPr>
              <a:t>ss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4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240" dirty="0">
                <a:latin typeface="Verdana"/>
                <a:cs typeface="Verdana"/>
              </a:rPr>
              <a:t>c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225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5" dirty="0">
                <a:latin typeface="Verdana"/>
                <a:cs typeface="Verdana"/>
              </a:rPr>
              <a:t>n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-45" dirty="0">
                <a:latin typeface="Verdana"/>
                <a:cs typeface="Verdana"/>
              </a:rPr>
              <a:t>o</a:t>
            </a:r>
            <a:r>
              <a:rPr sz="2400" spc="-50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l</a:t>
            </a:r>
            <a:r>
              <a:rPr sz="2400" spc="140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30" dirty="0">
                <a:latin typeface="Verdana"/>
                <a:cs typeface="Verdana"/>
              </a:rPr>
              <a:t>w</a:t>
            </a:r>
            <a:r>
              <a:rPr sz="2400" spc="-140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l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h</a:t>
            </a:r>
            <a:r>
              <a:rPr sz="2400" spc="-285" dirty="0">
                <a:latin typeface="Verdana"/>
                <a:cs typeface="Verdana"/>
              </a:rPr>
              <a:t>r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45" dirty="0">
                <a:latin typeface="Verdana"/>
                <a:cs typeface="Verdana"/>
              </a:rPr>
              <a:t>h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process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identifying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key.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3" y="947669"/>
            <a:ext cx="42678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Status </a:t>
            </a:r>
            <a:r>
              <a:rPr spc="-340" dirty="0"/>
              <a:t>Register</a:t>
            </a:r>
            <a:r>
              <a:rPr spc="-140" dirty="0"/>
              <a:t> </a:t>
            </a:r>
            <a:r>
              <a:rPr spc="-459" dirty="0"/>
              <a:t>(SREG)</a:t>
            </a:r>
          </a:p>
        </p:txBody>
      </p:sp>
      <p:sp>
        <p:nvSpPr>
          <p:cNvPr id="3" name="object 3"/>
          <p:cNvSpPr/>
          <p:nvPr/>
        </p:nvSpPr>
        <p:spPr>
          <a:xfrm>
            <a:off x="2272918" y="3014490"/>
            <a:ext cx="7746187" cy="1466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873" y="864865"/>
            <a:ext cx="5125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45" dirty="0">
                <a:latin typeface="Verdana"/>
                <a:cs typeface="Verdana"/>
              </a:rPr>
              <a:t>Keypad </a:t>
            </a:r>
            <a:r>
              <a:rPr sz="3600" b="0" spc="-145" dirty="0">
                <a:latin typeface="Verdana"/>
                <a:cs typeface="Verdana"/>
              </a:rPr>
              <a:t>Matrix</a:t>
            </a:r>
            <a:r>
              <a:rPr sz="3600" b="0" spc="-440" dirty="0">
                <a:latin typeface="Verdana"/>
                <a:cs typeface="Verdana"/>
              </a:rPr>
              <a:t> </a:t>
            </a:r>
            <a:r>
              <a:rPr sz="3600" b="0" spc="-160" dirty="0">
                <a:latin typeface="Verdana"/>
                <a:cs typeface="Verdana"/>
              </a:rPr>
              <a:t>Working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3" y="1869941"/>
            <a:ext cx="9918065" cy="48050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93040" indent="-180975" algn="just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254" dirty="0">
                <a:latin typeface="Verdana"/>
                <a:cs typeface="Verdana"/>
              </a:rPr>
              <a:t>Process </a:t>
            </a:r>
            <a:r>
              <a:rPr sz="2400" b="1" spc="-245" dirty="0">
                <a:latin typeface="Verdana"/>
                <a:cs typeface="Verdana"/>
              </a:rPr>
              <a:t>of </a:t>
            </a:r>
            <a:r>
              <a:rPr sz="2400" b="1" spc="-254" dirty="0">
                <a:latin typeface="Verdana"/>
                <a:cs typeface="Verdana"/>
              </a:rPr>
              <a:t>Identifying </a:t>
            </a:r>
            <a:r>
              <a:rPr sz="2400" b="1" spc="-229" dirty="0">
                <a:latin typeface="Verdana"/>
                <a:cs typeface="Verdana"/>
              </a:rPr>
              <a:t>the</a:t>
            </a:r>
            <a:r>
              <a:rPr sz="2400" b="1" spc="-285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Key</a:t>
            </a:r>
            <a:endParaRPr sz="2400">
              <a:latin typeface="Verdana"/>
              <a:cs typeface="Verdana"/>
            </a:endParaRPr>
          </a:p>
          <a:p>
            <a:pPr marL="469900" marR="9525" lvl="1" indent="-180975" algn="just">
              <a:lnSpc>
                <a:spcPct val="101600"/>
              </a:lnSpc>
              <a:spcBef>
                <a:spcPts val="45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2400" spc="-120" dirty="0">
                <a:latin typeface="Verdana"/>
                <a:cs typeface="Verdana"/>
              </a:rPr>
              <a:t>Starting </a:t>
            </a:r>
            <a:r>
              <a:rPr sz="2400" spc="-90" dirty="0">
                <a:latin typeface="Verdana"/>
                <a:cs typeface="Verdana"/>
              </a:rPr>
              <a:t>from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20" dirty="0">
                <a:latin typeface="Verdana"/>
                <a:cs typeface="Verdana"/>
              </a:rPr>
              <a:t>top </a:t>
            </a:r>
            <a:r>
              <a:rPr sz="2400" spc="-80" dirty="0">
                <a:latin typeface="Verdana"/>
                <a:cs typeface="Verdana"/>
              </a:rPr>
              <a:t>row,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45" dirty="0">
                <a:latin typeface="Verdana"/>
                <a:cs typeface="Verdana"/>
              </a:rPr>
              <a:t>microcontroller </a:t>
            </a:r>
            <a:r>
              <a:rPr sz="2400" spc="-120" dirty="0">
                <a:latin typeface="Verdana"/>
                <a:cs typeface="Verdana"/>
              </a:rPr>
              <a:t>will </a:t>
            </a:r>
            <a:r>
              <a:rPr sz="2400" dirty="0">
                <a:latin typeface="Verdana"/>
                <a:cs typeface="Verdana"/>
              </a:rPr>
              <a:t>ground </a:t>
            </a:r>
            <a:r>
              <a:rPr sz="2400" spc="-135" dirty="0">
                <a:latin typeface="Verdana"/>
                <a:cs typeface="Verdana"/>
              </a:rPr>
              <a:t>it </a:t>
            </a:r>
            <a:r>
              <a:rPr sz="2400" spc="15" dirty="0">
                <a:latin typeface="Verdana"/>
                <a:cs typeface="Verdana"/>
              </a:rPr>
              <a:t>by  </a:t>
            </a:r>
            <a:r>
              <a:rPr sz="2400" spc="-15" dirty="0">
                <a:latin typeface="Verdana"/>
                <a:cs typeface="Verdana"/>
              </a:rPr>
              <a:t>providing</a:t>
            </a:r>
            <a:r>
              <a:rPr sz="2400" spc="-34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low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row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R1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only.</a:t>
            </a:r>
            <a:endParaRPr sz="2400">
              <a:latin typeface="Verdana"/>
              <a:cs typeface="Verdana"/>
            </a:endParaRPr>
          </a:p>
          <a:p>
            <a:pPr marL="469900" lvl="1" indent="-181610" algn="just">
              <a:lnSpc>
                <a:spcPts val="2865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2400" spc="20" dirty="0">
                <a:latin typeface="Verdana"/>
                <a:cs typeface="Verdana"/>
              </a:rPr>
              <a:t>Now </a:t>
            </a:r>
            <a:r>
              <a:rPr sz="2400" spc="50" dirty="0">
                <a:latin typeface="Verdana"/>
                <a:cs typeface="Verdana"/>
              </a:rPr>
              <a:t>read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columns, </a:t>
            </a:r>
            <a:r>
              <a:rPr sz="2400" spc="-114" dirty="0">
                <a:latin typeface="Verdana"/>
                <a:cs typeface="Verdana"/>
              </a:rPr>
              <a:t>if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85" dirty="0">
                <a:latin typeface="Verdana"/>
                <a:cs typeface="Verdana"/>
              </a:rPr>
              <a:t>data </a:t>
            </a:r>
            <a:r>
              <a:rPr sz="2400" spc="35" dirty="0">
                <a:latin typeface="Verdana"/>
                <a:cs typeface="Verdana"/>
              </a:rPr>
              <a:t>read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65" dirty="0">
                <a:latin typeface="Verdana"/>
                <a:cs typeface="Verdana"/>
              </a:rPr>
              <a:t>all </a:t>
            </a:r>
            <a:r>
              <a:rPr sz="2400" spc="-250" dirty="0">
                <a:latin typeface="Verdana"/>
                <a:cs typeface="Verdana"/>
              </a:rPr>
              <a:t>1s, </a:t>
            </a:r>
            <a:r>
              <a:rPr sz="2400" spc="45" dirty="0">
                <a:latin typeface="Verdana"/>
                <a:cs typeface="Verdana"/>
              </a:rPr>
              <a:t>no </a:t>
            </a:r>
            <a:r>
              <a:rPr sz="2400" spc="-75" dirty="0">
                <a:latin typeface="Verdana"/>
                <a:cs typeface="Verdana"/>
              </a:rPr>
              <a:t>key </a:t>
            </a:r>
            <a:r>
              <a:rPr sz="2400" spc="-135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that</a:t>
            </a:r>
            <a:endParaRPr sz="2400">
              <a:latin typeface="Verdana"/>
              <a:cs typeface="Verdana"/>
            </a:endParaRPr>
          </a:p>
          <a:p>
            <a:pPr marL="469900" algn="just">
              <a:lnSpc>
                <a:spcPts val="2865"/>
              </a:lnSpc>
            </a:pPr>
            <a:r>
              <a:rPr sz="2400" spc="-45" dirty="0">
                <a:latin typeface="Verdana"/>
                <a:cs typeface="Verdana"/>
              </a:rPr>
              <a:t>row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pressed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and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process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continues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next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row.</a:t>
            </a:r>
            <a:endParaRPr sz="2400">
              <a:latin typeface="Verdana"/>
              <a:cs typeface="Verdana"/>
            </a:endParaRPr>
          </a:p>
          <a:p>
            <a:pPr marL="469900" marR="5715" lvl="1" indent="-180975" algn="just">
              <a:lnSpc>
                <a:spcPct val="101600"/>
              </a:lnSpc>
              <a:spcBef>
                <a:spcPts val="45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2400" spc="-180" dirty="0">
                <a:latin typeface="Verdana"/>
                <a:cs typeface="Verdana"/>
              </a:rPr>
              <a:t>So, </a:t>
            </a:r>
            <a:r>
              <a:rPr sz="2400" spc="15" dirty="0">
                <a:latin typeface="Verdana"/>
                <a:cs typeface="Verdana"/>
              </a:rPr>
              <a:t>now </a:t>
            </a:r>
            <a:r>
              <a:rPr sz="2400" dirty="0">
                <a:latin typeface="Verdana"/>
                <a:cs typeface="Verdana"/>
              </a:rPr>
              <a:t>ground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80" dirty="0">
                <a:latin typeface="Verdana"/>
                <a:cs typeface="Verdana"/>
              </a:rPr>
              <a:t>next row, </a:t>
            </a:r>
            <a:r>
              <a:rPr sz="2400" spc="-215" dirty="0">
                <a:latin typeface="Verdana"/>
                <a:cs typeface="Verdana"/>
              </a:rPr>
              <a:t>R2. </a:t>
            </a:r>
            <a:r>
              <a:rPr sz="2400" spc="60" dirty="0">
                <a:latin typeface="Verdana"/>
                <a:cs typeface="Verdana"/>
              </a:rPr>
              <a:t>Read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columns, </a:t>
            </a:r>
            <a:r>
              <a:rPr sz="2400" spc="90" dirty="0">
                <a:latin typeface="Verdana"/>
                <a:cs typeface="Verdana"/>
              </a:rPr>
              <a:t>check </a:t>
            </a:r>
            <a:r>
              <a:rPr sz="2400" spc="-95" dirty="0">
                <a:latin typeface="Verdana"/>
                <a:cs typeface="Verdana"/>
              </a:rPr>
              <a:t>for  </a:t>
            </a:r>
            <a:r>
              <a:rPr sz="2400" spc="15" dirty="0">
                <a:latin typeface="Verdana"/>
                <a:cs typeface="Verdana"/>
              </a:rPr>
              <a:t>any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zero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and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process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continues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until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row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29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identified.</a:t>
            </a:r>
            <a:endParaRPr sz="2400">
              <a:latin typeface="Verdana"/>
              <a:cs typeface="Verdana"/>
            </a:endParaRPr>
          </a:p>
          <a:p>
            <a:pPr marL="469900" lvl="1" indent="-181610" algn="just">
              <a:lnSpc>
                <a:spcPts val="2865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2400" spc="-125" dirty="0">
                <a:latin typeface="Verdana"/>
                <a:cs typeface="Verdana"/>
              </a:rPr>
              <a:t>E.g. </a:t>
            </a:r>
            <a:r>
              <a:rPr sz="2400" spc="-275" dirty="0">
                <a:latin typeface="Verdana"/>
                <a:cs typeface="Verdana"/>
              </a:rPr>
              <a:t>In </a:t>
            </a:r>
            <a:r>
              <a:rPr sz="2400" spc="90" dirty="0">
                <a:latin typeface="Verdana"/>
                <a:cs typeface="Verdana"/>
              </a:rPr>
              <a:t>above </a:t>
            </a:r>
            <a:r>
              <a:rPr sz="2400" spc="75" dirty="0">
                <a:latin typeface="Verdana"/>
                <a:cs typeface="Verdana"/>
              </a:rPr>
              <a:t>case </a:t>
            </a:r>
            <a:r>
              <a:rPr sz="2400" spc="130" dirty="0">
                <a:latin typeface="Verdana"/>
                <a:cs typeface="Verdana"/>
              </a:rPr>
              <a:t>we </a:t>
            </a:r>
            <a:r>
              <a:rPr sz="2400" spc="-120" dirty="0">
                <a:latin typeface="Verdana"/>
                <a:cs typeface="Verdana"/>
              </a:rPr>
              <a:t>will </a:t>
            </a:r>
            <a:r>
              <a:rPr sz="2400" spc="50" dirty="0">
                <a:latin typeface="Verdana"/>
                <a:cs typeface="Verdana"/>
              </a:rPr>
              <a:t>get </a:t>
            </a:r>
            <a:r>
              <a:rPr sz="2400" spc="-70" dirty="0">
                <a:latin typeface="Verdana"/>
                <a:cs typeface="Verdana"/>
              </a:rPr>
              <a:t>row </a:t>
            </a:r>
            <a:r>
              <a:rPr sz="2400" spc="-195" dirty="0">
                <a:latin typeface="Verdana"/>
                <a:cs typeface="Verdana"/>
              </a:rPr>
              <a:t>2 </a:t>
            </a:r>
            <a:r>
              <a:rPr sz="2400" spc="-13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which </a:t>
            </a:r>
            <a:r>
              <a:rPr sz="2400" spc="-5" dirty="0">
                <a:latin typeface="Verdana"/>
                <a:cs typeface="Verdana"/>
              </a:rPr>
              <a:t>column </a:t>
            </a:r>
            <a:r>
              <a:rPr sz="2400" spc="-229" dirty="0">
                <a:latin typeface="Verdana"/>
                <a:cs typeface="Verdana"/>
              </a:rPr>
              <a:t>is </a:t>
            </a:r>
            <a:r>
              <a:rPr sz="2400" spc="-1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469900" algn="just">
              <a:lnSpc>
                <a:spcPts val="2865"/>
              </a:lnSpc>
            </a:pPr>
            <a:r>
              <a:rPr sz="2400" spc="40" dirty="0">
                <a:latin typeface="Verdana"/>
                <a:cs typeface="Verdana"/>
              </a:rPr>
              <a:t>equal </a:t>
            </a:r>
            <a:r>
              <a:rPr sz="2400" spc="-40" dirty="0">
                <a:latin typeface="Verdana"/>
                <a:cs typeface="Verdana"/>
              </a:rPr>
              <a:t>to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1111.</a:t>
            </a:r>
            <a:endParaRPr sz="2400">
              <a:latin typeface="Verdana"/>
              <a:cs typeface="Verdana"/>
            </a:endParaRPr>
          </a:p>
          <a:p>
            <a:pPr marL="469900" marR="8255" lvl="1" indent="-180975" algn="just">
              <a:lnSpc>
                <a:spcPct val="1004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2400" spc="-180" dirty="0">
                <a:latin typeface="Verdana"/>
                <a:cs typeface="Verdana"/>
              </a:rPr>
              <a:t>So, </a:t>
            </a:r>
            <a:r>
              <a:rPr sz="2400" spc="-50" dirty="0">
                <a:latin typeface="Verdana"/>
                <a:cs typeface="Verdana"/>
              </a:rPr>
              <a:t>after </a:t>
            </a:r>
            <a:r>
              <a:rPr sz="2400" spc="-20" dirty="0">
                <a:latin typeface="Verdana"/>
                <a:cs typeface="Verdana"/>
              </a:rPr>
              <a:t>identification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0" dirty="0">
                <a:latin typeface="Verdana"/>
                <a:cs typeface="Verdana"/>
              </a:rPr>
              <a:t>row </a:t>
            </a:r>
            <a:r>
              <a:rPr sz="2400" spc="-100" dirty="0">
                <a:latin typeface="Verdana"/>
                <a:cs typeface="Verdana"/>
              </a:rPr>
              <a:t>in </a:t>
            </a:r>
            <a:r>
              <a:rPr sz="2400" spc="15" dirty="0">
                <a:latin typeface="Verdana"/>
                <a:cs typeface="Verdana"/>
              </a:rPr>
              <a:t>which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5" dirty="0">
                <a:latin typeface="Verdana"/>
                <a:cs typeface="Verdana"/>
              </a:rPr>
              <a:t>key </a:t>
            </a:r>
            <a:r>
              <a:rPr sz="2400" spc="-50" dirty="0">
                <a:latin typeface="Verdana"/>
                <a:cs typeface="Verdana"/>
              </a:rPr>
              <a:t>has </a:t>
            </a:r>
            <a:r>
              <a:rPr sz="2400" spc="90" dirty="0">
                <a:latin typeface="Verdana"/>
                <a:cs typeface="Verdana"/>
              </a:rPr>
              <a:t>been  </a:t>
            </a:r>
            <a:r>
              <a:rPr sz="2400" spc="-60" dirty="0">
                <a:latin typeface="Verdana"/>
                <a:cs typeface="Verdana"/>
              </a:rPr>
              <a:t>pressed </a:t>
            </a:r>
            <a:r>
              <a:rPr sz="2400" spc="130" dirty="0">
                <a:latin typeface="Verdana"/>
                <a:cs typeface="Verdana"/>
              </a:rPr>
              <a:t>we can </a:t>
            </a:r>
            <a:r>
              <a:rPr sz="2400" spc="-85" dirty="0">
                <a:latin typeface="Verdana"/>
                <a:cs typeface="Verdana"/>
              </a:rPr>
              <a:t>easily </a:t>
            </a:r>
            <a:r>
              <a:rPr sz="2400" spc="-45" dirty="0">
                <a:latin typeface="Verdana"/>
                <a:cs typeface="Verdana"/>
              </a:rPr>
              <a:t>find </a:t>
            </a:r>
            <a:r>
              <a:rPr sz="2400" spc="-40" dirty="0">
                <a:latin typeface="Verdana"/>
                <a:cs typeface="Verdana"/>
              </a:rPr>
              <a:t>out </a:t>
            </a:r>
            <a:r>
              <a:rPr sz="2400" spc="-30" dirty="0">
                <a:latin typeface="Verdana"/>
                <a:cs typeface="Verdana"/>
              </a:rPr>
              <a:t>the </a:t>
            </a:r>
            <a:r>
              <a:rPr sz="2400" spc="-75" dirty="0">
                <a:latin typeface="Verdana"/>
                <a:cs typeface="Verdana"/>
              </a:rPr>
              <a:t>key </a:t>
            </a:r>
            <a:r>
              <a:rPr sz="2400" spc="10" dirty="0">
                <a:latin typeface="Verdana"/>
                <a:cs typeface="Verdana"/>
              </a:rPr>
              <a:t>by </a:t>
            </a:r>
            <a:r>
              <a:rPr sz="2400" spc="-70" dirty="0">
                <a:latin typeface="Verdana"/>
                <a:cs typeface="Verdana"/>
              </a:rPr>
              <a:t>row </a:t>
            </a:r>
            <a:r>
              <a:rPr sz="2400" spc="85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column  </a:t>
            </a:r>
            <a:r>
              <a:rPr sz="2400" spc="-30" dirty="0">
                <a:latin typeface="Verdana"/>
                <a:cs typeface="Verdana"/>
              </a:rPr>
              <a:t>value.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839" y="1003676"/>
            <a:ext cx="23901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5" dirty="0">
                <a:latin typeface="Verdana"/>
                <a:cs typeface="Verdana"/>
              </a:rPr>
              <a:t>Schematic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9913" y="2103510"/>
            <a:ext cx="8115300" cy="3932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38125"/>
            <a:ext cx="11734800" cy="6391275"/>
            <a:chOff x="228600" y="238125"/>
            <a:chExt cx="11734800" cy="6391275"/>
          </a:xfrm>
        </p:grpSpPr>
        <p:sp>
          <p:nvSpPr>
            <p:cNvPr id="3" name="object 3"/>
            <p:cNvSpPr/>
            <p:nvPr/>
          </p:nvSpPr>
          <p:spPr>
            <a:xfrm>
              <a:off x="1615571" y="636270"/>
              <a:ext cx="8961120" cy="5936615"/>
            </a:xfrm>
            <a:custGeom>
              <a:avLst/>
              <a:gdLst/>
              <a:ahLst/>
              <a:cxnLst/>
              <a:rect l="l" t="t" r="r" b="b"/>
              <a:pathLst>
                <a:path w="8961120" h="5936615">
                  <a:moveTo>
                    <a:pt x="6345" y="0"/>
                  </a:moveTo>
                  <a:lnTo>
                    <a:pt x="6345" y="5936503"/>
                  </a:lnTo>
                </a:path>
                <a:path w="8961120" h="5936615">
                  <a:moveTo>
                    <a:pt x="8954526" y="0"/>
                  </a:moveTo>
                  <a:lnTo>
                    <a:pt x="8954526" y="5936503"/>
                  </a:lnTo>
                </a:path>
                <a:path w="8961120" h="5936615">
                  <a:moveTo>
                    <a:pt x="0" y="6339"/>
                  </a:moveTo>
                  <a:lnTo>
                    <a:pt x="8960866" y="6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5571" y="6560069"/>
              <a:ext cx="8961120" cy="0"/>
            </a:xfrm>
            <a:custGeom>
              <a:avLst/>
              <a:gdLst/>
              <a:ahLst/>
              <a:cxnLst/>
              <a:rect l="l" t="t" r="r" b="b"/>
              <a:pathLst>
                <a:path w="8961120">
                  <a:moveTo>
                    <a:pt x="0" y="0"/>
                  </a:moveTo>
                  <a:lnTo>
                    <a:pt x="896086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02055" y="667062"/>
            <a:ext cx="8455660" cy="5794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017895" algn="just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latin typeface="Verdana"/>
                <a:cs typeface="Verdana"/>
              </a:rPr>
              <a:t>#include</a:t>
            </a:r>
            <a:r>
              <a:rPr sz="1800" spc="-3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&lt;Keypad.h&gt;  </a:t>
            </a:r>
            <a:r>
              <a:rPr sz="1800" spc="10" dirty="0">
                <a:latin typeface="Verdana"/>
                <a:cs typeface="Verdana"/>
              </a:rPr>
              <a:t>const </a:t>
            </a:r>
            <a:r>
              <a:rPr sz="1800" spc="-10" dirty="0">
                <a:latin typeface="Verdana"/>
                <a:cs typeface="Verdana"/>
              </a:rPr>
              <a:t>byte </a:t>
            </a:r>
            <a:r>
              <a:rPr sz="1800" spc="-90" dirty="0">
                <a:latin typeface="Verdana"/>
                <a:cs typeface="Verdana"/>
              </a:rPr>
              <a:t>ROWS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245" dirty="0">
                <a:latin typeface="Verdana"/>
                <a:cs typeface="Verdana"/>
              </a:rPr>
              <a:t>4;  </a:t>
            </a:r>
            <a:r>
              <a:rPr sz="1800" spc="10" dirty="0">
                <a:latin typeface="Verdana"/>
                <a:cs typeface="Verdana"/>
              </a:rPr>
              <a:t>const </a:t>
            </a:r>
            <a:r>
              <a:rPr sz="1800" spc="-10" dirty="0">
                <a:latin typeface="Verdana"/>
                <a:cs typeface="Verdana"/>
              </a:rPr>
              <a:t>byte </a:t>
            </a:r>
            <a:r>
              <a:rPr sz="1800" spc="-30" dirty="0">
                <a:latin typeface="Verdana"/>
                <a:cs typeface="Verdana"/>
              </a:rPr>
              <a:t>COLS</a:t>
            </a:r>
            <a:r>
              <a:rPr sz="1800" spc="-35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245" dirty="0">
                <a:latin typeface="Verdana"/>
                <a:cs typeface="Verdana"/>
              </a:rPr>
              <a:t>4;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30" dirty="0">
                <a:latin typeface="Verdana"/>
                <a:cs typeface="Verdana"/>
              </a:rPr>
              <a:t>char </a:t>
            </a:r>
            <a:r>
              <a:rPr sz="1800" spc="-105" dirty="0">
                <a:latin typeface="Verdana"/>
                <a:cs typeface="Verdana"/>
              </a:rPr>
              <a:t>keys[ROWS][COLS]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430" dirty="0">
                <a:latin typeface="Verdana"/>
                <a:cs typeface="Verdana"/>
              </a:rPr>
              <a:t> </a:t>
            </a:r>
            <a:r>
              <a:rPr sz="1800" spc="-509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36525">
              <a:lnSpc>
                <a:spcPts val="2130"/>
              </a:lnSpc>
              <a:spcBef>
                <a:spcPts val="15"/>
              </a:spcBef>
            </a:pPr>
            <a:r>
              <a:rPr sz="1800" spc="-175" dirty="0">
                <a:latin typeface="Verdana"/>
                <a:cs typeface="Verdana"/>
              </a:rPr>
              <a:t>{'1','2','3','A'},</a:t>
            </a:r>
            <a:endParaRPr sz="1800">
              <a:latin typeface="Verdana"/>
              <a:cs typeface="Verdana"/>
            </a:endParaRPr>
          </a:p>
          <a:p>
            <a:pPr marL="136525">
              <a:lnSpc>
                <a:spcPts val="2130"/>
              </a:lnSpc>
            </a:pPr>
            <a:r>
              <a:rPr sz="1800" spc="-185" dirty="0">
                <a:latin typeface="Verdana"/>
                <a:cs typeface="Verdana"/>
              </a:rPr>
              <a:t>{'4','5','6','B'},</a:t>
            </a:r>
            <a:endParaRPr sz="18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165" dirty="0">
                <a:latin typeface="Verdana"/>
                <a:cs typeface="Verdana"/>
              </a:rPr>
              <a:t>{'7','8','9','C'},</a:t>
            </a:r>
            <a:endParaRPr sz="18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15"/>
              </a:spcBef>
            </a:pPr>
            <a:r>
              <a:rPr sz="1800" spc="-190" dirty="0">
                <a:latin typeface="Verdana"/>
                <a:cs typeface="Verdana"/>
              </a:rPr>
              <a:t>{'*','0','#','D'}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25" dirty="0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  <a:p>
            <a:pPr marL="12700" marR="4915535">
              <a:lnSpc>
                <a:spcPts val="2100"/>
              </a:lnSpc>
              <a:spcBef>
                <a:spcPts val="140"/>
              </a:spcBef>
            </a:pPr>
            <a:r>
              <a:rPr sz="1800" spc="-10" dirty="0">
                <a:latin typeface="Verdana"/>
                <a:cs typeface="Verdana"/>
              </a:rPr>
              <a:t>byte </a:t>
            </a:r>
            <a:r>
              <a:rPr sz="1800" spc="-95" dirty="0">
                <a:latin typeface="Verdana"/>
                <a:cs typeface="Verdana"/>
              </a:rPr>
              <a:t>rowPins[ROWS]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509" dirty="0">
                <a:latin typeface="Verdana"/>
                <a:cs typeface="Verdana"/>
              </a:rPr>
              <a:t>{ </a:t>
            </a:r>
            <a:r>
              <a:rPr sz="1800" spc="-155" dirty="0">
                <a:latin typeface="Verdana"/>
                <a:cs typeface="Verdana"/>
              </a:rPr>
              <a:t>2,3,4,5</a:t>
            </a:r>
            <a:r>
              <a:rPr sz="1800" spc="-430" dirty="0">
                <a:latin typeface="Verdana"/>
                <a:cs typeface="Verdana"/>
              </a:rPr>
              <a:t> </a:t>
            </a:r>
            <a:r>
              <a:rPr sz="1800" spc="-470" dirty="0">
                <a:latin typeface="Verdana"/>
                <a:cs typeface="Verdana"/>
              </a:rPr>
              <a:t>};  </a:t>
            </a:r>
            <a:r>
              <a:rPr sz="1800" spc="-10" dirty="0">
                <a:latin typeface="Verdana"/>
                <a:cs typeface="Verdana"/>
              </a:rPr>
              <a:t>byte </a:t>
            </a:r>
            <a:r>
              <a:rPr sz="1800" spc="-50" dirty="0">
                <a:latin typeface="Verdana"/>
                <a:cs typeface="Verdana"/>
              </a:rPr>
              <a:t>colPins[COLS] </a:t>
            </a:r>
            <a:r>
              <a:rPr sz="1800" spc="-385" dirty="0">
                <a:latin typeface="Verdana"/>
                <a:cs typeface="Verdana"/>
              </a:rPr>
              <a:t>= </a:t>
            </a:r>
            <a:r>
              <a:rPr sz="1800" spc="-509" dirty="0">
                <a:latin typeface="Verdana"/>
                <a:cs typeface="Verdana"/>
              </a:rPr>
              <a:t>{</a:t>
            </a:r>
            <a:r>
              <a:rPr sz="1800" spc="-49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6,7,8,9};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00899"/>
              </a:lnSpc>
            </a:pPr>
            <a:r>
              <a:rPr sz="1800" spc="20" dirty="0">
                <a:latin typeface="Verdana"/>
                <a:cs typeface="Verdana"/>
              </a:rPr>
              <a:t>Keypad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kpd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Keypad(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makeKeymap(keys),</a:t>
            </a:r>
            <a:r>
              <a:rPr sz="1800" spc="-2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rowPins,</a:t>
            </a:r>
            <a:r>
              <a:rPr sz="1800" spc="-3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colPins,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ROWS,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COLS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35" dirty="0">
                <a:latin typeface="Verdana"/>
                <a:cs typeface="Verdana"/>
              </a:rPr>
              <a:t>);  </a:t>
            </a:r>
            <a:r>
              <a:rPr sz="1800" spc="55" dirty="0">
                <a:latin typeface="Verdana"/>
                <a:cs typeface="Verdana"/>
              </a:rPr>
              <a:t>void</a:t>
            </a:r>
            <a:r>
              <a:rPr sz="1800" spc="-37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setup(){</a:t>
            </a:r>
            <a:endParaRPr sz="18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20"/>
              </a:spcBef>
            </a:pPr>
            <a:r>
              <a:rPr sz="1800" spc="-95" dirty="0">
                <a:latin typeface="Verdana"/>
                <a:cs typeface="Verdana"/>
              </a:rPr>
              <a:t>Serial.begin(9600);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latin typeface="Verdana"/>
                <a:cs typeface="Verdana"/>
              </a:rPr>
              <a:t>void</a:t>
            </a:r>
            <a:r>
              <a:rPr sz="1800" spc="-37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loop(){</a:t>
            </a:r>
            <a:endParaRPr sz="1800">
              <a:latin typeface="Verdana"/>
              <a:cs typeface="Verdana"/>
            </a:endParaRPr>
          </a:p>
          <a:p>
            <a:pPr marL="136525" marR="5579110">
              <a:lnSpc>
                <a:spcPts val="2180"/>
              </a:lnSpc>
              <a:spcBef>
                <a:spcPts val="75"/>
              </a:spcBef>
            </a:pPr>
            <a:r>
              <a:rPr sz="1800" spc="30" dirty="0">
                <a:latin typeface="Verdana"/>
                <a:cs typeface="Verdana"/>
              </a:rPr>
              <a:t>char </a:t>
            </a:r>
            <a:r>
              <a:rPr sz="1800" spc="-50" dirty="0">
                <a:latin typeface="Verdana"/>
                <a:cs typeface="Verdana"/>
              </a:rPr>
              <a:t>key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4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kpd.getKey();  </a:t>
            </a:r>
            <a:r>
              <a:rPr sz="1800" spc="-85" dirty="0">
                <a:latin typeface="Verdana"/>
                <a:cs typeface="Verdana"/>
              </a:rPr>
              <a:t>if(key)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509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517525">
              <a:lnSpc>
                <a:spcPts val="2075"/>
              </a:lnSpc>
            </a:pPr>
            <a:r>
              <a:rPr sz="1800" spc="-100" dirty="0">
                <a:latin typeface="Verdana"/>
                <a:cs typeface="Verdana"/>
              </a:rPr>
              <a:t>Serial.println(key);</a:t>
            </a:r>
            <a:r>
              <a:rPr sz="1800" spc="225" dirty="0">
                <a:latin typeface="Verdana"/>
                <a:cs typeface="Verdana"/>
              </a:rPr>
              <a:t> </a:t>
            </a: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203200">
              <a:lnSpc>
                <a:spcPts val="2130"/>
              </a:lnSpc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0" y="1200149"/>
              <a:ext cx="9715500" cy="443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257299"/>
              <a:ext cx="9601200" cy="432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9534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4843" y="2767961"/>
            <a:ext cx="33337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45" dirty="0"/>
              <a:t>THANK</a:t>
            </a:r>
            <a:r>
              <a:rPr sz="4800" spc="-725" dirty="0"/>
              <a:t> </a:t>
            </a:r>
            <a:r>
              <a:rPr sz="4800" spc="-51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Status </a:t>
            </a:r>
            <a:r>
              <a:rPr spc="-340" dirty="0"/>
              <a:t>Register</a:t>
            </a:r>
            <a:r>
              <a:rPr spc="-140" dirty="0"/>
              <a:t> </a:t>
            </a:r>
            <a:r>
              <a:rPr spc="-459" dirty="0"/>
              <a:t>(SREG)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5" y="1995102"/>
            <a:ext cx="9196705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latin typeface="Verdana"/>
                <a:cs typeface="Verdana"/>
              </a:rPr>
              <a:t>Status  </a:t>
            </a:r>
            <a:r>
              <a:rPr sz="1800" b="1" spc="-200" dirty="0">
                <a:latin typeface="Verdana"/>
                <a:cs typeface="Verdana"/>
              </a:rPr>
              <a:t>Register</a:t>
            </a:r>
            <a:r>
              <a:rPr sz="1800" b="1" spc="-325" dirty="0">
                <a:latin typeface="Verdana"/>
                <a:cs typeface="Verdana"/>
              </a:rPr>
              <a:t> </a:t>
            </a:r>
            <a:r>
              <a:rPr sz="1800" b="1" spc="-270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7 </a:t>
            </a:r>
            <a:r>
              <a:rPr sz="1800" b="1" spc="-325" dirty="0">
                <a:latin typeface="Verdana"/>
                <a:cs typeface="Verdana"/>
              </a:rPr>
              <a:t>(I): </a:t>
            </a:r>
            <a:r>
              <a:rPr sz="1800" spc="50" dirty="0">
                <a:latin typeface="Verdana"/>
                <a:cs typeface="Verdana"/>
              </a:rPr>
              <a:t>Global </a:t>
            </a:r>
            <a:r>
              <a:rPr sz="1800" spc="-95" dirty="0">
                <a:latin typeface="Verdana"/>
                <a:cs typeface="Verdana"/>
              </a:rPr>
              <a:t>Interrupt</a:t>
            </a:r>
            <a:r>
              <a:rPr sz="1800" spc="-229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Enable</a:t>
            </a:r>
            <a:endParaRPr sz="1800">
              <a:latin typeface="Verdana"/>
              <a:cs typeface="Verdana"/>
            </a:endParaRPr>
          </a:p>
          <a:p>
            <a:pPr marL="1022985" indent="-191770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35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enable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disable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interrupts.</a:t>
            </a:r>
            <a:endParaRPr sz="1800">
              <a:latin typeface="Times New Roman"/>
              <a:cs typeface="Times New Roman"/>
            </a:endParaRPr>
          </a:p>
          <a:p>
            <a:pPr marL="1022985" indent="-19177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-270" dirty="0">
                <a:latin typeface="Times New Roman"/>
                <a:cs typeface="Times New Roman"/>
              </a:rPr>
              <a:t>1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enabled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disabled.</a:t>
            </a:r>
            <a:endParaRPr sz="1800">
              <a:latin typeface="Times New Roman"/>
              <a:cs typeface="Times New Roman"/>
            </a:endParaRPr>
          </a:p>
          <a:p>
            <a:pPr marL="1022985" marR="5080" indent="-191135">
              <a:lnSpc>
                <a:spcPct val="100800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25" dirty="0">
                <a:latin typeface="Times New Roman"/>
                <a:cs typeface="Times New Roman"/>
              </a:rPr>
              <a:t>Cleared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hardware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interrupt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occurred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set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RETI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  </a:t>
            </a:r>
            <a:r>
              <a:rPr sz="1800" spc="140" dirty="0">
                <a:latin typeface="Times New Roman"/>
                <a:cs typeface="Times New Roman"/>
              </a:rPr>
              <a:t>to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enable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subsequent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6 </a:t>
            </a:r>
            <a:r>
              <a:rPr sz="1800" b="1" spc="-330" dirty="0">
                <a:latin typeface="Verdana"/>
                <a:cs typeface="Verdana"/>
              </a:rPr>
              <a:t>(T): </a:t>
            </a:r>
            <a:r>
              <a:rPr sz="1800" spc="-114" dirty="0">
                <a:latin typeface="Verdana"/>
                <a:cs typeface="Verdana"/>
              </a:rPr>
              <a:t>Bit </a:t>
            </a:r>
            <a:r>
              <a:rPr sz="1800" spc="80" dirty="0">
                <a:latin typeface="Verdana"/>
                <a:cs typeface="Verdana"/>
              </a:rPr>
              <a:t>Copy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1022985" marR="186055" indent="-191135">
              <a:lnSpc>
                <a:spcPct val="100800"/>
              </a:lnSpc>
              <a:spcBef>
                <a:spcPts val="37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Bit </a:t>
            </a:r>
            <a:r>
              <a:rPr sz="1800" spc="-35" dirty="0">
                <a:latin typeface="Times New Roman"/>
                <a:cs typeface="Times New Roman"/>
              </a:rPr>
              <a:t>Copy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Instructions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such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BLD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(Bit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Load)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BST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(Bit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Store)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T-bit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as  </a:t>
            </a:r>
            <a:r>
              <a:rPr sz="1800" spc="70" dirty="0">
                <a:latin typeface="Times New Roman"/>
                <a:cs typeface="Times New Roman"/>
              </a:rPr>
              <a:t>source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destination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for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operated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Status </a:t>
            </a:r>
            <a:r>
              <a:rPr spc="-340" dirty="0"/>
              <a:t>Register</a:t>
            </a:r>
            <a:r>
              <a:rPr spc="-140" dirty="0"/>
              <a:t> </a:t>
            </a:r>
            <a:r>
              <a:rPr spc="-459" dirty="0"/>
              <a:t>(SREG)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1" y="1926268"/>
            <a:ext cx="8097520" cy="36029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5 </a:t>
            </a:r>
            <a:r>
              <a:rPr sz="1800" b="1" spc="-285" dirty="0">
                <a:latin typeface="Verdana"/>
                <a:cs typeface="Verdana"/>
              </a:rPr>
              <a:t>(H): </a:t>
            </a:r>
            <a:r>
              <a:rPr sz="1800" spc="-40" dirty="0">
                <a:latin typeface="Verdana"/>
                <a:cs typeface="Verdana"/>
              </a:rPr>
              <a:t>Half </a:t>
            </a:r>
            <a:r>
              <a:rPr sz="1800" spc="-50" dirty="0">
                <a:latin typeface="Verdana"/>
                <a:cs typeface="Verdana"/>
              </a:rPr>
              <a:t>Carry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Flag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40" dirty="0">
                <a:latin typeface="Times New Roman"/>
                <a:cs typeface="Times New Roman"/>
              </a:rPr>
              <a:t>Indicates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half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carry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(carry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bit-4).</a:t>
            </a:r>
            <a:endParaRPr sz="1800">
              <a:latin typeface="Times New Roman"/>
              <a:cs typeface="Times New Roman"/>
            </a:endParaRPr>
          </a:p>
          <a:p>
            <a:pPr marL="1022985" indent="-191135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5" dirty="0">
                <a:latin typeface="Times New Roman"/>
                <a:cs typeface="Times New Roman"/>
              </a:rPr>
              <a:t>Useful </a:t>
            </a:r>
            <a:r>
              <a:rPr sz="1800" spc="-40" dirty="0">
                <a:latin typeface="Times New Roman"/>
                <a:cs typeface="Times New Roman"/>
              </a:rPr>
              <a:t>is </a:t>
            </a:r>
            <a:r>
              <a:rPr sz="1800" spc="-175" dirty="0">
                <a:latin typeface="Times New Roman"/>
                <a:cs typeface="Times New Roman"/>
              </a:rPr>
              <a:t>BCD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arithmetic.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4 </a:t>
            </a:r>
            <a:r>
              <a:rPr sz="1800" b="1" spc="-305" dirty="0">
                <a:latin typeface="Verdana"/>
                <a:cs typeface="Verdana"/>
              </a:rPr>
              <a:t>(S): </a:t>
            </a:r>
            <a:r>
              <a:rPr sz="1800" spc="-90" dirty="0">
                <a:latin typeface="Verdana"/>
                <a:cs typeface="Verdana"/>
              </a:rPr>
              <a:t>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Bit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39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-5" dirty="0">
                <a:latin typeface="Times New Roman"/>
                <a:cs typeface="Times New Roman"/>
              </a:rPr>
              <a:t>Exclusive </a:t>
            </a:r>
            <a:r>
              <a:rPr sz="1800" spc="-70" dirty="0">
                <a:latin typeface="Times New Roman"/>
                <a:cs typeface="Times New Roman"/>
              </a:rPr>
              <a:t>OR </a:t>
            </a:r>
            <a:r>
              <a:rPr sz="1800" spc="95" dirty="0">
                <a:latin typeface="Times New Roman"/>
                <a:cs typeface="Times New Roman"/>
              </a:rPr>
              <a:t>between </a:t>
            </a:r>
            <a:r>
              <a:rPr sz="1800" spc="-90" dirty="0">
                <a:latin typeface="Times New Roman"/>
                <a:cs typeface="Times New Roman"/>
              </a:rPr>
              <a:t>N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335" dirty="0">
                <a:latin typeface="Times New Roman"/>
                <a:cs typeface="Times New Roman"/>
              </a:rPr>
              <a:t> </a:t>
            </a:r>
            <a:r>
              <a:rPr sz="1800" spc="-30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1022985" indent="-191135">
              <a:lnSpc>
                <a:spcPct val="100000"/>
              </a:lnSpc>
              <a:spcBef>
                <a:spcPts val="54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-415" dirty="0">
                <a:latin typeface="WenQuanYi Micro Hei"/>
                <a:cs typeface="WenQuanYi Micro Hei"/>
              </a:rPr>
              <a:t>𝑆</a:t>
            </a:r>
            <a:r>
              <a:rPr sz="1800" spc="-415" dirty="0">
                <a:latin typeface="Times New Roman"/>
                <a:cs typeface="Times New Roman"/>
              </a:rPr>
              <a:t>=</a:t>
            </a:r>
            <a:r>
              <a:rPr sz="1800" spc="-415" dirty="0">
                <a:latin typeface="WenQuanYi Micro Hei"/>
                <a:cs typeface="WenQuanYi Micro Hei"/>
              </a:rPr>
              <a:t>𝑁⊕𝑉</a:t>
            </a:r>
            <a:endParaRPr sz="18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"/>
            </a:pPr>
            <a:endParaRPr sz="245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3 </a:t>
            </a:r>
            <a:r>
              <a:rPr sz="1800" b="1" spc="-235" dirty="0">
                <a:latin typeface="Verdana"/>
                <a:cs typeface="Verdana"/>
              </a:rPr>
              <a:t>(V): </a:t>
            </a:r>
            <a:r>
              <a:rPr sz="1800" spc="5" dirty="0">
                <a:latin typeface="Verdana"/>
                <a:cs typeface="Verdana"/>
              </a:rPr>
              <a:t>Overflow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Flag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39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overflow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flag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detect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errors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signed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arithmetic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pc="-409" dirty="0"/>
              <a:t>Status </a:t>
            </a:r>
            <a:r>
              <a:rPr spc="-340" dirty="0"/>
              <a:t>Register</a:t>
            </a:r>
            <a:r>
              <a:rPr spc="-140" dirty="0"/>
              <a:t> </a:t>
            </a:r>
            <a:r>
              <a:rPr spc="-459" dirty="0"/>
              <a:t>(SREG)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1" y="1926268"/>
            <a:ext cx="6512559" cy="34982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2 </a:t>
            </a:r>
            <a:r>
              <a:rPr sz="1800" b="1" spc="-254" dirty="0">
                <a:latin typeface="Verdana"/>
                <a:cs typeface="Verdana"/>
              </a:rPr>
              <a:t>(N): </a:t>
            </a:r>
            <a:r>
              <a:rPr sz="1800" spc="40" dirty="0">
                <a:latin typeface="Verdana"/>
                <a:cs typeface="Verdana"/>
              </a:rPr>
              <a:t>Negative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Flag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most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significant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  <a:p>
            <a:pPr marL="1022985" indent="-191135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-270" dirty="0">
                <a:latin typeface="Times New Roman"/>
                <a:cs typeface="Times New Roman"/>
              </a:rPr>
              <a:t>1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negative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0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positive.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1 </a:t>
            </a:r>
            <a:r>
              <a:rPr sz="1800" b="1" spc="-295" dirty="0">
                <a:latin typeface="Verdana"/>
                <a:cs typeface="Verdana"/>
              </a:rPr>
              <a:t>(Z): </a:t>
            </a:r>
            <a:r>
              <a:rPr sz="1800" spc="-95" dirty="0">
                <a:latin typeface="Verdana"/>
                <a:cs typeface="Verdana"/>
              </a:rPr>
              <a:t>Zero</a:t>
            </a:r>
            <a:r>
              <a:rPr sz="1800" spc="28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Flag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39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40" dirty="0">
                <a:latin typeface="Times New Roman"/>
                <a:cs typeface="Times New Roman"/>
              </a:rPr>
              <a:t>Indicates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zero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result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arithmetic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logic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 marL="1022985" indent="-191135">
              <a:lnSpc>
                <a:spcPct val="100000"/>
              </a:lnSpc>
              <a:spcBef>
                <a:spcPts val="540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-270" dirty="0">
                <a:latin typeface="Times New Roman"/>
                <a:cs typeface="Times New Roman"/>
              </a:rPr>
              <a:t>1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result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zero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means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result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non-zero.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spc="-260" dirty="0">
                <a:latin typeface="Verdana"/>
                <a:cs typeface="Verdana"/>
              </a:rPr>
              <a:t>Bit </a:t>
            </a:r>
            <a:r>
              <a:rPr sz="1800" b="1" spc="-275" dirty="0">
                <a:latin typeface="Verdana"/>
                <a:cs typeface="Verdana"/>
              </a:rPr>
              <a:t>0 </a:t>
            </a:r>
            <a:r>
              <a:rPr sz="1800" b="1" spc="-180" dirty="0">
                <a:latin typeface="Verdana"/>
                <a:cs typeface="Verdana"/>
              </a:rPr>
              <a:t>(C): </a:t>
            </a:r>
            <a:r>
              <a:rPr sz="1800" spc="-50" dirty="0">
                <a:latin typeface="Verdana"/>
                <a:cs typeface="Verdana"/>
              </a:rPr>
              <a:t>Carry</a:t>
            </a:r>
            <a:r>
              <a:rPr sz="1800" spc="-47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Flag</a:t>
            </a:r>
            <a:endParaRPr sz="1800">
              <a:latin typeface="Verdana"/>
              <a:cs typeface="Verdana"/>
            </a:endParaRPr>
          </a:p>
          <a:p>
            <a:pPr marL="1022985" indent="-191135">
              <a:lnSpc>
                <a:spcPct val="100000"/>
              </a:lnSpc>
              <a:spcBef>
                <a:spcPts val="395"/>
              </a:spcBef>
              <a:buClr>
                <a:srgbClr val="252525"/>
              </a:buClr>
              <a:buFont typeface="Wingdings"/>
              <a:buChar char=""/>
              <a:tabLst>
                <a:tab pos="1023619" algn="l"/>
              </a:tabLst>
            </a:pPr>
            <a:r>
              <a:rPr sz="1800" spc="45" dirty="0">
                <a:latin typeface="Times New Roman"/>
                <a:cs typeface="Times New Roman"/>
              </a:rPr>
              <a:t>Set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there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was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carry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MSD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324" y="900806"/>
            <a:ext cx="97478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Manipulating </a:t>
            </a:r>
            <a:r>
              <a:rPr spc="-295" dirty="0"/>
              <a:t>the </a:t>
            </a:r>
            <a:r>
              <a:rPr spc="-365" dirty="0"/>
              <a:t>bits </a:t>
            </a:r>
            <a:r>
              <a:rPr spc="-280" dirty="0"/>
              <a:t>of </a:t>
            </a:r>
            <a:r>
              <a:rPr spc="-204" dirty="0"/>
              <a:t>general </a:t>
            </a:r>
            <a:r>
              <a:rPr spc="-260" dirty="0"/>
              <a:t>purpose</a:t>
            </a:r>
            <a:r>
              <a:rPr spc="-160" dirty="0"/>
              <a:t> </a:t>
            </a:r>
            <a:r>
              <a:rPr spc="-345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1" y="1897693"/>
            <a:ext cx="9197340" cy="40417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spc="-220" dirty="0">
                <a:latin typeface="Verdana"/>
                <a:cs typeface="Verdana"/>
              </a:rPr>
              <a:t>Setting </a:t>
            </a:r>
            <a:r>
              <a:rPr sz="1800" b="1" spc="-250" dirty="0">
                <a:latin typeface="Verdana"/>
                <a:cs typeface="Verdana"/>
              </a:rPr>
              <a:t>The</a:t>
            </a:r>
            <a:r>
              <a:rPr sz="1800" b="1" spc="-315" dirty="0">
                <a:latin typeface="Verdana"/>
                <a:cs typeface="Verdana"/>
              </a:rPr>
              <a:t> </a:t>
            </a:r>
            <a:r>
              <a:rPr sz="1800" b="1" spc="-204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  <a:p>
            <a:pPr marL="193675" marR="5080" indent="-181610">
              <a:lnSpc>
                <a:spcPct val="100800"/>
              </a:lnSpc>
              <a:spcBef>
                <a:spcPts val="7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SBR(set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specified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general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purpose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register.  </a:t>
            </a:r>
            <a:r>
              <a:rPr sz="1800" spc="30" dirty="0">
                <a:latin typeface="Times New Roman"/>
                <a:cs typeface="Times New Roman"/>
              </a:rPr>
              <a:t>It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format:</a:t>
            </a:r>
            <a:endParaRPr sz="18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919"/>
              </a:spcBef>
            </a:pPr>
            <a:r>
              <a:rPr sz="1800" spc="-120" dirty="0">
                <a:latin typeface="Times New Roman"/>
                <a:cs typeface="Times New Roman"/>
              </a:rPr>
              <a:t>SBR </a:t>
            </a:r>
            <a:r>
              <a:rPr sz="1800" dirty="0">
                <a:latin typeface="Times New Roman"/>
                <a:cs typeface="Times New Roman"/>
              </a:rPr>
              <a:t>Rd, </a:t>
            </a:r>
            <a:r>
              <a:rPr sz="1800" spc="-235" dirty="0">
                <a:latin typeface="Times New Roman"/>
                <a:cs typeface="Times New Roman"/>
              </a:rPr>
              <a:t>K </a:t>
            </a:r>
            <a:r>
              <a:rPr sz="1800" spc="-50" dirty="0">
                <a:latin typeface="Times New Roman"/>
                <a:cs typeface="Times New Roman"/>
              </a:rPr>
              <a:t>; </a:t>
            </a:r>
            <a:r>
              <a:rPr sz="1800" spc="95" dirty="0">
                <a:latin typeface="Times New Roman"/>
                <a:cs typeface="Times New Roman"/>
              </a:rPr>
              <a:t>set </a:t>
            </a:r>
            <a:r>
              <a:rPr sz="1800" spc="40" dirty="0">
                <a:latin typeface="Times New Roman"/>
                <a:cs typeface="Times New Roman"/>
              </a:rPr>
              <a:t>bits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-235" dirty="0">
                <a:latin typeface="Times New Roman"/>
                <a:cs typeface="Times New Roman"/>
              </a:rPr>
              <a:t>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8-bit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value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can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00-FF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R16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R31.</a:t>
            </a:r>
            <a:endParaRPr sz="1800">
              <a:latin typeface="Times New Roman"/>
              <a:cs typeface="Times New Roman"/>
            </a:endParaRPr>
          </a:p>
          <a:p>
            <a:pPr marL="193675" marR="149225" indent="-181610">
              <a:lnSpc>
                <a:spcPct val="100800"/>
              </a:lnSpc>
              <a:spcBef>
                <a:spcPts val="82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example,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following </a:t>
            </a:r>
            <a:r>
              <a:rPr sz="1800" spc="75" dirty="0">
                <a:latin typeface="Times New Roman"/>
                <a:cs typeface="Times New Roman"/>
              </a:rPr>
              <a:t>program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SBR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2,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5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6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regardless  </a:t>
            </a:r>
            <a:r>
              <a:rPr sz="1800" spc="40" dirty="0">
                <a:latin typeface="Times New Roman"/>
                <a:cs typeface="Times New Roman"/>
              </a:rPr>
              <a:t>of </a:t>
            </a:r>
            <a:r>
              <a:rPr sz="1800" spc="50" dirty="0">
                <a:latin typeface="Times New Roman"/>
                <a:cs typeface="Times New Roman"/>
              </a:rPr>
              <a:t>their </a:t>
            </a:r>
            <a:r>
              <a:rPr sz="1800" spc="40" dirty="0">
                <a:latin typeface="Times New Roman"/>
                <a:cs typeface="Times New Roman"/>
              </a:rPr>
              <a:t>previous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1842770" marR="5377815">
              <a:lnSpc>
                <a:spcPct val="142600"/>
              </a:lnSpc>
            </a:pPr>
            <a:r>
              <a:rPr sz="1800" spc="-160" dirty="0">
                <a:latin typeface="Times New Roman"/>
                <a:cs typeface="Times New Roman"/>
              </a:rPr>
              <a:t>LDI </a:t>
            </a:r>
            <a:r>
              <a:rPr sz="1800" spc="-114" dirty="0">
                <a:latin typeface="Times New Roman"/>
                <a:cs typeface="Times New Roman"/>
              </a:rPr>
              <a:t>R17, </a:t>
            </a:r>
            <a:r>
              <a:rPr sz="1800" spc="-75" dirty="0">
                <a:latin typeface="Times New Roman"/>
                <a:cs typeface="Times New Roman"/>
              </a:rPr>
              <a:t>0b01011001  </a:t>
            </a:r>
            <a:r>
              <a:rPr sz="1800" spc="-120" dirty="0">
                <a:latin typeface="Times New Roman"/>
                <a:cs typeface="Times New Roman"/>
              </a:rPr>
              <a:t>SBR </a:t>
            </a:r>
            <a:r>
              <a:rPr sz="1800" spc="-114" dirty="0">
                <a:latin typeface="Times New Roman"/>
                <a:cs typeface="Times New Roman"/>
              </a:rPr>
              <a:t>R17,</a:t>
            </a:r>
            <a:r>
              <a:rPr sz="1800" spc="-40" dirty="0">
                <a:latin typeface="Times New Roman"/>
                <a:cs typeface="Times New Roman"/>
              </a:rPr>
              <a:t> 0b01100100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19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30" dirty="0">
                <a:latin typeface="Times New Roman"/>
                <a:cs typeface="Times New Roman"/>
              </a:rPr>
              <a:t>When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Execution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above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finished,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R17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contains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0x7D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844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50" dirty="0">
                <a:latin typeface="Times New Roman"/>
                <a:cs typeface="Times New Roman"/>
              </a:rPr>
              <a:t>Perform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Arial"/>
                <a:cs typeface="Arial"/>
              </a:rPr>
              <a:t>ORI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between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35" dirty="0">
                <a:latin typeface="Times New Roman"/>
                <a:cs typeface="Times New Roman"/>
              </a:rPr>
              <a:t>K </a:t>
            </a:r>
            <a:r>
              <a:rPr sz="1800" spc="105" dirty="0">
                <a:latin typeface="Times New Roman"/>
                <a:cs typeface="Times New Roman"/>
              </a:rPr>
              <a:t>then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load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value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into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324" y="900806"/>
            <a:ext cx="97478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Manipulating </a:t>
            </a:r>
            <a:r>
              <a:rPr spc="-295" dirty="0"/>
              <a:t>the </a:t>
            </a:r>
            <a:r>
              <a:rPr spc="-365" dirty="0"/>
              <a:t>bits </a:t>
            </a:r>
            <a:r>
              <a:rPr spc="-280" dirty="0"/>
              <a:t>of </a:t>
            </a:r>
            <a:r>
              <a:rPr spc="-204" dirty="0"/>
              <a:t>general </a:t>
            </a:r>
            <a:r>
              <a:rPr spc="-260" dirty="0"/>
              <a:t>purpose</a:t>
            </a:r>
            <a:r>
              <a:rPr spc="-160" dirty="0"/>
              <a:t> </a:t>
            </a:r>
            <a:r>
              <a:rPr spc="-345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3681" y="1897693"/>
            <a:ext cx="9062085" cy="40417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spc="-114" dirty="0">
                <a:latin typeface="Verdana"/>
                <a:cs typeface="Verdana"/>
              </a:rPr>
              <a:t>Clearing </a:t>
            </a:r>
            <a:r>
              <a:rPr sz="1800" b="1" spc="-250" dirty="0">
                <a:latin typeface="Verdana"/>
                <a:cs typeface="Verdana"/>
              </a:rPr>
              <a:t>The</a:t>
            </a:r>
            <a:r>
              <a:rPr sz="1800" b="1" spc="-170" dirty="0">
                <a:latin typeface="Verdana"/>
                <a:cs typeface="Verdana"/>
              </a:rPr>
              <a:t> </a:t>
            </a:r>
            <a:r>
              <a:rPr sz="1800" b="1" spc="-204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  <a:p>
            <a:pPr marL="193675" marR="382905" indent="-181610">
              <a:lnSpc>
                <a:spcPct val="100800"/>
              </a:lnSpc>
              <a:spcBef>
                <a:spcPts val="7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CBR(clear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clears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specified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general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purpose  </a:t>
            </a:r>
            <a:r>
              <a:rPr sz="1800" spc="55" dirty="0">
                <a:latin typeface="Times New Roman"/>
                <a:cs typeface="Times New Roman"/>
              </a:rPr>
              <a:t>register.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It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has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format:</a:t>
            </a:r>
            <a:endParaRPr sz="18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919"/>
              </a:spcBef>
            </a:pPr>
            <a:r>
              <a:rPr sz="1800" spc="-160" dirty="0">
                <a:latin typeface="Times New Roman"/>
                <a:cs typeface="Times New Roman"/>
              </a:rPr>
              <a:t>CBR </a:t>
            </a:r>
            <a:r>
              <a:rPr sz="1800" dirty="0">
                <a:latin typeface="Times New Roman"/>
                <a:cs typeface="Times New Roman"/>
              </a:rPr>
              <a:t>Rd, </a:t>
            </a:r>
            <a:r>
              <a:rPr sz="1800" spc="-235" dirty="0">
                <a:latin typeface="Times New Roman"/>
                <a:cs typeface="Times New Roman"/>
              </a:rPr>
              <a:t>K </a:t>
            </a:r>
            <a:r>
              <a:rPr sz="1800" spc="-50" dirty="0">
                <a:latin typeface="Times New Roman"/>
                <a:cs typeface="Times New Roman"/>
              </a:rPr>
              <a:t>; </a:t>
            </a:r>
            <a:r>
              <a:rPr sz="1800" spc="40" dirty="0">
                <a:latin typeface="Times New Roman"/>
                <a:cs typeface="Times New Roman"/>
              </a:rPr>
              <a:t>clear bits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-235" dirty="0">
                <a:latin typeface="Times New Roman"/>
                <a:cs typeface="Times New Roman"/>
              </a:rPr>
              <a:t>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8-bit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value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can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00-FF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R16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R31.</a:t>
            </a:r>
            <a:endParaRPr sz="1800">
              <a:latin typeface="Times New Roman"/>
              <a:cs typeface="Times New Roman"/>
            </a:endParaRPr>
          </a:p>
          <a:p>
            <a:pPr marL="193675" marR="5080" indent="-181610">
              <a:lnSpc>
                <a:spcPct val="100800"/>
              </a:lnSpc>
              <a:spcBef>
                <a:spcPts val="82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example,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following </a:t>
            </a:r>
            <a:r>
              <a:rPr sz="1800" spc="75" dirty="0">
                <a:latin typeface="Times New Roman"/>
                <a:cs typeface="Times New Roman"/>
              </a:rPr>
              <a:t>program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CBR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bits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2,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5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6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regardless  </a:t>
            </a:r>
            <a:r>
              <a:rPr sz="1800" spc="40" dirty="0">
                <a:latin typeface="Times New Roman"/>
                <a:cs typeface="Times New Roman"/>
              </a:rPr>
              <a:t>of </a:t>
            </a:r>
            <a:r>
              <a:rPr sz="1800" spc="50" dirty="0">
                <a:latin typeface="Times New Roman"/>
                <a:cs typeface="Times New Roman"/>
              </a:rPr>
              <a:t>their </a:t>
            </a:r>
            <a:r>
              <a:rPr sz="1800" spc="40" dirty="0">
                <a:latin typeface="Times New Roman"/>
                <a:cs typeface="Times New Roman"/>
              </a:rPr>
              <a:t>previous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1842770" marR="5280660">
              <a:lnSpc>
                <a:spcPct val="142600"/>
              </a:lnSpc>
            </a:pPr>
            <a:r>
              <a:rPr sz="1800" spc="-160" dirty="0">
                <a:latin typeface="Times New Roman"/>
                <a:cs typeface="Times New Roman"/>
              </a:rPr>
              <a:t>LDI </a:t>
            </a:r>
            <a:r>
              <a:rPr sz="1800" spc="-114" dirty="0">
                <a:latin typeface="Times New Roman"/>
                <a:cs typeface="Times New Roman"/>
              </a:rPr>
              <a:t>R17, </a:t>
            </a:r>
            <a:r>
              <a:rPr sz="1800" spc="-75" dirty="0">
                <a:latin typeface="Times New Roman"/>
                <a:cs typeface="Times New Roman"/>
              </a:rPr>
              <a:t>0b01011001  </a:t>
            </a:r>
            <a:r>
              <a:rPr sz="1800" spc="-160" dirty="0">
                <a:latin typeface="Times New Roman"/>
                <a:cs typeface="Times New Roman"/>
              </a:rPr>
              <a:t>CBR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R17,0b01100100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19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30" dirty="0">
                <a:latin typeface="Times New Roman"/>
                <a:cs typeface="Times New Roman"/>
              </a:rPr>
              <a:t>When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Execution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above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finished,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R17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contains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0x19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844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50" dirty="0">
                <a:latin typeface="Times New Roman"/>
                <a:cs typeface="Times New Roman"/>
              </a:rPr>
              <a:t>Perform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ANDI </a:t>
            </a:r>
            <a:r>
              <a:rPr sz="1800" spc="95" dirty="0">
                <a:latin typeface="Times New Roman"/>
                <a:cs typeface="Times New Roman"/>
              </a:rPr>
              <a:t>between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complement-K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load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value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438" y="1040824"/>
            <a:ext cx="270065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/>
              <a:t>Copying </a:t>
            </a:r>
            <a:r>
              <a:rPr spc="-10" dirty="0"/>
              <a:t>a</a:t>
            </a:r>
            <a:r>
              <a:rPr spc="-455" dirty="0"/>
              <a:t> </a:t>
            </a:r>
            <a:r>
              <a:rPr spc="-330" dirty="0"/>
              <a:t>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2977" y="2003491"/>
            <a:ext cx="8966200" cy="19812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2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155" dirty="0">
                <a:latin typeface="Arial"/>
                <a:cs typeface="Arial"/>
              </a:rPr>
              <a:t>T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spc="-250" dirty="0">
                <a:latin typeface="Arial"/>
                <a:cs typeface="Arial"/>
              </a:rPr>
              <a:t>SREG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when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want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copy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data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GPR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another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GPR.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215" dirty="0">
                <a:latin typeface="Arial"/>
                <a:cs typeface="Arial"/>
              </a:rPr>
              <a:t>BST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Bit </a:t>
            </a:r>
            <a:r>
              <a:rPr sz="1800" spc="95" dirty="0">
                <a:latin typeface="Times New Roman"/>
                <a:cs typeface="Times New Roman"/>
              </a:rPr>
              <a:t>store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T)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spc="-150" dirty="0">
                <a:latin typeface="Arial"/>
                <a:cs typeface="Arial"/>
              </a:rPr>
              <a:t>BLD</a:t>
            </a:r>
            <a:r>
              <a:rPr sz="1800" spc="-150" dirty="0">
                <a:latin typeface="Times New Roman"/>
                <a:cs typeface="Times New Roman"/>
              </a:rPr>
              <a:t>( </a:t>
            </a:r>
            <a:r>
              <a:rPr sz="1800" spc="-50" dirty="0">
                <a:latin typeface="Times New Roman"/>
                <a:cs typeface="Times New Roman"/>
              </a:rPr>
              <a:t>Bit </a:t>
            </a:r>
            <a:r>
              <a:rPr sz="1800" spc="10" dirty="0">
                <a:latin typeface="Times New Roman"/>
                <a:cs typeface="Times New Roman"/>
              </a:rPr>
              <a:t>Load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-185" dirty="0">
                <a:latin typeface="Times New Roman"/>
                <a:cs typeface="Times New Roman"/>
              </a:rPr>
              <a:t>T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register)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1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30" dirty="0">
                <a:latin typeface="Times New Roman"/>
                <a:cs typeface="Times New Roman"/>
              </a:rPr>
              <a:t>These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copy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another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register.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919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example,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program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copies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R17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5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R19: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302" y="3968299"/>
            <a:ext cx="1032510" cy="789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spc="-150" dirty="0">
                <a:latin typeface="Times New Roman"/>
                <a:cs typeface="Times New Roman"/>
              </a:rPr>
              <a:t>BST </a:t>
            </a:r>
            <a:r>
              <a:rPr sz="1800" spc="-114" dirty="0">
                <a:latin typeface="Times New Roman"/>
                <a:cs typeface="Times New Roman"/>
              </a:rPr>
              <a:t>R17,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spc="-170" dirty="0">
                <a:latin typeface="Times New Roman"/>
                <a:cs typeface="Times New Roman"/>
              </a:rPr>
              <a:t>BLD </a:t>
            </a:r>
            <a:r>
              <a:rPr sz="1800" spc="-80" dirty="0">
                <a:latin typeface="Times New Roman"/>
                <a:cs typeface="Times New Roman"/>
              </a:rPr>
              <a:t>R19,</a:t>
            </a:r>
            <a:r>
              <a:rPr sz="1800" spc="-15" dirty="0">
                <a:latin typeface="Times New Roman"/>
                <a:cs typeface="Times New Roman"/>
              </a:rPr>
              <a:t> 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377" y="3968299"/>
            <a:ext cx="3166110" cy="789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spc="70" dirty="0">
                <a:latin typeface="Times New Roman"/>
                <a:cs typeface="Times New Roman"/>
              </a:rPr>
              <a:t>;store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R17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flag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spc="-40" dirty="0">
                <a:latin typeface="Times New Roman"/>
                <a:cs typeface="Times New Roman"/>
              </a:rPr>
              <a:t>;Copy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flag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to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5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R19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1806</Words>
  <Application>Microsoft Office PowerPoint</Application>
  <PresentationFormat>Custom</PresentationFormat>
  <Paragraphs>216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MICROCONTROLLER BASED SYSTEM DESIGN</vt:lpstr>
      <vt:lpstr>Status Register (SREG)</vt:lpstr>
      <vt:lpstr>Status Register (SREG)</vt:lpstr>
      <vt:lpstr>Status Register (SREG)</vt:lpstr>
      <vt:lpstr>Status Register (SREG)</vt:lpstr>
      <vt:lpstr>Status Register (SREG)</vt:lpstr>
      <vt:lpstr>Manipulating the bits of general purpose registers</vt:lpstr>
      <vt:lpstr>Manipulating the bits of general purpose registers</vt:lpstr>
      <vt:lpstr>Copying a bit</vt:lpstr>
      <vt:lpstr>LCD Interfacing</vt:lpstr>
      <vt:lpstr>LCD Interfacing</vt:lpstr>
      <vt:lpstr>LCD Interfacing</vt:lpstr>
      <vt:lpstr>LCD pin descriptions</vt:lpstr>
      <vt:lpstr>LCD pin descriptions</vt:lpstr>
      <vt:lpstr>LCD pin descriptions</vt:lpstr>
      <vt:lpstr>LCD pin descriptions</vt:lpstr>
      <vt:lpstr>LCD pin descriptions</vt:lpstr>
      <vt:lpstr>Circuit</vt:lpstr>
      <vt:lpstr>Schematic</vt:lpstr>
      <vt:lpstr>Code</vt:lpstr>
      <vt:lpstr>LiquidCrystal()</vt:lpstr>
      <vt:lpstr>LiquidCrystal()</vt:lpstr>
      <vt:lpstr>LiquidCrystal()</vt:lpstr>
      <vt:lpstr>4x4 Keypad Interfacing</vt:lpstr>
      <vt:lpstr>PowerPoint Presentation</vt:lpstr>
      <vt:lpstr>Keypad Matrix Working</vt:lpstr>
      <vt:lpstr>PowerPoint Presentation</vt:lpstr>
      <vt:lpstr>PowerPoint Presentation</vt:lpstr>
      <vt:lpstr>Keypad Matrix Working</vt:lpstr>
      <vt:lpstr>Keypad Matrix Working</vt:lpstr>
      <vt:lpstr>Schematic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2021-08-08T18:37:56Z</dcterms:created>
  <dcterms:modified xsi:type="dcterms:W3CDTF">2021-08-08T18:39:21Z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2021-08-08T00:00:00Z</vt:filetime>
  </property>
</Properties>
</file>