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226" y="-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16246" y="1052448"/>
            <a:ext cx="5159507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24-Aug-21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24-Aug-21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24-Aug-21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24-Aug-21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38125"/>
            <a:ext cx="11734800" cy="6391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24762" y="1162595"/>
            <a:ext cx="8203448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24-Aug-21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38125"/>
            <a:ext cx="11734800" cy="6391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9551" y="1002656"/>
            <a:ext cx="4072896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3" y="2185285"/>
            <a:ext cx="5491480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24-Aug-21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8250" y="1200149"/>
              <a:ext cx="9715500" cy="4438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1257299"/>
              <a:ext cx="9601200" cy="43243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605"/>
              <a:ext cx="9296400" cy="4034790"/>
            </a:xfrm>
            <a:custGeom>
              <a:avLst/>
              <a:gdLst/>
              <a:ahLst/>
              <a:cxnLst/>
              <a:rect l="l" t="t" r="r" b="b"/>
              <a:pathLst>
                <a:path w="9296400" h="4034790">
                  <a:moveTo>
                    <a:pt x="0" y="4034789"/>
                  </a:moveTo>
                  <a:lnTo>
                    <a:pt x="9296399" y="4034789"/>
                  </a:lnTo>
                  <a:lnTo>
                    <a:pt x="9296399" y="0"/>
                  </a:lnTo>
                  <a:lnTo>
                    <a:pt x="0" y="0"/>
                  </a:lnTo>
                  <a:lnTo>
                    <a:pt x="0" y="4034789"/>
                  </a:lnTo>
                  <a:close/>
                </a:path>
              </a:pathLst>
            </a:custGeom>
            <a:ln w="9534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724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19"/>
                  </a:lnTo>
                  <a:lnTo>
                    <a:pt x="1920239" y="731519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724"/>
              <a:ext cx="1691639" cy="645795"/>
            </a:xfrm>
            <a:custGeom>
              <a:avLst/>
              <a:gdLst/>
              <a:ahLst/>
              <a:cxnLst/>
              <a:rect l="l" t="t" r="r" b="b"/>
              <a:pathLst>
                <a:path w="1691640" h="645794">
                  <a:moveTo>
                    <a:pt x="0" y="0"/>
                  </a:moveTo>
                  <a:lnTo>
                    <a:pt x="0" y="640079"/>
                  </a:lnTo>
                </a:path>
                <a:path w="1691640" h="645794">
                  <a:moveTo>
                    <a:pt x="1691639" y="0"/>
                  </a:moveTo>
                  <a:lnTo>
                    <a:pt x="1691639" y="640079"/>
                  </a:lnTo>
                </a:path>
                <a:path w="1691640" h="645794">
                  <a:moveTo>
                    <a:pt x="0" y="645261"/>
                  </a:moveTo>
                  <a:lnTo>
                    <a:pt x="1691639" y="645261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52397" y="2559681"/>
            <a:ext cx="69119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390" dirty="0"/>
              <a:t>MICROCONTROLLER </a:t>
            </a:r>
            <a:r>
              <a:rPr sz="2750" spc="-450" dirty="0"/>
              <a:t>BASED </a:t>
            </a:r>
            <a:r>
              <a:rPr sz="2750" spc="-495" dirty="0"/>
              <a:t>SYSTEM</a:t>
            </a:r>
            <a:r>
              <a:rPr sz="2750" spc="-155" dirty="0"/>
              <a:t> </a:t>
            </a:r>
            <a:r>
              <a:rPr sz="2750" spc="-440" dirty="0"/>
              <a:t>DESIGN</a:t>
            </a:r>
            <a:endParaRPr sz="2750"/>
          </a:p>
        </p:txBody>
      </p:sp>
      <p:sp>
        <p:nvSpPr>
          <p:cNvPr id="10" name="object 10"/>
          <p:cNvSpPr txBox="1"/>
          <p:nvPr/>
        </p:nvSpPr>
        <p:spPr>
          <a:xfrm>
            <a:off x="5397758" y="3581715"/>
            <a:ext cx="1677670" cy="118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sz="2400" b="1" spc="-180" dirty="0">
                <a:latin typeface="Verdana"/>
                <a:cs typeface="Verdana"/>
              </a:rPr>
              <a:t>CSE</a:t>
            </a:r>
            <a:r>
              <a:rPr sz="2400" b="1" spc="-20" dirty="0">
                <a:latin typeface="Verdana"/>
                <a:cs typeface="Verdana"/>
              </a:rPr>
              <a:t> </a:t>
            </a:r>
            <a:r>
              <a:rPr sz="2400" b="1" spc="-305" dirty="0">
                <a:latin typeface="Verdana"/>
                <a:cs typeface="Verdana"/>
              </a:rPr>
              <a:t>3215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466850" algn="l"/>
              </a:tabLst>
            </a:pPr>
            <a:r>
              <a:rPr sz="2750" b="1" spc="-484" dirty="0">
                <a:latin typeface="Verdana"/>
                <a:cs typeface="Verdana"/>
              </a:rPr>
              <a:t>L</a:t>
            </a:r>
            <a:r>
              <a:rPr sz="2750" b="1" spc="40" dirty="0">
                <a:latin typeface="Verdana"/>
                <a:cs typeface="Verdana"/>
              </a:rPr>
              <a:t>e</a:t>
            </a:r>
            <a:r>
              <a:rPr sz="2750" b="1" spc="245" dirty="0">
                <a:latin typeface="Verdana"/>
                <a:cs typeface="Verdana"/>
              </a:rPr>
              <a:t>c</a:t>
            </a:r>
            <a:r>
              <a:rPr sz="2750" b="1" spc="-365" dirty="0">
                <a:latin typeface="Verdana"/>
                <a:cs typeface="Verdana"/>
              </a:rPr>
              <a:t>t</a:t>
            </a:r>
            <a:r>
              <a:rPr sz="2750" b="1" spc="-240" dirty="0">
                <a:latin typeface="Verdana"/>
                <a:cs typeface="Verdana"/>
              </a:rPr>
              <a:t>u</a:t>
            </a:r>
            <a:r>
              <a:rPr sz="2750" b="1" spc="-400" dirty="0">
                <a:latin typeface="Verdana"/>
                <a:cs typeface="Verdana"/>
              </a:rPr>
              <a:t>r</a:t>
            </a:r>
            <a:r>
              <a:rPr sz="2750" b="1" spc="-50" dirty="0">
                <a:latin typeface="Verdana"/>
                <a:cs typeface="Verdana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b="1" spc="-400" dirty="0">
                <a:latin typeface="Verdana"/>
                <a:cs typeface="Verdana"/>
              </a:rPr>
              <a:t>7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598" y="975351"/>
            <a:ext cx="49364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Op </a:t>
            </a:r>
            <a:r>
              <a:rPr spc="-195" dirty="0"/>
              <a:t>amp </a:t>
            </a:r>
            <a:r>
              <a:rPr spc="-395" dirty="0"/>
              <a:t>Offset</a:t>
            </a:r>
            <a:r>
              <a:rPr spc="-375" dirty="0"/>
              <a:t> </a:t>
            </a:r>
            <a:r>
              <a:rPr spc="-330" dirty="0"/>
              <a:t>Nulling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49957" y="2456307"/>
            <a:ext cx="8293734" cy="2992120"/>
            <a:chOff x="1949957" y="2456307"/>
            <a:chExt cx="8293734" cy="2992120"/>
          </a:xfrm>
        </p:grpSpPr>
        <p:sp>
          <p:nvSpPr>
            <p:cNvPr id="4" name="object 4"/>
            <p:cNvSpPr/>
            <p:nvPr/>
          </p:nvSpPr>
          <p:spPr>
            <a:xfrm>
              <a:off x="6601205" y="2456307"/>
              <a:ext cx="3642207" cy="29918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9957" y="2456404"/>
              <a:ext cx="4146041" cy="2991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6707" y="1003676"/>
            <a:ext cx="29578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0" dirty="0">
                <a:solidFill>
                  <a:srgbClr val="323232"/>
                </a:solidFill>
              </a:rPr>
              <a:t>Types </a:t>
            </a:r>
            <a:r>
              <a:rPr spc="-335" dirty="0">
                <a:solidFill>
                  <a:srgbClr val="323232"/>
                </a:solidFill>
              </a:rPr>
              <a:t>of</a:t>
            </a:r>
            <a:r>
              <a:rPr spc="-155" dirty="0">
                <a:solidFill>
                  <a:srgbClr val="323232"/>
                </a:solidFill>
              </a:rPr>
              <a:t> </a:t>
            </a:r>
            <a:r>
              <a:rPr spc="-220" dirty="0">
                <a:solidFill>
                  <a:srgbClr val="323232"/>
                </a:solidFill>
              </a:rPr>
              <a:t>gain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6493" y="2068169"/>
            <a:ext cx="6789420" cy="22275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750" b="1" spc="15" dirty="0">
                <a:solidFill>
                  <a:srgbClr val="323232"/>
                </a:solidFill>
                <a:latin typeface="Arial"/>
                <a:cs typeface="Arial"/>
              </a:rPr>
              <a:t>4 </a:t>
            </a:r>
            <a:r>
              <a:rPr sz="2750" b="1" spc="10" dirty="0">
                <a:solidFill>
                  <a:srgbClr val="323232"/>
                </a:solidFill>
                <a:latin typeface="Arial"/>
                <a:cs typeface="Arial"/>
              </a:rPr>
              <a:t>types </a:t>
            </a:r>
            <a:r>
              <a:rPr sz="2750" b="1" spc="25" dirty="0">
                <a:solidFill>
                  <a:srgbClr val="323232"/>
                </a:solidFill>
                <a:latin typeface="Arial"/>
                <a:cs typeface="Arial"/>
              </a:rPr>
              <a:t>of </a:t>
            </a:r>
            <a:r>
              <a:rPr sz="2750" b="1" spc="20" dirty="0">
                <a:solidFill>
                  <a:srgbClr val="323232"/>
                </a:solidFill>
                <a:latin typeface="Arial"/>
                <a:cs typeface="Arial"/>
              </a:rPr>
              <a:t>gain </a:t>
            </a:r>
            <a:r>
              <a:rPr sz="2750" b="1" dirty="0">
                <a:solidFill>
                  <a:srgbClr val="323232"/>
                </a:solidFill>
                <a:latin typeface="Arial"/>
                <a:cs typeface="Arial"/>
              </a:rPr>
              <a:t>in</a:t>
            </a:r>
            <a:r>
              <a:rPr sz="2750" b="1" spc="1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750" b="1" spc="5" dirty="0">
                <a:solidFill>
                  <a:srgbClr val="323232"/>
                </a:solidFill>
                <a:latin typeface="Arial"/>
                <a:cs typeface="Arial"/>
              </a:rPr>
              <a:t>OPAMPs:</a:t>
            </a:r>
            <a:endParaRPr sz="2750">
              <a:latin typeface="Arial"/>
              <a:cs typeface="Arial"/>
            </a:endParaRPr>
          </a:p>
          <a:p>
            <a:pPr marL="746760" indent="-182245">
              <a:lnSpc>
                <a:spcPct val="100000"/>
              </a:lnSpc>
              <a:spcBef>
                <a:spcPts val="430"/>
              </a:spcBef>
              <a:buClr>
                <a:srgbClr val="252525"/>
              </a:buClr>
              <a:buFont typeface="Wingdings"/>
              <a:buChar char=""/>
              <a:tabLst>
                <a:tab pos="747395" algn="l"/>
              </a:tabLst>
            </a:pPr>
            <a:r>
              <a:rPr sz="2400" spc="10" dirty="0">
                <a:solidFill>
                  <a:srgbClr val="323232"/>
                </a:solidFill>
                <a:latin typeface="Times New Roman"/>
                <a:cs typeface="Times New Roman"/>
              </a:rPr>
              <a:t>Voltage </a:t>
            </a:r>
            <a:r>
              <a:rPr sz="2400" spc="40" dirty="0">
                <a:solidFill>
                  <a:srgbClr val="323232"/>
                </a:solidFill>
                <a:latin typeface="Times New Roman"/>
                <a:cs typeface="Times New Roman"/>
              </a:rPr>
              <a:t>gain </a:t>
            </a:r>
            <a:r>
              <a:rPr sz="2400" spc="-135" dirty="0">
                <a:solidFill>
                  <a:srgbClr val="323232"/>
                </a:solidFill>
                <a:latin typeface="Arial"/>
                <a:cs typeface="Arial"/>
              </a:rPr>
              <a:t>– </a:t>
            </a:r>
            <a:r>
              <a:rPr sz="2400" spc="10" dirty="0">
                <a:solidFill>
                  <a:srgbClr val="323232"/>
                </a:solidFill>
                <a:latin typeface="Times New Roman"/>
                <a:cs typeface="Times New Roman"/>
              </a:rPr>
              <a:t>Voltage </a:t>
            </a:r>
            <a:r>
              <a:rPr sz="2400" spc="-25" dirty="0">
                <a:solidFill>
                  <a:srgbClr val="323232"/>
                </a:solidFill>
                <a:latin typeface="Times New Roman"/>
                <a:cs typeface="Times New Roman"/>
              </a:rPr>
              <a:t>in </a:t>
            </a:r>
            <a:r>
              <a:rPr sz="2400" spc="105" dirty="0">
                <a:solidFill>
                  <a:srgbClr val="323232"/>
                </a:solidFill>
                <a:latin typeface="Times New Roman"/>
                <a:cs typeface="Times New Roman"/>
              </a:rPr>
              <a:t>and</a:t>
            </a:r>
            <a:r>
              <a:rPr sz="2400" spc="-4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323232"/>
                </a:solidFill>
                <a:latin typeface="Times New Roman"/>
                <a:cs typeface="Times New Roman"/>
              </a:rPr>
              <a:t>voltage </a:t>
            </a:r>
            <a:r>
              <a:rPr sz="2400" spc="135" dirty="0">
                <a:solidFill>
                  <a:srgbClr val="323232"/>
                </a:solidFill>
                <a:latin typeface="Times New Roman"/>
                <a:cs typeface="Times New Roman"/>
              </a:rPr>
              <a:t>out</a:t>
            </a:r>
            <a:endParaRPr sz="2400">
              <a:latin typeface="Times New Roman"/>
              <a:cs typeface="Times New Roman"/>
            </a:endParaRPr>
          </a:p>
          <a:p>
            <a:pPr marL="746760" indent="-182245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747395" algn="l"/>
              </a:tabLst>
            </a:pPr>
            <a:r>
              <a:rPr sz="2400" spc="35" dirty="0">
                <a:solidFill>
                  <a:srgbClr val="323232"/>
                </a:solidFill>
                <a:latin typeface="Times New Roman"/>
                <a:cs typeface="Times New Roman"/>
              </a:rPr>
              <a:t>Current gain </a:t>
            </a:r>
            <a:r>
              <a:rPr sz="2400" spc="-135" dirty="0">
                <a:solidFill>
                  <a:srgbClr val="323232"/>
                </a:solidFill>
                <a:latin typeface="Arial"/>
                <a:cs typeface="Arial"/>
              </a:rPr>
              <a:t>– </a:t>
            </a:r>
            <a:r>
              <a:rPr sz="2400" spc="35" dirty="0">
                <a:solidFill>
                  <a:srgbClr val="323232"/>
                </a:solidFill>
                <a:latin typeface="Times New Roman"/>
                <a:cs typeface="Times New Roman"/>
              </a:rPr>
              <a:t>Current </a:t>
            </a:r>
            <a:r>
              <a:rPr sz="2400" spc="-25" dirty="0">
                <a:solidFill>
                  <a:srgbClr val="323232"/>
                </a:solidFill>
                <a:latin typeface="Times New Roman"/>
                <a:cs typeface="Times New Roman"/>
              </a:rPr>
              <a:t>in </a:t>
            </a:r>
            <a:r>
              <a:rPr sz="2400" spc="105" dirty="0">
                <a:solidFill>
                  <a:srgbClr val="323232"/>
                </a:solidFill>
                <a:latin typeface="Times New Roman"/>
                <a:cs typeface="Times New Roman"/>
              </a:rPr>
              <a:t>and </a:t>
            </a:r>
            <a:r>
              <a:rPr sz="2400" spc="35" dirty="0">
                <a:solidFill>
                  <a:srgbClr val="323232"/>
                </a:solidFill>
                <a:latin typeface="Times New Roman"/>
                <a:cs typeface="Times New Roman"/>
              </a:rPr>
              <a:t>Current</a:t>
            </a:r>
            <a:r>
              <a:rPr sz="2400" spc="-3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323232"/>
                </a:solidFill>
                <a:latin typeface="Times New Roman"/>
                <a:cs typeface="Times New Roman"/>
              </a:rPr>
              <a:t>out</a:t>
            </a:r>
            <a:endParaRPr sz="2400">
              <a:latin typeface="Times New Roman"/>
              <a:cs typeface="Times New Roman"/>
            </a:endParaRPr>
          </a:p>
          <a:p>
            <a:pPr marL="746760" indent="-182245">
              <a:lnSpc>
                <a:spcPct val="100000"/>
              </a:lnSpc>
              <a:spcBef>
                <a:spcPts val="575"/>
              </a:spcBef>
              <a:buClr>
                <a:srgbClr val="252525"/>
              </a:buClr>
              <a:buFont typeface="Wingdings"/>
              <a:buChar char=""/>
              <a:tabLst>
                <a:tab pos="747395" algn="l"/>
              </a:tabLst>
            </a:pPr>
            <a:r>
              <a:rPr sz="2400" spc="50" dirty="0">
                <a:solidFill>
                  <a:srgbClr val="323232"/>
                </a:solidFill>
                <a:latin typeface="Times New Roman"/>
                <a:cs typeface="Times New Roman"/>
              </a:rPr>
              <a:t>Transconductance </a:t>
            </a:r>
            <a:r>
              <a:rPr sz="2400" spc="-135" dirty="0">
                <a:solidFill>
                  <a:srgbClr val="323232"/>
                </a:solidFill>
                <a:latin typeface="Arial"/>
                <a:cs typeface="Arial"/>
              </a:rPr>
              <a:t>– </a:t>
            </a:r>
            <a:r>
              <a:rPr sz="2400" spc="10" dirty="0">
                <a:solidFill>
                  <a:srgbClr val="323232"/>
                </a:solidFill>
                <a:latin typeface="Times New Roman"/>
                <a:cs typeface="Times New Roman"/>
              </a:rPr>
              <a:t>Voltage </a:t>
            </a:r>
            <a:r>
              <a:rPr sz="2400" spc="-25" dirty="0">
                <a:solidFill>
                  <a:srgbClr val="323232"/>
                </a:solidFill>
                <a:latin typeface="Times New Roman"/>
                <a:cs typeface="Times New Roman"/>
              </a:rPr>
              <a:t>in </a:t>
            </a:r>
            <a:r>
              <a:rPr sz="2400" spc="105" dirty="0">
                <a:solidFill>
                  <a:srgbClr val="323232"/>
                </a:solidFill>
                <a:latin typeface="Times New Roman"/>
                <a:cs typeface="Times New Roman"/>
              </a:rPr>
              <a:t>and </a:t>
            </a:r>
            <a:r>
              <a:rPr sz="2400" spc="35" dirty="0">
                <a:solidFill>
                  <a:srgbClr val="323232"/>
                </a:solidFill>
                <a:latin typeface="Times New Roman"/>
                <a:cs typeface="Times New Roman"/>
              </a:rPr>
              <a:t>Current</a:t>
            </a:r>
            <a:r>
              <a:rPr sz="2400" spc="-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323232"/>
                </a:solidFill>
                <a:latin typeface="Times New Roman"/>
                <a:cs typeface="Times New Roman"/>
              </a:rPr>
              <a:t>out</a:t>
            </a:r>
            <a:endParaRPr sz="2400">
              <a:latin typeface="Times New Roman"/>
              <a:cs typeface="Times New Roman"/>
            </a:endParaRPr>
          </a:p>
          <a:p>
            <a:pPr marL="746760" indent="-182245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747395" algn="l"/>
              </a:tabLst>
            </a:pPr>
            <a:r>
              <a:rPr sz="2400" spc="-10" dirty="0">
                <a:solidFill>
                  <a:srgbClr val="323232"/>
                </a:solidFill>
                <a:latin typeface="Times New Roman"/>
                <a:cs typeface="Times New Roman"/>
              </a:rPr>
              <a:t>Trans </a:t>
            </a:r>
            <a:r>
              <a:rPr sz="2400" spc="55" dirty="0">
                <a:solidFill>
                  <a:srgbClr val="323232"/>
                </a:solidFill>
                <a:latin typeface="Times New Roman"/>
                <a:cs typeface="Times New Roman"/>
              </a:rPr>
              <a:t>resistance </a:t>
            </a:r>
            <a:r>
              <a:rPr sz="2400" spc="-135" dirty="0">
                <a:solidFill>
                  <a:srgbClr val="323232"/>
                </a:solidFill>
                <a:latin typeface="Arial"/>
                <a:cs typeface="Arial"/>
              </a:rPr>
              <a:t>– </a:t>
            </a:r>
            <a:r>
              <a:rPr sz="2400" spc="35" dirty="0">
                <a:solidFill>
                  <a:srgbClr val="323232"/>
                </a:solidFill>
                <a:latin typeface="Times New Roman"/>
                <a:cs typeface="Times New Roman"/>
              </a:rPr>
              <a:t>Current </a:t>
            </a:r>
            <a:r>
              <a:rPr sz="2400" spc="-25" dirty="0">
                <a:solidFill>
                  <a:srgbClr val="323232"/>
                </a:solidFill>
                <a:latin typeface="Times New Roman"/>
                <a:cs typeface="Times New Roman"/>
              </a:rPr>
              <a:t>in </a:t>
            </a:r>
            <a:r>
              <a:rPr sz="2400" spc="105" dirty="0">
                <a:solidFill>
                  <a:srgbClr val="323232"/>
                </a:solidFill>
                <a:latin typeface="Times New Roman"/>
                <a:cs typeface="Times New Roman"/>
              </a:rPr>
              <a:t>and </a:t>
            </a:r>
            <a:r>
              <a:rPr sz="2400" spc="60" dirty="0">
                <a:solidFill>
                  <a:srgbClr val="323232"/>
                </a:solidFill>
                <a:latin typeface="Times New Roman"/>
                <a:cs typeface="Times New Roman"/>
              </a:rPr>
              <a:t>voltage</a:t>
            </a:r>
            <a:r>
              <a:rPr sz="2400" spc="-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323232"/>
                </a:solidFill>
                <a:latin typeface="Times New Roman"/>
                <a:cs typeface="Times New Roman"/>
              </a:rPr>
              <a:t>out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5428" y="904235"/>
            <a:ext cx="41306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The </a:t>
            </a:r>
            <a:r>
              <a:rPr spc="-315" dirty="0"/>
              <a:t>Ideal</a:t>
            </a:r>
            <a:r>
              <a:rPr spc="-60" dirty="0"/>
              <a:t> </a:t>
            </a:r>
            <a:r>
              <a:rPr spc="-175" dirty="0"/>
              <a:t>Op-Amp</a:t>
            </a:r>
          </a:p>
        </p:txBody>
      </p:sp>
      <p:sp>
        <p:nvSpPr>
          <p:cNvPr id="3" name="object 3"/>
          <p:cNvSpPr/>
          <p:nvPr/>
        </p:nvSpPr>
        <p:spPr>
          <a:xfrm>
            <a:off x="2821558" y="2220675"/>
            <a:ext cx="6701271" cy="3670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4623" y="1004176"/>
            <a:ext cx="53003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Idealized</a:t>
            </a:r>
            <a:r>
              <a:rPr spc="-390" dirty="0"/>
              <a:t> </a:t>
            </a:r>
            <a:r>
              <a:rPr spc="-265" dirty="0"/>
              <a:t>Characteristic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6193" y="1999338"/>
            <a:ext cx="9392285" cy="124714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75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b="1" spc="-155" dirty="0">
                <a:latin typeface="Arial"/>
                <a:cs typeface="Arial"/>
              </a:rPr>
              <a:t>Open </a:t>
            </a:r>
            <a:r>
              <a:rPr sz="2400" b="1" spc="-160" dirty="0">
                <a:latin typeface="Arial"/>
                <a:cs typeface="Arial"/>
              </a:rPr>
              <a:t>Loop</a:t>
            </a:r>
            <a:r>
              <a:rPr sz="2400" b="1" spc="-185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gain</a:t>
            </a:r>
            <a:endParaRPr sz="2400">
              <a:latin typeface="Arial"/>
              <a:cs typeface="Arial"/>
            </a:endParaRPr>
          </a:p>
          <a:p>
            <a:pPr marL="927735" marR="5080" indent="-635">
              <a:lnSpc>
                <a:spcPts val="2550"/>
              </a:lnSpc>
              <a:spcBef>
                <a:spcPts val="1010"/>
              </a:spcBef>
            </a:pPr>
            <a:r>
              <a:rPr sz="2400" b="1" spc="-50" dirty="0">
                <a:latin typeface="Arial"/>
                <a:cs typeface="Arial"/>
              </a:rPr>
              <a:t>Infinite </a:t>
            </a:r>
            <a:r>
              <a:rPr sz="2400" spc="-195" dirty="0">
                <a:latin typeface="Times New Roman"/>
                <a:cs typeface="Times New Roman"/>
              </a:rPr>
              <a:t>- </a:t>
            </a:r>
            <a:r>
              <a:rPr sz="2400" spc="70" dirty="0">
                <a:latin typeface="Times New Roman"/>
                <a:cs typeface="Times New Roman"/>
              </a:rPr>
              <a:t>Open loop </a:t>
            </a:r>
            <a:r>
              <a:rPr sz="2400" spc="35" dirty="0">
                <a:latin typeface="Times New Roman"/>
                <a:cs typeface="Times New Roman"/>
              </a:rPr>
              <a:t>gain </a:t>
            </a:r>
            <a:r>
              <a:rPr sz="2400" spc="-40" dirty="0">
                <a:latin typeface="Times New Roman"/>
                <a:cs typeface="Times New Roman"/>
              </a:rPr>
              <a:t>is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35" dirty="0">
                <a:latin typeface="Times New Roman"/>
                <a:cs typeface="Times New Roman"/>
              </a:rPr>
              <a:t>gain </a:t>
            </a:r>
            <a:r>
              <a:rPr sz="2400" spc="80" dirty="0">
                <a:latin typeface="Times New Roman"/>
                <a:cs typeface="Times New Roman"/>
              </a:rPr>
              <a:t>of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20" dirty="0">
                <a:latin typeface="Times New Roman"/>
                <a:cs typeface="Times New Roman"/>
              </a:rPr>
              <a:t>Op </a:t>
            </a:r>
            <a:r>
              <a:rPr sz="2400" spc="-10" dirty="0">
                <a:latin typeface="Times New Roman"/>
                <a:cs typeface="Times New Roman"/>
              </a:rPr>
              <a:t>Amp </a:t>
            </a:r>
            <a:r>
              <a:rPr sz="2400" spc="90" dirty="0">
                <a:latin typeface="Times New Roman"/>
                <a:cs typeface="Times New Roman"/>
              </a:rPr>
              <a:t>without </a:t>
            </a:r>
            <a:r>
              <a:rPr sz="2400" spc="110" dirty="0">
                <a:latin typeface="Times New Roman"/>
                <a:cs typeface="Times New Roman"/>
              </a:rPr>
              <a:t>a  </a:t>
            </a:r>
            <a:r>
              <a:rPr sz="2400" spc="35" dirty="0">
                <a:latin typeface="Times New Roman"/>
                <a:cs typeface="Times New Roman"/>
              </a:rPr>
              <a:t>positive </a:t>
            </a:r>
            <a:r>
              <a:rPr sz="2400" spc="95" dirty="0">
                <a:latin typeface="Times New Roman"/>
                <a:cs typeface="Times New Roman"/>
              </a:rPr>
              <a:t>or </a:t>
            </a:r>
            <a:r>
              <a:rPr sz="2400" spc="80" dirty="0">
                <a:latin typeface="Times New Roman"/>
                <a:cs typeface="Times New Roman"/>
              </a:rPr>
              <a:t>negative </a:t>
            </a:r>
            <a:r>
              <a:rPr sz="2400" spc="85" dirty="0">
                <a:latin typeface="Times New Roman"/>
                <a:cs typeface="Times New Roman"/>
              </a:rPr>
              <a:t>feedback. </a:t>
            </a:r>
            <a:r>
              <a:rPr sz="2400" spc="-70" dirty="0">
                <a:latin typeface="Times New Roman"/>
                <a:cs typeface="Times New Roman"/>
              </a:rPr>
              <a:t>An </a:t>
            </a:r>
            <a:r>
              <a:rPr sz="2400" spc="25" dirty="0">
                <a:latin typeface="Times New Roman"/>
                <a:cs typeface="Times New Roman"/>
              </a:rPr>
              <a:t>ideal </a:t>
            </a:r>
            <a:r>
              <a:rPr sz="2400" spc="-50" dirty="0">
                <a:latin typeface="Times New Roman"/>
                <a:cs typeface="Times New Roman"/>
              </a:rPr>
              <a:t>OP </a:t>
            </a:r>
            <a:r>
              <a:rPr sz="2400" spc="-10" dirty="0">
                <a:latin typeface="Times New Roman"/>
                <a:cs typeface="Times New Roman"/>
              </a:rPr>
              <a:t>Amp </a:t>
            </a:r>
            <a:r>
              <a:rPr sz="2400" spc="50" dirty="0">
                <a:latin typeface="Times New Roman"/>
                <a:cs typeface="Times New Roman"/>
              </a:rPr>
              <a:t>should </a:t>
            </a:r>
            <a:r>
              <a:rPr sz="2400" spc="70" dirty="0">
                <a:latin typeface="Times New Roman"/>
                <a:cs typeface="Times New Roman"/>
              </a:rPr>
              <a:t>have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1214" y="3188387"/>
            <a:ext cx="6646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Times New Roman"/>
                <a:cs typeface="Times New Roman"/>
              </a:rPr>
              <a:t>loop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gain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but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typically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it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range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between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20,000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206" y="3188387"/>
            <a:ext cx="2563495" cy="11645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927735" marR="5080">
              <a:lnSpc>
                <a:spcPts val="2550"/>
              </a:lnSpc>
              <a:spcBef>
                <a:spcPts val="459"/>
              </a:spcBef>
            </a:pPr>
            <a:r>
              <a:rPr sz="2400" spc="5" dirty="0">
                <a:latin typeface="Times New Roman"/>
                <a:cs typeface="Times New Roman"/>
              </a:rPr>
              <a:t>infinite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open  </a:t>
            </a:r>
            <a:r>
              <a:rPr sz="2400" spc="-35" dirty="0">
                <a:latin typeface="Times New Roman"/>
                <a:cs typeface="Times New Roman"/>
              </a:rPr>
              <a:t>2,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00000.</a:t>
            </a:r>
            <a:endParaRPr sz="2400">
              <a:latin typeface="Times New Roman"/>
              <a:cs typeface="Times New Roman"/>
            </a:endParaRPr>
          </a:p>
          <a:p>
            <a:pPr marL="193675" indent="-180975">
              <a:lnSpc>
                <a:spcPct val="100000"/>
              </a:lnSpc>
              <a:spcBef>
                <a:spcPts val="625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b="1" spc="-70" dirty="0">
                <a:latin typeface="Arial"/>
                <a:cs typeface="Arial"/>
              </a:rPr>
              <a:t>Input</a:t>
            </a:r>
            <a:r>
              <a:rPr sz="2400" b="1" spc="-215" dirty="0">
                <a:latin typeface="Arial"/>
                <a:cs typeface="Arial"/>
              </a:rPr>
              <a:t> </a:t>
            </a:r>
            <a:r>
              <a:rPr sz="2400" b="1" spc="-135" dirty="0">
                <a:latin typeface="Arial"/>
                <a:cs typeface="Arial"/>
              </a:rPr>
              <a:t>impedance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0595" y="4351970"/>
            <a:ext cx="8612505" cy="17081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 marR="30480" indent="95250" algn="just">
              <a:lnSpc>
                <a:spcPct val="90000"/>
              </a:lnSpc>
              <a:spcBef>
                <a:spcPts val="390"/>
              </a:spcBef>
            </a:pPr>
            <a:r>
              <a:rPr sz="2400" b="1" spc="-50" dirty="0">
                <a:latin typeface="Arial"/>
                <a:cs typeface="Arial"/>
              </a:rPr>
              <a:t>Infinite </a:t>
            </a:r>
            <a:r>
              <a:rPr sz="2400" spc="-135" dirty="0">
                <a:latin typeface="Arial"/>
                <a:cs typeface="Arial"/>
              </a:rPr>
              <a:t>– </a:t>
            </a:r>
            <a:r>
              <a:rPr sz="2400" spc="70" dirty="0">
                <a:latin typeface="Times New Roman"/>
                <a:cs typeface="Times New Roman"/>
              </a:rPr>
              <a:t>Input </a:t>
            </a:r>
            <a:r>
              <a:rPr sz="2400" spc="75" dirty="0">
                <a:latin typeface="Times New Roman"/>
                <a:cs typeface="Times New Roman"/>
              </a:rPr>
              <a:t>impedance </a:t>
            </a:r>
            <a:r>
              <a:rPr sz="2400" spc="-40" dirty="0">
                <a:latin typeface="Times New Roman"/>
                <a:cs typeface="Times New Roman"/>
              </a:rPr>
              <a:t>is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60" dirty="0">
                <a:latin typeface="Times New Roman"/>
                <a:cs typeface="Times New Roman"/>
              </a:rPr>
              <a:t>ratio </a:t>
            </a:r>
            <a:r>
              <a:rPr sz="2400" spc="80" dirty="0">
                <a:latin typeface="Times New Roman"/>
                <a:cs typeface="Times New Roman"/>
              </a:rPr>
              <a:t>of </a:t>
            </a:r>
            <a:r>
              <a:rPr sz="2400" spc="65" dirty="0">
                <a:latin typeface="Times New Roman"/>
                <a:cs typeface="Times New Roman"/>
              </a:rPr>
              <a:t>input </a:t>
            </a:r>
            <a:r>
              <a:rPr sz="2400" spc="75" dirty="0">
                <a:latin typeface="Times New Roman"/>
                <a:cs typeface="Times New Roman"/>
              </a:rPr>
              <a:t>voltage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80" dirty="0">
                <a:latin typeface="Times New Roman"/>
                <a:cs typeface="Times New Roman"/>
              </a:rPr>
              <a:t>input  </a:t>
            </a:r>
            <a:r>
              <a:rPr sz="2400" spc="90" dirty="0">
                <a:latin typeface="Times New Roman"/>
                <a:cs typeface="Times New Roman"/>
              </a:rPr>
              <a:t>current </a:t>
            </a:r>
            <a:r>
              <a:rPr sz="2400" spc="105" dirty="0">
                <a:latin typeface="Times New Roman"/>
                <a:cs typeface="Times New Roman"/>
              </a:rPr>
              <a:t>and </a:t>
            </a:r>
            <a:r>
              <a:rPr sz="2400" spc="-40" dirty="0">
                <a:latin typeface="Times New Roman"/>
                <a:cs typeface="Times New Roman"/>
              </a:rPr>
              <a:t>is </a:t>
            </a:r>
            <a:r>
              <a:rPr sz="2400" spc="95" dirty="0">
                <a:latin typeface="Times New Roman"/>
                <a:cs typeface="Times New Roman"/>
              </a:rPr>
              <a:t>assumed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155" dirty="0">
                <a:latin typeface="Times New Roman"/>
                <a:cs typeface="Times New Roman"/>
              </a:rPr>
              <a:t>be </a:t>
            </a:r>
            <a:r>
              <a:rPr sz="2400" spc="15" dirty="0">
                <a:latin typeface="Times New Roman"/>
                <a:cs typeface="Times New Roman"/>
              </a:rPr>
              <a:t>infinite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120" dirty="0">
                <a:latin typeface="Times New Roman"/>
                <a:cs typeface="Times New Roman"/>
              </a:rPr>
              <a:t>prevent </a:t>
            </a:r>
            <a:r>
              <a:rPr sz="2400" spc="35" dirty="0">
                <a:latin typeface="Times New Roman"/>
                <a:cs typeface="Times New Roman"/>
              </a:rPr>
              <a:t>any </a:t>
            </a:r>
            <a:r>
              <a:rPr sz="2400" spc="90" dirty="0">
                <a:latin typeface="Times New Roman"/>
                <a:cs typeface="Times New Roman"/>
              </a:rPr>
              <a:t>current  </a:t>
            </a:r>
            <a:r>
              <a:rPr sz="2400" spc="25" dirty="0">
                <a:latin typeface="Times New Roman"/>
                <a:cs typeface="Times New Roman"/>
              </a:rPr>
              <a:t>flowing </a:t>
            </a:r>
            <a:r>
              <a:rPr sz="2400" spc="70" dirty="0">
                <a:latin typeface="Times New Roman"/>
                <a:cs typeface="Times New Roman"/>
              </a:rPr>
              <a:t>from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95" dirty="0">
                <a:latin typeface="Times New Roman"/>
                <a:cs typeface="Times New Roman"/>
              </a:rPr>
              <a:t>source </a:t>
            </a:r>
            <a:r>
              <a:rPr sz="2400" spc="25" dirty="0">
                <a:latin typeface="Times New Roman"/>
                <a:cs typeface="Times New Roman"/>
              </a:rPr>
              <a:t>supply </a:t>
            </a:r>
            <a:r>
              <a:rPr sz="2400" spc="75" dirty="0">
                <a:latin typeface="Times New Roman"/>
                <a:cs typeface="Times New Roman"/>
              </a:rPr>
              <a:t>into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25" dirty="0">
                <a:latin typeface="Times New Roman"/>
                <a:cs typeface="Times New Roman"/>
              </a:rPr>
              <a:t>amplifiers </a:t>
            </a:r>
            <a:r>
              <a:rPr sz="2400" spc="80" dirty="0">
                <a:latin typeface="Times New Roman"/>
                <a:cs typeface="Times New Roman"/>
              </a:rPr>
              <a:t>input </a:t>
            </a:r>
            <a:r>
              <a:rPr sz="2400" dirty="0">
                <a:latin typeface="Times New Roman"/>
                <a:cs typeface="Times New Roman"/>
              </a:rPr>
              <a:t>circuitry  </a:t>
            </a:r>
            <a:r>
              <a:rPr sz="2400" spc="45" dirty="0">
                <a:latin typeface="Times New Roman"/>
                <a:cs typeface="Times New Roman"/>
              </a:rPr>
              <a:t>( </a:t>
            </a:r>
            <a:r>
              <a:rPr sz="2400" spc="-85" dirty="0">
                <a:latin typeface="Times New Roman"/>
                <a:cs typeface="Times New Roman"/>
              </a:rPr>
              <a:t>I</a:t>
            </a:r>
            <a:r>
              <a:rPr sz="2325" spc="-127" baseline="-19713" dirty="0">
                <a:latin typeface="Times New Roman"/>
                <a:cs typeface="Times New Roman"/>
              </a:rPr>
              <a:t>IN </a:t>
            </a:r>
            <a:r>
              <a:rPr sz="2400" spc="-145" dirty="0">
                <a:latin typeface="Times New Roman"/>
                <a:cs typeface="Times New Roman"/>
              </a:rPr>
              <a:t>= </a:t>
            </a:r>
            <a:r>
              <a:rPr sz="2400" spc="120" dirty="0">
                <a:latin typeface="Times New Roman"/>
                <a:cs typeface="Times New Roman"/>
              </a:rPr>
              <a:t>0 </a:t>
            </a:r>
            <a:r>
              <a:rPr sz="2400" spc="15" dirty="0">
                <a:latin typeface="Times New Roman"/>
                <a:cs typeface="Times New Roman"/>
              </a:rPr>
              <a:t>). </a:t>
            </a:r>
            <a:r>
              <a:rPr sz="2400" spc="-10" dirty="0">
                <a:latin typeface="Times New Roman"/>
                <a:cs typeface="Times New Roman"/>
              </a:rPr>
              <a:t>Real </a:t>
            </a:r>
            <a:r>
              <a:rPr sz="2400" spc="75" dirty="0">
                <a:latin typeface="Times New Roman"/>
                <a:cs typeface="Times New Roman"/>
              </a:rPr>
              <a:t>op-amps </a:t>
            </a:r>
            <a:r>
              <a:rPr sz="2400" spc="70" dirty="0">
                <a:latin typeface="Times New Roman"/>
                <a:cs typeface="Times New Roman"/>
              </a:rPr>
              <a:t>have </a:t>
            </a:r>
            <a:r>
              <a:rPr sz="2400" spc="65" dirty="0">
                <a:latin typeface="Times New Roman"/>
                <a:cs typeface="Times New Roman"/>
              </a:rPr>
              <a:t>input leakage </a:t>
            </a:r>
            <a:r>
              <a:rPr sz="2400" spc="90" dirty="0">
                <a:latin typeface="Times New Roman"/>
                <a:cs typeface="Times New Roman"/>
              </a:rPr>
              <a:t>currents </a:t>
            </a:r>
            <a:r>
              <a:rPr sz="2400" spc="70" dirty="0">
                <a:latin typeface="Times New Roman"/>
                <a:cs typeface="Times New Roman"/>
              </a:rPr>
              <a:t>from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85" dirty="0">
                <a:latin typeface="Times New Roman"/>
                <a:cs typeface="Times New Roman"/>
              </a:rPr>
              <a:t>few  </a:t>
            </a:r>
            <a:r>
              <a:rPr sz="2400" spc="40" dirty="0">
                <a:latin typeface="Times New Roman"/>
                <a:cs typeface="Times New Roman"/>
              </a:rPr>
              <a:t>pico-amps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few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milli-amps.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4623" y="895726"/>
            <a:ext cx="53003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Idealized</a:t>
            </a:r>
            <a:r>
              <a:rPr spc="-390" dirty="0"/>
              <a:t> </a:t>
            </a:r>
            <a:r>
              <a:rPr spc="-265" dirty="0"/>
              <a:t>Characteristic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6493" y="2009353"/>
            <a:ext cx="9914255" cy="414591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975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b="1" spc="-95" dirty="0">
                <a:latin typeface="Arial"/>
                <a:cs typeface="Arial"/>
              </a:rPr>
              <a:t>Output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135" dirty="0">
                <a:latin typeface="Arial"/>
                <a:cs typeface="Arial"/>
              </a:rPr>
              <a:t>impedance</a:t>
            </a:r>
            <a:endParaRPr sz="2400">
              <a:latin typeface="Arial"/>
              <a:cs typeface="Arial"/>
            </a:endParaRPr>
          </a:p>
          <a:p>
            <a:pPr marL="927735" marR="5080" algn="just">
              <a:lnSpc>
                <a:spcPct val="100800"/>
              </a:lnSpc>
              <a:spcBef>
                <a:spcPts val="850"/>
              </a:spcBef>
            </a:pPr>
            <a:r>
              <a:rPr sz="2400" b="1" spc="-145" dirty="0">
                <a:latin typeface="Arial"/>
                <a:cs typeface="Arial"/>
              </a:rPr>
              <a:t>Zero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–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ideal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Amp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should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have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zero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output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impedance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without  </a:t>
            </a:r>
            <a:r>
              <a:rPr sz="2400" spc="35" dirty="0">
                <a:latin typeface="Times New Roman"/>
                <a:cs typeface="Times New Roman"/>
              </a:rPr>
              <a:t>any </a:t>
            </a:r>
            <a:r>
              <a:rPr sz="2400" spc="45" dirty="0">
                <a:latin typeface="Times New Roman"/>
                <a:cs typeface="Times New Roman"/>
              </a:rPr>
              <a:t>internal </a:t>
            </a:r>
            <a:r>
              <a:rPr sz="2400" spc="65" dirty="0">
                <a:latin typeface="Times New Roman"/>
                <a:cs typeface="Times New Roman"/>
              </a:rPr>
              <a:t>resistance. </a:t>
            </a:r>
            <a:r>
              <a:rPr sz="2400" dirty="0">
                <a:latin typeface="Times New Roman"/>
                <a:cs typeface="Times New Roman"/>
              </a:rPr>
              <a:t>So </a:t>
            </a:r>
            <a:r>
              <a:rPr sz="2400" spc="135" dirty="0">
                <a:latin typeface="Times New Roman"/>
                <a:cs typeface="Times New Roman"/>
              </a:rPr>
              <a:t>that </a:t>
            </a:r>
            <a:r>
              <a:rPr sz="2400" spc="25" dirty="0">
                <a:latin typeface="Times New Roman"/>
                <a:cs typeface="Times New Roman"/>
              </a:rPr>
              <a:t>it </a:t>
            </a:r>
            <a:r>
              <a:rPr sz="2400" spc="65" dirty="0">
                <a:latin typeface="Times New Roman"/>
                <a:cs typeface="Times New Roman"/>
              </a:rPr>
              <a:t>can </a:t>
            </a:r>
            <a:r>
              <a:rPr sz="2400" spc="25" dirty="0">
                <a:latin typeface="Times New Roman"/>
                <a:cs typeface="Times New Roman"/>
              </a:rPr>
              <a:t>supply </a:t>
            </a:r>
            <a:r>
              <a:rPr sz="2400" spc="-25" dirty="0">
                <a:latin typeface="Times New Roman"/>
                <a:cs typeface="Times New Roman"/>
              </a:rPr>
              <a:t>full </a:t>
            </a:r>
            <a:r>
              <a:rPr sz="2400" spc="100" dirty="0">
                <a:latin typeface="Times New Roman"/>
                <a:cs typeface="Times New Roman"/>
              </a:rPr>
              <a:t>current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load  </a:t>
            </a:r>
            <a:r>
              <a:rPr sz="2400" spc="105" dirty="0">
                <a:latin typeface="Times New Roman"/>
                <a:cs typeface="Times New Roman"/>
              </a:rPr>
              <a:t>connected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114" dirty="0">
                <a:latin typeface="Times New Roman"/>
                <a:cs typeface="Times New Roman"/>
              </a:rPr>
              <a:t>output. </a:t>
            </a:r>
            <a:r>
              <a:rPr sz="2400" spc="-10" dirty="0">
                <a:latin typeface="Times New Roman"/>
                <a:cs typeface="Times New Roman"/>
              </a:rPr>
              <a:t>Real </a:t>
            </a:r>
            <a:r>
              <a:rPr sz="2400" spc="70" dirty="0">
                <a:latin typeface="Times New Roman"/>
                <a:cs typeface="Times New Roman"/>
              </a:rPr>
              <a:t>op-amps have </a:t>
            </a:r>
            <a:r>
              <a:rPr sz="2400" spc="140" dirty="0">
                <a:latin typeface="Times New Roman"/>
                <a:cs typeface="Times New Roman"/>
              </a:rPr>
              <a:t>output </a:t>
            </a:r>
            <a:r>
              <a:rPr sz="2400" spc="80" dirty="0">
                <a:latin typeface="Times New Roman"/>
                <a:cs typeface="Times New Roman"/>
              </a:rPr>
              <a:t>impedances </a:t>
            </a:r>
            <a:r>
              <a:rPr sz="2400" spc="50" dirty="0">
                <a:latin typeface="Times New Roman"/>
                <a:cs typeface="Times New Roman"/>
              </a:rPr>
              <a:t>in 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-50" dirty="0">
                <a:latin typeface="Times New Roman"/>
                <a:cs typeface="Times New Roman"/>
              </a:rPr>
              <a:t>100-20</a:t>
            </a:r>
            <a:r>
              <a:rPr sz="2400" spc="-50" dirty="0">
                <a:latin typeface="Arial"/>
                <a:cs typeface="Arial"/>
              </a:rPr>
              <a:t>kΩ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range.</a:t>
            </a:r>
            <a:endParaRPr sz="24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spcBef>
                <a:spcPts val="875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b="1" spc="-105" dirty="0">
                <a:latin typeface="Arial"/>
                <a:cs typeface="Arial"/>
              </a:rPr>
              <a:t>Bandwidth</a:t>
            </a:r>
            <a:endParaRPr sz="2400">
              <a:latin typeface="Arial"/>
              <a:cs typeface="Arial"/>
            </a:endParaRPr>
          </a:p>
          <a:p>
            <a:pPr marL="927735" marR="21590" algn="just">
              <a:lnSpc>
                <a:spcPct val="100800"/>
              </a:lnSpc>
              <a:spcBef>
                <a:spcPts val="855"/>
              </a:spcBef>
            </a:pPr>
            <a:r>
              <a:rPr sz="2400" b="1" spc="-50" dirty="0">
                <a:latin typeface="Arial"/>
                <a:cs typeface="Arial"/>
              </a:rPr>
              <a:t>Infinite </a:t>
            </a:r>
            <a:r>
              <a:rPr sz="2400" spc="-135" dirty="0">
                <a:latin typeface="Arial"/>
                <a:cs typeface="Arial"/>
              </a:rPr>
              <a:t>–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25" dirty="0">
                <a:latin typeface="Times New Roman"/>
                <a:cs typeface="Times New Roman"/>
              </a:rPr>
              <a:t>ideal </a:t>
            </a:r>
            <a:r>
              <a:rPr sz="2400" spc="20" dirty="0">
                <a:latin typeface="Times New Roman"/>
                <a:cs typeface="Times New Roman"/>
              </a:rPr>
              <a:t>Op </a:t>
            </a:r>
            <a:r>
              <a:rPr sz="2400" spc="-10" dirty="0">
                <a:latin typeface="Times New Roman"/>
                <a:cs typeface="Times New Roman"/>
              </a:rPr>
              <a:t>Amp </a:t>
            </a:r>
            <a:r>
              <a:rPr sz="2400" spc="50" dirty="0">
                <a:latin typeface="Times New Roman"/>
                <a:cs typeface="Times New Roman"/>
              </a:rPr>
              <a:t>should </a:t>
            </a:r>
            <a:r>
              <a:rPr sz="2400" spc="70" dirty="0">
                <a:latin typeface="Times New Roman"/>
                <a:cs typeface="Times New Roman"/>
              </a:rPr>
              <a:t>have </a:t>
            </a:r>
            <a:r>
              <a:rPr sz="2400" spc="114" dirty="0">
                <a:latin typeface="Times New Roman"/>
                <a:cs typeface="Times New Roman"/>
              </a:rPr>
              <a:t>an </a:t>
            </a:r>
            <a:r>
              <a:rPr sz="2400" spc="5" dirty="0">
                <a:latin typeface="Times New Roman"/>
                <a:cs typeface="Times New Roman"/>
              </a:rPr>
              <a:t>infinite </a:t>
            </a:r>
            <a:r>
              <a:rPr sz="2400" spc="70" dirty="0">
                <a:latin typeface="Times New Roman"/>
                <a:cs typeface="Times New Roman"/>
              </a:rPr>
              <a:t>frequency  </a:t>
            </a:r>
            <a:r>
              <a:rPr sz="2400" spc="95" dirty="0">
                <a:latin typeface="Times New Roman"/>
                <a:cs typeface="Times New Roman"/>
              </a:rPr>
              <a:t>response </a:t>
            </a:r>
            <a:r>
              <a:rPr sz="2400" spc="85" dirty="0">
                <a:latin typeface="Times New Roman"/>
                <a:cs typeface="Times New Roman"/>
              </a:rPr>
              <a:t>so </a:t>
            </a:r>
            <a:r>
              <a:rPr sz="2400" spc="135" dirty="0">
                <a:latin typeface="Times New Roman"/>
                <a:cs typeface="Times New Roman"/>
              </a:rPr>
              <a:t>that </a:t>
            </a:r>
            <a:r>
              <a:rPr sz="2400" spc="25" dirty="0">
                <a:latin typeface="Times New Roman"/>
                <a:cs typeface="Times New Roman"/>
              </a:rPr>
              <a:t>it </a:t>
            </a:r>
            <a:r>
              <a:rPr sz="2400" spc="6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amplify </a:t>
            </a:r>
            <a:r>
              <a:rPr sz="2400" spc="35" dirty="0">
                <a:latin typeface="Times New Roman"/>
                <a:cs typeface="Times New Roman"/>
              </a:rPr>
              <a:t>any </a:t>
            </a:r>
            <a:r>
              <a:rPr sz="2400" spc="50" dirty="0">
                <a:latin typeface="Times New Roman"/>
                <a:cs typeface="Times New Roman"/>
              </a:rPr>
              <a:t>frequency </a:t>
            </a:r>
            <a:r>
              <a:rPr sz="2400" spc="70" dirty="0">
                <a:latin typeface="Times New Roman"/>
                <a:cs typeface="Times New Roman"/>
              </a:rPr>
              <a:t>from </a:t>
            </a:r>
            <a:r>
              <a:rPr sz="2400" spc="-225" dirty="0">
                <a:latin typeface="Times New Roman"/>
                <a:cs typeface="Times New Roman"/>
              </a:rPr>
              <a:t>DC </a:t>
            </a:r>
            <a:r>
              <a:rPr sz="2400" spc="10" dirty="0">
                <a:latin typeface="Times New Roman"/>
                <a:cs typeface="Times New Roman"/>
              </a:rPr>
              <a:t>signals </a:t>
            </a:r>
            <a:r>
              <a:rPr sz="2400" spc="125" dirty="0">
                <a:latin typeface="Times New Roman"/>
                <a:cs typeface="Times New Roman"/>
              </a:rPr>
              <a:t>to 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80" dirty="0">
                <a:latin typeface="Times New Roman"/>
                <a:cs typeface="Times New Roman"/>
              </a:rPr>
              <a:t>highest </a:t>
            </a:r>
            <a:r>
              <a:rPr sz="2400" spc="-260" dirty="0">
                <a:latin typeface="Times New Roman"/>
                <a:cs typeface="Times New Roman"/>
              </a:rPr>
              <a:t>AC </a:t>
            </a:r>
            <a:r>
              <a:rPr sz="2400" spc="65" dirty="0">
                <a:latin typeface="Times New Roman"/>
                <a:cs typeface="Times New Roman"/>
              </a:rPr>
              <a:t>frequencies. </a:t>
            </a:r>
            <a:r>
              <a:rPr sz="2400" spc="50" dirty="0">
                <a:latin typeface="Times New Roman"/>
                <a:cs typeface="Times New Roman"/>
              </a:rPr>
              <a:t>But </a:t>
            </a:r>
            <a:r>
              <a:rPr sz="2400" spc="60" dirty="0">
                <a:latin typeface="Times New Roman"/>
                <a:cs typeface="Times New Roman"/>
              </a:rPr>
              <a:t>real</a:t>
            </a:r>
            <a:r>
              <a:rPr sz="2400" spc="7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Op </a:t>
            </a:r>
            <a:r>
              <a:rPr sz="2400" spc="15" dirty="0">
                <a:latin typeface="Times New Roman"/>
                <a:cs typeface="Times New Roman"/>
              </a:rPr>
              <a:t>Amps </a:t>
            </a:r>
            <a:r>
              <a:rPr sz="2400" spc="70" dirty="0">
                <a:latin typeface="Times New Roman"/>
                <a:cs typeface="Times New Roman"/>
              </a:rPr>
              <a:t>have </a:t>
            </a:r>
            <a:r>
              <a:rPr sz="2400" spc="15" dirty="0">
                <a:latin typeface="Times New Roman"/>
                <a:cs typeface="Times New Roman"/>
              </a:rPr>
              <a:t>limited  </a:t>
            </a:r>
            <a:r>
              <a:rPr sz="2400" spc="85" dirty="0">
                <a:latin typeface="Times New Roman"/>
                <a:cs typeface="Times New Roman"/>
              </a:rPr>
              <a:t>bandwidth.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4623" y="975351"/>
            <a:ext cx="53003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Idealized</a:t>
            </a:r>
            <a:r>
              <a:rPr spc="-390" dirty="0"/>
              <a:t> </a:t>
            </a:r>
            <a:r>
              <a:rPr spc="-265" dirty="0"/>
              <a:t>Characteristic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6762" y="2057271"/>
            <a:ext cx="9324340" cy="363092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59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b="1" spc="-75" dirty="0">
                <a:latin typeface="Arial"/>
                <a:cs typeface="Arial"/>
              </a:rPr>
              <a:t>Offset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110" dirty="0">
                <a:latin typeface="Arial"/>
                <a:cs typeface="Arial"/>
              </a:rPr>
              <a:t>Voltage</a:t>
            </a:r>
            <a:endParaRPr sz="2400">
              <a:latin typeface="Arial"/>
              <a:cs typeface="Arial"/>
            </a:endParaRPr>
          </a:p>
          <a:p>
            <a:pPr marL="927735" marR="23495" algn="just">
              <a:lnSpc>
                <a:spcPct val="100000"/>
              </a:lnSpc>
              <a:spcBef>
                <a:spcPts val="500"/>
              </a:spcBef>
            </a:pPr>
            <a:r>
              <a:rPr sz="2400" b="1" spc="-140" dirty="0">
                <a:latin typeface="Arial"/>
                <a:cs typeface="Arial"/>
              </a:rPr>
              <a:t>Zero </a:t>
            </a:r>
            <a:r>
              <a:rPr sz="2400" spc="-135" dirty="0">
                <a:latin typeface="Arial"/>
                <a:cs typeface="Arial"/>
              </a:rPr>
              <a:t>– </a:t>
            </a:r>
            <a:r>
              <a:rPr sz="2400" spc="15" dirty="0">
                <a:latin typeface="Times New Roman"/>
                <a:cs typeface="Times New Roman"/>
              </a:rPr>
              <a:t>The </a:t>
            </a:r>
            <a:r>
              <a:rPr sz="2400" spc="25" dirty="0">
                <a:latin typeface="Times New Roman"/>
                <a:cs typeface="Times New Roman"/>
              </a:rPr>
              <a:t>amplifiers </a:t>
            </a:r>
            <a:r>
              <a:rPr sz="2400" spc="145" dirty="0">
                <a:latin typeface="Times New Roman"/>
                <a:cs typeface="Times New Roman"/>
              </a:rPr>
              <a:t>output </a:t>
            </a:r>
            <a:r>
              <a:rPr sz="2400" spc="-65" dirty="0">
                <a:latin typeface="Times New Roman"/>
                <a:cs typeface="Times New Roman"/>
              </a:rPr>
              <a:t>will </a:t>
            </a:r>
            <a:r>
              <a:rPr sz="2400" spc="155" dirty="0">
                <a:latin typeface="Times New Roman"/>
                <a:cs typeface="Times New Roman"/>
              </a:rPr>
              <a:t>be </a:t>
            </a:r>
            <a:r>
              <a:rPr sz="2400" spc="105" dirty="0">
                <a:latin typeface="Times New Roman"/>
                <a:cs typeface="Times New Roman"/>
              </a:rPr>
              <a:t>zero </a:t>
            </a:r>
            <a:r>
              <a:rPr sz="2400" spc="110" dirty="0">
                <a:latin typeface="Times New Roman"/>
                <a:cs typeface="Times New Roman"/>
              </a:rPr>
              <a:t>when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85" dirty="0">
                <a:latin typeface="Times New Roman"/>
                <a:cs typeface="Times New Roman"/>
              </a:rPr>
              <a:t>voltage  </a:t>
            </a:r>
            <a:r>
              <a:rPr sz="2400" spc="65" dirty="0">
                <a:latin typeface="Times New Roman"/>
                <a:cs typeface="Times New Roman"/>
              </a:rPr>
              <a:t>difference </a:t>
            </a:r>
            <a:r>
              <a:rPr sz="2400" spc="145" dirty="0">
                <a:latin typeface="Times New Roman"/>
                <a:cs typeface="Times New Roman"/>
              </a:rPr>
              <a:t>between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35" dirty="0">
                <a:latin typeface="Times New Roman"/>
                <a:cs typeface="Times New Roman"/>
              </a:rPr>
              <a:t>inverting </a:t>
            </a:r>
            <a:r>
              <a:rPr sz="2400" spc="110" dirty="0">
                <a:latin typeface="Times New Roman"/>
                <a:cs typeface="Times New Roman"/>
              </a:rPr>
              <a:t>and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35" dirty="0">
                <a:latin typeface="Times New Roman"/>
                <a:cs typeface="Times New Roman"/>
              </a:rPr>
              <a:t>non-inverting </a:t>
            </a:r>
            <a:r>
              <a:rPr sz="2400" spc="75" dirty="0">
                <a:latin typeface="Times New Roman"/>
                <a:cs typeface="Times New Roman"/>
              </a:rPr>
              <a:t>inputs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is  </a:t>
            </a:r>
            <a:r>
              <a:rPr sz="2400" spc="70" dirty="0">
                <a:latin typeface="Times New Roman"/>
                <a:cs typeface="Times New Roman"/>
              </a:rPr>
              <a:t>zero,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same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when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both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inputs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grounded.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op-amps  </a:t>
            </a:r>
            <a:r>
              <a:rPr sz="2400" spc="75" dirty="0">
                <a:latin typeface="Times New Roman"/>
                <a:cs typeface="Times New Roman"/>
              </a:rPr>
              <a:t>have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some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amount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output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offset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voltage.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975"/>
              </a:spcBef>
            </a:pPr>
            <a:r>
              <a:rPr sz="2000" spc="45" dirty="0">
                <a:latin typeface="Times New Roman"/>
                <a:cs typeface="Times New Roman"/>
              </a:rPr>
              <a:t>From </a:t>
            </a:r>
            <a:r>
              <a:rPr sz="2000" spc="114" dirty="0">
                <a:latin typeface="Times New Roman"/>
                <a:cs typeface="Times New Roman"/>
              </a:rPr>
              <a:t>these </a:t>
            </a:r>
            <a:r>
              <a:rPr sz="2000" spc="20" dirty="0">
                <a:latin typeface="Arial"/>
                <a:cs typeface="Arial"/>
              </a:rPr>
              <a:t>“idealized” </a:t>
            </a:r>
            <a:r>
              <a:rPr sz="2000" spc="50" dirty="0">
                <a:latin typeface="Times New Roman"/>
                <a:cs typeface="Times New Roman"/>
              </a:rPr>
              <a:t>characteristics </a:t>
            </a:r>
            <a:r>
              <a:rPr sz="2000" spc="65" dirty="0">
                <a:latin typeface="Times New Roman"/>
                <a:cs typeface="Times New Roman"/>
              </a:rPr>
              <a:t>above, </a:t>
            </a:r>
            <a:r>
              <a:rPr sz="2000" spc="140" dirty="0">
                <a:latin typeface="Times New Roman"/>
                <a:cs typeface="Times New Roman"/>
              </a:rPr>
              <a:t>we </a:t>
            </a:r>
            <a:r>
              <a:rPr sz="2000" spc="65" dirty="0">
                <a:latin typeface="Times New Roman"/>
                <a:cs typeface="Times New Roman"/>
              </a:rPr>
              <a:t>can </a:t>
            </a:r>
            <a:r>
              <a:rPr sz="2000" spc="114" dirty="0">
                <a:latin typeface="Times New Roman"/>
                <a:cs typeface="Times New Roman"/>
              </a:rPr>
              <a:t>see </a:t>
            </a:r>
            <a:r>
              <a:rPr sz="2000" spc="140" dirty="0">
                <a:latin typeface="Times New Roman"/>
                <a:cs typeface="Times New Roman"/>
              </a:rPr>
              <a:t>that </a:t>
            </a:r>
            <a:r>
              <a:rPr sz="2000" spc="155" dirty="0">
                <a:latin typeface="Times New Roman"/>
                <a:cs typeface="Times New Roman"/>
              </a:rPr>
              <a:t>the </a:t>
            </a:r>
            <a:r>
              <a:rPr sz="2000" spc="55" dirty="0">
                <a:latin typeface="Times New Roman"/>
                <a:cs typeface="Times New Roman"/>
              </a:rPr>
              <a:t>input </a:t>
            </a:r>
            <a:r>
              <a:rPr sz="2000" spc="60" dirty="0">
                <a:latin typeface="Times New Roman"/>
                <a:cs typeface="Times New Roman"/>
              </a:rPr>
              <a:t>resistance </a:t>
            </a:r>
            <a:r>
              <a:rPr sz="2000" spc="-15" dirty="0">
                <a:latin typeface="Times New Roman"/>
                <a:cs typeface="Times New Roman"/>
              </a:rPr>
              <a:t>is  </a:t>
            </a:r>
            <a:r>
              <a:rPr sz="2000" spc="15" dirty="0">
                <a:latin typeface="Times New Roman"/>
                <a:cs typeface="Times New Roman"/>
              </a:rPr>
              <a:t>infinite, </a:t>
            </a:r>
            <a:r>
              <a:rPr sz="2000" spc="85" dirty="0">
                <a:latin typeface="Times New Roman"/>
                <a:cs typeface="Times New Roman"/>
              </a:rPr>
              <a:t>so </a:t>
            </a:r>
            <a:r>
              <a:rPr sz="2000" b="1" spc="-95" dirty="0">
                <a:latin typeface="Arial"/>
                <a:cs typeface="Arial"/>
              </a:rPr>
              <a:t>no </a:t>
            </a:r>
            <a:r>
              <a:rPr sz="2000" b="1" spc="-80" dirty="0">
                <a:latin typeface="Arial"/>
                <a:cs typeface="Arial"/>
              </a:rPr>
              <a:t>current </a:t>
            </a:r>
            <a:r>
              <a:rPr sz="2000" b="1" spc="-60" dirty="0">
                <a:latin typeface="Arial"/>
                <a:cs typeface="Arial"/>
              </a:rPr>
              <a:t>flows </a:t>
            </a:r>
            <a:r>
              <a:rPr sz="2000" b="1" spc="-35" dirty="0">
                <a:latin typeface="Arial"/>
                <a:cs typeface="Arial"/>
              </a:rPr>
              <a:t>into </a:t>
            </a:r>
            <a:r>
              <a:rPr sz="2000" b="1" spc="-45" dirty="0">
                <a:latin typeface="Arial"/>
                <a:cs typeface="Arial"/>
              </a:rPr>
              <a:t>either </a:t>
            </a:r>
            <a:r>
              <a:rPr sz="2000" b="1" spc="-70" dirty="0">
                <a:latin typeface="Arial"/>
                <a:cs typeface="Arial"/>
              </a:rPr>
              <a:t>input </a:t>
            </a:r>
            <a:r>
              <a:rPr sz="2000" b="1" spc="-55" dirty="0">
                <a:latin typeface="Arial"/>
                <a:cs typeface="Arial"/>
              </a:rPr>
              <a:t>terminal </a:t>
            </a:r>
            <a:r>
              <a:rPr sz="2000" spc="114" dirty="0">
                <a:latin typeface="Times New Roman"/>
                <a:cs typeface="Times New Roman"/>
              </a:rPr>
              <a:t>(the </a:t>
            </a:r>
            <a:r>
              <a:rPr sz="2000" spc="40" dirty="0">
                <a:latin typeface="Arial"/>
                <a:cs typeface="Arial"/>
              </a:rPr>
              <a:t>“current </a:t>
            </a:r>
            <a:r>
              <a:rPr sz="2000" spc="50" dirty="0">
                <a:latin typeface="Arial"/>
                <a:cs typeface="Arial"/>
              </a:rPr>
              <a:t>rule”) </a:t>
            </a:r>
            <a:r>
              <a:rPr sz="2000" spc="80" dirty="0">
                <a:latin typeface="Times New Roman"/>
                <a:cs typeface="Times New Roman"/>
              </a:rPr>
              <a:t>and </a:t>
            </a:r>
            <a:r>
              <a:rPr sz="2000" spc="140" dirty="0">
                <a:latin typeface="Times New Roman"/>
                <a:cs typeface="Times New Roman"/>
              </a:rPr>
              <a:t>that  </a:t>
            </a:r>
            <a:r>
              <a:rPr sz="2000" spc="155" dirty="0">
                <a:latin typeface="Times New Roman"/>
                <a:cs typeface="Times New Roman"/>
              </a:rPr>
              <a:t>the </a:t>
            </a:r>
            <a:r>
              <a:rPr sz="2000" b="1" spc="-50" dirty="0">
                <a:latin typeface="Arial"/>
                <a:cs typeface="Arial"/>
              </a:rPr>
              <a:t>differential </a:t>
            </a:r>
            <a:r>
              <a:rPr sz="2000" b="1" spc="-70" dirty="0">
                <a:latin typeface="Arial"/>
                <a:cs typeface="Arial"/>
              </a:rPr>
              <a:t>input </a:t>
            </a:r>
            <a:r>
              <a:rPr sz="2000" b="1" spc="-50" dirty="0">
                <a:latin typeface="Arial"/>
                <a:cs typeface="Arial"/>
              </a:rPr>
              <a:t>offset </a:t>
            </a:r>
            <a:r>
              <a:rPr sz="2000" b="1" spc="-85" dirty="0">
                <a:latin typeface="Arial"/>
                <a:cs typeface="Arial"/>
              </a:rPr>
              <a:t>voltage </a:t>
            </a:r>
            <a:r>
              <a:rPr sz="2000" b="1" spc="-150" dirty="0">
                <a:latin typeface="Arial"/>
                <a:cs typeface="Arial"/>
              </a:rPr>
              <a:t>is </a:t>
            </a:r>
            <a:r>
              <a:rPr sz="2000" b="1" spc="-75" dirty="0">
                <a:latin typeface="Arial"/>
                <a:cs typeface="Arial"/>
              </a:rPr>
              <a:t>zero </a:t>
            </a:r>
            <a:r>
              <a:rPr sz="2000" spc="114" dirty="0">
                <a:latin typeface="Times New Roman"/>
                <a:cs typeface="Times New Roman"/>
              </a:rPr>
              <a:t>(the </a:t>
            </a:r>
            <a:r>
              <a:rPr sz="2000" spc="25" dirty="0">
                <a:latin typeface="Arial"/>
                <a:cs typeface="Arial"/>
              </a:rPr>
              <a:t>“voltage </a:t>
            </a:r>
            <a:r>
              <a:rPr sz="2000" spc="50" dirty="0">
                <a:latin typeface="Arial"/>
                <a:cs typeface="Arial"/>
              </a:rPr>
              <a:t>rule”)</a:t>
            </a:r>
            <a:r>
              <a:rPr sz="2000" spc="50" dirty="0">
                <a:latin typeface="Times New Roman"/>
                <a:cs typeface="Times New Roman"/>
              </a:rPr>
              <a:t>. </a:t>
            </a:r>
            <a:r>
              <a:rPr sz="2000" spc="15" dirty="0">
                <a:latin typeface="Times New Roman"/>
                <a:cs typeface="Times New Roman"/>
              </a:rPr>
              <a:t>It </a:t>
            </a:r>
            <a:r>
              <a:rPr sz="2000" spc="-20" dirty="0">
                <a:latin typeface="Times New Roman"/>
                <a:cs typeface="Times New Roman"/>
              </a:rPr>
              <a:t>is </a:t>
            </a:r>
            <a:r>
              <a:rPr sz="2000" spc="80" dirty="0">
                <a:latin typeface="Times New Roman"/>
                <a:cs typeface="Times New Roman"/>
              </a:rPr>
              <a:t>important </a:t>
            </a:r>
            <a:r>
              <a:rPr sz="2000" spc="170" dirty="0">
                <a:latin typeface="Times New Roman"/>
                <a:cs typeface="Times New Roman"/>
              </a:rPr>
              <a:t>to  </a:t>
            </a:r>
            <a:r>
              <a:rPr sz="2000" spc="95" dirty="0">
                <a:latin typeface="Times New Roman"/>
                <a:cs typeface="Times New Roman"/>
              </a:rPr>
              <a:t>remember </a:t>
            </a:r>
            <a:r>
              <a:rPr sz="2000" spc="114" dirty="0">
                <a:latin typeface="Times New Roman"/>
                <a:cs typeface="Times New Roman"/>
              </a:rPr>
              <a:t>these </a:t>
            </a:r>
            <a:r>
              <a:rPr sz="2000" spc="125" dirty="0">
                <a:latin typeface="Times New Roman"/>
                <a:cs typeface="Times New Roman"/>
              </a:rPr>
              <a:t>two </a:t>
            </a:r>
            <a:r>
              <a:rPr sz="2000" spc="85" dirty="0">
                <a:latin typeface="Times New Roman"/>
                <a:cs typeface="Times New Roman"/>
              </a:rPr>
              <a:t>properties </a:t>
            </a:r>
            <a:r>
              <a:rPr sz="2000" spc="75" dirty="0">
                <a:latin typeface="Times New Roman"/>
                <a:cs typeface="Times New Roman"/>
              </a:rPr>
              <a:t>as </a:t>
            </a:r>
            <a:r>
              <a:rPr sz="2000" spc="85" dirty="0">
                <a:latin typeface="Times New Roman"/>
                <a:cs typeface="Times New Roman"/>
              </a:rPr>
              <a:t>they </a:t>
            </a:r>
            <a:r>
              <a:rPr sz="2000" spc="-45" dirty="0">
                <a:latin typeface="Times New Roman"/>
                <a:cs typeface="Times New Roman"/>
              </a:rPr>
              <a:t>will </a:t>
            </a:r>
            <a:r>
              <a:rPr sz="2000" spc="75" dirty="0">
                <a:latin typeface="Times New Roman"/>
                <a:cs typeface="Times New Roman"/>
              </a:rPr>
              <a:t>help </a:t>
            </a:r>
            <a:r>
              <a:rPr sz="2000" spc="60" dirty="0">
                <a:latin typeface="Times New Roman"/>
                <a:cs typeface="Times New Roman"/>
              </a:rPr>
              <a:t>us </a:t>
            </a:r>
            <a:r>
              <a:rPr sz="2000" spc="95" dirty="0">
                <a:latin typeface="Times New Roman"/>
                <a:cs typeface="Times New Roman"/>
              </a:rPr>
              <a:t>understand </a:t>
            </a:r>
            <a:r>
              <a:rPr sz="2000" spc="130" dirty="0">
                <a:latin typeface="Times New Roman"/>
                <a:cs typeface="Times New Roman"/>
              </a:rPr>
              <a:t>the </a:t>
            </a:r>
            <a:r>
              <a:rPr sz="2000" spc="45" dirty="0">
                <a:latin typeface="Times New Roman"/>
                <a:cs typeface="Times New Roman"/>
              </a:rPr>
              <a:t>workings </a:t>
            </a:r>
            <a:r>
              <a:rPr sz="2000" spc="70" dirty="0">
                <a:latin typeface="Times New Roman"/>
                <a:cs typeface="Times New Roman"/>
              </a:rPr>
              <a:t>of  </a:t>
            </a:r>
            <a:r>
              <a:rPr sz="2000" spc="155" dirty="0">
                <a:latin typeface="Times New Roman"/>
                <a:cs typeface="Times New Roman"/>
              </a:rPr>
              <a:t>the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b="1" spc="-75" dirty="0">
                <a:latin typeface="Arial"/>
                <a:cs typeface="Arial"/>
              </a:rPr>
              <a:t>Operational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Amplifier</a:t>
            </a:r>
            <a:r>
              <a:rPr sz="2000" b="1" spc="-295" dirty="0">
                <a:latin typeface="Arial"/>
                <a:cs typeface="Arial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with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regards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to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the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analysis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design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of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op-amp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circuits.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031" y="477768"/>
            <a:ext cx="764285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5" dirty="0"/>
              <a:t>Ideal </a:t>
            </a:r>
            <a:r>
              <a:rPr spc="-180" dirty="0"/>
              <a:t>Op-Amp </a:t>
            </a:r>
            <a:r>
              <a:rPr spc="-445" dirty="0"/>
              <a:t>VS </a:t>
            </a:r>
            <a:r>
              <a:rPr spc="-265" dirty="0"/>
              <a:t>Typical </a:t>
            </a:r>
            <a:r>
              <a:rPr spc="-100" dirty="0"/>
              <a:t>Op</a:t>
            </a:r>
            <a:r>
              <a:rPr spc="-105" dirty="0"/>
              <a:t> </a:t>
            </a:r>
            <a:r>
              <a:rPr spc="-225" dirty="0"/>
              <a:t>Amp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0450" y="1391036"/>
          <a:ext cx="10049509" cy="512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2910"/>
                <a:gridCol w="2962910"/>
                <a:gridCol w="4123689"/>
              </a:tblGrid>
              <a:tr h="731519">
                <a:tc>
                  <a:txBody>
                    <a:bodyPr/>
                    <a:lstStyle/>
                    <a:p>
                      <a:pPr marR="1162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b="1" spc="-204" dirty="0">
                          <a:solidFill>
                            <a:srgbClr val="308A70"/>
                          </a:solidFill>
                          <a:latin typeface="Verdana"/>
                          <a:cs typeface="Verdana"/>
                        </a:rPr>
                        <a:t>Topic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75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2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225" dirty="0">
                          <a:solidFill>
                            <a:srgbClr val="308A70"/>
                          </a:solidFill>
                          <a:latin typeface="Verdana"/>
                          <a:cs typeface="Verdana"/>
                        </a:rPr>
                        <a:t>Ideal</a:t>
                      </a:r>
                      <a:r>
                        <a:rPr sz="2400" b="1" spc="-200" dirty="0">
                          <a:solidFill>
                            <a:srgbClr val="308A7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125" dirty="0">
                          <a:solidFill>
                            <a:srgbClr val="308A70"/>
                          </a:solidFill>
                          <a:latin typeface="Verdana"/>
                          <a:cs typeface="Verdana"/>
                        </a:rPr>
                        <a:t>Op-Amp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72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90" dirty="0">
                          <a:solidFill>
                            <a:srgbClr val="308A70"/>
                          </a:solidFill>
                          <a:latin typeface="Verdana"/>
                          <a:cs typeface="Verdana"/>
                        </a:rPr>
                        <a:t>Typical</a:t>
                      </a:r>
                      <a:r>
                        <a:rPr sz="2400" b="1" spc="-140" dirty="0">
                          <a:solidFill>
                            <a:srgbClr val="308A7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125" dirty="0">
                          <a:solidFill>
                            <a:srgbClr val="308A70"/>
                          </a:solidFill>
                          <a:latin typeface="Verdana"/>
                          <a:cs typeface="Verdana"/>
                        </a:rPr>
                        <a:t>Op-Amp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201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26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800" b="1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165" dirty="0">
                          <a:latin typeface="Verdana"/>
                          <a:cs typeface="Verdana"/>
                        </a:rPr>
                        <a:t>Resistance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6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5" dirty="0">
                          <a:latin typeface="Georgia"/>
                          <a:cs typeface="Georgia"/>
                        </a:rPr>
                        <a:t>Infinite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15" dirty="0">
                          <a:latin typeface="Georgia"/>
                          <a:cs typeface="Georgia"/>
                        </a:rPr>
                        <a:t>10</a:t>
                      </a:r>
                      <a:r>
                        <a:rPr sz="1800" spc="22" baseline="25462" dirty="0">
                          <a:latin typeface="Georgia"/>
                          <a:cs typeface="Georgia"/>
                        </a:rPr>
                        <a:t>6</a:t>
                      </a:r>
                      <a:r>
                        <a:rPr sz="1800" spc="359" baseline="25462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30" dirty="0">
                          <a:latin typeface="Verdana"/>
                          <a:cs typeface="Verdana"/>
                        </a:rPr>
                        <a:t>Ω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5689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26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800" b="1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190" dirty="0">
                          <a:latin typeface="Verdana"/>
                          <a:cs typeface="Verdana"/>
                        </a:rPr>
                        <a:t>Current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71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06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spc="25" dirty="0">
                          <a:latin typeface="Georgia"/>
                          <a:cs typeface="Georgia"/>
                        </a:rPr>
                        <a:t>10</a:t>
                      </a:r>
                      <a:r>
                        <a:rPr sz="1800" spc="37" baseline="25462" dirty="0">
                          <a:latin typeface="Georgia"/>
                          <a:cs typeface="Georgia"/>
                        </a:rPr>
                        <a:t>-12 </a:t>
                      </a:r>
                      <a:r>
                        <a:rPr sz="1800" spc="90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8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10</a:t>
                      </a:r>
                      <a:r>
                        <a:rPr sz="1800" spc="-22" baseline="25462" dirty="0">
                          <a:latin typeface="Georgia"/>
                          <a:cs typeface="Georgia"/>
                        </a:rPr>
                        <a:t>-8</a:t>
                      </a:r>
                      <a:endParaRPr sz="1800" baseline="25462">
                        <a:latin typeface="Georgia"/>
                        <a:cs typeface="Georgia"/>
                      </a:endParaRPr>
                    </a:p>
                  </a:txBody>
                  <a:tcPr marL="0" marR="0" marT="1771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3689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95" dirty="0">
                          <a:latin typeface="Verdana"/>
                          <a:cs typeface="Verdana"/>
                        </a:rPr>
                        <a:t>Output</a:t>
                      </a:r>
                      <a:r>
                        <a:rPr sz="1800" b="1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165" dirty="0">
                          <a:latin typeface="Verdana"/>
                          <a:cs typeface="Verdana"/>
                        </a:rPr>
                        <a:t>Resistance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84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1550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5" dirty="0">
                          <a:latin typeface="Georgia"/>
                          <a:cs typeface="Georgia"/>
                        </a:rPr>
                        <a:t>100 </a:t>
                      </a:r>
                      <a:r>
                        <a:rPr sz="1800" spc="90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1000</a:t>
                      </a:r>
                      <a:r>
                        <a:rPr sz="1800" spc="-1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30" dirty="0">
                          <a:latin typeface="Verdana"/>
                          <a:cs typeface="Verdana"/>
                        </a:rPr>
                        <a:t>Ω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3689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35" dirty="0">
                          <a:latin typeface="Verdana"/>
                          <a:cs typeface="Verdana"/>
                        </a:rPr>
                        <a:t>Operational</a:t>
                      </a:r>
                      <a:r>
                        <a:rPr sz="1800" b="1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85" dirty="0">
                          <a:latin typeface="Verdana"/>
                          <a:cs typeface="Verdana"/>
                        </a:rPr>
                        <a:t>Gain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spc="-15" dirty="0">
                          <a:latin typeface="Georgia"/>
                          <a:cs typeface="Georgia"/>
                        </a:rPr>
                        <a:t>Infinite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9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spc="30" dirty="0">
                          <a:latin typeface="Georgia"/>
                          <a:cs typeface="Georgia"/>
                        </a:rPr>
                        <a:t>10</a:t>
                      </a:r>
                      <a:r>
                        <a:rPr sz="1800" spc="44" baseline="23148" dirty="0">
                          <a:latin typeface="Georgia"/>
                          <a:cs typeface="Georgia"/>
                        </a:rPr>
                        <a:t>5  </a:t>
                      </a:r>
                      <a:r>
                        <a:rPr sz="1800" spc="90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10</a:t>
                      </a:r>
                      <a:r>
                        <a:rPr sz="1800" spc="30" baseline="23148" dirty="0">
                          <a:latin typeface="Georgia"/>
                          <a:cs typeface="Georgia"/>
                        </a:rPr>
                        <a:t>9</a:t>
                      </a:r>
                      <a:endParaRPr sz="1800" baseline="23148">
                        <a:latin typeface="Georgia"/>
                        <a:cs typeface="Georgia"/>
                      </a:endParaRPr>
                    </a:p>
                  </a:txBody>
                  <a:tcPr marL="0" marR="0" marT="179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518">
                <a:tc>
                  <a:txBody>
                    <a:bodyPr/>
                    <a:lstStyle/>
                    <a:p>
                      <a:pPr marL="69278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b="1" spc="-190" dirty="0">
                          <a:latin typeface="Verdana"/>
                          <a:cs typeface="Verdana"/>
                        </a:rPr>
                        <a:t>Bandwidth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0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Georgia"/>
                          <a:cs typeface="Georgia"/>
                        </a:rPr>
                        <a:t>Infinite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155065" marR="337820" indent="-810260">
                        <a:lnSpc>
                          <a:spcPct val="100899"/>
                        </a:lnSpc>
                        <a:spcBef>
                          <a:spcPts val="315"/>
                        </a:spcBef>
                      </a:pPr>
                      <a:r>
                        <a:rPr sz="1800" spc="95" dirty="0">
                          <a:latin typeface="Georgia"/>
                          <a:cs typeface="Georgia"/>
                        </a:rPr>
                        <a:t>Attenuates </a:t>
                      </a:r>
                      <a:r>
                        <a:rPr sz="1800" spc="180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 spc="120" dirty="0">
                          <a:latin typeface="Georgia"/>
                          <a:cs typeface="Georgia"/>
                        </a:rPr>
                        <a:t>phases </a:t>
                      </a:r>
                      <a:r>
                        <a:rPr sz="1800" spc="135" dirty="0">
                          <a:latin typeface="Georgia"/>
                          <a:cs typeface="Georgia"/>
                        </a:rPr>
                        <a:t>at</a:t>
                      </a:r>
                      <a:r>
                        <a:rPr sz="1800" spc="-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80" dirty="0">
                          <a:latin typeface="Georgia"/>
                          <a:cs typeface="Georgia"/>
                        </a:rPr>
                        <a:t>high  </a:t>
                      </a:r>
                      <a:r>
                        <a:rPr sz="1800" spc="120" dirty="0">
                          <a:latin typeface="Georgia"/>
                          <a:cs typeface="Georgia"/>
                        </a:rPr>
                        <a:t>frequencies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914460">
                <a:tc>
                  <a:txBody>
                    <a:bodyPr/>
                    <a:lstStyle/>
                    <a:p>
                      <a:pPr marL="56896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b="1" spc="-190" dirty="0">
                          <a:latin typeface="Verdana"/>
                          <a:cs typeface="Verdana"/>
                        </a:rPr>
                        <a:t>Temperature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816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R="735330" algn="r">
                        <a:lnSpc>
                          <a:spcPct val="100000"/>
                        </a:lnSpc>
                      </a:pPr>
                      <a:r>
                        <a:rPr sz="1800" spc="4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135" dirty="0">
                          <a:latin typeface="Georgia"/>
                          <a:cs typeface="Georgia"/>
                        </a:rPr>
                        <a:t>Depends </a:t>
                      </a:r>
                      <a:r>
                        <a:rPr sz="1800" spc="100" dirty="0">
                          <a:latin typeface="Georgia"/>
                          <a:cs typeface="Georgia"/>
                        </a:rPr>
                        <a:t>of </a:t>
                      </a:r>
                      <a:r>
                        <a:rPr sz="1800" spc="105" dirty="0">
                          <a:latin typeface="Georgia"/>
                          <a:cs typeface="Georgia"/>
                        </a:rPr>
                        <a:t>bandwidth </a:t>
                      </a:r>
                      <a:r>
                        <a:rPr sz="1800" spc="18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800" spc="-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30" dirty="0">
                          <a:latin typeface="Georgia"/>
                          <a:cs typeface="Georgia"/>
                        </a:rPr>
                        <a:t>gain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099" y="975351"/>
            <a:ext cx="45593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0" dirty="0"/>
              <a:t>OPAMP</a:t>
            </a:r>
            <a:r>
              <a:rPr spc="-315" dirty="0"/>
              <a:t> </a:t>
            </a:r>
            <a:r>
              <a:rPr spc="-229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3512" y="2009329"/>
            <a:ext cx="5245100" cy="3402329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5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65" dirty="0">
                <a:latin typeface="Georgia"/>
                <a:cs typeface="Georgia"/>
              </a:rPr>
              <a:t>Amplification</a:t>
            </a:r>
            <a:endParaRPr sz="2400">
              <a:latin typeface="Georgia"/>
              <a:cs typeface="Georgia"/>
            </a:endParaRPr>
          </a:p>
          <a:p>
            <a:pPr marL="193675" indent="-181610">
              <a:lnSpc>
                <a:spcPct val="100000"/>
              </a:lnSpc>
              <a:spcBef>
                <a:spcPts val="95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165" dirty="0">
                <a:latin typeface="Georgia"/>
                <a:cs typeface="Georgia"/>
              </a:rPr>
              <a:t>Comparator</a:t>
            </a:r>
            <a:endParaRPr sz="2400">
              <a:latin typeface="Georgia"/>
              <a:cs typeface="Georgia"/>
            </a:endParaRPr>
          </a:p>
          <a:p>
            <a:pPr marL="193675" indent="-181610">
              <a:lnSpc>
                <a:spcPct val="100000"/>
              </a:lnSpc>
              <a:spcBef>
                <a:spcPts val="87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65" dirty="0">
                <a:latin typeface="Georgia"/>
                <a:cs typeface="Georgia"/>
              </a:rPr>
              <a:t>Signal</a:t>
            </a:r>
            <a:r>
              <a:rPr sz="2400" spc="-90" dirty="0">
                <a:latin typeface="Georgia"/>
                <a:cs typeface="Georgia"/>
              </a:rPr>
              <a:t> </a:t>
            </a:r>
            <a:r>
              <a:rPr sz="2400" spc="80" dirty="0">
                <a:latin typeface="Georgia"/>
                <a:cs typeface="Georgia"/>
              </a:rPr>
              <a:t>Modulation</a:t>
            </a:r>
            <a:endParaRPr sz="2400">
              <a:latin typeface="Georgia"/>
              <a:cs typeface="Georgia"/>
            </a:endParaRPr>
          </a:p>
          <a:p>
            <a:pPr marL="193675" indent="-181610">
              <a:lnSpc>
                <a:spcPct val="100000"/>
              </a:lnSpc>
              <a:spcBef>
                <a:spcPts val="95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-95" dirty="0">
                <a:latin typeface="Georgia"/>
                <a:cs typeface="Georgia"/>
              </a:rPr>
              <a:t>Filters</a:t>
            </a:r>
            <a:endParaRPr sz="2400">
              <a:latin typeface="Georgia"/>
              <a:cs typeface="Georgia"/>
            </a:endParaRPr>
          </a:p>
          <a:p>
            <a:pPr marL="193675" indent="-181610">
              <a:lnSpc>
                <a:spcPct val="100000"/>
              </a:lnSpc>
              <a:spcBef>
                <a:spcPts val="87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190" dirty="0">
                <a:latin typeface="Georgia"/>
                <a:cs typeface="Georgia"/>
              </a:rPr>
              <a:t>Voltage</a:t>
            </a:r>
            <a:r>
              <a:rPr sz="2400" spc="100" dirty="0">
                <a:latin typeface="Georgia"/>
                <a:cs typeface="Georgia"/>
              </a:rPr>
              <a:t> </a:t>
            </a:r>
            <a:r>
              <a:rPr sz="2400" spc="65" dirty="0">
                <a:latin typeface="Georgia"/>
                <a:cs typeface="Georgia"/>
              </a:rPr>
              <a:t>follower</a:t>
            </a:r>
            <a:endParaRPr sz="2400">
              <a:latin typeface="Georgia"/>
              <a:cs typeface="Georgia"/>
            </a:endParaRPr>
          </a:p>
          <a:p>
            <a:pPr marL="193675" indent="-181610">
              <a:lnSpc>
                <a:spcPct val="100000"/>
              </a:lnSpc>
              <a:spcBef>
                <a:spcPts val="87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150" dirty="0">
                <a:latin typeface="Georgia"/>
                <a:cs typeface="Georgia"/>
              </a:rPr>
              <a:t>Mathematical</a:t>
            </a:r>
            <a:r>
              <a:rPr sz="2400" spc="55" dirty="0">
                <a:latin typeface="Georgia"/>
                <a:cs typeface="Georgia"/>
              </a:rPr>
              <a:t> </a:t>
            </a:r>
            <a:r>
              <a:rPr sz="2400" spc="120" dirty="0">
                <a:latin typeface="Georgia"/>
                <a:cs typeface="Georgia"/>
              </a:rPr>
              <a:t>Operations</a:t>
            </a:r>
            <a:endParaRPr sz="2400">
              <a:latin typeface="Georgia"/>
              <a:cs typeface="Georgia"/>
            </a:endParaRPr>
          </a:p>
          <a:p>
            <a:pPr marL="193675" indent="-181610">
              <a:lnSpc>
                <a:spcPct val="100000"/>
              </a:lnSpc>
              <a:spcBef>
                <a:spcPts val="95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114" dirty="0">
                <a:latin typeface="Georgia"/>
                <a:cs typeface="Georgia"/>
              </a:rPr>
              <a:t>Voltage-Current </a:t>
            </a:r>
            <a:r>
              <a:rPr sz="2400" spc="65" dirty="0">
                <a:latin typeface="Georgia"/>
                <a:cs typeface="Georgia"/>
              </a:rPr>
              <a:t>signal</a:t>
            </a:r>
            <a:r>
              <a:rPr sz="2400" spc="-190" dirty="0">
                <a:latin typeface="Georgia"/>
                <a:cs typeface="Georgia"/>
              </a:rPr>
              <a:t> </a:t>
            </a:r>
            <a:r>
              <a:rPr sz="2400" spc="125" dirty="0">
                <a:latin typeface="Georgia"/>
                <a:cs typeface="Georgia"/>
              </a:rPr>
              <a:t>conversion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7182" y="1003676"/>
            <a:ext cx="29845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0" dirty="0"/>
              <a:t>Amplification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093" y="2031043"/>
            <a:ext cx="7260590" cy="3997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 marR="30480" indent="-635">
              <a:lnSpc>
                <a:spcPct val="100000"/>
              </a:lnSpc>
              <a:spcBef>
                <a:spcPts val="125"/>
              </a:spcBef>
            </a:pPr>
            <a:r>
              <a:rPr sz="2000" spc="30" dirty="0">
                <a:latin typeface="Times New Roman"/>
                <a:cs typeface="Times New Roman"/>
              </a:rPr>
              <a:t>The </a:t>
            </a:r>
            <a:r>
              <a:rPr sz="2000" spc="20" dirty="0">
                <a:latin typeface="Times New Roman"/>
                <a:cs typeface="Times New Roman"/>
              </a:rPr>
              <a:t>amplified </a:t>
            </a:r>
            <a:r>
              <a:rPr sz="2000" spc="114" dirty="0">
                <a:latin typeface="Times New Roman"/>
                <a:cs typeface="Times New Roman"/>
              </a:rPr>
              <a:t>output </a:t>
            </a:r>
            <a:r>
              <a:rPr sz="2000" spc="15" dirty="0">
                <a:latin typeface="Times New Roman"/>
                <a:cs typeface="Times New Roman"/>
              </a:rPr>
              <a:t>signal </a:t>
            </a:r>
            <a:r>
              <a:rPr sz="2000" spc="60" dirty="0">
                <a:latin typeface="Times New Roman"/>
                <a:cs typeface="Times New Roman"/>
              </a:rPr>
              <a:t>from </a:t>
            </a:r>
            <a:r>
              <a:rPr sz="2000" spc="130" dirty="0">
                <a:latin typeface="Times New Roman"/>
                <a:cs typeface="Times New Roman"/>
              </a:rPr>
              <a:t>the </a:t>
            </a:r>
            <a:r>
              <a:rPr sz="2000" spc="50" dirty="0">
                <a:latin typeface="Times New Roman"/>
                <a:cs typeface="Times New Roman"/>
              </a:rPr>
              <a:t>Op </a:t>
            </a:r>
            <a:r>
              <a:rPr sz="2000" spc="15" dirty="0">
                <a:latin typeface="Times New Roman"/>
                <a:cs typeface="Times New Roman"/>
              </a:rPr>
              <a:t>Amp </a:t>
            </a:r>
            <a:r>
              <a:rPr sz="2000" spc="-20" dirty="0">
                <a:latin typeface="Times New Roman"/>
                <a:cs typeface="Times New Roman"/>
              </a:rPr>
              <a:t>is </a:t>
            </a:r>
            <a:r>
              <a:rPr sz="2000" spc="130" dirty="0">
                <a:latin typeface="Times New Roman"/>
                <a:cs typeface="Times New Roman"/>
              </a:rPr>
              <a:t>the </a:t>
            </a:r>
            <a:r>
              <a:rPr sz="2000" spc="55" dirty="0">
                <a:latin typeface="Times New Roman"/>
                <a:cs typeface="Times New Roman"/>
              </a:rPr>
              <a:t>difference  </a:t>
            </a:r>
            <a:r>
              <a:rPr sz="2000" spc="145" dirty="0">
                <a:latin typeface="Times New Roman"/>
                <a:cs typeface="Times New Roman"/>
              </a:rPr>
              <a:t>between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the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two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input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signals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multiplied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by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the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open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loop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gain.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953135">
              <a:lnSpc>
                <a:spcPct val="100000"/>
              </a:lnSpc>
              <a:spcBef>
                <a:spcPts val="1689"/>
              </a:spcBef>
            </a:pPr>
            <a:r>
              <a:rPr sz="2000" spc="90" dirty="0">
                <a:latin typeface="Times New Roman"/>
                <a:cs typeface="Times New Roman"/>
              </a:rPr>
              <a:t>Output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Voltage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Differential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input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voltage</a:t>
            </a:r>
            <a:endParaRPr sz="2000">
              <a:latin typeface="Times New Roman"/>
              <a:cs typeface="Times New Roman"/>
            </a:endParaRPr>
          </a:p>
          <a:p>
            <a:pPr marL="2897505" marR="2700655" indent="962660">
              <a:lnSpc>
                <a:spcPct val="137600"/>
              </a:lnSpc>
            </a:pPr>
            <a:r>
              <a:rPr sz="2000" spc="20" dirty="0">
                <a:latin typeface="Times New Roman"/>
                <a:cs typeface="Times New Roman"/>
              </a:rPr>
              <a:t>x  </a:t>
            </a:r>
            <a:r>
              <a:rPr sz="2000" spc="55" dirty="0">
                <a:latin typeface="Times New Roman"/>
                <a:cs typeface="Times New Roman"/>
              </a:rPr>
              <a:t>Open-loop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gain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401570">
              <a:lnSpc>
                <a:spcPct val="100000"/>
              </a:lnSpc>
              <a:spcBef>
                <a:spcPts val="1660"/>
              </a:spcBef>
              <a:tabLst>
                <a:tab pos="3039110" algn="l"/>
              </a:tabLst>
            </a:pPr>
            <a:r>
              <a:rPr sz="2400" b="1" spc="-200" dirty="0">
                <a:latin typeface="Arial"/>
                <a:cs typeface="Arial"/>
              </a:rPr>
              <a:t>V</a:t>
            </a:r>
            <a:r>
              <a:rPr sz="2325" b="1" spc="-300" baseline="-19713" dirty="0">
                <a:latin typeface="Arial"/>
                <a:cs typeface="Arial"/>
              </a:rPr>
              <a:t>o </a:t>
            </a:r>
            <a:r>
              <a:rPr sz="2325" b="1" spc="-179" baseline="-19713" dirty="0">
                <a:latin typeface="Arial"/>
                <a:cs typeface="Arial"/>
              </a:rPr>
              <a:t> </a:t>
            </a:r>
            <a:r>
              <a:rPr sz="2400" b="1" spc="-190" dirty="0">
                <a:latin typeface="Arial"/>
                <a:cs typeface="Arial"/>
              </a:rPr>
              <a:t>=</a:t>
            </a:r>
            <a:r>
              <a:rPr sz="2400" spc="-190" dirty="0">
                <a:latin typeface="Times New Roman"/>
                <a:cs typeface="Times New Roman"/>
              </a:rPr>
              <a:t>	</a:t>
            </a:r>
            <a:r>
              <a:rPr sz="2400" b="1" spc="-200" dirty="0">
                <a:latin typeface="Arial"/>
                <a:cs typeface="Arial"/>
              </a:rPr>
              <a:t>E</a:t>
            </a:r>
            <a:r>
              <a:rPr sz="2325" b="1" spc="-300" baseline="-19713" dirty="0">
                <a:latin typeface="Arial"/>
                <a:cs typeface="Arial"/>
              </a:rPr>
              <a:t>d </a:t>
            </a:r>
            <a:r>
              <a:rPr sz="2400" b="1" spc="-100" dirty="0">
                <a:latin typeface="Arial"/>
                <a:cs typeface="Arial"/>
              </a:rPr>
              <a:t>x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160" dirty="0">
                <a:latin typeface="Arial"/>
                <a:cs typeface="Arial"/>
              </a:rPr>
              <a:t>A</a:t>
            </a:r>
            <a:r>
              <a:rPr sz="2325" b="1" spc="-240" baseline="-19713" dirty="0">
                <a:latin typeface="Arial"/>
                <a:cs typeface="Arial"/>
              </a:rPr>
              <a:t>OL</a:t>
            </a:r>
            <a:endParaRPr sz="2325" baseline="-19713">
              <a:latin typeface="Arial"/>
              <a:cs typeface="Arial"/>
            </a:endParaRPr>
          </a:p>
          <a:p>
            <a:pPr marL="953135">
              <a:lnSpc>
                <a:spcPct val="100000"/>
              </a:lnSpc>
              <a:spcBef>
                <a:spcPts val="900"/>
              </a:spcBef>
            </a:pPr>
            <a:r>
              <a:rPr sz="2000" spc="70" dirty="0">
                <a:latin typeface="Times New Roman"/>
                <a:cs typeface="Times New Roman"/>
              </a:rPr>
              <a:t>Where,</a:t>
            </a:r>
            <a:endParaRPr sz="2000">
              <a:latin typeface="Times New Roman"/>
              <a:cs typeface="Times New Roman"/>
            </a:endParaRPr>
          </a:p>
          <a:p>
            <a:pPr marL="953135">
              <a:lnSpc>
                <a:spcPct val="100000"/>
              </a:lnSpc>
              <a:spcBef>
                <a:spcPts val="905"/>
              </a:spcBef>
            </a:pPr>
            <a:r>
              <a:rPr sz="2000" spc="-30" dirty="0">
                <a:latin typeface="Times New Roman"/>
                <a:cs typeface="Times New Roman"/>
              </a:rPr>
              <a:t>Ed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voltage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at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(+)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input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-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voltage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at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(-)input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23872" y="3004437"/>
            <a:ext cx="3069457" cy="2488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7182" y="1003676"/>
            <a:ext cx="29845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0" dirty="0"/>
              <a:t>Amplification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2241" y="2120007"/>
            <a:ext cx="9373235" cy="366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 indent="-181610" algn="just">
              <a:lnSpc>
                <a:spcPts val="2865"/>
              </a:lnSpc>
              <a:spcBef>
                <a:spcPts val="10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-55" dirty="0">
                <a:latin typeface="Times New Roman"/>
                <a:cs typeface="Times New Roman"/>
              </a:rPr>
              <a:t>If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both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inputs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are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supplied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with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same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voltage,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Op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Amp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will</a:t>
            </a:r>
            <a:endParaRPr sz="2400">
              <a:latin typeface="Times New Roman"/>
              <a:cs typeface="Times New Roman"/>
            </a:endParaRPr>
          </a:p>
          <a:p>
            <a:pPr marL="193675" algn="just">
              <a:lnSpc>
                <a:spcPts val="2865"/>
              </a:lnSpc>
            </a:pPr>
            <a:r>
              <a:rPr sz="2400" spc="114" dirty="0">
                <a:latin typeface="Times New Roman"/>
                <a:cs typeface="Times New Roman"/>
              </a:rPr>
              <a:t>then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takes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difference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between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two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voltages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it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will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be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0.</a:t>
            </a:r>
            <a:endParaRPr sz="2400">
              <a:latin typeface="Times New Roman"/>
              <a:cs typeface="Times New Roman"/>
            </a:endParaRPr>
          </a:p>
          <a:p>
            <a:pPr marL="193675" marR="6985" indent="-181610" algn="just">
              <a:lnSpc>
                <a:spcPts val="2860"/>
              </a:lnSpc>
              <a:spcBef>
                <a:spcPts val="106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25" dirty="0">
                <a:latin typeface="Times New Roman"/>
                <a:cs typeface="Times New Roman"/>
              </a:rPr>
              <a:t>Op </a:t>
            </a:r>
            <a:r>
              <a:rPr sz="2400" spc="-10" dirty="0">
                <a:latin typeface="Times New Roman"/>
                <a:cs typeface="Times New Roman"/>
              </a:rPr>
              <a:t>Amp </a:t>
            </a:r>
            <a:r>
              <a:rPr sz="2400" spc="-70" dirty="0">
                <a:latin typeface="Times New Roman"/>
                <a:cs typeface="Times New Roman"/>
              </a:rPr>
              <a:t>will </a:t>
            </a:r>
            <a:r>
              <a:rPr sz="2400" spc="-10" dirty="0">
                <a:latin typeface="Times New Roman"/>
                <a:cs typeface="Times New Roman"/>
              </a:rPr>
              <a:t>multiply </a:t>
            </a:r>
            <a:r>
              <a:rPr sz="2400" spc="55" dirty="0">
                <a:latin typeface="Times New Roman"/>
                <a:cs typeface="Times New Roman"/>
              </a:rPr>
              <a:t>this </a:t>
            </a:r>
            <a:r>
              <a:rPr sz="2400" spc="60" dirty="0">
                <a:latin typeface="Times New Roman"/>
                <a:cs typeface="Times New Roman"/>
              </a:rPr>
              <a:t>with </a:t>
            </a:r>
            <a:r>
              <a:rPr sz="2400" spc="25" dirty="0">
                <a:latin typeface="Times New Roman"/>
                <a:cs typeface="Times New Roman"/>
              </a:rPr>
              <a:t>its </a:t>
            </a:r>
            <a:r>
              <a:rPr sz="2400" spc="35" dirty="0">
                <a:latin typeface="Times New Roman"/>
                <a:cs typeface="Times New Roman"/>
              </a:rPr>
              <a:t>gain </a:t>
            </a:r>
            <a:r>
              <a:rPr sz="2400" spc="45" dirty="0">
                <a:latin typeface="Times New Roman"/>
                <a:cs typeface="Times New Roman"/>
              </a:rPr>
              <a:t>1,000,000 </a:t>
            </a:r>
            <a:r>
              <a:rPr sz="2400" spc="85" dirty="0">
                <a:latin typeface="Times New Roman"/>
                <a:cs typeface="Times New Roman"/>
              </a:rPr>
              <a:t>so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140" dirty="0">
                <a:latin typeface="Times New Roman"/>
                <a:cs typeface="Times New Roman"/>
              </a:rPr>
              <a:t>output  </a:t>
            </a:r>
            <a:r>
              <a:rPr sz="2400" spc="60" dirty="0">
                <a:latin typeface="Times New Roman"/>
                <a:cs typeface="Times New Roman"/>
              </a:rPr>
              <a:t>voltage </a:t>
            </a:r>
            <a:r>
              <a:rPr sz="2400" spc="-40" dirty="0">
                <a:latin typeface="Times New Roman"/>
                <a:cs typeface="Times New Roman"/>
              </a:rPr>
              <a:t>is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0.</a:t>
            </a:r>
            <a:endParaRPr sz="2400">
              <a:latin typeface="Times New Roman"/>
              <a:cs typeface="Times New Roman"/>
            </a:endParaRPr>
          </a:p>
          <a:p>
            <a:pPr marL="193675" marR="5080" indent="-181610" algn="just">
              <a:lnSpc>
                <a:spcPct val="99100"/>
              </a:lnSpc>
              <a:spcBef>
                <a:spcPts val="88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35" dirty="0">
                <a:latin typeface="Times New Roman"/>
                <a:cs typeface="Times New Roman"/>
              </a:rPr>
              <a:t>When </a:t>
            </a:r>
            <a:r>
              <a:rPr sz="2400" spc="-90" dirty="0">
                <a:latin typeface="Times New Roman"/>
                <a:cs typeface="Times New Roman"/>
              </a:rPr>
              <a:t>2 </a:t>
            </a:r>
            <a:r>
              <a:rPr sz="2400" spc="45" dirty="0">
                <a:latin typeface="Times New Roman"/>
                <a:cs typeface="Times New Roman"/>
              </a:rPr>
              <a:t>volts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30" dirty="0">
                <a:latin typeface="Times New Roman"/>
                <a:cs typeface="Times New Roman"/>
              </a:rPr>
              <a:t>given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150" dirty="0">
                <a:latin typeface="Times New Roman"/>
                <a:cs typeface="Times New Roman"/>
              </a:rPr>
              <a:t>one </a:t>
            </a:r>
            <a:r>
              <a:rPr sz="2400" spc="65" dirty="0">
                <a:latin typeface="Times New Roman"/>
                <a:cs typeface="Times New Roman"/>
              </a:rPr>
              <a:t>input </a:t>
            </a:r>
            <a:r>
              <a:rPr sz="2400" spc="105" dirty="0">
                <a:latin typeface="Times New Roman"/>
                <a:cs typeface="Times New Roman"/>
              </a:rPr>
              <a:t>and </a:t>
            </a:r>
            <a:r>
              <a:rPr sz="2400" spc="-360" dirty="0">
                <a:latin typeface="Times New Roman"/>
                <a:cs typeface="Times New Roman"/>
              </a:rPr>
              <a:t>1 </a:t>
            </a:r>
            <a:r>
              <a:rPr sz="2400" spc="45" dirty="0">
                <a:latin typeface="Times New Roman"/>
                <a:cs typeface="Times New Roman"/>
              </a:rPr>
              <a:t>volt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110" dirty="0">
                <a:latin typeface="Times New Roman"/>
                <a:cs typeface="Times New Roman"/>
              </a:rPr>
              <a:t>other, </a:t>
            </a:r>
            <a:r>
              <a:rPr sz="2400" spc="130" dirty="0">
                <a:latin typeface="Times New Roman"/>
                <a:cs typeface="Times New Roman"/>
              </a:rPr>
              <a:t>then the </a:t>
            </a:r>
            <a:r>
              <a:rPr sz="2400" spc="90" dirty="0">
                <a:latin typeface="Times New Roman"/>
                <a:cs typeface="Times New Roman"/>
              </a:rPr>
              <a:t>Op  </a:t>
            </a:r>
            <a:r>
              <a:rPr sz="2400" spc="-10" dirty="0">
                <a:latin typeface="Times New Roman"/>
                <a:cs typeface="Times New Roman"/>
              </a:rPr>
              <a:t>Amp </a:t>
            </a:r>
            <a:r>
              <a:rPr sz="2400" spc="-70" dirty="0">
                <a:latin typeface="Times New Roman"/>
                <a:cs typeface="Times New Roman"/>
              </a:rPr>
              <a:t>will </a:t>
            </a:r>
            <a:r>
              <a:rPr sz="2400" spc="95" dirty="0">
                <a:latin typeface="Times New Roman"/>
                <a:cs typeface="Times New Roman"/>
              </a:rPr>
              <a:t>takes </a:t>
            </a:r>
            <a:r>
              <a:rPr sz="2400" spc="50" dirty="0">
                <a:latin typeface="Times New Roman"/>
                <a:cs typeface="Times New Roman"/>
              </a:rPr>
              <a:t>its </a:t>
            </a:r>
            <a:r>
              <a:rPr sz="2400" spc="70" dirty="0">
                <a:latin typeface="Times New Roman"/>
                <a:cs typeface="Times New Roman"/>
              </a:rPr>
              <a:t>difference </a:t>
            </a:r>
            <a:r>
              <a:rPr sz="2400" spc="10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multiply </a:t>
            </a:r>
            <a:r>
              <a:rPr sz="2400" spc="80" dirty="0">
                <a:latin typeface="Times New Roman"/>
                <a:cs typeface="Times New Roman"/>
              </a:rPr>
              <a:t>with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25" dirty="0">
                <a:latin typeface="Times New Roman"/>
                <a:cs typeface="Times New Roman"/>
              </a:rPr>
              <a:t>gain. </a:t>
            </a:r>
            <a:r>
              <a:rPr sz="2400" spc="30" dirty="0">
                <a:latin typeface="Times New Roman"/>
                <a:cs typeface="Times New Roman"/>
              </a:rPr>
              <a:t>That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-360" dirty="0">
                <a:latin typeface="Times New Roman"/>
                <a:cs typeface="Times New Roman"/>
              </a:rPr>
              <a:t>1 </a:t>
            </a:r>
            <a:r>
              <a:rPr sz="2400" spc="45" dirty="0">
                <a:latin typeface="Times New Roman"/>
                <a:cs typeface="Times New Roman"/>
              </a:rPr>
              <a:t>volt </a:t>
            </a:r>
            <a:r>
              <a:rPr sz="2400" spc="10" dirty="0">
                <a:latin typeface="Times New Roman"/>
                <a:cs typeface="Times New Roman"/>
              </a:rPr>
              <a:t>x  </a:t>
            </a:r>
            <a:r>
              <a:rPr sz="2400" spc="50" dirty="0">
                <a:latin typeface="Times New Roman"/>
                <a:cs typeface="Times New Roman"/>
              </a:rPr>
              <a:t>1,000,000.</a:t>
            </a:r>
            <a:endParaRPr sz="2400">
              <a:latin typeface="Times New Roman"/>
              <a:cs typeface="Times New Roman"/>
            </a:endParaRPr>
          </a:p>
          <a:p>
            <a:pPr marL="193675" indent="-181610" algn="just">
              <a:lnSpc>
                <a:spcPts val="2870"/>
              </a:lnSpc>
              <a:spcBef>
                <a:spcPts val="95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30" dirty="0">
                <a:latin typeface="Times New Roman"/>
                <a:cs typeface="Times New Roman"/>
              </a:rPr>
              <a:t>But </a:t>
            </a:r>
            <a:r>
              <a:rPr sz="2400" spc="55" dirty="0">
                <a:latin typeface="Times New Roman"/>
                <a:cs typeface="Times New Roman"/>
              </a:rPr>
              <a:t>this </a:t>
            </a:r>
            <a:r>
              <a:rPr sz="2400" spc="40" dirty="0">
                <a:latin typeface="Times New Roman"/>
                <a:cs typeface="Times New Roman"/>
              </a:rPr>
              <a:t>gain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very </a:t>
            </a:r>
            <a:r>
              <a:rPr sz="2400" spc="40" dirty="0">
                <a:latin typeface="Times New Roman"/>
                <a:cs typeface="Times New Roman"/>
              </a:rPr>
              <a:t>high </a:t>
            </a:r>
            <a:r>
              <a:rPr sz="2400" spc="90" dirty="0">
                <a:latin typeface="Times New Roman"/>
                <a:cs typeface="Times New Roman"/>
              </a:rPr>
              <a:t>so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95" dirty="0">
                <a:latin typeface="Times New Roman"/>
                <a:cs typeface="Times New Roman"/>
              </a:rPr>
              <a:t>reduce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25" dirty="0">
                <a:latin typeface="Times New Roman"/>
                <a:cs typeface="Times New Roman"/>
              </a:rPr>
              <a:t>gain, </a:t>
            </a:r>
            <a:r>
              <a:rPr sz="2400" spc="90" dirty="0">
                <a:latin typeface="Times New Roman"/>
                <a:cs typeface="Times New Roman"/>
              </a:rPr>
              <a:t>feedback </a:t>
            </a:r>
            <a:r>
              <a:rPr sz="2400" spc="70" dirty="0">
                <a:latin typeface="Times New Roman"/>
                <a:cs typeface="Times New Roman"/>
              </a:rPr>
              <a:t>from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93675" algn="just">
              <a:lnSpc>
                <a:spcPts val="2870"/>
              </a:lnSpc>
            </a:pPr>
            <a:r>
              <a:rPr sz="2400" spc="130" dirty="0">
                <a:latin typeface="Times New Roman"/>
                <a:cs typeface="Times New Roman"/>
              </a:rPr>
              <a:t>output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input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usually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done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through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resistor.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4173" y="759462"/>
            <a:ext cx="47929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Operational</a:t>
            </a:r>
            <a:r>
              <a:rPr spc="-325" dirty="0"/>
              <a:t> Amplifier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6832" y="2931220"/>
            <a:ext cx="94976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i="1" spc="-75" dirty="0">
                <a:latin typeface="Arial"/>
                <a:cs typeface="Arial"/>
              </a:rPr>
              <a:t>Operational </a:t>
            </a:r>
            <a:r>
              <a:rPr sz="2400" i="1" spc="-60" dirty="0">
                <a:latin typeface="Arial"/>
                <a:cs typeface="Arial"/>
              </a:rPr>
              <a:t>amplifiers </a:t>
            </a:r>
            <a:r>
              <a:rPr sz="2400" spc="105" dirty="0">
                <a:latin typeface="Times New Roman"/>
                <a:cs typeface="Times New Roman"/>
              </a:rPr>
              <a:t>are </a:t>
            </a:r>
            <a:r>
              <a:rPr sz="2400" spc="30" dirty="0">
                <a:latin typeface="Times New Roman"/>
                <a:cs typeface="Times New Roman"/>
              </a:rPr>
              <a:t>linear </a:t>
            </a:r>
            <a:r>
              <a:rPr sz="2400" spc="55" dirty="0">
                <a:latin typeface="Times New Roman"/>
                <a:cs typeface="Times New Roman"/>
              </a:rPr>
              <a:t>devices </a:t>
            </a:r>
            <a:r>
              <a:rPr sz="2400" spc="140" dirty="0">
                <a:latin typeface="Times New Roman"/>
                <a:cs typeface="Times New Roman"/>
              </a:rPr>
              <a:t>that </a:t>
            </a:r>
            <a:r>
              <a:rPr sz="2400" spc="75" dirty="0">
                <a:latin typeface="Times New Roman"/>
                <a:cs typeface="Times New Roman"/>
              </a:rPr>
              <a:t>have </a:t>
            </a:r>
            <a:r>
              <a:rPr sz="2400" spc="-45" dirty="0">
                <a:latin typeface="Times New Roman"/>
                <a:cs typeface="Times New Roman"/>
              </a:rPr>
              <a:t>all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95" dirty="0">
                <a:latin typeface="Times New Roman"/>
                <a:cs typeface="Times New Roman"/>
              </a:rPr>
              <a:t>properties  </a:t>
            </a:r>
            <a:r>
              <a:rPr sz="2400" spc="70" dirty="0">
                <a:latin typeface="Times New Roman"/>
                <a:cs typeface="Times New Roman"/>
              </a:rPr>
              <a:t>required for </a:t>
            </a:r>
            <a:r>
              <a:rPr sz="2400" spc="30" dirty="0">
                <a:latin typeface="Times New Roman"/>
                <a:cs typeface="Times New Roman"/>
              </a:rPr>
              <a:t>nearly ideal </a:t>
            </a:r>
            <a:r>
              <a:rPr sz="2400" spc="-220" dirty="0">
                <a:latin typeface="Times New Roman"/>
                <a:cs typeface="Times New Roman"/>
              </a:rPr>
              <a:t>DC </a:t>
            </a:r>
            <a:r>
              <a:rPr sz="2400" spc="25" dirty="0">
                <a:latin typeface="Times New Roman"/>
                <a:cs typeface="Times New Roman"/>
              </a:rPr>
              <a:t>amplification </a:t>
            </a:r>
            <a:r>
              <a:rPr sz="2400" spc="105" dirty="0">
                <a:latin typeface="Times New Roman"/>
                <a:cs typeface="Times New Roman"/>
              </a:rPr>
              <a:t>and are </a:t>
            </a:r>
            <a:r>
              <a:rPr sz="2400" spc="120" dirty="0">
                <a:latin typeface="Times New Roman"/>
                <a:cs typeface="Times New Roman"/>
              </a:rPr>
              <a:t>therefore </a:t>
            </a:r>
            <a:r>
              <a:rPr sz="2400" spc="110" dirty="0">
                <a:latin typeface="Times New Roman"/>
                <a:cs typeface="Times New Roman"/>
              </a:rPr>
              <a:t>used  </a:t>
            </a:r>
            <a:r>
              <a:rPr sz="2400" spc="35" dirty="0">
                <a:latin typeface="Times New Roman"/>
                <a:cs typeface="Times New Roman"/>
              </a:rPr>
              <a:t>extensively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spc="20" dirty="0">
                <a:latin typeface="Times New Roman"/>
                <a:cs typeface="Times New Roman"/>
              </a:rPr>
              <a:t>signal </a:t>
            </a:r>
            <a:r>
              <a:rPr sz="2400" spc="40" dirty="0">
                <a:latin typeface="Times New Roman"/>
                <a:cs typeface="Times New Roman"/>
              </a:rPr>
              <a:t>conditioning, </a:t>
            </a:r>
            <a:r>
              <a:rPr sz="2400" spc="20" dirty="0">
                <a:latin typeface="Times New Roman"/>
                <a:cs typeface="Times New Roman"/>
              </a:rPr>
              <a:t>filtering </a:t>
            </a:r>
            <a:r>
              <a:rPr sz="2400" spc="100" dirty="0">
                <a:latin typeface="Times New Roman"/>
                <a:cs typeface="Times New Roman"/>
              </a:rPr>
              <a:t>or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85" dirty="0">
                <a:latin typeface="Times New Roman"/>
                <a:cs typeface="Times New Roman"/>
              </a:rPr>
              <a:t>perform </a:t>
            </a:r>
            <a:r>
              <a:rPr sz="2400" spc="70" dirty="0">
                <a:latin typeface="Times New Roman"/>
                <a:cs typeface="Times New Roman"/>
              </a:rPr>
              <a:t>mathematical  </a:t>
            </a:r>
            <a:r>
              <a:rPr sz="2400" spc="85" dirty="0">
                <a:latin typeface="Times New Roman"/>
                <a:cs typeface="Times New Roman"/>
              </a:rPr>
              <a:t>operations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such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add,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subtract,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integration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and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differentiation.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spc="-434" dirty="0"/>
              <a:t>Inverting</a:t>
            </a:r>
            <a:r>
              <a:rPr spc="-290" dirty="0"/>
              <a:t> </a:t>
            </a:r>
            <a:r>
              <a:rPr spc="-325" dirty="0"/>
              <a:t>Amplifier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093" y="2120010"/>
            <a:ext cx="5380355" cy="3921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8440" marR="30480" indent="-180975" algn="just">
              <a:lnSpc>
                <a:spcPct val="100400"/>
              </a:lnSpc>
              <a:spcBef>
                <a:spcPts val="90"/>
              </a:spcBef>
              <a:buClr>
                <a:srgbClr val="252525"/>
              </a:buClr>
              <a:buFont typeface="Wingdings"/>
              <a:buChar char=""/>
              <a:tabLst>
                <a:tab pos="219075" algn="l"/>
              </a:tabLst>
            </a:pP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15" dirty="0">
                <a:latin typeface="Times New Roman"/>
                <a:cs typeface="Times New Roman"/>
              </a:rPr>
              <a:t>circuit </a:t>
            </a:r>
            <a:r>
              <a:rPr sz="2400" spc="100" dirty="0">
                <a:latin typeface="Times New Roman"/>
                <a:cs typeface="Times New Roman"/>
              </a:rPr>
              <a:t>shown above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114" dirty="0">
                <a:latin typeface="Times New Roman"/>
                <a:cs typeface="Times New Roman"/>
              </a:rPr>
              <a:t>an </a:t>
            </a:r>
            <a:r>
              <a:rPr sz="2400" spc="25" dirty="0">
                <a:latin typeface="Times New Roman"/>
                <a:cs typeface="Times New Roman"/>
              </a:rPr>
              <a:t>inverting  </a:t>
            </a:r>
            <a:r>
              <a:rPr sz="2400" spc="15" dirty="0">
                <a:latin typeface="Times New Roman"/>
                <a:cs typeface="Times New Roman"/>
              </a:rPr>
              <a:t>amplifier </a:t>
            </a:r>
            <a:r>
              <a:rPr sz="2400" spc="60" dirty="0">
                <a:latin typeface="Times New Roman"/>
                <a:cs typeface="Times New Roman"/>
              </a:rPr>
              <a:t>with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50" dirty="0">
                <a:latin typeface="Times New Roman"/>
                <a:cs typeface="Times New Roman"/>
              </a:rPr>
              <a:t>Non </a:t>
            </a:r>
            <a:r>
              <a:rPr sz="2400" spc="35" dirty="0">
                <a:latin typeface="Times New Roman"/>
                <a:cs typeface="Times New Roman"/>
              </a:rPr>
              <a:t>inverting </a:t>
            </a:r>
            <a:r>
              <a:rPr sz="2400" spc="80" dirty="0">
                <a:latin typeface="Times New Roman"/>
                <a:cs typeface="Times New Roman"/>
              </a:rPr>
              <a:t>input  </a:t>
            </a:r>
            <a:r>
              <a:rPr sz="2400" spc="85" dirty="0">
                <a:latin typeface="Times New Roman"/>
                <a:cs typeface="Times New Roman"/>
              </a:rPr>
              <a:t>connected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ground.</a:t>
            </a:r>
            <a:endParaRPr sz="2400">
              <a:latin typeface="Times New Roman"/>
              <a:cs typeface="Times New Roman"/>
            </a:endParaRPr>
          </a:p>
          <a:p>
            <a:pPr marL="218440" marR="31115" indent="-180975" algn="just">
              <a:lnSpc>
                <a:spcPct val="100000"/>
              </a:lnSpc>
              <a:spcBef>
                <a:spcPts val="875"/>
              </a:spcBef>
              <a:buClr>
                <a:srgbClr val="252525"/>
              </a:buClr>
              <a:buFont typeface="Wingdings"/>
              <a:buChar char=""/>
              <a:tabLst>
                <a:tab pos="219075" algn="l"/>
              </a:tabLst>
            </a:pPr>
            <a:r>
              <a:rPr sz="2400" spc="-25" dirty="0">
                <a:latin typeface="Times New Roman"/>
                <a:cs typeface="Times New Roman"/>
              </a:rPr>
              <a:t>Two </a:t>
            </a:r>
            <a:r>
              <a:rPr sz="2400" spc="60" dirty="0">
                <a:latin typeface="Times New Roman"/>
                <a:cs typeface="Times New Roman"/>
              </a:rPr>
              <a:t>resistors </a:t>
            </a:r>
            <a:r>
              <a:rPr sz="2400" b="1" spc="-125" dirty="0">
                <a:latin typeface="Arial"/>
                <a:cs typeface="Arial"/>
              </a:rPr>
              <a:t>R</a:t>
            </a:r>
            <a:r>
              <a:rPr sz="2325" b="1" spc="-187" baseline="-19713" dirty="0">
                <a:latin typeface="Arial"/>
                <a:cs typeface="Arial"/>
              </a:rPr>
              <a:t>in </a:t>
            </a:r>
            <a:r>
              <a:rPr sz="2400" spc="105" dirty="0">
                <a:latin typeface="Times New Roman"/>
                <a:cs typeface="Times New Roman"/>
              </a:rPr>
              <a:t>and </a:t>
            </a:r>
            <a:r>
              <a:rPr sz="2400" b="1" spc="-240" dirty="0">
                <a:latin typeface="Arial"/>
                <a:cs typeface="Arial"/>
              </a:rPr>
              <a:t>R</a:t>
            </a:r>
            <a:r>
              <a:rPr sz="2325" b="1" spc="-359" baseline="-19713" dirty="0">
                <a:latin typeface="Arial"/>
                <a:cs typeface="Arial"/>
              </a:rPr>
              <a:t>F </a:t>
            </a:r>
            <a:r>
              <a:rPr sz="2400" spc="105" dirty="0">
                <a:latin typeface="Times New Roman"/>
                <a:cs typeface="Times New Roman"/>
              </a:rPr>
              <a:t>are connected 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15" dirty="0">
                <a:latin typeface="Times New Roman"/>
                <a:cs typeface="Times New Roman"/>
              </a:rPr>
              <a:t>circuit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spc="65" dirty="0">
                <a:latin typeface="Times New Roman"/>
                <a:cs typeface="Times New Roman"/>
              </a:rPr>
              <a:t>such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50" dirty="0">
                <a:latin typeface="Times New Roman"/>
                <a:cs typeface="Times New Roman"/>
              </a:rPr>
              <a:t>fashion </a:t>
            </a:r>
            <a:r>
              <a:rPr sz="2400" spc="155" dirty="0">
                <a:latin typeface="Times New Roman"/>
                <a:cs typeface="Times New Roman"/>
              </a:rPr>
              <a:t>that </a:t>
            </a:r>
            <a:r>
              <a:rPr sz="2400" b="1" spc="-160" dirty="0">
                <a:latin typeface="Arial"/>
                <a:cs typeface="Arial"/>
              </a:rPr>
              <a:t>R</a:t>
            </a:r>
            <a:r>
              <a:rPr sz="2325" b="1" spc="-240" baseline="-19713" dirty="0">
                <a:latin typeface="Arial"/>
                <a:cs typeface="Arial"/>
              </a:rPr>
              <a:t>in </a:t>
            </a:r>
            <a:r>
              <a:rPr sz="1550" b="1" spc="-160" dirty="0">
                <a:latin typeface="Arial"/>
                <a:cs typeface="Arial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feeds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80" dirty="0">
                <a:latin typeface="Times New Roman"/>
                <a:cs typeface="Times New Roman"/>
              </a:rPr>
              <a:t>input </a:t>
            </a:r>
            <a:r>
              <a:rPr sz="2400" spc="20" dirty="0">
                <a:latin typeface="Times New Roman"/>
                <a:cs typeface="Times New Roman"/>
              </a:rPr>
              <a:t>signal </a:t>
            </a:r>
            <a:r>
              <a:rPr sz="2400" spc="15" dirty="0">
                <a:latin typeface="Times New Roman"/>
                <a:cs typeface="Times New Roman"/>
              </a:rPr>
              <a:t>while </a:t>
            </a:r>
            <a:r>
              <a:rPr sz="2400" b="1" spc="-245" dirty="0">
                <a:latin typeface="Arial"/>
                <a:cs typeface="Arial"/>
              </a:rPr>
              <a:t>R</a:t>
            </a:r>
            <a:r>
              <a:rPr sz="2325" b="1" spc="-367" baseline="-19713" dirty="0">
                <a:latin typeface="Arial"/>
                <a:cs typeface="Arial"/>
              </a:rPr>
              <a:t>F </a:t>
            </a:r>
            <a:r>
              <a:rPr sz="2400" spc="95" dirty="0">
                <a:latin typeface="Times New Roman"/>
                <a:cs typeface="Times New Roman"/>
              </a:rPr>
              <a:t>returns 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output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Inverting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input.</a:t>
            </a:r>
            <a:endParaRPr sz="2400">
              <a:latin typeface="Times New Roman"/>
              <a:cs typeface="Times New Roman"/>
            </a:endParaRPr>
          </a:p>
          <a:p>
            <a:pPr marL="218440" marR="30480" indent="-180975" algn="just">
              <a:lnSpc>
                <a:spcPct val="100400"/>
              </a:lnSpc>
              <a:spcBef>
                <a:spcPts val="940"/>
              </a:spcBef>
              <a:buClr>
                <a:srgbClr val="252525"/>
              </a:buClr>
              <a:buFont typeface="Wingdings"/>
              <a:buChar char=""/>
              <a:tabLst>
                <a:tab pos="219075" algn="l"/>
              </a:tabLst>
            </a:pPr>
            <a:r>
              <a:rPr sz="2400" spc="40" dirty="0">
                <a:latin typeface="Times New Roman"/>
                <a:cs typeface="Times New Roman"/>
              </a:rPr>
              <a:t>Here </a:t>
            </a:r>
            <a:r>
              <a:rPr sz="2400" spc="125" dirty="0">
                <a:latin typeface="Times New Roman"/>
                <a:cs typeface="Times New Roman"/>
              </a:rPr>
              <a:t>when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input </a:t>
            </a:r>
            <a:r>
              <a:rPr sz="2400" spc="20" dirty="0">
                <a:latin typeface="Times New Roman"/>
                <a:cs typeface="Times New Roman"/>
              </a:rPr>
              <a:t>signal </a:t>
            </a:r>
            <a:r>
              <a:rPr sz="2400" spc="-40" dirty="0">
                <a:latin typeface="Times New Roman"/>
                <a:cs typeface="Times New Roman"/>
              </a:rPr>
              <a:t>is </a:t>
            </a:r>
            <a:r>
              <a:rPr sz="2400" spc="45" dirty="0">
                <a:latin typeface="Times New Roman"/>
                <a:cs typeface="Times New Roman"/>
              </a:rPr>
              <a:t>positive 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140" dirty="0">
                <a:latin typeface="Times New Roman"/>
                <a:cs typeface="Times New Roman"/>
              </a:rPr>
              <a:t>output </a:t>
            </a:r>
            <a:r>
              <a:rPr sz="2400" spc="-70" dirty="0">
                <a:latin typeface="Times New Roman"/>
                <a:cs typeface="Times New Roman"/>
              </a:rPr>
              <a:t>will </a:t>
            </a:r>
            <a:r>
              <a:rPr sz="2400" spc="195" dirty="0">
                <a:latin typeface="Times New Roman"/>
                <a:cs typeface="Times New Roman"/>
              </a:rPr>
              <a:t>be </a:t>
            </a:r>
            <a:r>
              <a:rPr sz="2400" spc="80" dirty="0">
                <a:latin typeface="Times New Roman"/>
                <a:cs typeface="Times New Roman"/>
              </a:rPr>
              <a:t>negative </a:t>
            </a:r>
            <a:r>
              <a:rPr sz="2400" spc="10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vice  </a:t>
            </a:r>
            <a:r>
              <a:rPr sz="2400" spc="40" dirty="0">
                <a:latin typeface="Times New Roman"/>
                <a:cs typeface="Times New Roman"/>
              </a:rPr>
              <a:t>versa.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3154" y="2739008"/>
            <a:ext cx="4029577" cy="2476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spc="-434" dirty="0"/>
              <a:t>Inverting</a:t>
            </a:r>
            <a:r>
              <a:rPr spc="-290" dirty="0"/>
              <a:t> </a:t>
            </a:r>
            <a:r>
              <a:rPr spc="-325" dirty="0"/>
              <a:t>Amplifier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2216" y="2120007"/>
            <a:ext cx="9409430" cy="3806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0"/>
              </a:spcBef>
            </a:pP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spc="35" dirty="0">
                <a:latin typeface="Times New Roman"/>
                <a:cs typeface="Times New Roman"/>
              </a:rPr>
              <a:t>this </a:t>
            </a:r>
            <a:r>
              <a:rPr sz="2400" b="1" spc="-75" dirty="0">
                <a:latin typeface="Arial"/>
                <a:cs typeface="Arial"/>
              </a:rPr>
              <a:t>Inverting </a:t>
            </a:r>
            <a:r>
              <a:rPr sz="2400" b="1" spc="-85" dirty="0">
                <a:latin typeface="Arial"/>
                <a:cs typeface="Arial"/>
              </a:rPr>
              <a:t>Amplifier </a:t>
            </a:r>
            <a:r>
              <a:rPr sz="2400" spc="-5" dirty="0">
                <a:latin typeface="Times New Roman"/>
                <a:cs typeface="Times New Roman"/>
              </a:rPr>
              <a:t>circuit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75" dirty="0">
                <a:latin typeface="Times New Roman"/>
                <a:cs typeface="Times New Roman"/>
              </a:rPr>
              <a:t>operational </a:t>
            </a:r>
            <a:r>
              <a:rPr sz="2400" spc="15" dirty="0">
                <a:latin typeface="Times New Roman"/>
                <a:cs typeface="Times New Roman"/>
              </a:rPr>
              <a:t>amplifier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110" dirty="0">
                <a:latin typeface="Times New Roman"/>
                <a:cs typeface="Times New Roman"/>
              </a:rPr>
              <a:t>connected  </a:t>
            </a:r>
            <a:r>
              <a:rPr sz="2400" spc="60" dirty="0">
                <a:latin typeface="Times New Roman"/>
                <a:cs typeface="Times New Roman"/>
              </a:rPr>
              <a:t>with </a:t>
            </a:r>
            <a:r>
              <a:rPr sz="2400" spc="90" dirty="0">
                <a:latin typeface="Times New Roman"/>
                <a:cs typeface="Times New Roman"/>
              </a:rPr>
              <a:t>feedback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105" dirty="0">
                <a:latin typeface="Times New Roman"/>
                <a:cs typeface="Times New Roman"/>
              </a:rPr>
              <a:t>produce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55" dirty="0">
                <a:latin typeface="Times New Roman"/>
                <a:cs typeface="Times New Roman"/>
              </a:rPr>
              <a:t>closed </a:t>
            </a:r>
            <a:r>
              <a:rPr sz="2400" spc="70" dirty="0">
                <a:latin typeface="Times New Roman"/>
                <a:cs typeface="Times New Roman"/>
              </a:rPr>
              <a:t>loop </a:t>
            </a:r>
            <a:r>
              <a:rPr sz="2400" spc="90" dirty="0">
                <a:latin typeface="Times New Roman"/>
                <a:cs typeface="Times New Roman"/>
              </a:rPr>
              <a:t>operation. </a:t>
            </a:r>
            <a:r>
              <a:rPr sz="2400" spc="50" dirty="0">
                <a:latin typeface="Times New Roman"/>
                <a:cs typeface="Times New Roman"/>
              </a:rPr>
              <a:t>When dealing </a:t>
            </a:r>
            <a:r>
              <a:rPr sz="2400" spc="80" dirty="0">
                <a:latin typeface="Times New Roman"/>
                <a:cs typeface="Times New Roman"/>
              </a:rPr>
              <a:t>with  </a:t>
            </a:r>
            <a:r>
              <a:rPr sz="2400" spc="70" dirty="0">
                <a:latin typeface="Times New Roman"/>
                <a:cs typeface="Times New Roman"/>
              </a:rPr>
              <a:t>operational </a:t>
            </a:r>
            <a:r>
              <a:rPr sz="2400" spc="25" dirty="0">
                <a:latin typeface="Times New Roman"/>
                <a:cs typeface="Times New Roman"/>
              </a:rPr>
              <a:t>amplifiers </a:t>
            </a:r>
            <a:r>
              <a:rPr sz="2400" spc="135" dirty="0">
                <a:latin typeface="Times New Roman"/>
                <a:cs typeface="Times New Roman"/>
              </a:rPr>
              <a:t>there </a:t>
            </a:r>
            <a:r>
              <a:rPr sz="2400" spc="130" dirty="0">
                <a:latin typeface="Times New Roman"/>
                <a:cs typeface="Times New Roman"/>
              </a:rPr>
              <a:t>are </a:t>
            </a:r>
            <a:r>
              <a:rPr sz="2400" spc="140" dirty="0">
                <a:latin typeface="Times New Roman"/>
                <a:cs typeface="Times New Roman"/>
              </a:rPr>
              <a:t>two </a:t>
            </a:r>
            <a:r>
              <a:rPr sz="2400" spc="15" dirty="0">
                <a:latin typeface="Times New Roman"/>
                <a:cs typeface="Times New Roman"/>
              </a:rPr>
              <a:t>very </a:t>
            </a:r>
            <a:r>
              <a:rPr sz="2400" spc="95" dirty="0">
                <a:latin typeface="Times New Roman"/>
                <a:cs typeface="Times New Roman"/>
              </a:rPr>
              <a:t>important </a:t>
            </a:r>
            <a:r>
              <a:rPr sz="2400" spc="40" dirty="0">
                <a:latin typeface="Times New Roman"/>
                <a:cs typeface="Times New Roman"/>
              </a:rPr>
              <a:t>rules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114" dirty="0">
                <a:latin typeface="Times New Roman"/>
                <a:cs typeface="Times New Roman"/>
              </a:rPr>
              <a:t>remember  </a:t>
            </a:r>
            <a:r>
              <a:rPr sz="2400" spc="135" dirty="0">
                <a:latin typeface="Times New Roman"/>
                <a:cs typeface="Times New Roman"/>
              </a:rPr>
              <a:t>about </a:t>
            </a:r>
            <a:r>
              <a:rPr sz="2400" spc="25" dirty="0">
                <a:latin typeface="Times New Roman"/>
                <a:cs typeface="Times New Roman"/>
              </a:rPr>
              <a:t>inverting </a:t>
            </a:r>
            <a:r>
              <a:rPr sz="2400" spc="20" dirty="0">
                <a:latin typeface="Times New Roman"/>
                <a:cs typeface="Times New Roman"/>
              </a:rPr>
              <a:t>amplifiers, </a:t>
            </a:r>
            <a:r>
              <a:rPr sz="2400" spc="140" dirty="0">
                <a:latin typeface="Times New Roman"/>
                <a:cs typeface="Times New Roman"/>
              </a:rPr>
              <a:t>these </a:t>
            </a:r>
            <a:r>
              <a:rPr sz="2400" spc="55" dirty="0">
                <a:latin typeface="Times New Roman"/>
                <a:cs typeface="Times New Roman"/>
              </a:rPr>
              <a:t>are: </a:t>
            </a:r>
            <a:r>
              <a:rPr sz="2400" spc="105" dirty="0">
                <a:latin typeface="Arial"/>
                <a:cs typeface="Arial"/>
              </a:rPr>
              <a:t>“No </a:t>
            </a:r>
            <a:r>
              <a:rPr sz="2400" spc="90" dirty="0">
                <a:latin typeface="Times New Roman"/>
                <a:cs typeface="Times New Roman"/>
              </a:rPr>
              <a:t>current </a:t>
            </a:r>
            <a:r>
              <a:rPr sz="2400" spc="45" dirty="0">
                <a:latin typeface="Times New Roman"/>
                <a:cs typeface="Times New Roman"/>
              </a:rPr>
              <a:t>flows </a:t>
            </a:r>
            <a:r>
              <a:rPr sz="2400" spc="55" dirty="0">
                <a:latin typeface="Times New Roman"/>
                <a:cs typeface="Times New Roman"/>
              </a:rPr>
              <a:t>into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80" dirty="0">
                <a:latin typeface="Times New Roman"/>
                <a:cs typeface="Times New Roman"/>
              </a:rPr>
              <a:t>input  </a:t>
            </a:r>
            <a:r>
              <a:rPr sz="2400" spc="25" dirty="0">
                <a:latin typeface="Arial"/>
                <a:cs typeface="Arial"/>
              </a:rPr>
              <a:t>terminal”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and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Arial"/>
                <a:cs typeface="Arial"/>
              </a:rPr>
              <a:t>“V</a:t>
            </a:r>
            <a:r>
              <a:rPr sz="2400" spc="-75" dirty="0">
                <a:latin typeface="Times New Roman"/>
                <a:cs typeface="Times New Roman"/>
              </a:rPr>
              <a:t>1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always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equals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V2</a:t>
            </a:r>
            <a:r>
              <a:rPr sz="2400" spc="-20" dirty="0">
                <a:latin typeface="Arial"/>
                <a:cs typeface="Arial"/>
              </a:rPr>
              <a:t>”</a:t>
            </a:r>
            <a:r>
              <a:rPr sz="2400" spc="-20" dirty="0">
                <a:latin typeface="Times New Roman"/>
                <a:cs typeface="Times New Roman"/>
              </a:rPr>
              <a:t>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However,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real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world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op-amp  </a:t>
            </a:r>
            <a:r>
              <a:rPr sz="2400" dirty="0">
                <a:latin typeface="Times New Roman"/>
                <a:cs typeface="Times New Roman"/>
              </a:rPr>
              <a:t>circuits </a:t>
            </a:r>
            <a:r>
              <a:rPr sz="2400" spc="135" dirty="0">
                <a:latin typeface="Times New Roman"/>
                <a:cs typeface="Times New Roman"/>
              </a:rPr>
              <a:t>both </a:t>
            </a:r>
            <a:r>
              <a:rPr sz="2400" spc="80" dirty="0">
                <a:latin typeface="Times New Roman"/>
                <a:cs typeface="Times New Roman"/>
              </a:rPr>
              <a:t>of </a:t>
            </a:r>
            <a:r>
              <a:rPr sz="2400" spc="110" dirty="0">
                <a:latin typeface="Times New Roman"/>
                <a:cs typeface="Times New Roman"/>
              </a:rPr>
              <a:t>these </a:t>
            </a:r>
            <a:r>
              <a:rPr sz="2400" spc="30" dirty="0">
                <a:latin typeface="Times New Roman"/>
                <a:cs typeface="Times New Roman"/>
              </a:rPr>
              <a:t>rules </a:t>
            </a:r>
            <a:r>
              <a:rPr sz="2400" spc="105" dirty="0">
                <a:latin typeface="Times New Roman"/>
                <a:cs typeface="Times New Roman"/>
              </a:rPr>
              <a:t>are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slightly </a:t>
            </a:r>
            <a:r>
              <a:rPr sz="2400" spc="75" dirty="0">
                <a:latin typeface="Times New Roman"/>
                <a:cs typeface="Times New Roman"/>
              </a:rPr>
              <a:t>broken.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1600"/>
              </a:lnSpc>
              <a:spcBef>
                <a:spcPts val="835"/>
              </a:spcBef>
            </a:pPr>
            <a:r>
              <a:rPr sz="2400" spc="40" dirty="0">
                <a:latin typeface="Times New Roman"/>
                <a:cs typeface="Times New Roman"/>
              </a:rPr>
              <a:t>There </a:t>
            </a:r>
            <a:r>
              <a:rPr sz="2400" spc="130" dirty="0">
                <a:latin typeface="Times New Roman"/>
                <a:cs typeface="Times New Roman"/>
              </a:rPr>
              <a:t>are </a:t>
            </a:r>
            <a:r>
              <a:rPr sz="2400" spc="140" dirty="0">
                <a:latin typeface="Times New Roman"/>
                <a:cs typeface="Times New Roman"/>
              </a:rPr>
              <a:t>two </a:t>
            </a:r>
            <a:r>
              <a:rPr sz="2400" spc="15" dirty="0">
                <a:latin typeface="Times New Roman"/>
                <a:cs typeface="Times New Roman"/>
              </a:rPr>
              <a:t>very </a:t>
            </a:r>
            <a:r>
              <a:rPr sz="2400" spc="95" dirty="0">
                <a:latin typeface="Times New Roman"/>
                <a:cs typeface="Times New Roman"/>
              </a:rPr>
              <a:t>important </a:t>
            </a:r>
            <a:r>
              <a:rPr sz="2400" spc="60" dirty="0">
                <a:latin typeface="Times New Roman"/>
                <a:cs typeface="Times New Roman"/>
              </a:rPr>
              <a:t>rules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114" dirty="0">
                <a:latin typeface="Times New Roman"/>
                <a:cs typeface="Times New Roman"/>
              </a:rPr>
              <a:t>remember </a:t>
            </a:r>
            <a:r>
              <a:rPr sz="2400" spc="135" dirty="0">
                <a:latin typeface="Times New Roman"/>
                <a:cs typeface="Times New Roman"/>
              </a:rPr>
              <a:t>about </a:t>
            </a:r>
            <a:r>
              <a:rPr sz="2400" b="1" spc="-75" dirty="0">
                <a:latin typeface="Arial"/>
                <a:cs typeface="Arial"/>
              </a:rPr>
              <a:t>Inverting  </a:t>
            </a:r>
            <a:r>
              <a:rPr sz="2400" b="1" spc="-110" dirty="0">
                <a:latin typeface="Arial"/>
                <a:cs typeface="Arial"/>
              </a:rPr>
              <a:t>Amplifiers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or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any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operational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amplifier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for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matter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and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these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are.</a:t>
            </a:r>
            <a:endParaRPr sz="2400">
              <a:latin typeface="Times New Roman"/>
              <a:cs typeface="Times New Roman"/>
            </a:endParaRPr>
          </a:p>
          <a:p>
            <a:pPr marL="1311910" indent="-203835">
              <a:lnSpc>
                <a:spcPct val="100000"/>
              </a:lnSpc>
              <a:spcBef>
                <a:spcPts val="525"/>
              </a:spcBef>
              <a:buClr>
                <a:srgbClr val="252525"/>
              </a:buClr>
              <a:buSzPct val="95000"/>
              <a:buFont typeface="Wingdings"/>
              <a:buChar char=""/>
              <a:tabLst>
                <a:tab pos="1312545" algn="l"/>
              </a:tabLst>
            </a:pPr>
            <a:r>
              <a:rPr sz="2000" b="1" spc="-95" dirty="0">
                <a:latin typeface="Arial"/>
                <a:cs typeface="Arial"/>
              </a:rPr>
              <a:t>No</a:t>
            </a:r>
            <a:r>
              <a:rPr sz="2000" b="1" spc="-195" dirty="0">
                <a:latin typeface="Arial"/>
                <a:cs typeface="Arial"/>
              </a:rPr>
              <a:t> </a:t>
            </a:r>
            <a:r>
              <a:rPr sz="2000" b="1" spc="-85" dirty="0">
                <a:latin typeface="Arial"/>
                <a:cs typeface="Arial"/>
              </a:rPr>
              <a:t>Current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125" dirty="0">
                <a:latin typeface="Arial"/>
                <a:cs typeface="Arial"/>
              </a:rPr>
              <a:t>Flows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into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the</a:t>
            </a:r>
            <a:r>
              <a:rPr sz="2000" b="1" spc="-175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Input</a:t>
            </a:r>
            <a:r>
              <a:rPr sz="2000" b="1" spc="-245" dirty="0">
                <a:latin typeface="Arial"/>
                <a:cs typeface="Arial"/>
              </a:rPr>
              <a:t> </a:t>
            </a:r>
            <a:r>
              <a:rPr sz="2000" b="1" spc="-130" dirty="0">
                <a:latin typeface="Arial"/>
                <a:cs typeface="Arial"/>
              </a:rPr>
              <a:t>Terminals</a:t>
            </a:r>
            <a:endParaRPr sz="2000">
              <a:latin typeface="Arial"/>
              <a:cs typeface="Arial"/>
            </a:endParaRPr>
          </a:p>
          <a:p>
            <a:pPr marL="1311910" indent="-203835">
              <a:lnSpc>
                <a:spcPct val="100000"/>
              </a:lnSpc>
              <a:spcBef>
                <a:spcPts val="450"/>
              </a:spcBef>
              <a:buClr>
                <a:srgbClr val="252525"/>
              </a:buClr>
              <a:buSzPct val="95000"/>
              <a:buFont typeface="Wingdings"/>
              <a:buChar char=""/>
              <a:tabLst>
                <a:tab pos="1312545" algn="l"/>
              </a:tabLst>
            </a:pPr>
            <a:r>
              <a:rPr sz="2000" b="1" spc="-120" dirty="0">
                <a:latin typeface="Arial"/>
                <a:cs typeface="Arial"/>
              </a:rPr>
              <a:t>The </a:t>
            </a:r>
            <a:r>
              <a:rPr sz="2000" b="1" spc="-40" dirty="0">
                <a:latin typeface="Arial"/>
                <a:cs typeface="Arial"/>
              </a:rPr>
              <a:t>Differential Input </a:t>
            </a:r>
            <a:r>
              <a:rPr sz="2000" b="1" spc="-95" dirty="0">
                <a:latin typeface="Arial"/>
                <a:cs typeface="Arial"/>
              </a:rPr>
              <a:t>Voltage </a:t>
            </a:r>
            <a:r>
              <a:rPr sz="2000" b="1" spc="-150" dirty="0">
                <a:latin typeface="Arial"/>
                <a:cs typeface="Arial"/>
              </a:rPr>
              <a:t>is </a:t>
            </a:r>
            <a:r>
              <a:rPr sz="2000" b="1" spc="-90" dirty="0">
                <a:latin typeface="Arial"/>
                <a:cs typeface="Arial"/>
              </a:rPr>
              <a:t>Zero </a:t>
            </a:r>
            <a:r>
              <a:rPr sz="2000" b="1" spc="-204" dirty="0">
                <a:latin typeface="Arial"/>
                <a:cs typeface="Arial"/>
              </a:rPr>
              <a:t>as </a:t>
            </a:r>
            <a:r>
              <a:rPr sz="2000" b="1" spc="-325" dirty="0">
                <a:latin typeface="Arial"/>
                <a:cs typeface="Arial"/>
              </a:rPr>
              <a:t>V1 </a:t>
            </a:r>
            <a:r>
              <a:rPr sz="2000" b="1" spc="-150" dirty="0">
                <a:latin typeface="Arial"/>
                <a:cs typeface="Arial"/>
              </a:rPr>
              <a:t>= </a:t>
            </a:r>
            <a:r>
              <a:rPr sz="2000" b="1" spc="-180" dirty="0">
                <a:latin typeface="Arial"/>
                <a:cs typeface="Arial"/>
              </a:rPr>
              <a:t>V2 </a:t>
            </a:r>
            <a:r>
              <a:rPr sz="2000" b="1" spc="-150" dirty="0">
                <a:latin typeface="Arial"/>
                <a:cs typeface="Arial"/>
              </a:rPr>
              <a:t>= </a:t>
            </a:r>
            <a:r>
              <a:rPr sz="2000" b="1" spc="-30" dirty="0">
                <a:latin typeface="Arial"/>
                <a:cs typeface="Arial"/>
              </a:rPr>
              <a:t>0 </a:t>
            </a:r>
            <a:r>
              <a:rPr sz="2000" b="1" spc="-50" dirty="0">
                <a:latin typeface="Arial"/>
                <a:cs typeface="Arial"/>
              </a:rPr>
              <a:t>(Virtual</a:t>
            </a:r>
            <a:r>
              <a:rPr sz="2000" b="1" spc="-440" dirty="0">
                <a:latin typeface="Arial"/>
                <a:cs typeface="Arial"/>
              </a:rPr>
              <a:t> </a:t>
            </a:r>
            <a:r>
              <a:rPr sz="2000" b="1" spc="-75" dirty="0">
                <a:latin typeface="Arial"/>
                <a:cs typeface="Arial"/>
              </a:rPr>
              <a:t>Earth)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spc="-434" dirty="0"/>
              <a:t>Inverting</a:t>
            </a:r>
            <a:r>
              <a:rPr spc="-290" dirty="0"/>
              <a:t> </a:t>
            </a:r>
            <a:r>
              <a:rPr spc="-325" dirty="0"/>
              <a:t>Amplifier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6493" y="2120010"/>
            <a:ext cx="9470390" cy="1240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040" indent="-180975">
              <a:lnSpc>
                <a:spcPts val="2865"/>
              </a:lnSpc>
              <a:spcBef>
                <a:spcPts val="105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spc="10" dirty="0">
                <a:latin typeface="Times New Roman"/>
                <a:cs typeface="Times New Roman"/>
              </a:rPr>
              <a:t>Then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by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these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two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rules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we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can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derive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equation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for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calculating</a:t>
            </a:r>
            <a:endParaRPr sz="2400">
              <a:latin typeface="Times New Roman"/>
              <a:cs typeface="Times New Roman"/>
            </a:endParaRPr>
          </a:p>
          <a:p>
            <a:pPr marL="193040">
              <a:lnSpc>
                <a:spcPts val="2865"/>
              </a:lnSpc>
            </a:pP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closed-loop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gain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of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inverting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amplifier,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first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principles.</a:t>
            </a:r>
            <a:endParaRPr sz="24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spcBef>
                <a:spcPts val="950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spc="35" dirty="0">
                <a:latin typeface="Times New Roman"/>
                <a:cs typeface="Times New Roman"/>
              </a:rPr>
              <a:t>Current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(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)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flows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through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resistor </a:t>
            </a:r>
            <a:r>
              <a:rPr sz="2400" spc="90" dirty="0">
                <a:latin typeface="Times New Roman"/>
                <a:cs typeface="Times New Roman"/>
              </a:rPr>
              <a:t>network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shown.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6281" y="4023359"/>
            <a:ext cx="5721492" cy="2011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528" y="573019"/>
            <a:ext cx="40589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34" dirty="0"/>
              <a:t>Inverting</a:t>
            </a:r>
            <a:r>
              <a:rPr spc="-290" dirty="0"/>
              <a:t> </a:t>
            </a:r>
            <a:r>
              <a:rPr spc="-325" dirty="0"/>
              <a:t>Amplifier</a:t>
            </a:r>
          </a:p>
        </p:txBody>
      </p:sp>
      <p:sp>
        <p:nvSpPr>
          <p:cNvPr id="3" name="object 3"/>
          <p:cNvSpPr/>
          <p:nvPr/>
        </p:nvSpPr>
        <p:spPr>
          <a:xfrm>
            <a:off x="2468879" y="1593652"/>
            <a:ext cx="7249911" cy="485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spc="-434" dirty="0"/>
              <a:t>Inverting</a:t>
            </a:r>
            <a:r>
              <a:rPr spc="-290" dirty="0"/>
              <a:t> </a:t>
            </a:r>
            <a:r>
              <a:rPr spc="-325" dirty="0"/>
              <a:t>Amplifier</a:t>
            </a:r>
          </a:p>
        </p:txBody>
      </p:sp>
      <p:sp>
        <p:nvSpPr>
          <p:cNvPr id="3" name="object 3"/>
          <p:cNvSpPr/>
          <p:nvPr/>
        </p:nvSpPr>
        <p:spPr>
          <a:xfrm>
            <a:off x="1737360" y="2142232"/>
            <a:ext cx="8543147" cy="4062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3357" y="756280"/>
            <a:ext cx="32207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0" dirty="0"/>
              <a:t>Virtual</a:t>
            </a:r>
            <a:r>
              <a:rPr spc="-360" dirty="0"/>
              <a:t> </a:t>
            </a:r>
            <a:r>
              <a:rPr spc="-280" dirty="0"/>
              <a:t>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0600" y="2009345"/>
            <a:ext cx="8943975" cy="315404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97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-80" dirty="0">
                <a:latin typeface="Times New Roman"/>
                <a:cs typeface="Times New Roman"/>
              </a:rPr>
              <a:t>As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name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indicates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it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virtual,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not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real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ground.</a:t>
            </a:r>
            <a:endParaRPr sz="24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87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20" dirty="0">
                <a:latin typeface="Times New Roman"/>
                <a:cs typeface="Times New Roman"/>
              </a:rPr>
              <a:t>For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some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purposes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we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can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consider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it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equivalent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ground.</a:t>
            </a:r>
            <a:endParaRPr sz="2400">
              <a:latin typeface="Times New Roman"/>
              <a:cs typeface="Times New Roman"/>
            </a:endParaRPr>
          </a:p>
          <a:p>
            <a:pPr marL="193675" marR="5080" indent="-181610">
              <a:lnSpc>
                <a:spcPts val="2850"/>
              </a:lnSpc>
              <a:spcBef>
                <a:spcPts val="107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spc="70" dirty="0">
                <a:latin typeface="Times New Roman"/>
                <a:cs typeface="Times New Roman"/>
              </a:rPr>
              <a:t>op-amp </a:t>
            </a:r>
            <a:r>
              <a:rPr sz="2400" b="1" spc="-45" dirty="0">
                <a:latin typeface="Arial"/>
                <a:cs typeface="Arial"/>
              </a:rPr>
              <a:t>the </a:t>
            </a:r>
            <a:r>
              <a:rPr sz="2400" b="1" spc="-55" dirty="0">
                <a:latin typeface="Arial"/>
                <a:cs typeface="Arial"/>
              </a:rPr>
              <a:t>term </a:t>
            </a:r>
            <a:r>
              <a:rPr sz="2400" b="1" spc="-80" dirty="0">
                <a:latin typeface="Arial"/>
                <a:cs typeface="Arial"/>
              </a:rPr>
              <a:t>virtual </a:t>
            </a:r>
            <a:r>
              <a:rPr sz="2400" b="1" spc="-135" dirty="0">
                <a:latin typeface="Arial"/>
                <a:cs typeface="Arial"/>
              </a:rPr>
              <a:t>ground </a:t>
            </a:r>
            <a:r>
              <a:rPr sz="2400" b="1" spc="-185" dirty="0">
                <a:latin typeface="Arial"/>
                <a:cs typeface="Arial"/>
              </a:rPr>
              <a:t>means </a:t>
            </a:r>
            <a:r>
              <a:rPr sz="2400" b="1" spc="-40" dirty="0">
                <a:latin typeface="Arial"/>
                <a:cs typeface="Arial"/>
              </a:rPr>
              <a:t>that </a:t>
            </a:r>
            <a:r>
              <a:rPr sz="2400" b="1" spc="-45" dirty="0">
                <a:latin typeface="Arial"/>
                <a:cs typeface="Arial"/>
              </a:rPr>
              <a:t>the </a:t>
            </a:r>
            <a:r>
              <a:rPr sz="2400" b="1" spc="-85" dirty="0">
                <a:latin typeface="Arial"/>
                <a:cs typeface="Arial"/>
              </a:rPr>
              <a:t>voltage </a:t>
            </a:r>
            <a:r>
              <a:rPr sz="2400" b="1" spc="-35" dirty="0">
                <a:latin typeface="Arial"/>
                <a:cs typeface="Arial"/>
              </a:rPr>
              <a:t>at </a:t>
            </a:r>
            <a:r>
              <a:rPr sz="2400" b="1" spc="-40" dirty="0">
                <a:latin typeface="Arial"/>
                <a:cs typeface="Arial"/>
              </a:rPr>
              <a:t>that  </a:t>
            </a:r>
            <a:r>
              <a:rPr sz="2400" b="1" spc="-100" dirty="0">
                <a:latin typeface="Arial"/>
                <a:cs typeface="Arial"/>
              </a:rPr>
              <a:t>particular </a:t>
            </a:r>
            <a:r>
              <a:rPr sz="2400" b="1" spc="-120" dirty="0">
                <a:latin typeface="Arial"/>
                <a:cs typeface="Arial"/>
              </a:rPr>
              <a:t>node </a:t>
            </a:r>
            <a:r>
              <a:rPr sz="2400" b="1" spc="-200" dirty="0">
                <a:latin typeface="Arial"/>
                <a:cs typeface="Arial"/>
              </a:rPr>
              <a:t>is </a:t>
            </a:r>
            <a:r>
              <a:rPr sz="2400" b="1" spc="-125" dirty="0">
                <a:latin typeface="Arial"/>
                <a:cs typeface="Arial"/>
              </a:rPr>
              <a:t>almost </a:t>
            </a:r>
            <a:r>
              <a:rPr sz="2400" b="1" spc="-130" dirty="0">
                <a:latin typeface="Arial"/>
                <a:cs typeface="Arial"/>
              </a:rPr>
              <a:t>equal </a:t>
            </a:r>
            <a:r>
              <a:rPr sz="2400" b="1" spc="-15" dirty="0">
                <a:latin typeface="Arial"/>
                <a:cs typeface="Arial"/>
              </a:rPr>
              <a:t>to </a:t>
            </a:r>
            <a:r>
              <a:rPr sz="2400" b="1" spc="-125" dirty="0">
                <a:latin typeface="Arial"/>
                <a:cs typeface="Arial"/>
              </a:rPr>
              <a:t>ground </a:t>
            </a:r>
            <a:r>
              <a:rPr sz="2400" b="1" spc="-85" dirty="0">
                <a:latin typeface="Arial"/>
                <a:cs typeface="Arial"/>
              </a:rPr>
              <a:t>voltage</a:t>
            </a:r>
            <a:r>
              <a:rPr sz="2400" b="1" spc="-434" dirty="0">
                <a:latin typeface="Arial"/>
                <a:cs typeface="Arial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(0V).</a:t>
            </a:r>
            <a:endParaRPr sz="2400">
              <a:latin typeface="Times New Roman"/>
              <a:cs typeface="Times New Roman"/>
            </a:endParaRPr>
          </a:p>
          <a:p>
            <a:pPr marL="260350" indent="-248285">
              <a:lnSpc>
                <a:spcPct val="100000"/>
              </a:lnSpc>
              <a:spcBef>
                <a:spcPts val="860"/>
              </a:spcBef>
              <a:buClr>
                <a:srgbClr val="252525"/>
              </a:buClr>
              <a:buFont typeface="Wingdings"/>
              <a:buChar char=""/>
              <a:tabLst>
                <a:tab pos="260985" algn="l"/>
              </a:tabLst>
            </a:pPr>
            <a:r>
              <a:rPr sz="2400" spc="35" dirty="0">
                <a:latin typeface="Times New Roman"/>
                <a:cs typeface="Times New Roman"/>
              </a:rPr>
              <a:t>It </a:t>
            </a:r>
            <a:r>
              <a:rPr sz="2400" spc="-40" dirty="0">
                <a:latin typeface="Times New Roman"/>
                <a:cs typeface="Times New Roman"/>
              </a:rPr>
              <a:t>is </a:t>
            </a:r>
            <a:r>
              <a:rPr sz="2400" b="1" spc="-60" dirty="0">
                <a:latin typeface="Arial"/>
                <a:cs typeface="Arial"/>
              </a:rPr>
              <a:t>not </a:t>
            </a:r>
            <a:r>
              <a:rPr sz="2400" spc="-25" dirty="0">
                <a:latin typeface="Times New Roman"/>
                <a:cs typeface="Times New Roman"/>
              </a:rPr>
              <a:t>physically </a:t>
            </a:r>
            <a:r>
              <a:rPr sz="2400" spc="85" dirty="0">
                <a:latin typeface="Times New Roman"/>
                <a:cs typeface="Times New Roman"/>
              </a:rPr>
              <a:t>connected </a:t>
            </a:r>
            <a:r>
              <a:rPr sz="2400" spc="145" dirty="0">
                <a:latin typeface="Times New Roman"/>
                <a:cs typeface="Times New Roman"/>
              </a:rPr>
              <a:t>to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ground.</a:t>
            </a:r>
            <a:endParaRPr sz="2400">
              <a:latin typeface="Times New Roman"/>
              <a:cs typeface="Times New Roman"/>
            </a:endParaRPr>
          </a:p>
          <a:p>
            <a:pPr marL="193675" marR="17145" indent="-181610">
              <a:lnSpc>
                <a:spcPts val="2860"/>
              </a:lnSpc>
              <a:spcBef>
                <a:spcPts val="99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-70" dirty="0">
                <a:latin typeface="Times New Roman"/>
                <a:cs typeface="Times New Roman"/>
              </a:rPr>
              <a:t>This </a:t>
            </a:r>
            <a:r>
              <a:rPr sz="2400" spc="114" dirty="0">
                <a:latin typeface="Times New Roman"/>
                <a:cs typeface="Times New Roman"/>
              </a:rPr>
              <a:t>concept </a:t>
            </a:r>
            <a:r>
              <a:rPr sz="2400" spc="-40" dirty="0">
                <a:latin typeface="Times New Roman"/>
                <a:cs typeface="Times New Roman"/>
              </a:rPr>
              <a:t>is </a:t>
            </a:r>
            <a:r>
              <a:rPr sz="2400" spc="15" dirty="0">
                <a:latin typeface="Times New Roman"/>
                <a:cs typeface="Times New Roman"/>
              </a:rPr>
              <a:t>very </a:t>
            </a:r>
            <a:r>
              <a:rPr sz="2400" spc="50" dirty="0">
                <a:latin typeface="Times New Roman"/>
                <a:cs typeface="Times New Roman"/>
              </a:rPr>
              <a:t>useful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spc="15" dirty="0">
                <a:latin typeface="Times New Roman"/>
                <a:cs typeface="Times New Roman"/>
              </a:rPr>
              <a:t>analysis </a:t>
            </a:r>
            <a:r>
              <a:rPr sz="2400" spc="80" dirty="0">
                <a:latin typeface="Times New Roman"/>
                <a:cs typeface="Times New Roman"/>
              </a:rPr>
              <a:t>of </a:t>
            </a:r>
            <a:r>
              <a:rPr sz="2400" spc="70" dirty="0">
                <a:latin typeface="Times New Roman"/>
                <a:cs typeface="Times New Roman"/>
              </a:rPr>
              <a:t>op-amp </a:t>
            </a:r>
            <a:r>
              <a:rPr sz="2400" spc="10" dirty="0">
                <a:latin typeface="Times New Roman"/>
                <a:cs typeface="Times New Roman"/>
              </a:rPr>
              <a:t>circuits </a:t>
            </a:r>
            <a:r>
              <a:rPr sz="2400" spc="105" dirty="0">
                <a:latin typeface="Times New Roman"/>
                <a:cs typeface="Times New Roman"/>
              </a:rPr>
              <a:t>and </a:t>
            </a:r>
            <a:r>
              <a:rPr sz="2400" spc="25" dirty="0">
                <a:latin typeface="Times New Roman"/>
                <a:cs typeface="Times New Roman"/>
              </a:rPr>
              <a:t>it </a:t>
            </a:r>
            <a:r>
              <a:rPr sz="2400" spc="-70" dirty="0">
                <a:latin typeface="Times New Roman"/>
                <a:cs typeface="Times New Roman"/>
              </a:rPr>
              <a:t>will  </a:t>
            </a:r>
            <a:r>
              <a:rPr sz="2400" spc="90" dirty="0">
                <a:latin typeface="Times New Roman"/>
                <a:cs typeface="Times New Roman"/>
              </a:rPr>
              <a:t>make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lot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calculations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simple.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3357" y="756280"/>
            <a:ext cx="32207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0" dirty="0"/>
              <a:t>Virtual</a:t>
            </a:r>
            <a:r>
              <a:rPr spc="-360" dirty="0"/>
              <a:t> </a:t>
            </a:r>
            <a:r>
              <a:rPr spc="-280" dirty="0"/>
              <a:t>Ground</a:t>
            </a:r>
          </a:p>
        </p:txBody>
      </p:sp>
      <p:sp>
        <p:nvSpPr>
          <p:cNvPr id="3" name="object 3"/>
          <p:cNvSpPr/>
          <p:nvPr/>
        </p:nvSpPr>
        <p:spPr>
          <a:xfrm>
            <a:off x="2455797" y="2014173"/>
            <a:ext cx="7014728" cy="3877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1907" y="646425"/>
            <a:ext cx="35775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95" dirty="0"/>
              <a:t>Virtual</a:t>
            </a:r>
            <a:r>
              <a:rPr sz="3950" spc="-290" dirty="0"/>
              <a:t> </a:t>
            </a:r>
            <a:r>
              <a:rPr sz="3950" spc="-275" dirty="0"/>
              <a:t>Ground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438276" y="1759317"/>
            <a:ext cx="9165590" cy="42037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750" b="1" spc="-190" dirty="0">
                <a:latin typeface="Arial"/>
                <a:cs typeface="Arial"/>
              </a:rPr>
              <a:t>Using </a:t>
            </a:r>
            <a:r>
              <a:rPr sz="2750" b="1" spc="-70" dirty="0">
                <a:latin typeface="Arial"/>
                <a:cs typeface="Arial"/>
              </a:rPr>
              <a:t>Infinite </a:t>
            </a:r>
            <a:r>
              <a:rPr sz="2750" b="1" spc="-125" dirty="0">
                <a:latin typeface="Arial"/>
                <a:cs typeface="Arial"/>
              </a:rPr>
              <a:t>Voltage</a:t>
            </a:r>
            <a:r>
              <a:rPr sz="2750" b="1" spc="265" dirty="0">
                <a:latin typeface="Arial"/>
                <a:cs typeface="Arial"/>
              </a:rPr>
              <a:t> </a:t>
            </a:r>
            <a:r>
              <a:rPr sz="2750" b="1" spc="-210" dirty="0">
                <a:latin typeface="Arial"/>
                <a:cs typeface="Arial"/>
              </a:rPr>
              <a:t>Gain</a:t>
            </a:r>
            <a:endParaRPr sz="2750">
              <a:latin typeface="Arial"/>
              <a:cs typeface="Arial"/>
            </a:endParaRPr>
          </a:p>
          <a:p>
            <a:pPr marL="746760" marR="5080" indent="-180975" algn="just">
              <a:lnSpc>
                <a:spcPct val="100400"/>
              </a:lnSpc>
              <a:spcBef>
                <a:spcPts val="495"/>
              </a:spcBef>
              <a:buClr>
                <a:srgbClr val="252525"/>
              </a:buClr>
              <a:buFont typeface="Wingdings"/>
              <a:buChar char=""/>
              <a:tabLst>
                <a:tab pos="746760" algn="l"/>
              </a:tabLst>
            </a:pPr>
            <a:r>
              <a:rPr sz="2400" spc="-40" dirty="0">
                <a:latin typeface="Times New Roman"/>
                <a:cs typeface="Times New Roman"/>
              </a:rPr>
              <a:t>We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already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know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that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an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ideal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opamp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will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provide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infinite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voltage  </a:t>
            </a:r>
            <a:r>
              <a:rPr sz="2400" spc="25" dirty="0">
                <a:latin typeface="Times New Roman"/>
                <a:cs typeface="Times New Roman"/>
              </a:rPr>
              <a:t>gain.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For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real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opamps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also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gain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will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be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high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such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that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we  </a:t>
            </a:r>
            <a:r>
              <a:rPr sz="2400" spc="70" dirty="0">
                <a:latin typeface="Times New Roman"/>
                <a:cs typeface="Times New Roman"/>
              </a:rPr>
              <a:t>can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consider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it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infinite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for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calculation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purposes.</a:t>
            </a:r>
            <a:endParaRPr sz="2400">
              <a:latin typeface="Times New Roman"/>
              <a:cs typeface="Times New Roman"/>
            </a:endParaRPr>
          </a:p>
          <a:p>
            <a:pPr marL="746760" indent="-180975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746760" algn="l"/>
              </a:tabLst>
            </a:pPr>
            <a:r>
              <a:rPr sz="2400" spc="-40" dirty="0">
                <a:latin typeface="Times New Roman"/>
                <a:cs typeface="Times New Roman"/>
              </a:rPr>
              <a:t>Gain </a:t>
            </a:r>
            <a:r>
              <a:rPr sz="2400" spc="-145" dirty="0">
                <a:latin typeface="Times New Roman"/>
                <a:cs typeface="Times New Roman"/>
              </a:rPr>
              <a:t>=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Vo/Vin</a:t>
            </a:r>
            <a:endParaRPr sz="2400">
              <a:latin typeface="Times New Roman"/>
              <a:cs typeface="Times New Roman"/>
            </a:endParaRPr>
          </a:p>
          <a:p>
            <a:pPr marL="746760" indent="-180975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746760" algn="l"/>
              </a:tabLst>
            </a:pPr>
            <a:r>
              <a:rPr sz="2400" spc="-85" dirty="0">
                <a:latin typeface="Times New Roman"/>
                <a:cs typeface="Times New Roman"/>
              </a:rPr>
              <a:t>As </a:t>
            </a:r>
            <a:r>
              <a:rPr sz="2400" spc="40" dirty="0">
                <a:latin typeface="Times New Roman"/>
                <a:cs typeface="Times New Roman"/>
              </a:rPr>
              <a:t>gain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infinite, </a:t>
            </a:r>
            <a:r>
              <a:rPr sz="2400" spc="-145" dirty="0">
                <a:latin typeface="Times New Roman"/>
                <a:cs typeface="Times New Roman"/>
              </a:rPr>
              <a:t>Vin =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746760" indent="-180975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746760" algn="l"/>
              </a:tabLst>
            </a:pPr>
            <a:r>
              <a:rPr sz="2400" spc="-145" dirty="0">
                <a:latin typeface="Times New Roman"/>
                <a:cs typeface="Times New Roman"/>
              </a:rPr>
              <a:t>Vin = </a:t>
            </a:r>
            <a:r>
              <a:rPr sz="2400" spc="-240" dirty="0">
                <a:latin typeface="Times New Roman"/>
                <a:cs typeface="Times New Roman"/>
              </a:rPr>
              <a:t>V2 </a:t>
            </a:r>
            <a:r>
              <a:rPr sz="2400" spc="-135" dirty="0">
                <a:latin typeface="Arial"/>
                <a:cs typeface="Arial"/>
              </a:rPr>
              <a:t>–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365" dirty="0">
                <a:latin typeface="Times New Roman"/>
                <a:cs typeface="Times New Roman"/>
              </a:rPr>
              <a:t>V1</a:t>
            </a:r>
            <a:endParaRPr sz="2400">
              <a:latin typeface="Times New Roman"/>
              <a:cs typeface="Times New Roman"/>
            </a:endParaRPr>
          </a:p>
          <a:p>
            <a:pPr marL="746760" marR="179705" indent="-180975">
              <a:lnSpc>
                <a:spcPct val="101699"/>
              </a:lnSpc>
              <a:spcBef>
                <a:spcPts val="450"/>
              </a:spcBef>
              <a:buClr>
                <a:srgbClr val="252525"/>
              </a:buClr>
              <a:buFont typeface="Wingdings"/>
              <a:buChar char=""/>
              <a:tabLst>
                <a:tab pos="746760" algn="l"/>
              </a:tabLst>
            </a:pP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100" dirty="0">
                <a:latin typeface="Times New Roman"/>
                <a:cs typeface="Times New Roman"/>
              </a:rPr>
              <a:t>above </a:t>
            </a:r>
            <a:r>
              <a:rPr sz="2400" spc="-5" dirty="0">
                <a:latin typeface="Times New Roman"/>
                <a:cs typeface="Times New Roman"/>
              </a:rPr>
              <a:t>circuit </a:t>
            </a:r>
            <a:r>
              <a:rPr sz="2400" spc="-375" dirty="0">
                <a:latin typeface="Times New Roman"/>
                <a:cs typeface="Times New Roman"/>
              </a:rPr>
              <a:t>V1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90" dirty="0">
                <a:latin typeface="Times New Roman"/>
                <a:cs typeface="Times New Roman"/>
              </a:rPr>
              <a:t>connected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75" dirty="0">
                <a:latin typeface="Times New Roman"/>
                <a:cs typeface="Times New Roman"/>
              </a:rPr>
              <a:t>ground, </a:t>
            </a:r>
            <a:r>
              <a:rPr sz="2400" spc="90" dirty="0">
                <a:latin typeface="Times New Roman"/>
                <a:cs typeface="Times New Roman"/>
              </a:rPr>
              <a:t>so </a:t>
            </a:r>
            <a:r>
              <a:rPr sz="2400" spc="-375" dirty="0">
                <a:latin typeface="Times New Roman"/>
                <a:cs typeface="Times New Roman"/>
              </a:rPr>
              <a:t>V1 </a:t>
            </a:r>
            <a:r>
              <a:rPr sz="2400" spc="-145" dirty="0">
                <a:latin typeface="Times New Roman"/>
                <a:cs typeface="Times New Roman"/>
              </a:rPr>
              <a:t>= </a:t>
            </a:r>
            <a:r>
              <a:rPr sz="2400" spc="75" dirty="0">
                <a:latin typeface="Times New Roman"/>
                <a:cs typeface="Times New Roman"/>
              </a:rPr>
              <a:t>0. </a:t>
            </a:r>
            <a:r>
              <a:rPr sz="2400" spc="-15" dirty="0">
                <a:latin typeface="Times New Roman"/>
                <a:cs typeface="Times New Roman"/>
              </a:rPr>
              <a:t>Thus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-240" dirty="0">
                <a:latin typeface="Times New Roman"/>
                <a:cs typeface="Times New Roman"/>
              </a:rPr>
              <a:t>V2  </a:t>
            </a:r>
            <a:r>
              <a:rPr sz="2400" spc="40" dirty="0">
                <a:latin typeface="Times New Roman"/>
                <a:cs typeface="Times New Roman"/>
              </a:rPr>
              <a:t>also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will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be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at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ground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potential.</a:t>
            </a:r>
            <a:endParaRPr sz="2400">
              <a:latin typeface="Times New Roman"/>
              <a:cs typeface="Times New Roman"/>
            </a:endParaRPr>
          </a:p>
          <a:p>
            <a:pPr marL="746760" indent="-180975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746760" algn="l"/>
              </a:tabLst>
            </a:pPr>
            <a:r>
              <a:rPr sz="2400" spc="-240" dirty="0">
                <a:latin typeface="Times New Roman"/>
                <a:cs typeface="Times New Roman"/>
              </a:rPr>
              <a:t>V2 </a:t>
            </a:r>
            <a:r>
              <a:rPr sz="2400" spc="-145" dirty="0">
                <a:latin typeface="Times New Roman"/>
                <a:cs typeface="Times New Roman"/>
              </a:rPr>
              <a:t>=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9138" y="756280"/>
            <a:ext cx="67075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0" dirty="0"/>
              <a:t>Virtual </a:t>
            </a:r>
            <a:r>
              <a:rPr spc="-280" dirty="0"/>
              <a:t>Ground </a:t>
            </a:r>
            <a:r>
              <a:rPr spc="-440" dirty="0"/>
              <a:t>vs </a:t>
            </a:r>
            <a:r>
              <a:rPr spc="-295" dirty="0"/>
              <a:t>Real</a:t>
            </a:r>
            <a:r>
              <a:rPr spc="60" dirty="0"/>
              <a:t> </a:t>
            </a:r>
            <a:r>
              <a:rPr spc="-280" dirty="0"/>
              <a:t>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8836" y="2120007"/>
            <a:ext cx="8286750" cy="2585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86355">
              <a:lnSpc>
                <a:spcPct val="100000"/>
              </a:lnSpc>
              <a:spcBef>
                <a:spcPts val="130"/>
              </a:spcBef>
            </a:pPr>
            <a:r>
              <a:rPr sz="2750" b="1" spc="-105" dirty="0">
                <a:latin typeface="Arial"/>
                <a:cs typeface="Arial"/>
              </a:rPr>
              <a:t>Virtual</a:t>
            </a:r>
            <a:r>
              <a:rPr sz="2750" b="1" spc="10" dirty="0">
                <a:latin typeface="Arial"/>
                <a:cs typeface="Arial"/>
              </a:rPr>
              <a:t> </a:t>
            </a:r>
            <a:r>
              <a:rPr sz="2750" b="1" spc="-180" dirty="0">
                <a:latin typeface="Arial"/>
                <a:cs typeface="Arial"/>
              </a:rPr>
              <a:t>Ground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Arial"/>
              <a:cs typeface="Arial"/>
            </a:endParaRPr>
          </a:p>
          <a:p>
            <a:pPr marL="193675" indent="-181610">
              <a:lnSpc>
                <a:spcPts val="2865"/>
              </a:lnSpc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-40" dirty="0">
                <a:latin typeface="Times New Roman"/>
                <a:cs typeface="Times New Roman"/>
              </a:rPr>
              <a:t>Virtual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Ground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concept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that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made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for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easy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explantaion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93675">
              <a:lnSpc>
                <a:spcPts val="2865"/>
              </a:lnSpc>
            </a:pPr>
            <a:r>
              <a:rPr sz="2400" spc="20" dirty="0">
                <a:latin typeface="Times New Roman"/>
                <a:cs typeface="Times New Roman"/>
              </a:rPr>
              <a:t>calculation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purposes.</a:t>
            </a:r>
            <a:endParaRPr sz="24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10" dirty="0">
                <a:latin typeface="Times New Roman"/>
                <a:cs typeface="Times New Roman"/>
              </a:rPr>
              <a:t>Voltage </a:t>
            </a:r>
            <a:r>
              <a:rPr sz="2400" spc="-40" dirty="0">
                <a:latin typeface="Times New Roman"/>
                <a:cs typeface="Times New Roman"/>
              </a:rPr>
              <a:t>is </a:t>
            </a:r>
            <a:r>
              <a:rPr sz="2400" spc="55" dirty="0">
                <a:latin typeface="Times New Roman"/>
                <a:cs typeface="Times New Roman"/>
              </a:rPr>
              <a:t>approximately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Zero</a:t>
            </a:r>
            <a:endParaRPr sz="24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80" dirty="0">
                <a:latin typeface="Times New Roman"/>
                <a:cs typeface="Times New Roman"/>
              </a:rPr>
              <a:t>Not </a:t>
            </a:r>
            <a:r>
              <a:rPr sz="2400" spc="-10" dirty="0">
                <a:latin typeface="Times New Roman"/>
                <a:cs typeface="Times New Roman"/>
              </a:rPr>
              <a:t>electrically </a:t>
            </a:r>
            <a:r>
              <a:rPr sz="2400" spc="85" dirty="0">
                <a:latin typeface="Times New Roman"/>
                <a:cs typeface="Times New Roman"/>
              </a:rPr>
              <a:t>connected </a:t>
            </a:r>
            <a:r>
              <a:rPr sz="2400" spc="145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Ground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9138" y="756280"/>
            <a:ext cx="67075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0" dirty="0"/>
              <a:t>Virtual </a:t>
            </a:r>
            <a:r>
              <a:rPr spc="-280" dirty="0"/>
              <a:t>Ground </a:t>
            </a:r>
            <a:r>
              <a:rPr spc="-440" dirty="0"/>
              <a:t>vs </a:t>
            </a:r>
            <a:r>
              <a:rPr spc="-295" dirty="0"/>
              <a:t>Real</a:t>
            </a:r>
            <a:r>
              <a:rPr spc="60" dirty="0"/>
              <a:t> </a:t>
            </a:r>
            <a:r>
              <a:rPr spc="-280" dirty="0"/>
              <a:t>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8836" y="2120007"/>
            <a:ext cx="8329930" cy="29578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86355">
              <a:lnSpc>
                <a:spcPct val="100000"/>
              </a:lnSpc>
              <a:spcBef>
                <a:spcPts val="130"/>
              </a:spcBef>
            </a:pPr>
            <a:r>
              <a:rPr sz="2750" b="1" spc="-170" dirty="0">
                <a:latin typeface="Arial"/>
                <a:cs typeface="Arial"/>
              </a:rPr>
              <a:t>Real</a:t>
            </a:r>
            <a:r>
              <a:rPr sz="2750" b="1" spc="-135" dirty="0">
                <a:latin typeface="Arial"/>
                <a:cs typeface="Arial"/>
              </a:rPr>
              <a:t> </a:t>
            </a:r>
            <a:r>
              <a:rPr sz="2750" b="1" spc="-180" dirty="0">
                <a:latin typeface="Arial"/>
                <a:cs typeface="Arial"/>
              </a:rPr>
              <a:t>Ground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Arial"/>
              <a:cs typeface="Arial"/>
            </a:endParaRPr>
          </a:p>
          <a:p>
            <a:pPr marL="193675" marR="5080" indent="-181610">
              <a:lnSpc>
                <a:spcPct val="100400"/>
              </a:lnSpc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-10" dirty="0">
                <a:latin typeface="Times New Roman"/>
                <a:cs typeface="Times New Roman"/>
              </a:rPr>
              <a:t>Real </a:t>
            </a:r>
            <a:r>
              <a:rPr sz="2400" spc="35" dirty="0">
                <a:latin typeface="Times New Roman"/>
                <a:cs typeface="Times New Roman"/>
              </a:rPr>
              <a:t>Ground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40" dirty="0">
                <a:latin typeface="Times New Roman"/>
                <a:cs typeface="Times New Roman"/>
              </a:rPr>
              <a:t>terminal </a:t>
            </a:r>
            <a:r>
              <a:rPr sz="2400" spc="30" dirty="0">
                <a:latin typeface="Times New Roman"/>
                <a:cs typeface="Times New Roman"/>
              </a:rPr>
              <a:t>which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-25" dirty="0">
                <a:latin typeface="Times New Roman"/>
                <a:cs typeface="Times New Roman"/>
              </a:rPr>
              <a:t>physically </a:t>
            </a:r>
            <a:r>
              <a:rPr sz="2400" spc="85" dirty="0">
                <a:latin typeface="Times New Roman"/>
                <a:cs typeface="Times New Roman"/>
              </a:rPr>
              <a:t>connected </a:t>
            </a:r>
            <a:r>
              <a:rPr sz="2400" spc="145" dirty="0">
                <a:latin typeface="Times New Roman"/>
                <a:cs typeface="Times New Roman"/>
              </a:rPr>
              <a:t>to  </a:t>
            </a:r>
            <a:r>
              <a:rPr sz="2400" spc="85" dirty="0">
                <a:latin typeface="Times New Roman"/>
                <a:cs typeface="Times New Roman"/>
              </a:rPr>
              <a:t>ground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or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earth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which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acts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reference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point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for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entire  </a:t>
            </a:r>
            <a:r>
              <a:rPr sz="2400" spc="-10" dirty="0">
                <a:latin typeface="Times New Roman"/>
                <a:cs typeface="Times New Roman"/>
              </a:rPr>
              <a:t>circuit.</a:t>
            </a:r>
            <a:endParaRPr sz="24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10" dirty="0">
                <a:latin typeface="Times New Roman"/>
                <a:cs typeface="Times New Roman"/>
              </a:rPr>
              <a:t>Voltage </a:t>
            </a:r>
            <a:r>
              <a:rPr sz="2400" spc="-35" dirty="0">
                <a:latin typeface="Times New Roman"/>
                <a:cs typeface="Times New Roman"/>
              </a:rPr>
              <a:t>is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Zero</a:t>
            </a:r>
            <a:endParaRPr sz="24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-40" dirty="0">
                <a:latin typeface="Times New Roman"/>
                <a:cs typeface="Times New Roman"/>
              </a:rPr>
              <a:t>Electrically </a:t>
            </a:r>
            <a:r>
              <a:rPr sz="2400" spc="85" dirty="0">
                <a:latin typeface="Times New Roman"/>
                <a:cs typeface="Times New Roman"/>
              </a:rPr>
              <a:t>connected </a:t>
            </a:r>
            <a:r>
              <a:rPr sz="2400" spc="145" dirty="0">
                <a:latin typeface="Times New Roman"/>
                <a:cs typeface="Times New Roman"/>
              </a:rPr>
              <a:t>to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Ground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798" y="1003676"/>
            <a:ext cx="47891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Operational</a:t>
            </a:r>
            <a:r>
              <a:rPr spc="-360" dirty="0"/>
              <a:t> </a:t>
            </a:r>
            <a:r>
              <a:rPr spc="-325" dirty="0"/>
              <a:t>Amplifier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781" y="2120007"/>
            <a:ext cx="9554210" cy="295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100"/>
              </a:spcBef>
            </a:pPr>
            <a:r>
              <a:rPr sz="2400" spc="-65" dirty="0">
                <a:latin typeface="Times New Roman"/>
                <a:cs typeface="Times New Roman"/>
              </a:rPr>
              <a:t>An </a:t>
            </a:r>
            <a:r>
              <a:rPr sz="2400" b="1" spc="-95" dirty="0">
                <a:latin typeface="Arial"/>
                <a:cs typeface="Arial"/>
              </a:rPr>
              <a:t>Operational </a:t>
            </a:r>
            <a:r>
              <a:rPr sz="2400" b="1" spc="-75" dirty="0">
                <a:latin typeface="Arial"/>
                <a:cs typeface="Arial"/>
              </a:rPr>
              <a:t>Amplifier</a:t>
            </a:r>
            <a:r>
              <a:rPr sz="2400" spc="-75" dirty="0">
                <a:latin typeface="Times New Roman"/>
                <a:cs typeface="Times New Roman"/>
              </a:rPr>
              <a:t>, </a:t>
            </a:r>
            <a:r>
              <a:rPr sz="2400" spc="100" dirty="0">
                <a:latin typeface="Times New Roman"/>
                <a:cs typeface="Times New Roman"/>
              </a:rPr>
              <a:t>or </a:t>
            </a:r>
            <a:r>
              <a:rPr sz="2400" spc="60" dirty="0">
                <a:latin typeface="Times New Roman"/>
                <a:cs typeface="Times New Roman"/>
              </a:rPr>
              <a:t>op-amp </a:t>
            </a:r>
            <a:r>
              <a:rPr sz="2400" spc="70" dirty="0">
                <a:latin typeface="Times New Roman"/>
                <a:cs typeface="Times New Roman"/>
              </a:rPr>
              <a:t>for short,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50" dirty="0">
                <a:latin typeface="Times New Roman"/>
                <a:cs typeface="Times New Roman"/>
              </a:rPr>
              <a:t>fundamentally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voltage  </a:t>
            </a:r>
            <a:r>
              <a:rPr sz="2400" spc="5" dirty="0">
                <a:latin typeface="Times New Roman"/>
                <a:cs typeface="Times New Roman"/>
              </a:rPr>
              <a:t>amplifying </a:t>
            </a:r>
            <a:r>
              <a:rPr sz="2400" spc="35" dirty="0">
                <a:latin typeface="Times New Roman"/>
                <a:cs typeface="Times New Roman"/>
              </a:rPr>
              <a:t>device</a:t>
            </a:r>
            <a:r>
              <a:rPr sz="2400" spc="6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designed </a:t>
            </a:r>
            <a:r>
              <a:rPr sz="2400" spc="150" dirty="0">
                <a:latin typeface="Times New Roman"/>
                <a:cs typeface="Times New Roman"/>
              </a:rPr>
              <a:t>to </a:t>
            </a:r>
            <a:r>
              <a:rPr sz="2400" spc="155" dirty="0">
                <a:latin typeface="Times New Roman"/>
                <a:cs typeface="Times New Roman"/>
              </a:rPr>
              <a:t>be </a:t>
            </a:r>
            <a:r>
              <a:rPr sz="2400" spc="90" dirty="0">
                <a:latin typeface="Times New Roman"/>
                <a:cs typeface="Times New Roman"/>
              </a:rPr>
              <a:t>used </a:t>
            </a:r>
            <a:r>
              <a:rPr sz="2400" spc="60" dirty="0">
                <a:latin typeface="Times New Roman"/>
                <a:cs typeface="Times New Roman"/>
              </a:rPr>
              <a:t>with</a:t>
            </a:r>
            <a:r>
              <a:rPr sz="2400" spc="7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external</a:t>
            </a:r>
            <a:r>
              <a:rPr sz="2400" spc="77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feedback  </a:t>
            </a:r>
            <a:r>
              <a:rPr sz="2400" spc="110" dirty="0">
                <a:latin typeface="Times New Roman"/>
                <a:cs typeface="Times New Roman"/>
              </a:rPr>
              <a:t>components </a:t>
            </a:r>
            <a:r>
              <a:rPr sz="2400" spc="65" dirty="0">
                <a:latin typeface="Times New Roman"/>
                <a:cs typeface="Times New Roman"/>
              </a:rPr>
              <a:t>such </a:t>
            </a:r>
            <a:r>
              <a:rPr sz="2400" spc="100" dirty="0">
                <a:latin typeface="Times New Roman"/>
                <a:cs typeface="Times New Roman"/>
              </a:rPr>
              <a:t>as </a:t>
            </a:r>
            <a:r>
              <a:rPr sz="2400" spc="80" dirty="0">
                <a:latin typeface="Times New Roman"/>
                <a:cs typeface="Times New Roman"/>
              </a:rPr>
              <a:t>resistors </a:t>
            </a:r>
            <a:r>
              <a:rPr sz="2400" spc="110" dirty="0">
                <a:latin typeface="Times New Roman"/>
                <a:cs typeface="Times New Roman"/>
              </a:rPr>
              <a:t>and </a:t>
            </a:r>
            <a:r>
              <a:rPr sz="2400" spc="70" dirty="0">
                <a:latin typeface="Times New Roman"/>
                <a:cs typeface="Times New Roman"/>
              </a:rPr>
              <a:t>capacitors </a:t>
            </a:r>
            <a:r>
              <a:rPr sz="2400" spc="155" dirty="0">
                <a:latin typeface="Times New Roman"/>
                <a:cs typeface="Times New Roman"/>
              </a:rPr>
              <a:t>between </a:t>
            </a:r>
            <a:r>
              <a:rPr sz="2400" spc="50" dirty="0">
                <a:latin typeface="Times New Roman"/>
                <a:cs typeface="Times New Roman"/>
              </a:rPr>
              <a:t>its </a:t>
            </a:r>
            <a:r>
              <a:rPr sz="2400" spc="145" dirty="0">
                <a:latin typeface="Times New Roman"/>
                <a:cs typeface="Times New Roman"/>
              </a:rPr>
              <a:t>output </a:t>
            </a:r>
            <a:r>
              <a:rPr sz="2400" spc="110" dirty="0">
                <a:latin typeface="Times New Roman"/>
                <a:cs typeface="Times New Roman"/>
              </a:rPr>
              <a:t>and </a:t>
            </a:r>
            <a:r>
              <a:rPr sz="2400" spc="819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input </a:t>
            </a:r>
            <a:r>
              <a:rPr sz="2400" spc="40" dirty="0">
                <a:latin typeface="Times New Roman"/>
                <a:cs typeface="Times New Roman"/>
              </a:rPr>
              <a:t>terminals. </a:t>
            </a:r>
            <a:r>
              <a:rPr sz="2400" spc="60" dirty="0">
                <a:latin typeface="Times New Roman"/>
                <a:cs typeface="Times New Roman"/>
              </a:rPr>
              <a:t>These </a:t>
            </a:r>
            <a:r>
              <a:rPr sz="2400" spc="90" dirty="0">
                <a:latin typeface="Times New Roman"/>
                <a:cs typeface="Times New Roman"/>
              </a:rPr>
              <a:t>feedback </a:t>
            </a:r>
            <a:r>
              <a:rPr sz="2400" spc="114" dirty="0">
                <a:latin typeface="Times New Roman"/>
                <a:cs typeface="Times New Roman"/>
              </a:rPr>
              <a:t>components </a:t>
            </a:r>
            <a:r>
              <a:rPr sz="2400" spc="110" dirty="0">
                <a:latin typeface="Times New Roman"/>
                <a:cs typeface="Times New Roman"/>
              </a:rPr>
              <a:t>determine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60" dirty="0">
                <a:latin typeface="Times New Roman"/>
                <a:cs typeface="Times New Roman"/>
              </a:rPr>
              <a:t>resulting </a:t>
            </a:r>
            <a:r>
              <a:rPr sz="2400" spc="72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function </a:t>
            </a:r>
            <a:r>
              <a:rPr sz="2400" spc="135" dirty="0">
                <a:latin typeface="Times New Roman"/>
                <a:cs typeface="Times New Roman"/>
              </a:rPr>
              <a:t>or </a:t>
            </a:r>
            <a:r>
              <a:rPr sz="2400" spc="70" dirty="0">
                <a:latin typeface="Arial"/>
                <a:cs typeface="Arial"/>
              </a:rPr>
              <a:t>“operation” </a:t>
            </a:r>
            <a:r>
              <a:rPr sz="2400" spc="80" dirty="0">
                <a:latin typeface="Times New Roman"/>
                <a:cs typeface="Times New Roman"/>
              </a:rPr>
              <a:t>of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15" dirty="0">
                <a:latin typeface="Times New Roman"/>
                <a:cs typeface="Times New Roman"/>
              </a:rPr>
              <a:t>amplifier </a:t>
            </a:r>
            <a:r>
              <a:rPr sz="2400" spc="110" dirty="0">
                <a:latin typeface="Times New Roman"/>
                <a:cs typeface="Times New Roman"/>
              </a:rPr>
              <a:t>and </a:t>
            </a:r>
            <a:r>
              <a:rPr sz="2400" spc="30" dirty="0">
                <a:latin typeface="Times New Roman"/>
                <a:cs typeface="Times New Roman"/>
              </a:rPr>
              <a:t>by </a:t>
            </a:r>
            <a:r>
              <a:rPr sz="2400" spc="45" dirty="0">
                <a:latin typeface="Times New Roman"/>
                <a:cs typeface="Times New Roman"/>
              </a:rPr>
              <a:t>virtue </a:t>
            </a:r>
            <a:r>
              <a:rPr sz="2400" spc="80" dirty="0">
                <a:latin typeface="Times New Roman"/>
                <a:cs typeface="Times New Roman"/>
              </a:rPr>
              <a:t>of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85" dirty="0">
                <a:latin typeface="Times New Roman"/>
                <a:cs typeface="Times New Roman"/>
              </a:rPr>
              <a:t>different </a:t>
            </a:r>
            <a:r>
              <a:rPr sz="2400" spc="7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feedback </a:t>
            </a:r>
            <a:r>
              <a:rPr sz="2400" spc="55" dirty="0">
                <a:latin typeface="Times New Roman"/>
                <a:cs typeface="Times New Roman"/>
              </a:rPr>
              <a:t>configurations </a:t>
            </a:r>
            <a:r>
              <a:rPr sz="2400" spc="130" dirty="0">
                <a:latin typeface="Times New Roman"/>
                <a:cs typeface="Times New Roman"/>
              </a:rPr>
              <a:t>whether </a:t>
            </a:r>
            <a:r>
              <a:rPr sz="2400" spc="30" dirty="0">
                <a:latin typeface="Times New Roman"/>
                <a:cs typeface="Times New Roman"/>
              </a:rPr>
              <a:t>resistive, </a:t>
            </a:r>
            <a:r>
              <a:rPr sz="2400" spc="40" dirty="0">
                <a:latin typeface="Times New Roman"/>
                <a:cs typeface="Times New Roman"/>
              </a:rPr>
              <a:t>capacitive </a:t>
            </a:r>
            <a:r>
              <a:rPr sz="2400" spc="100" dirty="0">
                <a:latin typeface="Times New Roman"/>
                <a:cs typeface="Times New Roman"/>
              </a:rPr>
              <a:t>or </a:t>
            </a:r>
            <a:r>
              <a:rPr sz="2400" spc="105" dirty="0">
                <a:latin typeface="Times New Roman"/>
                <a:cs typeface="Times New Roman"/>
              </a:rPr>
              <a:t>both, </a:t>
            </a:r>
            <a:r>
              <a:rPr sz="2400" spc="155" dirty="0">
                <a:latin typeface="Times New Roman"/>
                <a:cs typeface="Times New Roman"/>
              </a:rPr>
              <a:t>the  </a:t>
            </a:r>
            <a:r>
              <a:rPr sz="2400" spc="15" dirty="0">
                <a:latin typeface="Times New Roman"/>
                <a:cs typeface="Times New Roman"/>
              </a:rPr>
              <a:t>amplifier </a:t>
            </a:r>
            <a:r>
              <a:rPr sz="2400" spc="70" dirty="0">
                <a:latin typeface="Times New Roman"/>
                <a:cs typeface="Times New Roman"/>
              </a:rPr>
              <a:t>can </a:t>
            </a:r>
            <a:r>
              <a:rPr sz="2400" spc="95" dirty="0">
                <a:latin typeface="Times New Roman"/>
                <a:cs typeface="Times New Roman"/>
              </a:rPr>
              <a:t>perform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30" dirty="0">
                <a:latin typeface="Times New Roman"/>
                <a:cs typeface="Times New Roman"/>
              </a:rPr>
              <a:t>variety </a:t>
            </a:r>
            <a:r>
              <a:rPr sz="2400" spc="80" dirty="0">
                <a:latin typeface="Times New Roman"/>
                <a:cs typeface="Times New Roman"/>
              </a:rPr>
              <a:t>of </a:t>
            </a:r>
            <a:r>
              <a:rPr sz="2400" spc="65" dirty="0">
                <a:latin typeface="Times New Roman"/>
                <a:cs typeface="Times New Roman"/>
              </a:rPr>
              <a:t>different </a:t>
            </a:r>
            <a:r>
              <a:rPr sz="2400" spc="85" dirty="0">
                <a:latin typeface="Times New Roman"/>
                <a:cs typeface="Times New Roman"/>
              </a:rPr>
              <a:t>operations, </a:t>
            </a:r>
            <a:r>
              <a:rPr sz="2400" spc="-10" dirty="0">
                <a:latin typeface="Times New Roman"/>
                <a:cs typeface="Times New Roman"/>
              </a:rPr>
              <a:t>giving </a:t>
            </a:r>
            <a:r>
              <a:rPr sz="2400" spc="40" dirty="0">
                <a:latin typeface="Times New Roman"/>
                <a:cs typeface="Times New Roman"/>
              </a:rPr>
              <a:t>rise </a:t>
            </a:r>
            <a:r>
              <a:rPr sz="2400" spc="150" dirty="0">
                <a:latin typeface="Times New Roman"/>
                <a:cs typeface="Times New Roman"/>
              </a:rPr>
              <a:t>to </a:t>
            </a:r>
            <a:r>
              <a:rPr sz="2400" spc="50" dirty="0">
                <a:latin typeface="Times New Roman"/>
                <a:cs typeface="Times New Roman"/>
              </a:rPr>
              <a:t>its  </a:t>
            </a:r>
            <a:r>
              <a:rPr sz="2400" spc="110" dirty="0">
                <a:latin typeface="Times New Roman"/>
                <a:cs typeface="Times New Roman"/>
              </a:rPr>
              <a:t>name </a:t>
            </a:r>
            <a:r>
              <a:rPr sz="2400" spc="8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Arial"/>
                <a:cs typeface="Arial"/>
              </a:rPr>
              <a:t>“Operational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Amplifier”</a:t>
            </a:r>
            <a:r>
              <a:rPr sz="2400" spc="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0823" y="828666"/>
            <a:ext cx="5154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0" dirty="0"/>
              <a:t>Non-Inverting</a:t>
            </a:r>
            <a:r>
              <a:rPr spc="-330" dirty="0"/>
              <a:t> </a:t>
            </a:r>
            <a:r>
              <a:rPr spc="-325" dirty="0"/>
              <a:t>Amplifier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8276" y="2106858"/>
            <a:ext cx="3344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  <a:tab pos="746125" algn="l"/>
                <a:tab pos="1518285" algn="l"/>
              </a:tabLst>
            </a:pPr>
            <a:r>
              <a:rPr sz="2400" spc="-15" dirty="0">
                <a:latin typeface="Times New Roman"/>
                <a:cs typeface="Times New Roman"/>
              </a:rPr>
              <a:t>In	</a:t>
            </a:r>
            <a:r>
              <a:rPr sz="2400" spc="40" dirty="0">
                <a:latin typeface="Times New Roman"/>
                <a:cs typeface="Times New Roman"/>
              </a:rPr>
              <a:t>this	</a:t>
            </a:r>
            <a:r>
              <a:rPr sz="2400" spc="50" dirty="0">
                <a:latin typeface="Times New Roman"/>
                <a:cs typeface="Times New Roman"/>
              </a:rPr>
              <a:t>configuration,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8237" y="2536249"/>
            <a:ext cx="442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247" baseline="11574" dirty="0">
                <a:latin typeface="Times New Roman"/>
                <a:cs typeface="Times New Roman"/>
              </a:rPr>
              <a:t>V</a:t>
            </a:r>
            <a:r>
              <a:rPr sz="1550" spc="-165" dirty="0">
                <a:latin typeface="Times New Roman"/>
                <a:cs typeface="Times New Roman"/>
              </a:rPr>
              <a:t>IN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0629" y="2106862"/>
            <a:ext cx="1443355" cy="7543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0325" marR="5080" indent="-48260">
              <a:lnSpc>
                <a:spcPts val="2860"/>
              </a:lnSpc>
              <a:spcBef>
                <a:spcPts val="215"/>
              </a:spcBef>
              <a:tabLst>
                <a:tab pos="479425" algn="l"/>
                <a:tab pos="746125" algn="l"/>
              </a:tabLst>
            </a:pPr>
            <a:r>
              <a:rPr sz="2400" spc="229" dirty="0">
                <a:latin typeface="Times New Roman"/>
                <a:cs typeface="Times New Roman"/>
              </a:rPr>
              <a:t>t</a:t>
            </a:r>
            <a:r>
              <a:rPr sz="2400" spc="75" dirty="0">
                <a:latin typeface="Times New Roman"/>
                <a:cs typeface="Times New Roman"/>
              </a:rPr>
              <a:t>h</a:t>
            </a:r>
            <a:r>
              <a:rPr sz="2400" spc="16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	</a:t>
            </a:r>
            <a:r>
              <a:rPr sz="2400" spc="-70" dirty="0">
                <a:latin typeface="Times New Roman"/>
                <a:cs typeface="Times New Roman"/>
              </a:rPr>
              <a:t>i</a:t>
            </a:r>
            <a:r>
              <a:rPr sz="2400" spc="75" dirty="0">
                <a:latin typeface="Times New Roman"/>
                <a:cs typeface="Times New Roman"/>
              </a:rPr>
              <a:t>n</a:t>
            </a:r>
            <a:r>
              <a:rPr sz="2400" spc="150" dirty="0">
                <a:latin typeface="Times New Roman"/>
                <a:cs typeface="Times New Roman"/>
              </a:rPr>
              <a:t>p</a:t>
            </a:r>
            <a:r>
              <a:rPr sz="2400" spc="75" dirty="0">
                <a:latin typeface="Times New Roman"/>
                <a:cs typeface="Times New Roman"/>
              </a:rPr>
              <a:t>u</a:t>
            </a:r>
            <a:r>
              <a:rPr sz="2400" spc="180" dirty="0">
                <a:latin typeface="Times New Roman"/>
                <a:cs typeface="Times New Roman"/>
              </a:rPr>
              <a:t>t  </a:t>
            </a:r>
            <a:r>
              <a:rPr sz="2400" spc="-40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30" dirty="0">
                <a:latin typeface="Times New Roman"/>
                <a:cs typeface="Times New Roman"/>
              </a:rPr>
              <a:t>a</a:t>
            </a:r>
            <a:r>
              <a:rPr sz="2400" spc="150" dirty="0">
                <a:latin typeface="Times New Roman"/>
                <a:cs typeface="Times New Roman"/>
              </a:rPr>
              <a:t>pp</a:t>
            </a:r>
            <a:r>
              <a:rPr sz="2400" spc="-145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12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9501" y="2469574"/>
            <a:ext cx="488061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4435" algn="l"/>
                <a:tab pos="2242820" algn="l"/>
                <a:tab pos="3168015" algn="l"/>
              </a:tabLst>
            </a:pPr>
            <a:r>
              <a:rPr sz="2400" spc="65" dirty="0">
                <a:latin typeface="Times New Roman"/>
                <a:cs typeface="Times New Roman"/>
              </a:rPr>
              <a:t>voltage	</a:t>
            </a:r>
            <a:r>
              <a:rPr sz="2400" spc="15" dirty="0">
                <a:latin typeface="Times New Roman"/>
                <a:cs typeface="Times New Roman"/>
              </a:rPr>
              <a:t>signal,	</a:t>
            </a:r>
            <a:r>
              <a:rPr sz="2400" spc="45" dirty="0">
                <a:latin typeface="Times New Roman"/>
                <a:cs typeface="Times New Roman"/>
              </a:rPr>
              <a:t>(	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1146810" algn="l"/>
                <a:tab pos="1614170" algn="l"/>
                <a:tab pos="2223770" algn="l"/>
                <a:tab pos="4130040" algn="l"/>
                <a:tab pos="4425950" algn="l"/>
                <a:tab pos="4759325" algn="l"/>
              </a:tabLst>
            </a:pPr>
            <a:r>
              <a:rPr sz="2400" spc="145" dirty="0">
                <a:latin typeface="Times New Roman"/>
                <a:cs typeface="Times New Roman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i</a:t>
            </a:r>
            <a:r>
              <a:rPr sz="2400" spc="-75" dirty="0">
                <a:latin typeface="Times New Roman"/>
                <a:cs typeface="Times New Roman"/>
              </a:rPr>
              <a:t>r</a:t>
            </a:r>
            <a:r>
              <a:rPr sz="2400" spc="13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229" dirty="0">
                <a:latin typeface="Times New Roman"/>
                <a:cs typeface="Times New Roman"/>
              </a:rPr>
              <a:t>t</a:t>
            </a:r>
            <a:r>
              <a:rPr sz="2400" spc="-145" dirty="0">
                <a:latin typeface="Times New Roman"/>
                <a:cs typeface="Times New Roman"/>
              </a:rPr>
              <a:t>l</a:t>
            </a:r>
            <a:r>
              <a:rPr sz="2400" spc="-8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80" dirty="0">
                <a:latin typeface="Times New Roman"/>
                <a:cs typeface="Times New Roman"/>
              </a:rPr>
              <a:t>t</a:t>
            </a:r>
            <a:r>
              <a:rPr sz="2400" spc="2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5" dirty="0">
                <a:latin typeface="Times New Roman"/>
                <a:cs typeface="Times New Roman"/>
              </a:rPr>
              <a:t>t</a:t>
            </a:r>
            <a:r>
              <a:rPr sz="2400" spc="145" dirty="0">
                <a:latin typeface="Times New Roman"/>
                <a:cs typeface="Times New Roman"/>
              </a:rPr>
              <a:t>h</a:t>
            </a:r>
            <a:r>
              <a:rPr sz="2400" spc="16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70" dirty="0">
                <a:latin typeface="Times New Roman"/>
                <a:cs typeface="Times New Roman"/>
              </a:rPr>
              <a:t>n</a:t>
            </a:r>
            <a:r>
              <a:rPr sz="2400" spc="145" dirty="0">
                <a:latin typeface="Times New Roman"/>
                <a:cs typeface="Times New Roman"/>
              </a:rPr>
              <a:t>o</a:t>
            </a:r>
            <a:r>
              <a:rPr sz="2400" spc="7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-</a:t>
            </a:r>
            <a:r>
              <a:rPr sz="2400" spc="-70" dirty="0">
                <a:latin typeface="Times New Roman"/>
                <a:cs typeface="Times New Roman"/>
              </a:rPr>
              <a:t>i</a:t>
            </a:r>
            <a:r>
              <a:rPr sz="2400" spc="70" dirty="0">
                <a:latin typeface="Times New Roman"/>
                <a:cs typeface="Times New Roman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v</a:t>
            </a:r>
            <a:r>
              <a:rPr sz="2400" spc="204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155" dirty="0">
                <a:latin typeface="Times New Roman"/>
                <a:cs typeface="Times New Roman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i</a:t>
            </a:r>
            <a:r>
              <a:rPr sz="2400" spc="70" dirty="0">
                <a:latin typeface="Times New Roman"/>
                <a:cs typeface="Times New Roman"/>
              </a:rPr>
              <a:t>n</a:t>
            </a:r>
            <a:r>
              <a:rPr sz="2400" spc="9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45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45" dirty="0">
                <a:latin typeface="Times New Roman"/>
                <a:cs typeface="Times New Roman"/>
              </a:rPr>
              <a:t>+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4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8276" y="3203893"/>
            <a:ext cx="5064125" cy="2338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3675" marR="5080" algn="just">
              <a:lnSpc>
                <a:spcPct val="100400"/>
              </a:lnSpc>
              <a:spcBef>
                <a:spcPts val="90"/>
              </a:spcBef>
            </a:pPr>
            <a:r>
              <a:rPr sz="2400" spc="70" dirty="0">
                <a:latin typeface="Times New Roman"/>
                <a:cs typeface="Times New Roman"/>
              </a:rPr>
              <a:t>input </a:t>
            </a:r>
            <a:r>
              <a:rPr sz="2400" spc="60" dirty="0">
                <a:latin typeface="Times New Roman"/>
                <a:cs typeface="Times New Roman"/>
              </a:rPr>
              <a:t>terminal </a:t>
            </a:r>
            <a:r>
              <a:rPr sz="2400" spc="45" dirty="0">
                <a:latin typeface="Times New Roman"/>
                <a:cs typeface="Times New Roman"/>
              </a:rPr>
              <a:t>which </a:t>
            </a:r>
            <a:r>
              <a:rPr sz="2400" spc="114" dirty="0">
                <a:latin typeface="Times New Roman"/>
                <a:cs typeface="Times New Roman"/>
              </a:rPr>
              <a:t>means </a:t>
            </a:r>
            <a:r>
              <a:rPr sz="2400" spc="155" dirty="0">
                <a:latin typeface="Times New Roman"/>
                <a:cs typeface="Times New Roman"/>
              </a:rPr>
              <a:t>that the  </a:t>
            </a:r>
            <a:r>
              <a:rPr sz="2400" spc="130" dirty="0">
                <a:latin typeface="Times New Roman"/>
                <a:cs typeface="Times New Roman"/>
              </a:rPr>
              <a:t>output </a:t>
            </a:r>
            <a:r>
              <a:rPr sz="2400" spc="40" dirty="0">
                <a:latin typeface="Times New Roman"/>
                <a:cs typeface="Times New Roman"/>
              </a:rPr>
              <a:t>gain </a:t>
            </a:r>
            <a:r>
              <a:rPr sz="2400" spc="80" dirty="0">
                <a:latin typeface="Times New Roman"/>
                <a:cs typeface="Times New Roman"/>
              </a:rPr>
              <a:t>of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25" dirty="0">
                <a:latin typeface="Times New Roman"/>
                <a:cs typeface="Times New Roman"/>
              </a:rPr>
              <a:t>amplifier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becomes  </a:t>
            </a:r>
            <a:r>
              <a:rPr sz="2400" spc="25" dirty="0">
                <a:latin typeface="Arial"/>
                <a:cs typeface="Arial"/>
              </a:rPr>
              <a:t>“Positive” </a:t>
            </a:r>
            <a:r>
              <a:rPr sz="2400" spc="-25" dirty="0">
                <a:latin typeface="Times New Roman"/>
                <a:cs typeface="Times New Roman"/>
              </a:rPr>
              <a:t>in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value.</a:t>
            </a:r>
            <a:endParaRPr sz="2400">
              <a:latin typeface="Times New Roman"/>
              <a:cs typeface="Times New Roman"/>
            </a:endParaRPr>
          </a:p>
          <a:p>
            <a:pPr marL="193675" marR="5080" indent="-181610" algn="just">
              <a:lnSpc>
                <a:spcPct val="100400"/>
              </a:lnSpc>
              <a:spcBef>
                <a:spcPts val="865"/>
              </a:spcBef>
              <a:buClr>
                <a:srgbClr val="252525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/>
              <a:t>	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80" dirty="0">
                <a:latin typeface="Times New Roman"/>
                <a:cs typeface="Times New Roman"/>
              </a:rPr>
              <a:t>result of </a:t>
            </a:r>
            <a:r>
              <a:rPr sz="2400" spc="40" dirty="0">
                <a:latin typeface="Times New Roman"/>
                <a:cs typeface="Times New Roman"/>
              </a:rPr>
              <a:t>this </a:t>
            </a:r>
            <a:r>
              <a:rPr sz="2400" spc="-40" dirty="0">
                <a:latin typeface="Times New Roman"/>
                <a:cs typeface="Times New Roman"/>
              </a:rPr>
              <a:t>is </a:t>
            </a:r>
            <a:r>
              <a:rPr sz="2400" spc="140" dirty="0">
                <a:latin typeface="Times New Roman"/>
                <a:cs typeface="Times New Roman"/>
              </a:rPr>
              <a:t>that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145" dirty="0">
                <a:latin typeface="Times New Roman"/>
                <a:cs typeface="Times New Roman"/>
              </a:rPr>
              <a:t>output  </a:t>
            </a:r>
            <a:r>
              <a:rPr sz="2400" spc="10" dirty="0">
                <a:latin typeface="Times New Roman"/>
                <a:cs typeface="Times New Roman"/>
              </a:rPr>
              <a:t>signal </a:t>
            </a:r>
            <a:r>
              <a:rPr sz="2400" spc="-40" dirty="0">
                <a:latin typeface="Times New Roman"/>
                <a:cs typeface="Times New Roman"/>
              </a:rPr>
              <a:t>is </a:t>
            </a:r>
            <a:r>
              <a:rPr sz="2400" spc="10" dirty="0">
                <a:latin typeface="Arial"/>
                <a:cs typeface="Arial"/>
              </a:rPr>
              <a:t>“in</a:t>
            </a:r>
            <a:r>
              <a:rPr sz="2400" spc="10" dirty="0">
                <a:latin typeface="Times New Roman"/>
                <a:cs typeface="Times New Roman"/>
              </a:rPr>
              <a:t>-</a:t>
            </a:r>
            <a:r>
              <a:rPr sz="2400" spc="10" dirty="0">
                <a:latin typeface="Arial"/>
                <a:cs typeface="Arial"/>
              </a:rPr>
              <a:t>phase” </a:t>
            </a:r>
            <a:r>
              <a:rPr sz="2400" spc="60" dirty="0">
                <a:latin typeface="Times New Roman"/>
                <a:cs typeface="Times New Roman"/>
              </a:rPr>
              <a:t>with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85" dirty="0">
                <a:latin typeface="Times New Roman"/>
                <a:cs typeface="Times New Roman"/>
              </a:rPr>
              <a:t>input  </a:t>
            </a:r>
            <a:r>
              <a:rPr sz="2400" spc="5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71821" y="2338312"/>
            <a:ext cx="4153661" cy="3174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pc="-390" dirty="0"/>
              <a:t>Non-Inverting</a:t>
            </a:r>
            <a:r>
              <a:rPr spc="-330" dirty="0"/>
              <a:t> </a:t>
            </a:r>
            <a:r>
              <a:rPr spc="-325" dirty="0"/>
              <a:t>Amplifier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91921" y="2138993"/>
            <a:ext cx="40049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latin typeface="Verdana"/>
                <a:cs typeface="Verdana"/>
              </a:rPr>
              <a:t>Equivalent </a:t>
            </a:r>
            <a:r>
              <a:rPr sz="1800" b="1" spc="-195" dirty="0">
                <a:latin typeface="Verdana"/>
                <a:cs typeface="Verdana"/>
              </a:rPr>
              <a:t>Potential </a:t>
            </a:r>
            <a:r>
              <a:rPr sz="1800" b="1" spc="-175" dirty="0">
                <a:latin typeface="Verdana"/>
                <a:cs typeface="Verdana"/>
              </a:rPr>
              <a:t>Divider</a:t>
            </a:r>
            <a:r>
              <a:rPr sz="1800" b="1" spc="-150" dirty="0">
                <a:latin typeface="Verdana"/>
                <a:cs typeface="Verdana"/>
              </a:rPr>
              <a:t> </a:t>
            </a:r>
            <a:r>
              <a:rPr sz="1800" b="1" spc="-210" dirty="0">
                <a:latin typeface="Verdana"/>
                <a:cs typeface="Verdana"/>
              </a:rPr>
              <a:t>Network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1178" y="2828925"/>
            <a:ext cx="3749040" cy="2683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0823" y="1052448"/>
            <a:ext cx="5154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0" dirty="0"/>
              <a:t>Non-Inverting</a:t>
            </a:r>
            <a:r>
              <a:rPr spc="-330" dirty="0"/>
              <a:t> </a:t>
            </a:r>
            <a:r>
              <a:rPr spc="-325" dirty="0"/>
              <a:t>Amplifier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381" y="2120007"/>
            <a:ext cx="4201795" cy="222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34925" algn="just">
              <a:lnSpc>
                <a:spcPct val="100099"/>
              </a:lnSpc>
              <a:spcBef>
                <a:spcPts val="100"/>
              </a:spcBef>
            </a:pPr>
            <a:r>
              <a:rPr sz="2400" spc="10" dirty="0">
                <a:latin typeface="Times New Roman"/>
                <a:cs typeface="Times New Roman"/>
              </a:rPr>
              <a:t>Then</a:t>
            </a:r>
            <a:r>
              <a:rPr sz="2400" spc="62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using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45" dirty="0">
                <a:latin typeface="Times New Roman"/>
                <a:cs typeface="Times New Roman"/>
              </a:rPr>
              <a:t>formula </a:t>
            </a:r>
            <a:r>
              <a:rPr sz="2400" spc="125" dirty="0">
                <a:latin typeface="Times New Roman"/>
                <a:cs typeface="Times New Roman"/>
              </a:rPr>
              <a:t>to  </a:t>
            </a:r>
            <a:r>
              <a:rPr sz="2400" spc="40" dirty="0">
                <a:latin typeface="Times New Roman"/>
                <a:cs typeface="Times New Roman"/>
              </a:rPr>
              <a:t>calculate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140" dirty="0">
                <a:latin typeface="Times New Roman"/>
                <a:cs typeface="Times New Roman"/>
              </a:rPr>
              <a:t>output </a:t>
            </a:r>
            <a:r>
              <a:rPr sz="2400" spc="75" dirty="0">
                <a:latin typeface="Times New Roman"/>
                <a:cs typeface="Times New Roman"/>
              </a:rPr>
              <a:t>voltage </a:t>
            </a:r>
            <a:r>
              <a:rPr sz="2400" spc="80" dirty="0">
                <a:latin typeface="Times New Roman"/>
                <a:cs typeface="Times New Roman"/>
              </a:rPr>
              <a:t>of 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75" dirty="0">
                <a:latin typeface="Times New Roman"/>
                <a:cs typeface="Times New Roman"/>
              </a:rPr>
              <a:t>potential </a:t>
            </a:r>
            <a:r>
              <a:rPr sz="2400" spc="25" dirty="0">
                <a:latin typeface="Times New Roman"/>
                <a:cs typeface="Times New Roman"/>
              </a:rPr>
              <a:t>divider </a:t>
            </a:r>
            <a:r>
              <a:rPr sz="2400" spc="90" dirty="0">
                <a:latin typeface="Times New Roman"/>
                <a:cs typeface="Times New Roman"/>
              </a:rPr>
              <a:t>network, </a:t>
            </a:r>
            <a:r>
              <a:rPr sz="2400" spc="165" dirty="0">
                <a:latin typeface="Times New Roman"/>
                <a:cs typeface="Times New Roman"/>
              </a:rPr>
              <a:t>we  </a:t>
            </a:r>
            <a:r>
              <a:rPr sz="2400" spc="65" dirty="0">
                <a:latin typeface="Times New Roman"/>
                <a:cs typeface="Times New Roman"/>
              </a:rPr>
              <a:t>can </a:t>
            </a:r>
            <a:r>
              <a:rPr sz="2400" spc="40" dirty="0">
                <a:latin typeface="Times New Roman"/>
                <a:cs typeface="Times New Roman"/>
              </a:rPr>
              <a:t>calculate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40" dirty="0">
                <a:latin typeface="Times New Roman"/>
                <a:cs typeface="Times New Roman"/>
              </a:rPr>
              <a:t>closed-loop  </a:t>
            </a:r>
            <a:r>
              <a:rPr sz="2400" spc="60" dirty="0">
                <a:latin typeface="Times New Roman"/>
                <a:cs typeface="Times New Roman"/>
              </a:rPr>
              <a:t>voltage </a:t>
            </a:r>
            <a:r>
              <a:rPr sz="2400" spc="35" dirty="0">
                <a:latin typeface="Times New Roman"/>
                <a:cs typeface="Times New Roman"/>
              </a:rPr>
              <a:t>gain </a:t>
            </a:r>
            <a:r>
              <a:rPr sz="2400" spc="45" dirty="0">
                <a:latin typeface="Times New Roman"/>
                <a:cs typeface="Times New Roman"/>
              </a:rPr>
              <a:t>( </a:t>
            </a:r>
            <a:r>
              <a:rPr sz="2400" spc="-245" dirty="0">
                <a:latin typeface="Times New Roman"/>
                <a:cs typeface="Times New Roman"/>
              </a:rPr>
              <a:t>A</a:t>
            </a:r>
            <a:r>
              <a:rPr sz="2325" spc="-367" baseline="-19713" dirty="0">
                <a:latin typeface="Times New Roman"/>
                <a:cs typeface="Times New Roman"/>
              </a:rPr>
              <a:t>V </a:t>
            </a:r>
            <a:r>
              <a:rPr sz="2400" spc="45" dirty="0">
                <a:latin typeface="Times New Roman"/>
                <a:cs typeface="Times New Roman"/>
              </a:rPr>
              <a:t>) </a:t>
            </a:r>
            <a:r>
              <a:rPr sz="2400" spc="80" dirty="0">
                <a:latin typeface="Times New Roman"/>
                <a:cs typeface="Times New Roman"/>
              </a:rPr>
              <a:t>of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b="1" spc="-150" dirty="0">
                <a:latin typeface="Arial"/>
                <a:cs typeface="Arial"/>
              </a:rPr>
              <a:t>Non-  </a:t>
            </a:r>
            <a:r>
              <a:rPr sz="2400" b="1" spc="-85" dirty="0">
                <a:latin typeface="Arial"/>
                <a:cs typeface="Arial"/>
              </a:rPr>
              <a:t>inverting Amplifier </a:t>
            </a:r>
            <a:r>
              <a:rPr sz="2400" spc="100" dirty="0">
                <a:latin typeface="Times New Roman"/>
                <a:cs typeface="Times New Roman"/>
              </a:rPr>
              <a:t>as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2071" y="2103053"/>
            <a:ext cx="6222248" cy="4245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0823" y="1052448"/>
            <a:ext cx="5154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0" dirty="0"/>
              <a:t>Non-Inverting</a:t>
            </a:r>
            <a:r>
              <a:rPr spc="-330" dirty="0"/>
              <a:t> </a:t>
            </a:r>
            <a:r>
              <a:rPr spc="-325" dirty="0"/>
              <a:t>Amplifier</a:t>
            </a:r>
          </a:p>
        </p:txBody>
      </p:sp>
      <p:sp>
        <p:nvSpPr>
          <p:cNvPr id="3" name="object 3"/>
          <p:cNvSpPr/>
          <p:nvPr/>
        </p:nvSpPr>
        <p:spPr>
          <a:xfrm>
            <a:off x="1489200" y="2014203"/>
            <a:ext cx="9405244" cy="4308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763" y="1003676"/>
            <a:ext cx="6619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75" dirty="0"/>
              <a:t>SUMMING-POINT</a:t>
            </a:r>
            <a:r>
              <a:rPr spc="-235" dirty="0"/>
              <a:t> </a:t>
            </a:r>
            <a:r>
              <a:rPr spc="-500" dirty="0"/>
              <a:t>CONSTRAINT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0526" y="2368475"/>
            <a:ext cx="8809990" cy="2452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3675" marR="5080" indent="-181610" algn="just">
              <a:lnSpc>
                <a:spcPct val="100400"/>
              </a:lnSpc>
              <a:spcBef>
                <a:spcPts val="9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55" dirty="0">
                <a:latin typeface="Times New Roman"/>
                <a:cs typeface="Times New Roman"/>
              </a:rPr>
              <a:t>Operational </a:t>
            </a:r>
            <a:r>
              <a:rPr sz="2400" spc="25" dirty="0">
                <a:latin typeface="Times New Roman"/>
                <a:cs typeface="Times New Roman"/>
              </a:rPr>
              <a:t>amplifiers </a:t>
            </a:r>
            <a:r>
              <a:rPr sz="2400" spc="130" dirty="0">
                <a:latin typeface="Times New Roman"/>
                <a:cs typeface="Times New Roman"/>
              </a:rPr>
              <a:t>are </a:t>
            </a:r>
            <a:r>
              <a:rPr sz="2400" spc="85" dirty="0">
                <a:latin typeface="Times New Roman"/>
                <a:cs typeface="Times New Roman"/>
              </a:rPr>
              <a:t>almost </a:t>
            </a:r>
            <a:r>
              <a:rPr sz="2400" spc="40" dirty="0">
                <a:latin typeface="Times New Roman"/>
                <a:cs typeface="Times New Roman"/>
              </a:rPr>
              <a:t>always </a:t>
            </a:r>
            <a:r>
              <a:rPr sz="2400" spc="90" dirty="0">
                <a:latin typeface="Times New Roman"/>
                <a:cs typeface="Times New Roman"/>
              </a:rPr>
              <a:t>used </a:t>
            </a:r>
            <a:r>
              <a:rPr sz="2400" spc="60" dirty="0">
                <a:latin typeface="Times New Roman"/>
                <a:cs typeface="Times New Roman"/>
              </a:rPr>
              <a:t>with </a:t>
            </a:r>
            <a:r>
              <a:rPr sz="2400" spc="90" dirty="0">
                <a:latin typeface="Times New Roman"/>
                <a:cs typeface="Times New Roman"/>
              </a:rPr>
              <a:t>negative  </a:t>
            </a:r>
            <a:r>
              <a:rPr sz="2400" spc="75" dirty="0">
                <a:latin typeface="Times New Roman"/>
                <a:cs typeface="Times New Roman"/>
              </a:rPr>
              <a:t>feedback,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spc="45" dirty="0">
                <a:latin typeface="Times New Roman"/>
                <a:cs typeface="Times New Roman"/>
              </a:rPr>
              <a:t>which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part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of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op-amp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output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signal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returned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to 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70" dirty="0">
                <a:latin typeface="Times New Roman"/>
                <a:cs typeface="Times New Roman"/>
              </a:rPr>
              <a:t>input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spc="75" dirty="0">
                <a:latin typeface="Times New Roman"/>
                <a:cs typeface="Times New Roman"/>
              </a:rPr>
              <a:t>opposition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70" dirty="0">
                <a:latin typeface="Times New Roman"/>
                <a:cs typeface="Times New Roman"/>
              </a:rPr>
              <a:t>source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Wingdings"/>
              <a:buChar char=""/>
            </a:pPr>
            <a:endParaRPr sz="2400">
              <a:latin typeface="Times New Roman"/>
              <a:cs typeface="Times New Roman"/>
            </a:endParaRPr>
          </a:p>
          <a:p>
            <a:pPr marL="193675" marR="9525" indent="-181610" algn="just">
              <a:lnSpc>
                <a:spcPts val="2850"/>
              </a:lnSpc>
              <a:spcBef>
                <a:spcPts val="206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25" dirty="0">
                <a:latin typeface="Times New Roman"/>
                <a:cs typeface="Times New Roman"/>
              </a:rPr>
              <a:t>Assume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differential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input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voltage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and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input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current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of 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op-amp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are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forced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zero.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This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summing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point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constraint.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249" y="756280"/>
            <a:ext cx="7094855" cy="107124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indent="810260">
              <a:lnSpc>
                <a:spcPts val="3900"/>
              </a:lnSpc>
              <a:spcBef>
                <a:spcPts val="585"/>
              </a:spcBef>
            </a:pPr>
            <a:r>
              <a:rPr b="0" spc="150" dirty="0">
                <a:latin typeface="Georgia"/>
                <a:cs typeface="Georgia"/>
              </a:rPr>
              <a:t>Ideal </a:t>
            </a:r>
            <a:r>
              <a:rPr b="0" spc="320" dirty="0">
                <a:latin typeface="Georgia"/>
                <a:cs typeface="Georgia"/>
              </a:rPr>
              <a:t>op-amp </a:t>
            </a:r>
            <a:r>
              <a:rPr b="0" dirty="0">
                <a:latin typeface="Georgia"/>
                <a:cs typeface="Georgia"/>
              </a:rPr>
              <a:t>circuits </a:t>
            </a:r>
            <a:r>
              <a:rPr b="0" spc="275" dirty="0">
                <a:latin typeface="Georgia"/>
                <a:cs typeface="Georgia"/>
              </a:rPr>
              <a:t>are  </a:t>
            </a:r>
            <a:r>
              <a:rPr b="0" spc="265" dirty="0">
                <a:latin typeface="Georgia"/>
                <a:cs typeface="Georgia"/>
              </a:rPr>
              <a:t>analyzed </a:t>
            </a:r>
            <a:r>
              <a:rPr b="0" spc="305" dirty="0">
                <a:latin typeface="Georgia"/>
                <a:cs typeface="Georgia"/>
              </a:rPr>
              <a:t>by </a:t>
            </a:r>
            <a:r>
              <a:rPr b="0" spc="185" dirty="0">
                <a:latin typeface="Georgia"/>
                <a:cs typeface="Georgia"/>
              </a:rPr>
              <a:t>the </a:t>
            </a:r>
            <a:r>
              <a:rPr b="0" spc="80" dirty="0">
                <a:latin typeface="Georgia"/>
                <a:cs typeface="Georgia"/>
              </a:rPr>
              <a:t>following</a:t>
            </a:r>
            <a:r>
              <a:rPr b="0" spc="-75" dirty="0">
                <a:latin typeface="Georgia"/>
                <a:cs typeface="Georgia"/>
              </a:rPr>
              <a:t> </a:t>
            </a:r>
            <a:r>
              <a:rPr b="0" spc="75" dirty="0">
                <a:latin typeface="Georgia"/>
                <a:cs typeface="Georgia"/>
              </a:rPr>
              <a:t>steps: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7716" y="2667489"/>
            <a:ext cx="9589770" cy="1961514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298450" algn="l"/>
              </a:tabLst>
            </a:pPr>
            <a:r>
              <a:rPr sz="2750" spc="-85" dirty="0">
                <a:latin typeface="Times New Roman"/>
                <a:cs typeface="Times New Roman"/>
              </a:rPr>
              <a:t>Verify </a:t>
            </a:r>
            <a:r>
              <a:rPr sz="2750" spc="170" dirty="0">
                <a:latin typeface="Times New Roman"/>
                <a:cs typeface="Times New Roman"/>
              </a:rPr>
              <a:t>that </a:t>
            </a:r>
            <a:r>
              <a:rPr sz="2750" spc="95" dirty="0">
                <a:latin typeface="Times New Roman"/>
                <a:cs typeface="Times New Roman"/>
              </a:rPr>
              <a:t>negative </a:t>
            </a:r>
            <a:r>
              <a:rPr sz="2750" spc="114" dirty="0">
                <a:latin typeface="Times New Roman"/>
                <a:cs typeface="Times New Roman"/>
              </a:rPr>
              <a:t>feedback </a:t>
            </a:r>
            <a:r>
              <a:rPr sz="2750" spc="-40" dirty="0">
                <a:latin typeface="Times New Roman"/>
                <a:cs typeface="Times New Roman"/>
              </a:rPr>
              <a:t>is</a:t>
            </a:r>
            <a:r>
              <a:rPr sz="2750" spc="-345" dirty="0">
                <a:latin typeface="Times New Roman"/>
                <a:cs typeface="Times New Roman"/>
              </a:rPr>
              <a:t> </a:t>
            </a:r>
            <a:r>
              <a:rPr sz="2750" spc="140" dirty="0">
                <a:latin typeface="Times New Roman"/>
                <a:cs typeface="Times New Roman"/>
              </a:rPr>
              <a:t>present.</a:t>
            </a:r>
            <a:endParaRPr sz="27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1299"/>
              </a:lnSpc>
              <a:spcBef>
                <a:spcPts val="935"/>
              </a:spcBef>
              <a:buAutoNum type="arabicPeriod"/>
              <a:tabLst>
                <a:tab pos="432434" algn="l"/>
              </a:tabLst>
            </a:pPr>
            <a:r>
              <a:rPr sz="2750" spc="65" dirty="0">
                <a:latin typeface="Times New Roman"/>
                <a:cs typeface="Times New Roman"/>
              </a:rPr>
              <a:t>Assume </a:t>
            </a:r>
            <a:r>
              <a:rPr sz="2750" spc="190" dirty="0">
                <a:latin typeface="Times New Roman"/>
                <a:cs typeface="Times New Roman"/>
              </a:rPr>
              <a:t>that </a:t>
            </a:r>
            <a:r>
              <a:rPr sz="2750" spc="180" dirty="0">
                <a:latin typeface="Times New Roman"/>
                <a:cs typeface="Times New Roman"/>
              </a:rPr>
              <a:t>the </a:t>
            </a:r>
            <a:r>
              <a:rPr sz="2750" spc="60" dirty="0">
                <a:latin typeface="Times New Roman"/>
                <a:cs typeface="Times New Roman"/>
              </a:rPr>
              <a:t>differential </a:t>
            </a:r>
            <a:r>
              <a:rPr sz="2750" spc="100" dirty="0">
                <a:latin typeface="Times New Roman"/>
                <a:cs typeface="Times New Roman"/>
              </a:rPr>
              <a:t>input </a:t>
            </a:r>
            <a:r>
              <a:rPr sz="2750" spc="105" dirty="0">
                <a:latin typeface="Times New Roman"/>
                <a:cs typeface="Times New Roman"/>
              </a:rPr>
              <a:t>voltage </a:t>
            </a:r>
            <a:r>
              <a:rPr sz="2750" spc="155" dirty="0">
                <a:latin typeface="Times New Roman"/>
                <a:cs typeface="Times New Roman"/>
              </a:rPr>
              <a:t>and </a:t>
            </a:r>
            <a:r>
              <a:rPr sz="2750" spc="180" dirty="0">
                <a:latin typeface="Times New Roman"/>
                <a:cs typeface="Times New Roman"/>
              </a:rPr>
              <a:t>the </a:t>
            </a:r>
            <a:r>
              <a:rPr sz="2750" spc="100" dirty="0">
                <a:latin typeface="Times New Roman"/>
                <a:cs typeface="Times New Roman"/>
              </a:rPr>
              <a:t>input  </a:t>
            </a:r>
            <a:r>
              <a:rPr sz="2750" spc="120" dirty="0">
                <a:latin typeface="Times New Roman"/>
                <a:cs typeface="Times New Roman"/>
              </a:rPr>
              <a:t>current </a:t>
            </a:r>
            <a:r>
              <a:rPr sz="2750" spc="110" dirty="0">
                <a:latin typeface="Times New Roman"/>
                <a:cs typeface="Times New Roman"/>
              </a:rPr>
              <a:t>of </a:t>
            </a:r>
            <a:r>
              <a:rPr sz="2750" spc="180" dirty="0">
                <a:latin typeface="Times New Roman"/>
                <a:cs typeface="Times New Roman"/>
              </a:rPr>
              <a:t>the op </a:t>
            </a:r>
            <a:r>
              <a:rPr sz="2750" spc="135" dirty="0">
                <a:latin typeface="Times New Roman"/>
                <a:cs typeface="Times New Roman"/>
              </a:rPr>
              <a:t>amp </a:t>
            </a:r>
            <a:r>
              <a:rPr sz="2750" spc="130" dirty="0">
                <a:latin typeface="Times New Roman"/>
                <a:cs typeface="Times New Roman"/>
              </a:rPr>
              <a:t>are </a:t>
            </a:r>
            <a:r>
              <a:rPr sz="2750" spc="114" dirty="0">
                <a:latin typeface="Times New Roman"/>
                <a:cs typeface="Times New Roman"/>
              </a:rPr>
              <a:t>forced </a:t>
            </a:r>
            <a:r>
              <a:rPr sz="2750" spc="190" dirty="0">
                <a:latin typeface="Times New Roman"/>
                <a:cs typeface="Times New Roman"/>
              </a:rPr>
              <a:t>to </a:t>
            </a:r>
            <a:r>
              <a:rPr sz="2750" spc="105" dirty="0">
                <a:latin typeface="Times New Roman"/>
                <a:cs typeface="Times New Roman"/>
              </a:rPr>
              <a:t>zero. </a:t>
            </a:r>
            <a:r>
              <a:rPr sz="2750" spc="-35" dirty="0">
                <a:latin typeface="Times New Roman"/>
                <a:cs typeface="Times New Roman"/>
              </a:rPr>
              <a:t>(This </a:t>
            </a:r>
            <a:r>
              <a:rPr sz="2750" spc="-40" dirty="0">
                <a:latin typeface="Times New Roman"/>
                <a:cs typeface="Times New Roman"/>
              </a:rPr>
              <a:t>is </a:t>
            </a:r>
            <a:r>
              <a:rPr sz="2750" spc="180" dirty="0">
                <a:latin typeface="Times New Roman"/>
                <a:cs typeface="Times New Roman"/>
              </a:rPr>
              <a:t>the</a:t>
            </a:r>
            <a:r>
              <a:rPr sz="2750" spc="-325" dirty="0">
                <a:latin typeface="Times New Roman"/>
                <a:cs typeface="Times New Roman"/>
              </a:rPr>
              <a:t> </a:t>
            </a:r>
            <a:r>
              <a:rPr sz="2750" spc="40" dirty="0">
                <a:latin typeface="Times New Roman"/>
                <a:cs typeface="Times New Roman"/>
              </a:rPr>
              <a:t>summing-  </a:t>
            </a:r>
            <a:r>
              <a:rPr sz="2750" spc="114" dirty="0">
                <a:latin typeface="Times New Roman"/>
                <a:cs typeface="Times New Roman"/>
              </a:rPr>
              <a:t>point</a:t>
            </a:r>
            <a:r>
              <a:rPr sz="2750" spc="-105" dirty="0">
                <a:latin typeface="Times New Roman"/>
                <a:cs typeface="Times New Roman"/>
              </a:rPr>
              <a:t> </a:t>
            </a:r>
            <a:r>
              <a:rPr sz="2750" spc="90" dirty="0">
                <a:latin typeface="Times New Roman"/>
                <a:cs typeface="Times New Roman"/>
              </a:rPr>
              <a:t>constraint.)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5928" y="810512"/>
            <a:ext cx="375475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Voltage</a:t>
            </a:r>
            <a:r>
              <a:rPr spc="-350" dirty="0"/>
              <a:t> </a:t>
            </a:r>
            <a:r>
              <a:rPr spc="-375" dirty="0"/>
              <a:t>Follower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334" y="2081529"/>
            <a:ext cx="8688070" cy="2595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 indent="-181610" algn="just">
              <a:lnSpc>
                <a:spcPts val="2755"/>
              </a:lnSpc>
              <a:spcBef>
                <a:spcPts val="10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-254" dirty="0">
                <a:latin typeface="Times New Roman"/>
                <a:cs typeface="Times New Roman"/>
              </a:rPr>
              <a:t>A  </a:t>
            </a:r>
            <a:r>
              <a:rPr sz="2400" b="1" spc="-100" dirty="0">
                <a:latin typeface="Arial"/>
                <a:cs typeface="Arial"/>
              </a:rPr>
              <a:t>voltage </a:t>
            </a:r>
            <a:r>
              <a:rPr sz="2400" b="1" spc="-55" dirty="0">
                <a:latin typeface="Arial"/>
                <a:cs typeface="Arial"/>
              </a:rPr>
              <a:t>follower 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114" dirty="0">
                <a:latin typeface="Times New Roman"/>
                <a:cs typeface="Times New Roman"/>
              </a:rPr>
              <a:t>an </a:t>
            </a:r>
            <a:r>
              <a:rPr sz="2400" spc="70" dirty="0">
                <a:latin typeface="Times New Roman"/>
                <a:cs typeface="Times New Roman"/>
              </a:rPr>
              <a:t>op-amp </a:t>
            </a:r>
            <a:r>
              <a:rPr sz="2400" spc="5" dirty="0">
                <a:latin typeface="Times New Roman"/>
                <a:cs typeface="Times New Roman"/>
              </a:rPr>
              <a:t>circuit </a:t>
            </a:r>
            <a:r>
              <a:rPr sz="2400" spc="30" dirty="0">
                <a:latin typeface="Times New Roman"/>
                <a:cs typeface="Times New Roman"/>
              </a:rPr>
              <a:t>which </a:t>
            </a:r>
            <a:r>
              <a:rPr sz="2400" spc="90" dirty="0">
                <a:latin typeface="Times New Roman"/>
                <a:cs typeface="Times New Roman"/>
              </a:rPr>
              <a:t>has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75" dirty="0">
                <a:latin typeface="Times New Roman"/>
                <a:cs typeface="Times New Roman"/>
              </a:rPr>
              <a:t>voltage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gain</a:t>
            </a:r>
            <a:endParaRPr sz="2400">
              <a:latin typeface="Times New Roman"/>
              <a:cs typeface="Times New Roman"/>
            </a:endParaRPr>
          </a:p>
          <a:p>
            <a:pPr marL="193675" algn="just">
              <a:lnSpc>
                <a:spcPts val="2755"/>
              </a:lnSpc>
            </a:pPr>
            <a:r>
              <a:rPr sz="2400" spc="80" dirty="0">
                <a:latin typeface="Times New Roman"/>
                <a:cs typeface="Times New Roman"/>
              </a:rPr>
              <a:t>of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1.</a:t>
            </a:r>
            <a:endParaRPr sz="2400">
              <a:latin typeface="Times New Roman"/>
              <a:cs typeface="Times New Roman"/>
            </a:endParaRPr>
          </a:p>
          <a:p>
            <a:pPr marL="193675" marR="17780" indent="-181610" algn="just">
              <a:lnSpc>
                <a:spcPct val="90400"/>
              </a:lnSpc>
              <a:spcBef>
                <a:spcPts val="850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-70" dirty="0">
                <a:latin typeface="Times New Roman"/>
                <a:cs typeface="Times New Roman"/>
              </a:rPr>
              <a:t>This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means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that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op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amp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does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not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provide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any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amplification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to 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signal.</a:t>
            </a:r>
            <a:r>
              <a:rPr sz="2400" spc="-10" dirty="0">
                <a:latin typeface="Times New Roman"/>
                <a:cs typeface="Times New Roman"/>
              </a:rPr>
              <a:t> 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reason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it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called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voltage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follower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because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  </a:t>
            </a:r>
            <a:r>
              <a:rPr sz="2400" spc="130" dirty="0">
                <a:latin typeface="Times New Roman"/>
                <a:cs typeface="Times New Roman"/>
              </a:rPr>
              <a:t>output </a:t>
            </a:r>
            <a:r>
              <a:rPr sz="2400" spc="75" dirty="0">
                <a:latin typeface="Times New Roman"/>
                <a:cs typeface="Times New Roman"/>
              </a:rPr>
              <a:t>voltage </a:t>
            </a:r>
            <a:r>
              <a:rPr sz="2400" spc="25" dirty="0">
                <a:latin typeface="Times New Roman"/>
                <a:cs typeface="Times New Roman"/>
              </a:rPr>
              <a:t>directly </a:t>
            </a:r>
            <a:r>
              <a:rPr sz="2400" spc="30" dirty="0">
                <a:latin typeface="Times New Roman"/>
                <a:cs typeface="Times New Roman"/>
              </a:rPr>
              <a:t>follows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80" dirty="0">
                <a:latin typeface="Times New Roman"/>
                <a:cs typeface="Times New Roman"/>
              </a:rPr>
              <a:t>input </a:t>
            </a:r>
            <a:r>
              <a:rPr sz="2400" spc="60" dirty="0">
                <a:latin typeface="Times New Roman"/>
                <a:cs typeface="Times New Roman"/>
              </a:rPr>
              <a:t>voltage, </a:t>
            </a:r>
            <a:r>
              <a:rPr sz="2400" spc="70" dirty="0">
                <a:latin typeface="Times New Roman"/>
                <a:cs typeface="Times New Roman"/>
              </a:rPr>
              <a:t>meaning </a:t>
            </a:r>
            <a:r>
              <a:rPr sz="2400" spc="155" dirty="0">
                <a:latin typeface="Times New Roman"/>
                <a:cs typeface="Times New Roman"/>
              </a:rPr>
              <a:t>the  </a:t>
            </a:r>
            <a:r>
              <a:rPr sz="2400" spc="130" dirty="0">
                <a:latin typeface="Times New Roman"/>
                <a:cs typeface="Times New Roman"/>
              </a:rPr>
              <a:t>output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voltage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same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input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voltage.</a:t>
            </a:r>
            <a:endParaRPr sz="2400">
              <a:latin typeface="Times New Roman"/>
              <a:cs typeface="Times New Roman"/>
            </a:endParaRPr>
          </a:p>
          <a:p>
            <a:pPr marL="193675" indent="-181610" algn="just">
              <a:lnSpc>
                <a:spcPct val="100000"/>
              </a:lnSpc>
              <a:spcBef>
                <a:spcPts val="575"/>
              </a:spcBef>
              <a:buClr>
                <a:srgbClr val="252525"/>
              </a:buClr>
              <a:buFont typeface="Wingdings"/>
              <a:buChar char=""/>
              <a:tabLst>
                <a:tab pos="194310" algn="l"/>
              </a:tabLst>
            </a:pPr>
            <a:r>
              <a:rPr sz="2400" spc="-20" dirty="0">
                <a:latin typeface="Times New Roman"/>
                <a:cs typeface="Times New Roman"/>
              </a:rPr>
              <a:t>Thus, </a:t>
            </a:r>
            <a:r>
              <a:rPr sz="2400" spc="70" dirty="0">
                <a:latin typeface="Times New Roman"/>
                <a:cs typeface="Times New Roman"/>
              </a:rPr>
              <a:t>for </a:t>
            </a:r>
            <a:r>
              <a:rPr sz="2400" spc="60" dirty="0">
                <a:latin typeface="Times New Roman"/>
                <a:cs typeface="Times New Roman"/>
              </a:rPr>
              <a:t>example, </a:t>
            </a:r>
            <a:r>
              <a:rPr sz="2400" spc="-65" dirty="0">
                <a:latin typeface="Times New Roman"/>
                <a:cs typeface="Times New Roman"/>
              </a:rPr>
              <a:t>if </a:t>
            </a:r>
            <a:r>
              <a:rPr sz="2400" spc="-210" dirty="0">
                <a:latin typeface="Times New Roman"/>
                <a:cs typeface="Times New Roman"/>
              </a:rPr>
              <a:t>10V </a:t>
            </a:r>
            <a:r>
              <a:rPr sz="2400" spc="105" dirty="0">
                <a:latin typeface="Times New Roman"/>
                <a:cs typeface="Times New Roman"/>
              </a:rPr>
              <a:t>goes </a:t>
            </a:r>
            <a:r>
              <a:rPr sz="2400" spc="55" dirty="0">
                <a:latin typeface="Times New Roman"/>
                <a:cs typeface="Times New Roman"/>
              </a:rPr>
              <a:t>into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140" dirty="0">
                <a:latin typeface="Times New Roman"/>
                <a:cs typeface="Times New Roman"/>
              </a:rPr>
              <a:t>op </a:t>
            </a:r>
            <a:r>
              <a:rPr sz="2400" spc="114" dirty="0">
                <a:latin typeface="Times New Roman"/>
                <a:cs typeface="Times New Roman"/>
              </a:rPr>
              <a:t>amp </a:t>
            </a:r>
            <a:r>
              <a:rPr sz="2400" spc="100" dirty="0">
                <a:latin typeface="Times New Roman"/>
                <a:cs typeface="Times New Roman"/>
              </a:rPr>
              <a:t>as </a:t>
            </a:r>
            <a:r>
              <a:rPr sz="2400" spc="50" dirty="0">
                <a:latin typeface="Times New Roman"/>
                <a:cs typeface="Times New Roman"/>
              </a:rPr>
              <a:t>input,</a:t>
            </a:r>
            <a:r>
              <a:rPr sz="2400" spc="484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10V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3327" y="4618733"/>
            <a:ext cx="59093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32510" algn="l"/>
                <a:tab pos="1670685" algn="l"/>
                <a:tab pos="2138045" algn="l"/>
                <a:tab pos="3281679" algn="l"/>
                <a:tab pos="3663315" algn="l"/>
                <a:tab pos="4807585" algn="l"/>
              </a:tabLst>
            </a:pPr>
            <a:r>
              <a:rPr sz="2400" spc="80" dirty="0">
                <a:latin typeface="Times New Roman"/>
                <a:cs typeface="Times New Roman"/>
              </a:rPr>
              <a:t>comes	</a:t>
            </a:r>
            <a:r>
              <a:rPr sz="2400" spc="160" dirty="0">
                <a:latin typeface="Times New Roman"/>
                <a:cs typeface="Times New Roman"/>
              </a:rPr>
              <a:t>out	</a:t>
            </a:r>
            <a:r>
              <a:rPr sz="2400" spc="100" dirty="0">
                <a:latin typeface="Times New Roman"/>
                <a:cs typeface="Times New Roman"/>
              </a:rPr>
              <a:t>as	</a:t>
            </a:r>
            <a:r>
              <a:rPr sz="2400" spc="110" dirty="0">
                <a:latin typeface="Times New Roman"/>
                <a:cs typeface="Times New Roman"/>
              </a:rPr>
              <a:t>output.	</a:t>
            </a:r>
            <a:r>
              <a:rPr sz="2400" spc="-254" dirty="0">
                <a:latin typeface="Times New Roman"/>
                <a:cs typeface="Times New Roman"/>
              </a:rPr>
              <a:t>A	</a:t>
            </a:r>
            <a:r>
              <a:rPr sz="2400" spc="65" dirty="0">
                <a:latin typeface="Times New Roman"/>
                <a:cs typeface="Times New Roman"/>
              </a:rPr>
              <a:t>voltage	</a:t>
            </a:r>
            <a:r>
              <a:rPr sz="2400" spc="50" dirty="0">
                <a:latin typeface="Times New Roman"/>
                <a:cs typeface="Times New Roman"/>
              </a:rPr>
              <a:t>follower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323" y="4952938"/>
            <a:ext cx="6097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9235" algn="l"/>
                <a:tab pos="2099945" algn="l"/>
                <a:tab pos="4034790" algn="l"/>
                <a:tab pos="4578350" algn="l"/>
              </a:tabLst>
            </a:pPr>
            <a:r>
              <a:rPr sz="2400" spc="25" dirty="0">
                <a:latin typeface="Times New Roman"/>
                <a:cs typeface="Times New Roman"/>
              </a:rPr>
              <a:t>providing	</a:t>
            </a:r>
            <a:r>
              <a:rPr sz="2400" spc="105" dirty="0">
                <a:latin typeface="Times New Roman"/>
                <a:cs typeface="Times New Roman"/>
              </a:rPr>
              <a:t>no	</a:t>
            </a:r>
            <a:r>
              <a:rPr sz="2400" spc="20" dirty="0">
                <a:latin typeface="Times New Roman"/>
                <a:cs typeface="Times New Roman"/>
              </a:rPr>
              <a:t>amplification	</a:t>
            </a:r>
            <a:r>
              <a:rPr sz="2400" spc="95" dirty="0">
                <a:latin typeface="Times New Roman"/>
                <a:cs typeface="Times New Roman"/>
              </a:rPr>
              <a:t>or	</a:t>
            </a:r>
            <a:r>
              <a:rPr sz="2400" spc="105" dirty="0">
                <a:latin typeface="Times New Roman"/>
                <a:cs typeface="Times New Roman"/>
              </a:rPr>
              <a:t>attenuation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5881" y="4618733"/>
            <a:ext cx="1347470" cy="725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5"/>
              </a:spcBef>
              <a:tabLst>
                <a:tab pos="717550" algn="l"/>
                <a:tab pos="1184275" algn="l"/>
              </a:tabLst>
            </a:pPr>
            <a:r>
              <a:rPr sz="2400" spc="125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spc="155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14" dirty="0">
                <a:latin typeface="Times New Roman"/>
                <a:cs typeface="Times New Roman"/>
              </a:rPr>
              <a:t>a</a:t>
            </a:r>
            <a:r>
              <a:rPr sz="2400" spc="8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278765">
              <a:lnSpc>
                <a:spcPts val="2755"/>
              </a:lnSpc>
              <a:tabLst>
                <a:tab pos="822325" algn="l"/>
              </a:tabLst>
            </a:pPr>
            <a:r>
              <a:rPr sz="2400" spc="145" dirty="0">
                <a:latin typeface="Times New Roman"/>
                <a:cs typeface="Times New Roman"/>
              </a:rPr>
              <a:t>to	</a:t>
            </a:r>
            <a:r>
              <a:rPr sz="2400" spc="15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11669" y="4618733"/>
            <a:ext cx="911225" cy="725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25">
              <a:lnSpc>
                <a:spcPts val="2755"/>
              </a:lnSpc>
              <a:spcBef>
                <a:spcPts val="105"/>
              </a:spcBef>
            </a:pPr>
            <a:r>
              <a:rPr sz="2400" spc="145" dirty="0">
                <a:latin typeface="Times New Roman"/>
                <a:cs typeface="Times New Roman"/>
              </a:rPr>
              <a:t>b</a:t>
            </a:r>
            <a:r>
              <a:rPr sz="2400" spc="70" dirty="0">
                <a:latin typeface="Times New Roman"/>
                <a:cs typeface="Times New Roman"/>
              </a:rPr>
              <a:t>u</a:t>
            </a:r>
            <a:r>
              <a:rPr sz="2400" spc="20" dirty="0">
                <a:latin typeface="Times New Roman"/>
                <a:cs typeface="Times New Roman"/>
              </a:rPr>
              <a:t>ff</a:t>
            </a:r>
            <a:r>
              <a:rPr sz="2400" spc="130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55"/>
              </a:lnSpc>
            </a:pPr>
            <a:r>
              <a:rPr sz="2400" spc="15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5928" y="975351"/>
            <a:ext cx="375475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Voltage</a:t>
            </a:r>
            <a:r>
              <a:rPr spc="-350" dirty="0"/>
              <a:t> </a:t>
            </a:r>
            <a:r>
              <a:rPr spc="-375" dirty="0"/>
              <a:t>Follower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If </a:t>
            </a:r>
            <a:r>
              <a:rPr spc="150" dirty="0"/>
              <a:t>we </a:t>
            </a:r>
            <a:r>
              <a:rPr spc="130" dirty="0"/>
              <a:t>made the </a:t>
            </a:r>
            <a:r>
              <a:rPr spc="90" dirty="0"/>
              <a:t>feedback </a:t>
            </a:r>
            <a:r>
              <a:rPr spc="55" dirty="0"/>
              <a:t>resistor, </a:t>
            </a:r>
            <a:r>
              <a:rPr spc="-145" dirty="0"/>
              <a:t>R </a:t>
            </a:r>
            <a:r>
              <a:rPr spc="70" dirty="0"/>
              <a:t>equal  </a:t>
            </a:r>
            <a:r>
              <a:rPr spc="145" dirty="0"/>
              <a:t>to </a:t>
            </a:r>
            <a:r>
              <a:rPr spc="70" dirty="0"/>
              <a:t>zero, </a:t>
            </a:r>
            <a:r>
              <a:rPr spc="-140" dirty="0"/>
              <a:t>(</a:t>
            </a:r>
            <a:r>
              <a:rPr spc="-140" dirty="0">
                <a:latin typeface="Arial"/>
                <a:cs typeface="Arial"/>
              </a:rPr>
              <a:t>Rƒ </a:t>
            </a:r>
            <a:r>
              <a:rPr spc="-145" dirty="0"/>
              <a:t>= </a:t>
            </a:r>
            <a:r>
              <a:rPr spc="55" dirty="0"/>
              <a:t>0), </a:t>
            </a:r>
            <a:r>
              <a:rPr spc="105" dirty="0"/>
              <a:t>and </a:t>
            </a:r>
            <a:r>
              <a:rPr spc="70" dirty="0"/>
              <a:t>resistor </a:t>
            </a:r>
            <a:r>
              <a:rPr spc="-135" dirty="0"/>
              <a:t>R2 </a:t>
            </a:r>
            <a:r>
              <a:rPr spc="70" dirty="0"/>
              <a:t>equal </a:t>
            </a:r>
            <a:r>
              <a:rPr spc="125" dirty="0"/>
              <a:t>to  </a:t>
            </a:r>
            <a:r>
              <a:rPr spc="-25" dirty="0"/>
              <a:t>infinity, </a:t>
            </a:r>
            <a:r>
              <a:rPr spc="-60" dirty="0"/>
              <a:t>(R2 </a:t>
            </a:r>
            <a:r>
              <a:rPr spc="-145" dirty="0"/>
              <a:t>= </a:t>
            </a:r>
            <a:r>
              <a:rPr spc="15" dirty="0">
                <a:latin typeface="Arial"/>
                <a:cs typeface="Arial"/>
              </a:rPr>
              <a:t>∞), </a:t>
            </a:r>
            <a:r>
              <a:rPr spc="130" dirty="0"/>
              <a:t>then </a:t>
            </a:r>
            <a:r>
              <a:rPr spc="155" dirty="0"/>
              <a:t>the </a:t>
            </a:r>
            <a:r>
              <a:rPr spc="15" dirty="0"/>
              <a:t>circuit </a:t>
            </a:r>
            <a:r>
              <a:rPr spc="65" dirty="0"/>
              <a:t>would  </a:t>
            </a:r>
            <a:r>
              <a:rPr spc="70" dirty="0"/>
              <a:t>have </a:t>
            </a:r>
            <a:r>
              <a:rPr spc="110" dirty="0"/>
              <a:t>a </a:t>
            </a:r>
            <a:r>
              <a:rPr spc="25" dirty="0"/>
              <a:t>fixed </a:t>
            </a:r>
            <a:r>
              <a:rPr spc="35" dirty="0"/>
              <a:t>gain </a:t>
            </a:r>
            <a:r>
              <a:rPr spc="80" dirty="0"/>
              <a:t>of </a:t>
            </a:r>
            <a:r>
              <a:rPr spc="145" dirty="0">
                <a:latin typeface="Arial"/>
                <a:cs typeface="Arial"/>
              </a:rPr>
              <a:t>“</a:t>
            </a:r>
            <a:r>
              <a:rPr spc="145" dirty="0"/>
              <a:t>1</a:t>
            </a:r>
            <a:r>
              <a:rPr spc="145" dirty="0">
                <a:latin typeface="Arial"/>
                <a:cs typeface="Arial"/>
              </a:rPr>
              <a:t>” </a:t>
            </a:r>
            <a:r>
              <a:rPr spc="100" dirty="0"/>
              <a:t>as </a:t>
            </a:r>
            <a:r>
              <a:rPr spc="-45" dirty="0"/>
              <a:t>all </a:t>
            </a:r>
            <a:r>
              <a:rPr spc="155" dirty="0"/>
              <a:t>the </a:t>
            </a:r>
            <a:r>
              <a:rPr spc="140" dirty="0"/>
              <a:t>output  </a:t>
            </a:r>
            <a:r>
              <a:rPr spc="60" dirty="0"/>
              <a:t>voltage</a:t>
            </a:r>
            <a:r>
              <a:rPr spc="-30" dirty="0"/>
              <a:t> </a:t>
            </a:r>
            <a:r>
              <a:rPr spc="65" dirty="0"/>
              <a:t>would</a:t>
            </a:r>
            <a:r>
              <a:rPr spc="30" dirty="0"/>
              <a:t> </a:t>
            </a:r>
            <a:r>
              <a:rPr spc="155" dirty="0"/>
              <a:t>be</a:t>
            </a:r>
            <a:r>
              <a:rPr spc="-40" dirty="0"/>
              <a:t> </a:t>
            </a:r>
            <a:r>
              <a:rPr spc="135" dirty="0"/>
              <a:t>present</a:t>
            </a:r>
            <a:r>
              <a:rPr spc="-20" dirty="0"/>
              <a:t> </a:t>
            </a:r>
            <a:r>
              <a:rPr spc="120" dirty="0"/>
              <a:t>on</a:t>
            </a:r>
            <a:r>
              <a:rPr spc="-30" dirty="0"/>
              <a:t> </a:t>
            </a:r>
            <a:r>
              <a:rPr spc="155" dirty="0"/>
              <a:t>the</a:t>
            </a:r>
            <a:r>
              <a:rPr spc="-35" dirty="0"/>
              <a:t> </a:t>
            </a:r>
            <a:r>
              <a:rPr spc="45" dirty="0"/>
              <a:t>inverting  </a:t>
            </a:r>
            <a:r>
              <a:rPr spc="65" dirty="0"/>
              <a:t>input </a:t>
            </a:r>
            <a:r>
              <a:rPr spc="50" dirty="0"/>
              <a:t>terminal </a:t>
            </a:r>
            <a:r>
              <a:rPr spc="80" dirty="0"/>
              <a:t>(negative </a:t>
            </a:r>
            <a:r>
              <a:rPr spc="70" dirty="0"/>
              <a:t>feedback). </a:t>
            </a:r>
            <a:r>
              <a:rPr spc="-50" dirty="0"/>
              <a:t>This  </a:t>
            </a:r>
            <a:r>
              <a:rPr spc="65" dirty="0"/>
              <a:t>would </a:t>
            </a:r>
            <a:r>
              <a:rPr spc="114" dirty="0"/>
              <a:t>then </a:t>
            </a:r>
            <a:r>
              <a:rPr spc="105" dirty="0"/>
              <a:t>produce </a:t>
            </a:r>
            <a:r>
              <a:rPr spc="110" dirty="0"/>
              <a:t>a </a:t>
            </a:r>
            <a:r>
              <a:rPr spc="20" dirty="0"/>
              <a:t>special </a:t>
            </a:r>
            <a:r>
              <a:rPr spc="95" dirty="0"/>
              <a:t>type </a:t>
            </a:r>
            <a:r>
              <a:rPr spc="80" dirty="0"/>
              <a:t>of</a:t>
            </a:r>
            <a:r>
              <a:rPr spc="715" dirty="0"/>
              <a:t> </a:t>
            </a:r>
            <a:r>
              <a:rPr spc="155" dirty="0"/>
              <a:t>the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6499" y="4751072"/>
            <a:ext cx="548640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2400" spc="30" dirty="0">
                <a:latin typeface="Times New Roman"/>
                <a:cs typeface="Times New Roman"/>
              </a:rPr>
              <a:t>non-inverting </a:t>
            </a:r>
            <a:r>
              <a:rPr sz="2400" spc="20" dirty="0">
                <a:latin typeface="Times New Roman"/>
                <a:cs typeface="Times New Roman"/>
              </a:rPr>
              <a:t>amplifier </a:t>
            </a:r>
            <a:r>
              <a:rPr sz="2400" spc="15" dirty="0">
                <a:latin typeface="Times New Roman"/>
                <a:cs typeface="Times New Roman"/>
              </a:rPr>
              <a:t>circuit </a:t>
            </a:r>
            <a:r>
              <a:rPr sz="2400" spc="25" dirty="0">
                <a:latin typeface="Times New Roman"/>
                <a:cs typeface="Times New Roman"/>
              </a:rPr>
              <a:t>called 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b="1" spc="-114" dirty="0">
                <a:latin typeface="Arial"/>
                <a:cs typeface="Arial"/>
              </a:rPr>
              <a:t>Voltage </a:t>
            </a:r>
            <a:r>
              <a:rPr sz="2400" b="1" spc="-100" dirty="0">
                <a:latin typeface="Arial"/>
                <a:cs typeface="Arial"/>
              </a:rPr>
              <a:t>Follower </a:t>
            </a:r>
            <a:r>
              <a:rPr sz="2400" spc="95" dirty="0">
                <a:latin typeface="Times New Roman"/>
                <a:cs typeface="Times New Roman"/>
              </a:rPr>
              <a:t>or </a:t>
            </a:r>
            <a:r>
              <a:rPr sz="2400" spc="40" dirty="0">
                <a:latin typeface="Times New Roman"/>
                <a:cs typeface="Times New Roman"/>
              </a:rPr>
              <a:t>also </a:t>
            </a:r>
            <a:r>
              <a:rPr sz="2400" spc="25" dirty="0">
                <a:latin typeface="Times New Roman"/>
                <a:cs typeface="Times New Roman"/>
              </a:rPr>
              <a:t>called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55" dirty="0">
                <a:latin typeface="Arial"/>
                <a:cs typeface="Arial"/>
              </a:rPr>
              <a:t>“unity  </a:t>
            </a:r>
            <a:r>
              <a:rPr sz="2400" spc="35" dirty="0">
                <a:latin typeface="Times New Roman"/>
                <a:cs typeface="Times New Roman"/>
              </a:rPr>
              <a:t>gain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Arial"/>
                <a:cs typeface="Arial"/>
              </a:rPr>
              <a:t>buffer”</a:t>
            </a:r>
            <a:r>
              <a:rPr sz="2400" spc="7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5941" y="2756242"/>
            <a:ext cx="3696827" cy="2847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2400" y="3383274"/>
            <a:ext cx="483870" cy="369570"/>
          </a:xfrm>
          <a:prstGeom prst="rect">
            <a:avLst/>
          </a:prstGeom>
          <a:solidFill>
            <a:srgbClr val="77CEE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25"/>
              </a:spcBef>
            </a:pPr>
            <a:r>
              <a:rPr sz="1800" spc="-75" dirty="0">
                <a:latin typeface="Georgia"/>
                <a:cs typeface="Georgia"/>
              </a:rPr>
              <a:t>R</a:t>
            </a:r>
            <a:r>
              <a:rPr sz="1800" spc="-112" baseline="-18518" dirty="0">
                <a:latin typeface="Georgia"/>
                <a:cs typeface="Georgia"/>
              </a:rPr>
              <a:t>2</a:t>
            </a:r>
            <a:endParaRPr sz="1800" baseline="-18518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2551" y="2663031"/>
            <a:ext cx="483870" cy="369570"/>
          </a:xfrm>
          <a:prstGeom prst="rect">
            <a:avLst/>
          </a:prstGeom>
          <a:solidFill>
            <a:srgbClr val="77CEEF"/>
          </a:solidFill>
        </p:spPr>
        <p:txBody>
          <a:bodyPr vert="horz" wrap="square" lIns="0" tIns="4000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15"/>
              </a:spcBef>
            </a:pPr>
            <a:r>
              <a:rPr sz="1800" spc="-80" dirty="0">
                <a:latin typeface="Georgia"/>
                <a:cs typeface="Georgia"/>
              </a:rPr>
              <a:t>R</a:t>
            </a:r>
            <a:r>
              <a:rPr sz="1800" spc="-120" baseline="-18518" dirty="0">
                <a:latin typeface="Georgia"/>
                <a:cs typeface="Georgia"/>
              </a:rPr>
              <a:t>f</a:t>
            </a:r>
            <a:endParaRPr sz="1800" baseline="-18518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73455" y="3817358"/>
            <a:ext cx="598805" cy="369570"/>
          </a:xfrm>
          <a:prstGeom prst="rect">
            <a:avLst/>
          </a:prstGeom>
          <a:solidFill>
            <a:srgbClr val="77CEEF"/>
          </a:solidFill>
        </p:spPr>
        <p:txBody>
          <a:bodyPr vert="horz" wrap="square" lIns="0" tIns="8953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05"/>
              </a:spcBef>
            </a:pPr>
            <a:r>
              <a:rPr sz="2700" spc="82" baseline="10802" dirty="0">
                <a:latin typeface="Georgia"/>
                <a:cs typeface="Georgia"/>
              </a:rPr>
              <a:t>V</a:t>
            </a:r>
            <a:r>
              <a:rPr sz="1200" spc="55" dirty="0">
                <a:latin typeface="Georgia"/>
                <a:cs typeface="Georgia"/>
              </a:rPr>
              <a:t>out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72400" y="4493633"/>
            <a:ext cx="598805" cy="369570"/>
          </a:xfrm>
          <a:prstGeom prst="rect">
            <a:avLst/>
          </a:prstGeom>
          <a:solidFill>
            <a:srgbClr val="77CEEF"/>
          </a:solidFill>
        </p:spPr>
        <p:txBody>
          <a:bodyPr vert="horz" wrap="square" lIns="0" tIns="901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710"/>
              </a:spcBef>
            </a:pPr>
            <a:r>
              <a:rPr sz="2700" spc="-30" baseline="10802" dirty="0">
                <a:latin typeface="Georgia"/>
                <a:cs typeface="Georgia"/>
              </a:rPr>
              <a:t>V</a:t>
            </a:r>
            <a:r>
              <a:rPr sz="1200" spc="-20" dirty="0">
                <a:latin typeface="Georgia"/>
                <a:cs typeface="Georgia"/>
              </a:rPr>
              <a:t>in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5928" y="891281"/>
            <a:ext cx="37522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Voltage</a:t>
            </a:r>
            <a:r>
              <a:rPr spc="-370" dirty="0"/>
              <a:t> </a:t>
            </a:r>
            <a:r>
              <a:rPr spc="-375" dirty="0"/>
              <a:t>Follower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3411" y="1806253"/>
            <a:ext cx="8249920" cy="18415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 marR="17780">
              <a:lnSpc>
                <a:spcPts val="2850"/>
              </a:lnSpc>
              <a:spcBef>
                <a:spcPts val="220"/>
              </a:spcBef>
            </a:pPr>
            <a:r>
              <a:rPr sz="2400" spc="-85" dirty="0">
                <a:latin typeface="Times New Roman"/>
                <a:cs typeface="Times New Roman"/>
              </a:rPr>
              <a:t>As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input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voltage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Vin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applied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non-inverting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input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  </a:t>
            </a:r>
            <a:r>
              <a:rPr sz="2400" spc="35" dirty="0">
                <a:latin typeface="Times New Roman"/>
                <a:cs typeface="Times New Roman"/>
              </a:rPr>
              <a:t>gain </a:t>
            </a:r>
            <a:r>
              <a:rPr sz="2400" spc="80" dirty="0">
                <a:latin typeface="Times New Roman"/>
                <a:cs typeface="Times New Roman"/>
              </a:rPr>
              <a:t>of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42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amplifier </a:t>
            </a:r>
            <a:r>
              <a:rPr sz="2400" spc="-40" dirty="0">
                <a:latin typeface="Times New Roman"/>
                <a:cs typeface="Times New Roman"/>
              </a:rPr>
              <a:t>is </a:t>
            </a:r>
            <a:r>
              <a:rPr sz="2400" spc="15" dirty="0">
                <a:latin typeface="Times New Roman"/>
                <a:cs typeface="Times New Roman"/>
              </a:rPr>
              <a:t>given </a:t>
            </a:r>
            <a:r>
              <a:rPr sz="2400" spc="50" dirty="0">
                <a:latin typeface="Times New Roman"/>
                <a:cs typeface="Times New Roman"/>
              </a:rPr>
              <a:t>as:</a:t>
            </a:r>
            <a:endParaRPr sz="2400">
              <a:latin typeface="Times New Roman"/>
              <a:cs typeface="Times New Roman"/>
            </a:endParaRPr>
          </a:p>
          <a:p>
            <a:pPr marL="1826895" marR="1610995" indent="1515745">
              <a:lnSpc>
                <a:spcPts val="4280"/>
              </a:lnSpc>
              <a:spcBef>
                <a:spcPts val="215"/>
              </a:spcBef>
            </a:pPr>
            <a:r>
              <a:rPr sz="2750" spc="-60" dirty="0">
                <a:latin typeface="Times New Roman"/>
                <a:cs typeface="Times New Roman"/>
              </a:rPr>
              <a:t>V</a:t>
            </a:r>
            <a:r>
              <a:rPr sz="2775" spc="-89" baseline="-18018" dirty="0">
                <a:latin typeface="Times New Roman"/>
                <a:cs typeface="Times New Roman"/>
              </a:rPr>
              <a:t>out </a:t>
            </a:r>
            <a:r>
              <a:rPr sz="2750" spc="-150" dirty="0">
                <a:latin typeface="Times New Roman"/>
                <a:cs typeface="Times New Roman"/>
              </a:rPr>
              <a:t>= </a:t>
            </a:r>
            <a:r>
              <a:rPr sz="2750" spc="-275" dirty="0">
                <a:latin typeface="Times New Roman"/>
                <a:cs typeface="Times New Roman"/>
              </a:rPr>
              <a:t>A </a:t>
            </a:r>
            <a:r>
              <a:rPr sz="2750" spc="-75" dirty="0">
                <a:latin typeface="Times New Roman"/>
                <a:cs typeface="Times New Roman"/>
              </a:rPr>
              <a:t>(V</a:t>
            </a:r>
            <a:r>
              <a:rPr sz="2775" spc="-112" baseline="-18018" dirty="0">
                <a:latin typeface="Times New Roman"/>
                <a:cs typeface="Times New Roman"/>
              </a:rPr>
              <a:t>in</a:t>
            </a:r>
            <a:r>
              <a:rPr sz="2750" spc="-75" dirty="0">
                <a:latin typeface="Times New Roman"/>
                <a:cs typeface="Times New Roman"/>
              </a:rPr>
              <a:t>)  </a:t>
            </a:r>
            <a:r>
              <a:rPr sz="2750" spc="145" dirty="0">
                <a:latin typeface="Times New Roman"/>
                <a:cs typeface="Times New Roman"/>
              </a:rPr>
              <a:t>therefore </a:t>
            </a:r>
            <a:r>
              <a:rPr sz="2750" spc="-45" dirty="0">
                <a:latin typeface="Times New Roman"/>
                <a:cs typeface="Times New Roman"/>
              </a:rPr>
              <a:t>Gain </a:t>
            </a:r>
            <a:r>
              <a:rPr sz="2750" spc="10" dirty="0">
                <a:latin typeface="Times New Roman"/>
                <a:cs typeface="Times New Roman"/>
              </a:rPr>
              <a:t>, </a:t>
            </a:r>
            <a:r>
              <a:rPr sz="2750" spc="-40" dirty="0">
                <a:latin typeface="Times New Roman"/>
                <a:cs typeface="Times New Roman"/>
              </a:rPr>
              <a:t>(A</a:t>
            </a:r>
            <a:r>
              <a:rPr sz="2775" spc="-60" baseline="-18018" dirty="0">
                <a:latin typeface="Times New Roman"/>
                <a:cs typeface="Times New Roman"/>
              </a:rPr>
              <a:t>v</a:t>
            </a:r>
            <a:r>
              <a:rPr sz="2750" spc="-40" dirty="0">
                <a:latin typeface="Times New Roman"/>
                <a:cs typeface="Times New Roman"/>
              </a:rPr>
              <a:t>) </a:t>
            </a:r>
            <a:r>
              <a:rPr sz="2750" spc="-150" dirty="0">
                <a:latin typeface="Times New Roman"/>
                <a:cs typeface="Times New Roman"/>
              </a:rPr>
              <a:t>= </a:t>
            </a:r>
            <a:r>
              <a:rPr sz="2750" spc="-100" dirty="0">
                <a:latin typeface="Times New Roman"/>
                <a:cs typeface="Times New Roman"/>
              </a:rPr>
              <a:t>V</a:t>
            </a:r>
            <a:r>
              <a:rPr sz="2775" spc="-150" baseline="-18018" dirty="0">
                <a:latin typeface="Times New Roman"/>
                <a:cs typeface="Times New Roman"/>
              </a:rPr>
              <a:t>out</a:t>
            </a:r>
            <a:r>
              <a:rPr sz="2750" spc="-100" dirty="0">
                <a:latin typeface="Times New Roman"/>
                <a:cs typeface="Times New Roman"/>
              </a:rPr>
              <a:t>/V</a:t>
            </a:r>
            <a:r>
              <a:rPr sz="2775" spc="-150" baseline="-18018" dirty="0">
                <a:latin typeface="Times New Roman"/>
                <a:cs typeface="Times New Roman"/>
              </a:rPr>
              <a:t>in </a:t>
            </a:r>
            <a:r>
              <a:rPr sz="2750" spc="-150" dirty="0">
                <a:latin typeface="Times New Roman"/>
                <a:cs typeface="Times New Roman"/>
              </a:rPr>
              <a:t>=</a:t>
            </a:r>
            <a:r>
              <a:rPr sz="2750" spc="-285" dirty="0">
                <a:latin typeface="Times New Roman"/>
                <a:cs typeface="Times New Roman"/>
              </a:rPr>
              <a:t> </a:t>
            </a:r>
            <a:r>
              <a:rPr sz="2750" spc="-405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4996" y="3722891"/>
            <a:ext cx="4767955" cy="2733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750" y="1301106"/>
            <a:ext cx="6619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Purpose </a:t>
            </a:r>
            <a:r>
              <a:rPr spc="-335" dirty="0"/>
              <a:t>of </a:t>
            </a:r>
            <a:r>
              <a:rPr spc="-25" dirty="0"/>
              <a:t>a </a:t>
            </a:r>
            <a:r>
              <a:rPr spc="-215" dirty="0"/>
              <a:t>Voltage</a:t>
            </a:r>
            <a:r>
              <a:rPr spc="-365" dirty="0"/>
              <a:t> </a:t>
            </a:r>
            <a:r>
              <a:rPr spc="-375" dirty="0"/>
              <a:t>Follower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3931" y="3357095"/>
            <a:ext cx="7731759" cy="979169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32535" indent="-181610">
              <a:lnSpc>
                <a:spcPct val="100000"/>
              </a:lnSpc>
              <a:spcBef>
                <a:spcPts val="969"/>
              </a:spcBef>
              <a:buClr>
                <a:srgbClr val="252525"/>
              </a:buClr>
              <a:buFont typeface="Wingdings"/>
              <a:buChar char=""/>
              <a:tabLst>
                <a:tab pos="1233170" algn="l"/>
              </a:tabLst>
            </a:pPr>
            <a:r>
              <a:rPr sz="2400" spc="10" dirty="0">
                <a:latin typeface="Times New Roman"/>
                <a:cs typeface="Times New Roman"/>
              </a:rPr>
              <a:t>Voltage </a:t>
            </a:r>
            <a:r>
              <a:rPr sz="2400" spc="25" dirty="0">
                <a:latin typeface="Times New Roman"/>
                <a:cs typeface="Times New Roman"/>
              </a:rPr>
              <a:t>Followers </a:t>
            </a:r>
            <a:r>
              <a:rPr sz="2400" spc="20" dirty="0">
                <a:latin typeface="Times New Roman"/>
                <a:cs typeface="Times New Roman"/>
              </a:rPr>
              <a:t>Draw </a:t>
            </a:r>
            <a:r>
              <a:rPr sz="2400" spc="-100" dirty="0">
                <a:latin typeface="Times New Roman"/>
                <a:cs typeface="Times New Roman"/>
              </a:rPr>
              <a:t>Very </a:t>
            </a:r>
            <a:r>
              <a:rPr sz="2400" spc="-15" dirty="0">
                <a:latin typeface="Times New Roman"/>
                <a:cs typeface="Times New Roman"/>
              </a:rPr>
              <a:t>Little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Current</a:t>
            </a:r>
            <a:endParaRPr sz="2400">
              <a:latin typeface="Times New Roman"/>
              <a:cs typeface="Times New Roman"/>
            </a:endParaRPr>
          </a:p>
          <a:p>
            <a:pPr marL="193675" indent="-180975">
              <a:lnSpc>
                <a:spcPct val="100000"/>
              </a:lnSpc>
              <a:spcBef>
                <a:spcPts val="875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spc="10" dirty="0">
                <a:latin typeface="Times New Roman"/>
                <a:cs typeface="Times New Roman"/>
              </a:rPr>
              <a:t>Voltage </a:t>
            </a:r>
            <a:r>
              <a:rPr sz="2400" spc="25" dirty="0">
                <a:latin typeface="Times New Roman"/>
                <a:cs typeface="Times New Roman"/>
              </a:rPr>
              <a:t>Followers </a:t>
            </a:r>
            <a:r>
              <a:rPr sz="2400" spc="-15" dirty="0">
                <a:latin typeface="Times New Roman"/>
                <a:cs typeface="Times New Roman"/>
              </a:rPr>
              <a:t>Are </a:t>
            </a:r>
            <a:r>
              <a:rPr sz="2400" spc="90" dirty="0">
                <a:latin typeface="Times New Roman"/>
                <a:cs typeface="Times New Roman"/>
              </a:rPr>
              <a:t>Important</a:t>
            </a:r>
            <a:r>
              <a:rPr sz="2400" spc="-40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spc="10" dirty="0">
                <a:latin typeface="Times New Roman"/>
                <a:cs typeface="Times New Roman"/>
              </a:rPr>
              <a:t>Voltage </a:t>
            </a:r>
            <a:r>
              <a:rPr sz="2400" spc="-30" dirty="0">
                <a:latin typeface="Times New Roman"/>
                <a:cs typeface="Times New Roman"/>
              </a:rPr>
              <a:t>Divider Circuits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1538" y="858515"/>
            <a:ext cx="64154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Circuit </a:t>
            </a:r>
            <a:r>
              <a:rPr spc="-335" dirty="0"/>
              <a:t>Symbol </a:t>
            </a:r>
            <a:r>
              <a:rPr spc="-180" dirty="0"/>
              <a:t>and</a:t>
            </a:r>
            <a:r>
              <a:rPr spc="-275" dirty="0"/>
              <a:t> </a:t>
            </a:r>
            <a:r>
              <a:rPr spc="-420" dirty="0"/>
              <a:t>Terminals</a:t>
            </a:r>
          </a:p>
        </p:txBody>
      </p:sp>
      <p:sp>
        <p:nvSpPr>
          <p:cNvPr id="3" name="object 3"/>
          <p:cNvSpPr/>
          <p:nvPr/>
        </p:nvSpPr>
        <p:spPr>
          <a:xfrm>
            <a:off x="2782442" y="1933315"/>
            <a:ext cx="6675120" cy="4376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923" y="975351"/>
            <a:ext cx="50863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The </a:t>
            </a:r>
            <a:r>
              <a:rPr spc="-405" dirty="0"/>
              <a:t>Summing</a:t>
            </a:r>
            <a:r>
              <a:rPr spc="-60" dirty="0"/>
              <a:t> </a:t>
            </a:r>
            <a:r>
              <a:rPr spc="-325" dirty="0"/>
              <a:t>Amplifier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5370" y="2721924"/>
            <a:ext cx="391922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b="1" spc="-160" dirty="0">
                <a:latin typeface="Arial"/>
                <a:cs typeface="Arial"/>
              </a:rPr>
              <a:t>Summing </a:t>
            </a:r>
            <a:r>
              <a:rPr sz="2400" b="1" spc="-85" dirty="0">
                <a:latin typeface="Arial"/>
                <a:cs typeface="Arial"/>
              </a:rPr>
              <a:t>Amplifier </a:t>
            </a:r>
            <a:r>
              <a:rPr sz="2400" spc="-40" dirty="0">
                <a:latin typeface="Times New Roman"/>
                <a:cs typeface="Times New Roman"/>
              </a:rPr>
              <a:t>is  </a:t>
            </a:r>
            <a:r>
              <a:rPr sz="2400" spc="105" dirty="0">
                <a:latin typeface="Times New Roman"/>
                <a:cs typeface="Times New Roman"/>
              </a:rPr>
              <a:t>another </a:t>
            </a:r>
            <a:r>
              <a:rPr sz="2400" spc="95" dirty="0">
                <a:latin typeface="Times New Roman"/>
                <a:cs typeface="Times New Roman"/>
              </a:rPr>
              <a:t>type </a:t>
            </a:r>
            <a:r>
              <a:rPr sz="2400" spc="80" dirty="0">
                <a:latin typeface="Times New Roman"/>
                <a:cs typeface="Times New Roman"/>
              </a:rPr>
              <a:t>of </a:t>
            </a:r>
            <a:r>
              <a:rPr sz="2400" spc="70" dirty="0">
                <a:latin typeface="Times New Roman"/>
                <a:cs typeface="Times New Roman"/>
              </a:rPr>
              <a:t>operational  </a:t>
            </a:r>
            <a:r>
              <a:rPr sz="2400" spc="15" dirty="0">
                <a:latin typeface="Times New Roman"/>
                <a:cs typeface="Times New Roman"/>
              </a:rPr>
              <a:t>amplifier </a:t>
            </a:r>
            <a:r>
              <a:rPr sz="2400" spc="5" dirty="0">
                <a:latin typeface="Times New Roman"/>
                <a:cs typeface="Times New Roman"/>
              </a:rPr>
              <a:t>circuit </a:t>
            </a:r>
            <a:r>
              <a:rPr sz="2400" spc="55" dirty="0">
                <a:latin typeface="Times New Roman"/>
                <a:cs typeface="Times New Roman"/>
              </a:rPr>
              <a:t>configuration  </a:t>
            </a:r>
            <a:r>
              <a:rPr sz="2400" spc="135" dirty="0">
                <a:latin typeface="Times New Roman"/>
                <a:cs typeface="Times New Roman"/>
              </a:rPr>
              <a:t>that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110" dirty="0">
                <a:latin typeface="Times New Roman"/>
                <a:cs typeface="Times New Roman"/>
              </a:rPr>
              <a:t>used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75" dirty="0">
                <a:latin typeface="Times New Roman"/>
                <a:cs typeface="Times New Roman"/>
              </a:rPr>
              <a:t>combine </a:t>
            </a:r>
            <a:r>
              <a:rPr sz="2400" spc="155" dirty="0">
                <a:latin typeface="Times New Roman"/>
                <a:cs typeface="Times New Roman"/>
              </a:rPr>
              <a:t>the  </a:t>
            </a:r>
            <a:r>
              <a:rPr sz="2400" spc="70" dirty="0">
                <a:latin typeface="Times New Roman"/>
                <a:cs typeface="Times New Roman"/>
              </a:rPr>
              <a:t>voltages </a:t>
            </a:r>
            <a:r>
              <a:rPr sz="2400" spc="125" dirty="0">
                <a:latin typeface="Times New Roman"/>
                <a:cs typeface="Times New Roman"/>
              </a:rPr>
              <a:t>present </a:t>
            </a:r>
            <a:r>
              <a:rPr sz="2400" spc="120" dirty="0">
                <a:latin typeface="Times New Roman"/>
                <a:cs typeface="Times New Roman"/>
              </a:rPr>
              <a:t>on </a:t>
            </a:r>
            <a:r>
              <a:rPr sz="2400" spc="140" dirty="0">
                <a:latin typeface="Times New Roman"/>
                <a:cs typeface="Times New Roman"/>
              </a:rPr>
              <a:t>two </a:t>
            </a:r>
            <a:r>
              <a:rPr sz="2400" spc="100" dirty="0">
                <a:latin typeface="Times New Roman"/>
                <a:cs typeface="Times New Roman"/>
              </a:rPr>
              <a:t>or  </a:t>
            </a:r>
            <a:r>
              <a:rPr sz="2400" spc="105" dirty="0">
                <a:latin typeface="Times New Roman"/>
                <a:cs typeface="Times New Roman"/>
              </a:rPr>
              <a:t>more </a:t>
            </a:r>
            <a:r>
              <a:rPr sz="2400" spc="70" dirty="0">
                <a:latin typeface="Times New Roman"/>
                <a:cs typeface="Times New Roman"/>
              </a:rPr>
              <a:t>inputs into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35" dirty="0">
                <a:latin typeface="Times New Roman"/>
                <a:cs typeface="Times New Roman"/>
              </a:rPr>
              <a:t>single  </a:t>
            </a:r>
            <a:r>
              <a:rPr sz="2400" spc="130" dirty="0">
                <a:latin typeface="Times New Roman"/>
                <a:cs typeface="Times New Roman"/>
              </a:rPr>
              <a:t>output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voltage.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6871" y="2573359"/>
            <a:ext cx="5338328" cy="3226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923" y="975351"/>
            <a:ext cx="50863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The </a:t>
            </a:r>
            <a:r>
              <a:rPr spc="-405" dirty="0"/>
              <a:t>Summing</a:t>
            </a:r>
            <a:r>
              <a:rPr spc="-60" dirty="0"/>
              <a:t> </a:t>
            </a:r>
            <a:r>
              <a:rPr spc="-325" dirty="0"/>
              <a:t>Amplifier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7646" y="2120007"/>
            <a:ext cx="9330055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5"/>
              </a:spcBef>
            </a:pP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spc="35" dirty="0">
                <a:latin typeface="Times New Roman"/>
                <a:cs typeface="Times New Roman"/>
              </a:rPr>
              <a:t>this </a:t>
            </a:r>
            <a:r>
              <a:rPr sz="2400" spc="20" dirty="0">
                <a:latin typeface="Times New Roman"/>
                <a:cs typeface="Times New Roman"/>
              </a:rPr>
              <a:t>simple </a:t>
            </a:r>
            <a:r>
              <a:rPr sz="2400" spc="50" dirty="0">
                <a:latin typeface="Times New Roman"/>
                <a:cs typeface="Times New Roman"/>
              </a:rPr>
              <a:t>summing </a:t>
            </a:r>
            <a:r>
              <a:rPr sz="2400" spc="20" dirty="0">
                <a:latin typeface="Times New Roman"/>
                <a:cs typeface="Times New Roman"/>
              </a:rPr>
              <a:t>amplifier </a:t>
            </a:r>
            <a:r>
              <a:rPr sz="2400" dirty="0">
                <a:latin typeface="Times New Roman"/>
                <a:cs typeface="Times New Roman"/>
              </a:rPr>
              <a:t>circuit,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140" dirty="0">
                <a:latin typeface="Times New Roman"/>
                <a:cs typeface="Times New Roman"/>
              </a:rPr>
              <a:t>output </a:t>
            </a:r>
            <a:r>
              <a:rPr sz="2400" spc="60" dirty="0">
                <a:latin typeface="Times New Roman"/>
                <a:cs typeface="Times New Roman"/>
              </a:rPr>
              <a:t>voltage, </a:t>
            </a:r>
            <a:r>
              <a:rPr sz="2400" spc="45" dirty="0">
                <a:latin typeface="Times New Roman"/>
                <a:cs typeface="Times New Roman"/>
              </a:rPr>
              <a:t>( </a:t>
            </a:r>
            <a:r>
              <a:rPr sz="2400" spc="5" dirty="0">
                <a:latin typeface="Times New Roman"/>
                <a:cs typeface="Times New Roman"/>
              </a:rPr>
              <a:t>Vout </a:t>
            </a:r>
            <a:r>
              <a:rPr sz="2400" spc="45" dirty="0">
                <a:latin typeface="Times New Roman"/>
                <a:cs typeface="Times New Roman"/>
              </a:rPr>
              <a:t>)  </a:t>
            </a:r>
            <a:r>
              <a:rPr sz="2400" spc="105" dirty="0">
                <a:latin typeface="Times New Roman"/>
                <a:cs typeface="Times New Roman"/>
              </a:rPr>
              <a:t>now </a:t>
            </a:r>
            <a:r>
              <a:rPr sz="2400" spc="95" dirty="0">
                <a:latin typeface="Times New Roman"/>
                <a:cs typeface="Times New Roman"/>
              </a:rPr>
              <a:t>becomes </a:t>
            </a:r>
            <a:r>
              <a:rPr sz="2400" spc="70" dirty="0">
                <a:latin typeface="Times New Roman"/>
                <a:cs typeface="Times New Roman"/>
              </a:rPr>
              <a:t>proportional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70" dirty="0">
                <a:latin typeface="Times New Roman"/>
                <a:cs typeface="Times New Roman"/>
              </a:rPr>
              <a:t>sum </a:t>
            </a:r>
            <a:r>
              <a:rPr sz="2400" spc="80" dirty="0">
                <a:latin typeface="Times New Roman"/>
                <a:cs typeface="Times New Roman"/>
              </a:rPr>
              <a:t>of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80" dirty="0">
                <a:latin typeface="Times New Roman"/>
                <a:cs typeface="Times New Roman"/>
              </a:rPr>
              <a:t>input </a:t>
            </a:r>
            <a:r>
              <a:rPr sz="2400" spc="55" dirty="0">
                <a:latin typeface="Times New Roman"/>
                <a:cs typeface="Times New Roman"/>
              </a:rPr>
              <a:t>voltages, </a:t>
            </a:r>
            <a:r>
              <a:rPr sz="2400" spc="-254" dirty="0">
                <a:latin typeface="Times New Roman"/>
                <a:cs typeface="Times New Roman"/>
              </a:rPr>
              <a:t>V1, </a:t>
            </a:r>
            <a:r>
              <a:rPr sz="2400" spc="-155" dirty="0">
                <a:latin typeface="Times New Roman"/>
                <a:cs typeface="Times New Roman"/>
              </a:rPr>
              <a:t>V2, </a:t>
            </a:r>
            <a:r>
              <a:rPr sz="2400" spc="-130" dirty="0">
                <a:latin typeface="Times New Roman"/>
                <a:cs typeface="Times New Roman"/>
              </a:rPr>
              <a:t>V3,  </a:t>
            </a:r>
            <a:r>
              <a:rPr sz="2400" spc="65" dirty="0">
                <a:latin typeface="Times New Roman"/>
                <a:cs typeface="Times New Roman"/>
              </a:rPr>
              <a:t>etc.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we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can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modify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original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equation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inverting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amplifier  </a:t>
            </a:r>
            <a:r>
              <a:rPr sz="2400" spc="145" dirty="0">
                <a:latin typeface="Times New Roman"/>
                <a:cs typeface="Times New Roman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take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account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these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new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inputs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thus: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34842" y="3620542"/>
            <a:ext cx="6322435" cy="2869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923" y="975351"/>
            <a:ext cx="50863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The </a:t>
            </a:r>
            <a:r>
              <a:rPr spc="-405" dirty="0"/>
              <a:t>Summing</a:t>
            </a:r>
            <a:r>
              <a:rPr spc="-60" dirty="0"/>
              <a:t> </a:t>
            </a:r>
            <a:r>
              <a:rPr spc="-325" dirty="0"/>
              <a:t>Amplifier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7646" y="2129468"/>
            <a:ext cx="9174480" cy="55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100"/>
              </a:spcBef>
            </a:pPr>
            <a:r>
              <a:rPr sz="1800" spc="95" dirty="0">
                <a:latin typeface="Georgia"/>
                <a:cs typeface="Georgia"/>
              </a:rPr>
              <a:t>However,</a:t>
            </a:r>
            <a:r>
              <a:rPr sz="1800" spc="-114" dirty="0">
                <a:latin typeface="Georgia"/>
                <a:cs typeface="Georgia"/>
              </a:rPr>
              <a:t> </a:t>
            </a:r>
            <a:r>
              <a:rPr sz="1800" spc="-55" dirty="0">
                <a:latin typeface="Georgia"/>
                <a:cs typeface="Georgia"/>
              </a:rPr>
              <a:t>if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20" dirty="0">
                <a:latin typeface="Georgia"/>
                <a:cs typeface="Georgia"/>
              </a:rPr>
              <a:t>all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spc="114" dirty="0">
                <a:latin typeface="Georgia"/>
                <a:cs typeface="Georgia"/>
              </a:rPr>
              <a:t>the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spc="40" dirty="0">
                <a:latin typeface="Georgia"/>
                <a:cs typeface="Georgia"/>
              </a:rPr>
              <a:t>input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spc="165" dirty="0">
                <a:latin typeface="Georgia"/>
                <a:cs typeface="Georgia"/>
              </a:rPr>
              <a:t>impedances,</a:t>
            </a:r>
            <a:r>
              <a:rPr sz="1800" spc="-18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(</a:t>
            </a:r>
            <a:r>
              <a:rPr sz="1800" spc="85" dirty="0">
                <a:latin typeface="Georgia"/>
                <a:cs typeface="Georgia"/>
              </a:rPr>
              <a:t> </a:t>
            </a:r>
            <a:r>
              <a:rPr sz="1800" spc="-65" dirty="0">
                <a:latin typeface="Georgia"/>
                <a:cs typeface="Georgia"/>
              </a:rPr>
              <a:t>Rin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)</a:t>
            </a:r>
            <a:r>
              <a:rPr sz="1800" spc="95" dirty="0">
                <a:latin typeface="Georgia"/>
                <a:cs typeface="Georgia"/>
              </a:rPr>
              <a:t> </a:t>
            </a:r>
            <a:r>
              <a:rPr sz="1800" spc="125" dirty="0">
                <a:latin typeface="Georgia"/>
                <a:cs typeface="Georgia"/>
              </a:rPr>
              <a:t>are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spc="145" dirty="0">
                <a:latin typeface="Georgia"/>
                <a:cs typeface="Georgia"/>
              </a:rPr>
              <a:t>equal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in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145" dirty="0">
                <a:latin typeface="Georgia"/>
                <a:cs typeface="Georgia"/>
              </a:rPr>
              <a:t>value,</a:t>
            </a:r>
            <a:r>
              <a:rPr sz="1800" spc="-110" dirty="0">
                <a:latin typeface="Georgia"/>
                <a:cs typeface="Georgia"/>
              </a:rPr>
              <a:t> </a:t>
            </a:r>
            <a:r>
              <a:rPr sz="1800" spc="229" dirty="0">
                <a:latin typeface="Georgia"/>
                <a:cs typeface="Georgia"/>
              </a:rPr>
              <a:t>we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spc="229" dirty="0">
                <a:latin typeface="Georgia"/>
                <a:cs typeface="Georgia"/>
              </a:rPr>
              <a:t>can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simplify</a:t>
            </a:r>
            <a:r>
              <a:rPr sz="1800" spc="-130" dirty="0">
                <a:latin typeface="Georgia"/>
                <a:cs typeface="Georgia"/>
              </a:rPr>
              <a:t> </a:t>
            </a:r>
            <a:r>
              <a:rPr sz="1800" spc="114" dirty="0">
                <a:latin typeface="Georgia"/>
                <a:cs typeface="Georgia"/>
              </a:rPr>
              <a:t>the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ts val="2095"/>
              </a:lnSpc>
            </a:pPr>
            <a:r>
              <a:rPr sz="1800" spc="245" dirty="0">
                <a:latin typeface="Georgia"/>
                <a:cs typeface="Georgia"/>
              </a:rPr>
              <a:t>above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130" dirty="0">
                <a:latin typeface="Georgia"/>
                <a:cs typeface="Georgia"/>
              </a:rPr>
              <a:t>equation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90" dirty="0">
                <a:latin typeface="Georgia"/>
                <a:cs typeface="Georgia"/>
              </a:rPr>
              <a:t>to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spc="180" dirty="0">
                <a:latin typeface="Georgia"/>
                <a:cs typeface="Georgia"/>
              </a:rPr>
              <a:t>give</a:t>
            </a:r>
            <a:r>
              <a:rPr sz="1800" spc="-110" dirty="0">
                <a:latin typeface="Georgia"/>
                <a:cs typeface="Georgia"/>
              </a:rPr>
              <a:t> </a:t>
            </a:r>
            <a:r>
              <a:rPr sz="1800" spc="160" dirty="0">
                <a:latin typeface="Georgia"/>
                <a:cs typeface="Georgia"/>
              </a:rPr>
              <a:t>an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output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175" dirty="0">
                <a:latin typeface="Georgia"/>
                <a:cs typeface="Georgia"/>
              </a:rPr>
              <a:t>voltage</a:t>
            </a:r>
            <a:r>
              <a:rPr sz="1800" spc="-11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of: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3957" y="3474720"/>
            <a:ext cx="6152631" cy="1606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8250" y="1200149"/>
              <a:ext cx="9715500" cy="4438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1257299"/>
              <a:ext cx="9601200" cy="43243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605"/>
              <a:ext cx="9296400" cy="4034790"/>
            </a:xfrm>
            <a:custGeom>
              <a:avLst/>
              <a:gdLst/>
              <a:ahLst/>
              <a:cxnLst/>
              <a:rect l="l" t="t" r="r" b="b"/>
              <a:pathLst>
                <a:path w="9296400" h="4034790">
                  <a:moveTo>
                    <a:pt x="0" y="4034789"/>
                  </a:moveTo>
                  <a:lnTo>
                    <a:pt x="9296399" y="4034789"/>
                  </a:lnTo>
                  <a:lnTo>
                    <a:pt x="9296399" y="0"/>
                  </a:lnTo>
                  <a:lnTo>
                    <a:pt x="0" y="0"/>
                  </a:lnTo>
                  <a:lnTo>
                    <a:pt x="0" y="4034789"/>
                  </a:lnTo>
                  <a:close/>
                </a:path>
              </a:pathLst>
            </a:custGeom>
            <a:ln w="9534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724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19"/>
                  </a:lnTo>
                  <a:lnTo>
                    <a:pt x="1920239" y="731519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724"/>
              <a:ext cx="1691639" cy="645795"/>
            </a:xfrm>
            <a:custGeom>
              <a:avLst/>
              <a:gdLst/>
              <a:ahLst/>
              <a:cxnLst/>
              <a:rect l="l" t="t" r="r" b="b"/>
              <a:pathLst>
                <a:path w="1691640" h="645794">
                  <a:moveTo>
                    <a:pt x="0" y="0"/>
                  </a:moveTo>
                  <a:lnTo>
                    <a:pt x="0" y="640079"/>
                  </a:lnTo>
                </a:path>
                <a:path w="1691640" h="645794">
                  <a:moveTo>
                    <a:pt x="1691639" y="0"/>
                  </a:moveTo>
                  <a:lnTo>
                    <a:pt x="1691639" y="640079"/>
                  </a:lnTo>
                </a:path>
                <a:path w="1691640" h="645794">
                  <a:moveTo>
                    <a:pt x="0" y="645261"/>
                  </a:moveTo>
                  <a:lnTo>
                    <a:pt x="1691639" y="645261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34843" y="2767961"/>
            <a:ext cx="33337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45" dirty="0"/>
              <a:t>THANK</a:t>
            </a:r>
            <a:r>
              <a:rPr sz="4800" spc="-725" dirty="0"/>
              <a:t> </a:t>
            </a:r>
            <a:r>
              <a:rPr sz="4800" spc="-51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528" y="864865"/>
            <a:ext cx="40557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OP-AMP</a:t>
            </a:r>
            <a:r>
              <a:rPr spc="-300" dirty="0"/>
              <a:t> </a:t>
            </a:r>
            <a:r>
              <a:rPr spc="-420" dirty="0"/>
              <a:t>Terminals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6886" y="2376879"/>
            <a:ext cx="4439920" cy="17526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25" dirty="0">
                <a:latin typeface="Times New Roman"/>
                <a:cs typeface="Times New Roman"/>
              </a:rPr>
              <a:t>Op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amps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have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five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basic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terminals:</a:t>
            </a:r>
            <a:endParaRPr sz="2400">
              <a:latin typeface="Times New Roman"/>
              <a:cs typeface="Times New Roman"/>
            </a:endParaRPr>
          </a:p>
          <a:p>
            <a:pPr marL="1289685" indent="-18161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1290320" algn="l"/>
              </a:tabLst>
            </a:pPr>
            <a:r>
              <a:rPr sz="2400" spc="-25" dirty="0">
                <a:latin typeface="Times New Roman"/>
                <a:cs typeface="Times New Roman"/>
              </a:rPr>
              <a:t>Two </a:t>
            </a:r>
            <a:r>
              <a:rPr sz="2400" spc="70" dirty="0">
                <a:latin typeface="Times New Roman"/>
                <a:cs typeface="Times New Roman"/>
              </a:rPr>
              <a:t>for </a:t>
            </a:r>
            <a:r>
              <a:rPr sz="2400" spc="30" dirty="0">
                <a:latin typeface="Times New Roman"/>
                <a:cs typeface="Times New Roman"/>
              </a:rPr>
              <a:t>supply</a:t>
            </a:r>
            <a:r>
              <a:rPr sz="2400" spc="-31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power</a:t>
            </a:r>
            <a:endParaRPr sz="2400">
              <a:latin typeface="Times New Roman"/>
              <a:cs typeface="Times New Roman"/>
            </a:endParaRPr>
          </a:p>
          <a:p>
            <a:pPr marL="1289685" indent="-18161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1290320" algn="l"/>
              </a:tabLst>
            </a:pPr>
            <a:r>
              <a:rPr sz="2400" spc="-25" dirty="0">
                <a:latin typeface="Times New Roman"/>
                <a:cs typeface="Times New Roman"/>
              </a:rPr>
              <a:t>Two </a:t>
            </a:r>
            <a:r>
              <a:rPr sz="2400" spc="70" dirty="0">
                <a:latin typeface="Times New Roman"/>
                <a:cs typeface="Times New Roman"/>
              </a:rPr>
              <a:t>for input</a:t>
            </a:r>
            <a:r>
              <a:rPr sz="2400" spc="-40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signals</a:t>
            </a:r>
            <a:endParaRPr sz="2400">
              <a:latin typeface="Times New Roman"/>
              <a:cs typeface="Times New Roman"/>
            </a:endParaRPr>
          </a:p>
          <a:p>
            <a:pPr marL="1289685" indent="-181610">
              <a:lnSpc>
                <a:spcPct val="100000"/>
              </a:lnSpc>
              <a:spcBef>
                <a:spcPts val="575"/>
              </a:spcBef>
              <a:buClr>
                <a:srgbClr val="252525"/>
              </a:buClr>
              <a:buFont typeface="Wingdings"/>
              <a:buChar char=""/>
              <a:tabLst>
                <a:tab pos="1290320" algn="l"/>
              </a:tabLst>
            </a:pPr>
            <a:r>
              <a:rPr sz="2400" spc="50" dirty="0">
                <a:latin typeface="Times New Roman"/>
                <a:cs typeface="Times New Roman"/>
              </a:rPr>
              <a:t>One </a:t>
            </a:r>
            <a:r>
              <a:rPr sz="2400" spc="70" dirty="0">
                <a:latin typeface="Times New Roman"/>
                <a:cs typeface="Times New Roman"/>
              </a:rPr>
              <a:t>for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792" y="1002656"/>
            <a:ext cx="56438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Offset </a:t>
            </a:r>
            <a:r>
              <a:rPr sz="3200" spc="-335" dirty="0"/>
              <a:t>null </a:t>
            </a:r>
            <a:r>
              <a:rPr sz="3200" spc="-210" dirty="0"/>
              <a:t>voltage</a:t>
            </a:r>
            <a:r>
              <a:rPr sz="3200" spc="-20" dirty="0"/>
              <a:t> </a:t>
            </a:r>
            <a:r>
              <a:rPr sz="3200" spc="-295" dirty="0"/>
              <a:t>definition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51611" y="2120010"/>
            <a:ext cx="9275445" cy="1974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3040" marR="5080" indent="-180975" algn="just">
              <a:lnSpc>
                <a:spcPct val="100400"/>
              </a:lnSpc>
              <a:spcBef>
                <a:spcPts val="90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spc="70" dirty="0">
                <a:latin typeface="Times New Roman"/>
                <a:cs typeface="Times New Roman"/>
              </a:rPr>
              <a:t>Input </a:t>
            </a:r>
            <a:r>
              <a:rPr sz="2400" spc="90" dirty="0">
                <a:latin typeface="Times New Roman"/>
                <a:cs typeface="Times New Roman"/>
              </a:rPr>
              <a:t>offset </a:t>
            </a:r>
            <a:r>
              <a:rPr sz="2400" spc="75" dirty="0">
                <a:latin typeface="Times New Roman"/>
                <a:cs typeface="Times New Roman"/>
              </a:rPr>
              <a:t>voltage </a:t>
            </a: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80" dirty="0">
                <a:latin typeface="Times New Roman"/>
                <a:cs typeface="Times New Roman"/>
              </a:rPr>
              <a:t>defined </a:t>
            </a:r>
            <a:r>
              <a:rPr sz="2400" spc="100" dirty="0">
                <a:latin typeface="Times New Roman"/>
                <a:cs typeface="Times New Roman"/>
              </a:rPr>
              <a:t>as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75" dirty="0">
                <a:latin typeface="Times New Roman"/>
                <a:cs typeface="Times New Roman"/>
              </a:rPr>
              <a:t>voltage </a:t>
            </a:r>
            <a:r>
              <a:rPr sz="2400" spc="155" dirty="0">
                <a:latin typeface="Times New Roman"/>
                <a:cs typeface="Times New Roman"/>
              </a:rPr>
              <a:t>that </a:t>
            </a:r>
            <a:r>
              <a:rPr sz="2400" spc="95" dirty="0">
                <a:latin typeface="Times New Roman"/>
                <a:cs typeface="Times New Roman"/>
              </a:rPr>
              <a:t>must </a:t>
            </a:r>
            <a:r>
              <a:rPr sz="2400" spc="155" dirty="0">
                <a:latin typeface="Times New Roman"/>
                <a:cs typeface="Times New Roman"/>
              </a:rPr>
              <a:t>be </a:t>
            </a:r>
            <a:r>
              <a:rPr sz="2400" spc="55" dirty="0">
                <a:latin typeface="Times New Roman"/>
                <a:cs typeface="Times New Roman"/>
              </a:rPr>
              <a:t>applied  </a:t>
            </a:r>
            <a:r>
              <a:rPr sz="2400" spc="140" dirty="0">
                <a:latin typeface="Times New Roman"/>
                <a:cs typeface="Times New Roman"/>
              </a:rPr>
              <a:t>between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140" dirty="0">
                <a:latin typeface="Times New Roman"/>
                <a:cs typeface="Times New Roman"/>
              </a:rPr>
              <a:t>two </a:t>
            </a:r>
            <a:r>
              <a:rPr sz="2400" spc="65" dirty="0">
                <a:latin typeface="Times New Roman"/>
                <a:cs typeface="Times New Roman"/>
              </a:rPr>
              <a:t>input </a:t>
            </a:r>
            <a:r>
              <a:rPr sz="2400" spc="50" dirty="0">
                <a:latin typeface="Times New Roman"/>
                <a:cs typeface="Times New Roman"/>
              </a:rPr>
              <a:t>terminals </a:t>
            </a:r>
            <a:r>
              <a:rPr sz="2400" spc="80" dirty="0">
                <a:latin typeface="Times New Roman"/>
                <a:cs typeface="Times New Roman"/>
              </a:rPr>
              <a:t>of </a:t>
            </a:r>
            <a:r>
              <a:rPr sz="2400" spc="114" dirty="0">
                <a:latin typeface="Times New Roman"/>
                <a:cs typeface="Times New Roman"/>
              </a:rPr>
              <a:t>an </a:t>
            </a:r>
            <a:r>
              <a:rPr sz="2400" spc="140" dirty="0">
                <a:latin typeface="Times New Roman"/>
                <a:cs typeface="Times New Roman"/>
              </a:rPr>
              <a:t>op </a:t>
            </a:r>
            <a:r>
              <a:rPr sz="2400" spc="110" dirty="0">
                <a:latin typeface="Times New Roman"/>
                <a:cs typeface="Times New Roman"/>
              </a:rPr>
              <a:t>amp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-30" dirty="0">
                <a:latin typeface="Times New Roman"/>
                <a:cs typeface="Times New Roman"/>
              </a:rPr>
              <a:t>null </a:t>
            </a:r>
            <a:r>
              <a:rPr sz="2400" spc="95" dirty="0">
                <a:latin typeface="Times New Roman"/>
                <a:cs typeface="Times New Roman"/>
              </a:rPr>
              <a:t>or </a:t>
            </a:r>
            <a:r>
              <a:rPr sz="2400" spc="35" dirty="0">
                <a:latin typeface="Times New Roman"/>
                <a:cs typeface="Times New Roman"/>
              </a:rPr>
              <a:t>bring </a:t>
            </a:r>
            <a:r>
              <a:rPr sz="2400" spc="155" dirty="0">
                <a:latin typeface="Times New Roman"/>
                <a:cs typeface="Times New Roman"/>
              </a:rPr>
              <a:t>the  </a:t>
            </a:r>
            <a:r>
              <a:rPr sz="2400" spc="130" dirty="0">
                <a:latin typeface="Times New Roman"/>
                <a:cs typeface="Times New Roman"/>
              </a:rPr>
              <a:t>output </a:t>
            </a:r>
            <a:r>
              <a:rPr sz="2400" spc="60" dirty="0">
                <a:latin typeface="Times New Roman"/>
                <a:cs typeface="Times New Roman"/>
              </a:rPr>
              <a:t>voltage </a:t>
            </a:r>
            <a:r>
              <a:rPr sz="2400" spc="145" dirty="0">
                <a:latin typeface="Times New Roman"/>
                <a:cs typeface="Times New Roman"/>
              </a:rPr>
              <a:t>to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zero.</a:t>
            </a:r>
            <a:endParaRPr sz="2400">
              <a:latin typeface="Times New Roman"/>
              <a:cs typeface="Times New Roman"/>
            </a:endParaRPr>
          </a:p>
          <a:p>
            <a:pPr marL="193675" indent="-180975" algn="just">
              <a:lnSpc>
                <a:spcPct val="100000"/>
              </a:lnSpc>
              <a:spcBef>
                <a:spcPts val="875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offset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null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effectively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applies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this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voltage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ensure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offset</a:t>
            </a:r>
            <a:endParaRPr sz="2400">
              <a:latin typeface="Times New Roman"/>
              <a:cs typeface="Times New Roman"/>
            </a:endParaRPr>
          </a:p>
          <a:p>
            <a:pPr marL="193675" algn="just">
              <a:lnSpc>
                <a:spcPct val="100000"/>
              </a:lnSpc>
              <a:spcBef>
                <a:spcPts val="50"/>
              </a:spcBef>
            </a:pPr>
            <a:r>
              <a:rPr sz="2400" spc="-35" dirty="0">
                <a:latin typeface="Times New Roman"/>
                <a:cs typeface="Times New Roman"/>
              </a:rPr>
              <a:t>is </a:t>
            </a:r>
            <a:r>
              <a:rPr sz="2400" spc="80" dirty="0">
                <a:latin typeface="Times New Roman"/>
                <a:cs typeface="Times New Roman"/>
              </a:rPr>
              <a:t>removed </a:t>
            </a:r>
            <a:r>
              <a:rPr sz="2400" spc="70" dirty="0">
                <a:latin typeface="Times New Roman"/>
                <a:cs typeface="Times New Roman"/>
              </a:rPr>
              <a:t>from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output.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598" y="1002656"/>
            <a:ext cx="49396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Op </a:t>
            </a:r>
            <a:r>
              <a:rPr spc="-195" dirty="0"/>
              <a:t>amp </a:t>
            </a:r>
            <a:r>
              <a:rPr spc="-395" dirty="0"/>
              <a:t>Offset</a:t>
            </a:r>
            <a:r>
              <a:rPr spc="-375" dirty="0"/>
              <a:t> </a:t>
            </a:r>
            <a:r>
              <a:rPr spc="-325" dirty="0"/>
              <a:t>Nulling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4491" y="2120010"/>
            <a:ext cx="8865870" cy="2337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3040" marR="5080" indent="-180975" algn="just">
              <a:lnSpc>
                <a:spcPct val="100400"/>
              </a:lnSpc>
              <a:spcBef>
                <a:spcPts val="90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spc="65" dirty="0">
                <a:latin typeface="Times New Roman"/>
                <a:cs typeface="Times New Roman"/>
              </a:rPr>
              <a:t>Most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OPAMP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has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Offset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voltage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output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even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if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  </a:t>
            </a:r>
            <a:r>
              <a:rPr sz="2400" spc="65" dirty="0">
                <a:latin typeface="Times New Roman"/>
                <a:cs typeface="Times New Roman"/>
              </a:rPr>
              <a:t>input </a:t>
            </a:r>
            <a:r>
              <a:rPr sz="2400" spc="80" dirty="0">
                <a:latin typeface="Times New Roman"/>
                <a:cs typeface="Times New Roman"/>
              </a:rPr>
              <a:t>voltages </a:t>
            </a:r>
            <a:r>
              <a:rPr sz="2400" spc="105" dirty="0">
                <a:latin typeface="Times New Roman"/>
                <a:cs typeface="Times New Roman"/>
              </a:rPr>
              <a:t>are </a:t>
            </a:r>
            <a:r>
              <a:rPr sz="2400" spc="75" dirty="0">
                <a:latin typeface="Times New Roman"/>
                <a:cs typeface="Times New Roman"/>
              </a:rPr>
              <a:t>same. </a:t>
            </a:r>
            <a:r>
              <a:rPr sz="2400" spc="-140" dirty="0">
                <a:latin typeface="Times New Roman"/>
                <a:cs typeface="Times New Roman"/>
              </a:rPr>
              <a:t>To </a:t>
            </a:r>
            <a:r>
              <a:rPr sz="2400" spc="90" dirty="0">
                <a:latin typeface="Times New Roman"/>
                <a:cs typeface="Times New Roman"/>
              </a:rPr>
              <a:t>make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140" dirty="0">
                <a:latin typeface="Times New Roman"/>
                <a:cs typeface="Times New Roman"/>
              </a:rPr>
              <a:t>output </a:t>
            </a:r>
            <a:r>
              <a:rPr sz="2400" spc="145" dirty="0">
                <a:latin typeface="Times New Roman"/>
                <a:cs typeface="Times New Roman"/>
              </a:rPr>
              <a:t>to </a:t>
            </a:r>
            <a:r>
              <a:rPr sz="2400" spc="85" dirty="0">
                <a:latin typeface="Times New Roman"/>
                <a:cs typeface="Times New Roman"/>
              </a:rPr>
              <a:t>zero </a:t>
            </a:r>
            <a:r>
              <a:rPr sz="2400" spc="60" dirty="0">
                <a:latin typeface="Times New Roman"/>
                <a:cs typeface="Times New Roman"/>
              </a:rPr>
              <a:t>voltage, </a:t>
            </a:r>
            <a:r>
              <a:rPr sz="2400" spc="155" dirty="0">
                <a:latin typeface="Times New Roman"/>
                <a:cs typeface="Times New Roman"/>
              </a:rPr>
              <a:t>the  </a:t>
            </a:r>
            <a:r>
              <a:rPr sz="2400" spc="90" dirty="0">
                <a:latin typeface="Times New Roman"/>
                <a:cs typeface="Times New Roman"/>
              </a:rPr>
              <a:t>offset </a:t>
            </a:r>
            <a:r>
              <a:rPr sz="2400" spc="-20" dirty="0">
                <a:latin typeface="Times New Roman"/>
                <a:cs typeface="Times New Roman"/>
              </a:rPr>
              <a:t>nulling </a:t>
            </a:r>
            <a:r>
              <a:rPr sz="2400" spc="114" dirty="0">
                <a:latin typeface="Times New Roman"/>
                <a:cs typeface="Times New Roman"/>
              </a:rPr>
              <a:t>method </a:t>
            </a:r>
            <a:r>
              <a:rPr sz="2400" spc="-40" dirty="0">
                <a:latin typeface="Times New Roman"/>
                <a:cs typeface="Times New Roman"/>
              </a:rPr>
              <a:t>is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  <a:p>
            <a:pPr marL="193675" marR="5080" indent="-180975" algn="just">
              <a:lnSpc>
                <a:spcPct val="100400"/>
              </a:lnSpc>
              <a:spcBef>
                <a:spcPts val="865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spc="-15" dirty="0">
                <a:latin typeface="Times New Roman"/>
                <a:cs typeface="Times New Roman"/>
              </a:rPr>
              <a:t>In </a:t>
            </a:r>
            <a:r>
              <a:rPr sz="2400" spc="114" dirty="0">
                <a:latin typeface="Times New Roman"/>
                <a:cs typeface="Times New Roman"/>
              </a:rPr>
              <a:t>most </a:t>
            </a:r>
            <a:r>
              <a:rPr sz="2400" spc="-10" dirty="0">
                <a:latin typeface="Times New Roman"/>
                <a:cs typeface="Times New Roman"/>
              </a:rPr>
              <a:t>Op-Amps </a:t>
            </a:r>
            <a:r>
              <a:rPr sz="2400" spc="120" dirty="0">
                <a:latin typeface="Times New Roman"/>
                <a:cs typeface="Times New Roman"/>
              </a:rPr>
              <a:t>there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small </a:t>
            </a:r>
            <a:r>
              <a:rPr sz="2400" spc="105" dirty="0">
                <a:latin typeface="Times New Roman"/>
                <a:cs typeface="Times New Roman"/>
              </a:rPr>
              <a:t>offset </a:t>
            </a:r>
            <a:r>
              <a:rPr sz="2400" spc="114" dirty="0">
                <a:latin typeface="Times New Roman"/>
                <a:cs typeface="Times New Roman"/>
              </a:rPr>
              <a:t>because </a:t>
            </a:r>
            <a:r>
              <a:rPr sz="2400" spc="80" dirty="0">
                <a:latin typeface="Times New Roman"/>
                <a:cs typeface="Times New Roman"/>
              </a:rPr>
              <a:t>of </a:t>
            </a:r>
            <a:r>
              <a:rPr sz="2400" spc="65" dirty="0">
                <a:latin typeface="Times New Roman"/>
                <a:cs typeface="Times New Roman"/>
              </a:rPr>
              <a:t>their </a:t>
            </a:r>
            <a:r>
              <a:rPr sz="2400" spc="95" dirty="0">
                <a:latin typeface="Times New Roman"/>
                <a:cs typeface="Times New Roman"/>
              </a:rPr>
              <a:t>inherent  </a:t>
            </a:r>
            <a:r>
              <a:rPr sz="2400" spc="85" dirty="0">
                <a:latin typeface="Times New Roman"/>
                <a:cs typeface="Times New Roman"/>
              </a:rPr>
              <a:t>property </a:t>
            </a:r>
            <a:r>
              <a:rPr sz="2400" spc="105" dirty="0">
                <a:latin typeface="Times New Roman"/>
                <a:cs typeface="Times New Roman"/>
              </a:rPr>
              <a:t>and </a:t>
            </a:r>
            <a:r>
              <a:rPr sz="2400" spc="80" dirty="0">
                <a:latin typeface="Times New Roman"/>
                <a:cs typeface="Times New Roman"/>
              </a:rPr>
              <a:t>results </a:t>
            </a:r>
            <a:r>
              <a:rPr sz="2400" spc="70" dirty="0">
                <a:latin typeface="Times New Roman"/>
                <a:cs typeface="Times New Roman"/>
              </a:rPr>
              <a:t>from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70" dirty="0">
                <a:latin typeface="Times New Roman"/>
                <a:cs typeface="Times New Roman"/>
              </a:rPr>
              <a:t>mismatches </a:t>
            </a:r>
            <a:r>
              <a:rPr sz="2400" spc="15" dirty="0">
                <a:latin typeface="Times New Roman"/>
                <a:cs typeface="Times New Roman"/>
              </a:rPr>
              <a:t>in </a:t>
            </a:r>
            <a:r>
              <a:rPr sz="2400" spc="155" dirty="0">
                <a:latin typeface="Times New Roman"/>
                <a:cs typeface="Times New Roman"/>
              </a:rPr>
              <a:t>the </a:t>
            </a:r>
            <a:r>
              <a:rPr sz="2400" spc="80" dirty="0">
                <a:latin typeface="Times New Roman"/>
                <a:cs typeface="Times New Roman"/>
              </a:rPr>
              <a:t>input </a:t>
            </a:r>
            <a:r>
              <a:rPr sz="2400" spc="50" dirty="0">
                <a:latin typeface="Times New Roman"/>
                <a:cs typeface="Times New Roman"/>
              </a:rPr>
              <a:t>bias  </a:t>
            </a:r>
            <a:r>
              <a:rPr sz="2400" spc="85" dirty="0">
                <a:latin typeface="Times New Roman"/>
                <a:cs typeface="Times New Roman"/>
              </a:rPr>
              <a:t>arrangement.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598" y="975351"/>
            <a:ext cx="49364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Op </a:t>
            </a:r>
            <a:r>
              <a:rPr spc="-195" dirty="0"/>
              <a:t>amp </a:t>
            </a:r>
            <a:r>
              <a:rPr spc="-395" dirty="0"/>
              <a:t>Offset</a:t>
            </a:r>
            <a:r>
              <a:rPr spc="-375" dirty="0"/>
              <a:t> </a:t>
            </a:r>
            <a:r>
              <a:rPr spc="-330" dirty="0"/>
              <a:t>Nulling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6005" y="2120007"/>
            <a:ext cx="9144000" cy="318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 indent="-180975" algn="just">
              <a:lnSpc>
                <a:spcPts val="2865"/>
              </a:lnSpc>
              <a:spcBef>
                <a:spcPts val="105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output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voltage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available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at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output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some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Op-amps</a:t>
            </a:r>
            <a:endParaRPr sz="2400">
              <a:latin typeface="Times New Roman"/>
              <a:cs typeface="Times New Roman"/>
            </a:endParaRPr>
          </a:p>
          <a:p>
            <a:pPr marL="193675" algn="just">
              <a:lnSpc>
                <a:spcPts val="2865"/>
              </a:lnSpc>
            </a:pPr>
            <a:r>
              <a:rPr sz="2400" spc="70" dirty="0">
                <a:latin typeface="Times New Roman"/>
                <a:cs typeface="Times New Roman"/>
              </a:rPr>
              <a:t>even </a:t>
            </a:r>
            <a:r>
              <a:rPr sz="2400" spc="-65" dirty="0">
                <a:latin typeface="Times New Roman"/>
                <a:cs typeface="Times New Roman"/>
              </a:rPr>
              <a:t>if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input </a:t>
            </a:r>
            <a:r>
              <a:rPr sz="2400" spc="5" dirty="0">
                <a:latin typeface="Times New Roman"/>
                <a:cs typeface="Times New Roman"/>
              </a:rPr>
              <a:t>signal </a:t>
            </a:r>
            <a:r>
              <a:rPr sz="2400" spc="-40" dirty="0">
                <a:latin typeface="Times New Roman"/>
                <a:cs typeface="Times New Roman"/>
              </a:rPr>
              <a:t>is</a:t>
            </a:r>
            <a:r>
              <a:rPr sz="2400" spc="-409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zero.</a:t>
            </a:r>
            <a:endParaRPr sz="2400">
              <a:latin typeface="Times New Roman"/>
              <a:cs typeface="Times New Roman"/>
            </a:endParaRPr>
          </a:p>
          <a:p>
            <a:pPr marL="193040" marR="15875" indent="-180975" algn="just">
              <a:lnSpc>
                <a:spcPts val="2860"/>
              </a:lnSpc>
              <a:spcBef>
                <a:spcPts val="1060"/>
              </a:spcBef>
              <a:buClr>
                <a:srgbClr val="252525"/>
              </a:buClr>
              <a:buFont typeface="Wingdings"/>
              <a:buChar char=""/>
              <a:tabLst>
                <a:tab pos="193675" algn="l"/>
              </a:tabLst>
            </a:pPr>
            <a:r>
              <a:rPr sz="2400" spc="-70" dirty="0">
                <a:latin typeface="Times New Roman"/>
                <a:cs typeface="Times New Roman"/>
              </a:rPr>
              <a:t>This </a:t>
            </a:r>
            <a:r>
              <a:rPr sz="2400" spc="80" dirty="0">
                <a:latin typeface="Times New Roman"/>
                <a:cs typeface="Times New Roman"/>
              </a:rPr>
              <a:t>drawback </a:t>
            </a:r>
            <a:r>
              <a:rPr sz="2400" spc="65" dirty="0">
                <a:latin typeface="Times New Roman"/>
                <a:cs typeface="Times New Roman"/>
              </a:rPr>
              <a:t>can </a:t>
            </a:r>
            <a:r>
              <a:rPr sz="2400" spc="155" dirty="0">
                <a:latin typeface="Times New Roman"/>
                <a:cs typeface="Times New Roman"/>
              </a:rPr>
              <a:t>be </a:t>
            </a:r>
            <a:r>
              <a:rPr sz="2400" spc="35" dirty="0">
                <a:latin typeface="Times New Roman"/>
                <a:cs typeface="Times New Roman"/>
              </a:rPr>
              <a:t>rectified </a:t>
            </a:r>
            <a:r>
              <a:rPr sz="2400" spc="30" dirty="0">
                <a:latin typeface="Times New Roman"/>
                <a:cs typeface="Times New Roman"/>
              </a:rPr>
              <a:t>by </a:t>
            </a:r>
            <a:r>
              <a:rPr sz="2400" spc="25" dirty="0">
                <a:latin typeface="Times New Roman"/>
                <a:cs typeface="Times New Roman"/>
              </a:rPr>
              <a:t>providing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10" dirty="0">
                <a:latin typeface="Times New Roman"/>
                <a:cs typeface="Times New Roman"/>
              </a:rPr>
              <a:t>small </a:t>
            </a:r>
            <a:r>
              <a:rPr sz="2400" spc="90" dirty="0">
                <a:latin typeface="Times New Roman"/>
                <a:cs typeface="Times New Roman"/>
              </a:rPr>
              <a:t>offset </a:t>
            </a:r>
            <a:r>
              <a:rPr sz="2400" spc="75" dirty="0">
                <a:latin typeface="Times New Roman"/>
                <a:cs typeface="Times New Roman"/>
              </a:rPr>
              <a:t>voltage </a:t>
            </a:r>
            <a:r>
              <a:rPr sz="2400" spc="125" dirty="0">
                <a:latin typeface="Times New Roman"/>
                <a:cs typeface="Times New Roman"/>
              </a:rPr>
              <a:t>to 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inputs.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known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Input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Offset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voltage.</a:t>
            </a:r>
            <a:endParaRPr sz="2400">
              <a:latin typeface="Times New Roman"/>
              <a:cs typeface="Times New Roman"/>
            </a:endParaRPr>
          </a:p>
          <a:p>
            <a:pPr marL="193675" marR="5080" indent="-180975" algn="just">
              <a:lnSpc>
                <a:spcPct val="100000"/>
              </a:lnSpc>
              <a:spcBef>
                <a:spcPts val="855"/>
              </a:spcBef>
              <a:buClr>
                <a:srgbClr val="252525"/>
              </a:buClr>
              <a:buFont typeface="Wingdings"/>
              <a:buChar char=""/>
              <a:tabLst>
                <a:tab pos="260985" algn="l"/>
              </a:tabLst>
            </a:pPr>
            <a:r>
              <a:rPr dirty="0"/>
              <a:t>	</a:t>
            </a:r>
            <a:r>
              <a:rPr sz="2400" spc="-140" dirty="0">
                <a:latin typeface="Times New Roman"/>
                <a:cs typeface="Times New Roman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remove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or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Null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Offset,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most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Op-Amps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have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two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pins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enable  </a:t>
            </a:r>
            <a:r>
              <a:rPr sz="2400" spc="130" dirty="0">
                <a:latin typeface="Times New Roman"/>
                <a:cs typeface="Times New Roman"/>
              </a:rPr>
              <a:t>the </a:t>
            </a:r>
            <a:r>
              <a:rPr sz="2400" spc="100" dirty="0">
                <a:latin typeface="Times New Roman"/>
                <a:cs typeface="Times New Roman"/>
              </a:rPr>
              <a:t>offset </a:t>
            </a:r>
            <a:r>
              <a:rPr sz="2400" dirty="0">
                <a:latin typeface="Times New Roman"/>
                <a:cs typeface="Times New Roman"/>
              </a:rPr>
              <a:t>nulling. </a:t>
            </a:r>
            <a:r>
              <a:rPr sz="2400" spc="15" dirty="0">
                <a:latin typeface="Times New Roman"/>
                <a:cs typeface="Times New Roman"/>
              </a:rPr>
              <a:t>For </a:t>
            </a:r>
            <a:r>
              <a:rPr sz="2400" spc="25" dirty="0">
                <a:latin typeface="Times New Roman"/>
                <a:cs typeface="Times New Roman"/>
              </a:rPr>
              <a:t>this,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114" dirty="0">
                <a:latin typeface="Times New Roman"/>
                <a:cs typeface="Times New Roman"/>
              </a:rPr>
              <a:t>Pot </a:t>
            </a:r>
            <a:r>
              <a:rPr sz="2400" spc="60" dirty="0">
                <a:latin typeface="Times New Roman"/>
                <a:cs typeface="Times New Roman"/>
              </a:rPr>
              <a:t>with </a:t>
            </a:r>
            <a:r>
              <a:rPr sz="2400" spc="110" dirty="0">
                <a:latin typeface="Times New Roman"/>
                <a:cs typeface="Times New Roman"/>
              </a:rPr>
              <a:t>a </a:t>
            </a:r>
            <a:r>
              <a:rPr sz="2400" spc="10" dirty="0">
                <a:latin typeface="Times New Roman"/>
                <a:cs typeface="Times New Roman"/>
              </a:rPr>
              <a:t>typical </a:t>
            </a:r>
            <a:r>
              <a:rPr sz="2400" spc="30" dirty="0">
                <a:latin typeface="Times New Roman"/>
                <a:cs typeface="Times New Roman"/>
              </a:rPr>
              <a:t>value </a:t>
            </a:r>
            <a:r>
              <a:rPr sz="2400" spc="80" dirty="0">
                <a:latin typeface="Times New Roman"/>
                <a:cs typeface="Times New Roman"/>
              </a:rPr>
              <a:t>of </a:t>
            </a:r>
            <a:r>
              <a:rPr sz="2400" spc="-100" dirty="0">
                <a:latin typeface="Times New Roman"/>
                <a:cs typeface="Times New Roman"/>
              </a:rPr>
              <a:t>100K </a:t>
            </a:r>
            <a:r>
              <a:rPr sz="2400" spc="50" dirty="0">
                <a:latin typeface="Times New Roman"/>
                <a:cs typeface="Times New Roman"/>
              </a:rPr>
              <a:t>should  </a:t>
            </a:r>
            <a:r>
              <a:rPr sz="2400" spc="155" dirty="0">
                <a:latin typeface="Times New Roman"/>
                <a:cs typeface="Times New Roman"/>
              </a:rPr>
              <a:t>be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connected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between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pins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365" dirty="0">
                <a:latin typeface="Times New Roman"/>
                <a:cs typeface="Times New Roman"/>
              </a:rPr>
              <a:t>1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and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5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its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Wiper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ground.  </a:t>
            </a:r>
            <a:r>
              <a:rPr sz="2400" spc="-130" dirty="0">
                <a:latin typeface="Times New Roman"/>
                <a:cs typeface="Times New Roman"/>
              </a:rPr>
              <a:t>By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adjusting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pot,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output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be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set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at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Zero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voltage.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1867</Words>
  <Application>Microsoft Office PowerPoint</Application>
  <PresentationFormat>Custom</PresentationFormat>
  <Paragraphs>193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MICROCONTROLLER BASED SYSTEM DESIGN</vt:lpstr>
      <vt:lpstr>Operational Amplifier</vt:lpstr>
      <vt:lpstr>Operational Amplifier</vt:lpstr>
      <vt:lpstr>Circuit Symbol and Terminals</vt:lpstr>
      <vt:lpstr>OP-AMP Terminals</vt:lpstr>
      <vt:lpstr>PowerPoint Presentation</vt:lpstr>
      <vt:lpstr>Offset null voltage definition</vt:lpstr>
      <vt:lpstr>Op amp Offset Nulling</vt:lpstr>
      <vt:lpstr>Op amp Offset Nulling</vt:lpstr>
      <vt:lpstr>Op amp Offset Nulling</vt:lpstr>
      <vt:lpstr>Types of gain</vt:lpstr>
      <vt:lpstr>The Ideal Op-Amp</vt:lpstr>
      <vt:lpstr>Idealized Characteristic</vt:lpstr>
      <vt:lpstr>Idealized Characteristic</vt:lpstr>
      <vt:lpstr>Idealized Characteristic</vt:lpstr>
      <vt:lpstr>Ideal Op-Amp VS Typical Op Amp</vt:lpstr>
      <vt:lpstr>OPAMP applications</vt:lpstr>
      <vt:lpstr>Amplification</vt:lpstr>
      <vt:lpstr>Amplification</vt:lpstr>
      <vt:lpstr>Inverting Amplifier</vt:lpstr>
      <vt:lpstr>Inverting Amplifier</vt:lpstr>
      <vt:lpstr>Inverting Amplifier</vt:lpstr>
      <vt:lpstr>Inverting Amplifier</vt:lpstr>
      <vt:lpstr>Inverting Amplifier</vt:lpstr>
      <vt:lpstr>Virtual Ground</vt:lpstr>
      <vt:lpstr>Virtual Ground</vt:lpstr>
      <vt:lpstr>Virtual Ground</vt:lpstr>
      <vt:lpstr>Virtual Ground vs Real Ground</vt:lpstr>
      <vt:lpstr>Virtual Ground vs Real Ground</vt:lpstr>
      <vt:lpstr>Non-Inverting Amplifier</vt:lpstr>
      <vt:lpstr>Non-Inverting Amplifier</vt:lpstr>
      <vt:lpstr>Non-Inverting Amplifier</vt:lpstr>
      <vt:lpstr>Non-Inverting Amplifier</vt:lpstr>
      <vt:lpstr>SUMMING-POINT CONSTRAINT</vt:lpstr>
      <vt:lpstr>Ideal op-amp circuits are  analyzed by the following steps:</vt:lpstr>
      <vt:lpstr>Voltage Follower</vt:lpstr>
      <vt:lpstr>Voltage Follower</vt:lpstr>
      <vt:lpstr>Voltage Follower</vt:lpstr>
      <vt:lpstr>Purpose of a Voltage Follower</vt:lpstr>
      <vt:lpstr>The Summing Amplifier</vt:lpstr>
      <vt:lpstr>The Summing Amplifier</vt:lpstr>
      <vt:lpstr>The Summing Amplifier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BASED SYSTEM DESIGN</dc:title>
  <cp:lastModifiedBy>ASUS</cp:lastModifiedBy>
  <cp:revision>1</cp:revision>
  <dcterms:created xsi:type="dcterms:W3CDTF">2021-08-23T22:55:06Z</dcterms:created>
  <dcterms:modified xsi:type="dcterms:W3CDTF">2021-08-23T22:56:05Z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2021-08-23T00:00:00Z</vt:filetime>
  </property>
</Properties>
</file>