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70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9051" y="1005073"/>
            <a:ext cx="753389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07-Sep-21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07-Sep-21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07-Sep-21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3172" y="236219"/>
            <a:ext cx="11725656" cy="6385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9051" y="1005073"/>
            <a:ext cx="753389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0485" y="2030091"/>
            <a:ext cx="8971028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83496" cy="44150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3"/>
              <a:ext cx="9579864" cy="4311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605"/>
              <a:ext cx="9296400" cy="4034790"/>
            </a:xfrm>
            <a:custGeom>
              <a:avLst/>
              <a:gdLst/>
              <a:ahLst/>
              <a:cxnLst/>
              <a:rect l="l" t="t" r="r" b="b"/>
              <a:pathLst>
                <a:path w="9296400" h="4034790">
                  <a:moveTo>
                    <a:pt x="0" y="4034789"/>
                  </a:moveTo>
                  <a:lnTo>
                    <a:pt x="9296399" y="4034789"/>
                  </a:lnTo>
                  <a:lnTo>
                    <a:pt x="9296399" y="0"/>
                  </a:lnTo>
                  <a:lnTo>
                    <a:pt x="0" y="0"/>
                  </a:lnTo>
                  <a:lnTo>
                    <a:pt x="0" y="4034789"/>
                  </a:lnTo>
                  <a:close/>
                </a:path>
              </a:pathLst>
            </a:custGeom>
            <a:ln w="6349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724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1920239" y="731519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724"/>
              <a:ext cx="1691639" cy="645795"/>
            </a:xfrm>
            <a:custGeom>
              <a:avLst/>
              <a:gdLst/>
              <a:ahLst/>
              <a:cxnLst/>
              <a:rect l="l" t="t" r="r" b="b"/>
              <a:pathLst>
                <a:path w="1691640" h="645794">
                  <a:moveTo>
                    <a:pt x="0" y="0"/>
                  </a:moveTo>
                  <a:lnTo>
                    <a:pt x="0" y="640079"/>
                  </a:lnTo>
                </a:path>
                <a:path w="1691640" h="645794">
                  <a:moveTo>
                    <a:pt x="1691639" y="0"/>
                  </a:moveTo>
                  <a:lnTo>
                    <a:pt x="1691639" y="640079"/>
                  </a:lnTo>
                </a:path>
                <a:path w="1691640" h="645794">
                  <a:moveTo>
                    <a:pt x="0" y="645261"/>
                  </a:moveTo>
                  <a:lnTo>
                    <a:pt x="1691639" y="645261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48206" y="2553712"/>
            <a:ext cx="6908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25" dirty="0"/>
              <a:t>MICROCONTROLLER </a:t>
            </a:r>
            <a:r>
              <a:rPr sz="2800" spc="-480" dirty="0"/>
              <a:t>BASED </a:t>
            </a:r>
            <a:r>
              <a:rPr sz="2800" spc="-540" dirty="0"/>
              <a:t>SYSTEM</a:t>
            </a:r>
            <a:r>
              <a:rPr sz="2800" spc="-235" dirty="0"/>
              <a:t> </a:t>
            </a:r>
            <a:r>
              <a:rPr sz="2800" spc="-475" dirty="0"/>
              <a:t>DESIGN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94456" y="3580889"/>
            <a:ext cx="1674495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Verdana"/>
                <a:cs typeface="Verdana"/>
              </a:rPr>
              <a:t>CSE</a:t>
            </a:r>
            <a:r>
              <a:rPr sz="2400" b="1" spc="-40" dirty="0">
                <a:latin typeface="Verdana"/>
                <a:cs typeface="Verdana"/>
              </a:rPr>
              <a:t> </a:t>
            </a:r>
            <a:r>
              <a:rPr sz="2400" b="1" spc="-305" dirty="0">
                <a:latin typeface="Verdana"/>
                <a:cs typeface="Verdana"/>
              </a:rPr>
              <a:t>3215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90" dirty="0">
                <a:latin typeface="Verdana"/>
                <a:cs typeface="Verdana"/>
              </a:rPr>
              <a:t>Lecture</a:t>
            </a:r>
            <a:r>
              <a:rPr sz="2800" b="1" spc="-130" dirty="0">
                <a:latin typeface="Verdana"/>
                <a:cs typeface="Verdana"/>
              </a:rPr>
              <a:t> </a:t>
            </a:r>
            <a:r>
              <a:rPr sz="2800" b="1" spc="-425" dirty="0">
                <a:latin typeface="Verdana"/>
                <a:cs typeface="Verdana"/>
              </a:rPr>
              <a:t>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Analog </a:t>
            </a:r>
            <a:r>
              <a:rPr spc="-365" dirty="0"/>
              <a:t>to </a:t>
            </a:r>
            <a:r>
              <a:rPr spc="-335" dirty="0"/>
              <a:t>Digital </a:t>
            </a:r>
            <a:r>
              <a:rPr spc="-305" dirty="0"/>
              <a:t>Converter</a:t>
            </a:r>
            <a:r>
              <a:rPr spc="-30" dirty="0"/>
              <a:t> </a:t>
            </a:r>
            <a:r>
              <a:rPr spc="-315" dirty="0"/>
              <a:t>(ADC)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6729" y="1913632"/>
            <a:ext cx="4965065" cy="29063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sz="2400" b="1" spc="-130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2400" spc="-140" dirty="0">
                <a:latin typeface="Times New Roman"/>
                <a:cs typeface="Times New Roman"/>
              </a:rPr>
              <a:t>FS </a:t>
            </a:r>
            <a:r>
              <a:rPr sz="2400" spc="60" dirty="0">
                <a:latin typeface="Times New Roman"/>
                <a:cs typeface="Times New Roman"/>
              </a:rPr>
              <a:t>Range </a:t>
            </a:r>
            <a:r>
              <a:rPr sz="2400" spc="-145" dirty="0">
                <a:latin typeface="Times New Roman"/>
                <a:cs typeface="Times New Roman"/>
              </a:rPr>
              <a:t>= </a:t>
            </a:r>
            <a:r>
              <a:rPr sz="2400" spc="-12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2400" spc="-120" dirty="0">
                <a:latin typeface="Times New Roman"/>
                <a:cs typeface="Times New Roman"/>
              </a:rPr>
              <a:t>16 </a:t>
            </a:r>
            <a:r>
              <a:rPr sz="2400" spc="60" dirty="0">
                <a:latin typeface="Times New Roman"/>
                <a:cs typeface="Times New Roman"/>
              </a:rPr>
              <a:t>bit </a:t>
            </a:r>
            <a:r>
              <a:rPr sz="2400" spc="65" dirty="0">
                <a:latin typeface="Times New Roman"/>
                <a:cs typeface="Times New Roman"/>
              </a:rPr>
              <a:t>resolution </a:t>
            </a:r>
            <a:r>
              <a:rPr sz="2400" spc="-145" dirty="0">
                <a:latin typeface="Times New Roman"/>
                <a:cs typeface="Times New Roman"/>
              </a:rPr>
              <a:t>= 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400" spc="-157" baseline="24305" dirty="0">
                <a:latin typeface="Times New Roman"/>
                <a:cs typeface="Times New Roman"/>
              </a:rPr>
              <a:t>16</a:t>
            </a:r>
            <a:r>
              <a:rPr sz="2400" spc="-105" dirty="0">
                <a:latin typeface="Times New Roman"/>
                <a:cs typeface="Times New Roman"/>
              </a:rPr>
              <a:t>= </a:t>
            </a:r>
            <a:r>
              <a:rPr sz="2400" spc="25" dirty="0">
                <a:latin typeface="Times New Roman"/>
                <a:cs typeface="Times New Roman"/>
              </a:rPr>
              <a:t>65,356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2400" dirty="0">
                <a:latin typeface="Times New Roman"/>
                <a:cs typeface="Times New Roman"/>
              </a:rPr>
              <a:t>Calculation </a:t>
            </a:r>
            <a:r>
              <a:rPr sz="2400" spc="-40" dirty="0">
                <a:latin typeface="Times New Roman"/>
                <a:cs typeface="Times New Roman"/>
              </a:rPr>
              <a:t>is </a:t>
            </a:r>
            <a:r>
              <a:rPr sz="2400" spc="85" dirty="0">
                <a:latin typeface="Times New Roman"/>
                <a:cs typeface="Times New Roman"/>
              </a:rPr>
              <a:t>as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ts val="3779"/>
              </a:lnSpc>
              <a:spcBef>
                <a:spcPts val="275"/>
              </a:spcBef>
            </a:pPr>
            <a:r>
              <a:rPr sz="2400" spc="-20" dirty="0">
                <a:latin typeface="Times New Roman"/>
                <a:cs typeface="Times New Roman"/>
              </a:rPr>
              <a:t>10/65536 </a:t>
            </a:r>
            <a:r>
              <a:rPr sz="2400" spc="-145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0.0001525 </a:t>
            </a:r>
            <a:r>
              <a:rPr sz="2400" spc="-20" dirty="0">
                <a:latin typeface="Times New Roman"/>
                <a:cs typeface="Times New Roman"/>
              </a:rPr>
              <a:t>volts(153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uVolts)  </a:t>
            </a:r>
            <a:r>
              <a:rPr sz="2400" spc="5" dirty="0">
                <a:latin typeface="Times New Roman"/>
                <a:cs typeface="Times New Roman"/>
              </a:rPr>
              <a:t>So, </a:t>
            </a:r>
            <a:r>
              <a:rPr sz="2400" spc="-200" dirty="0">
                <a:latin typeface="Times New Roman"/>
                <a:cs typeface="Times New Roman"/>
              </a:rPr>
              <a:t>LSB </a:t>
            </a:r>
            <a:r>
              <a:rPr sz="2400" spc="-145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0.0001525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volts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Analog </a:t>
            </a:r>
            <a:r>
              <a:rPr spc="-365" dirty="0"/>
              <a:t>to </a:t>
            </a:r>
            <a:r>
              <a:rPr spc="-335" dirty="0"/>
              <a:t>Digital </a:t>
            </a:r>
            <a:r>
              <a:rPr spc="-305" dirty="0"/>
              <a:t>Converter</a:t>
            </a:r>
            <a:r>
              <a:rPr spc="-30" dirty="0"/>
              <a:t> </a:t>
            </a:r>
            <a:r>
              <a:rPr spc="-315" dirty="0"/>
              <a:t>(ADC)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5719" y="2130675"/>
            <a:ext cx="201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latin typeface="Verdana"/>
                <a:cs typeface="Verdana"/>
              </a:rPr>
              <a:t>ADC</a:t>
            </a:r>
            <a:r>
              <a:rPr sz="2400" b="1" spc="-204" dirty="0">
                <a:latin typeface="Verdana"/>
                <a:cs typeface="Verdana"/>
              </a:rPr>
              <a:t> </a:t>
            </a:r>
            <a:r>
              <a:rPr sz="2400" b="1" spc="-190" dirty="0">
                <a:latin typeface="Verdana"/>
                <a:cs typeface="Verdana"/>
              </a:rPr>
              <a:t>Reading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7959" y="2756876"/>
            <a:ext cx="7275941" cy="3053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Analog </a:t>
            </a:r>
            <a:r>
              <a:rPr spc="-365" dirty="0"/>
              <a:t>to </a:t>
            </a:r>
            <a:r>
              <a:rPr spc="-335" dirty="0"/>
              <a:t>Digital </a:t>
            </a:r>
            <a:r>
              <a:rPr spc="-305" dirty="0"/>
              <a:t>Converter</a:t>
            </a:r>
            <a:r>
              <a:rPr spc="-30" dirty="0"/>
              <a:t> </a:t>
            </a:r>
            <a:r>
              <a:rPr spc="-315" dirty="0"/>
              <a:t>(ADC)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2649" y="2775980"/>
            <a:ext cx="4326255" cy="219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691515" indent="-10795">
              <a:lnSpc>
                <a:spcPct val="126800"/>
              </a:lnSpc>
              <a:spcBef>
                <a:spcPts val="100"/>
              </a:spcBef>
            </a:pPr>
            <a:r>
              <a:rPr sz="2800" spc="-280" dirty="0">
                <a:latin typeface="Times New Roman"/>
                <a:cs typeface="Times New Roman"/>
              </a:rPr>
              <a:t>ADC </a:t>
            </a:r>
            <a:r>
              <a:rPr sz="2800" spc="75" dirty="0">
                <a:latin typeface="Times New Roman"/>
                <a:cs typeface="Times New Roman"/>
              </a:rPr>
              <a:t>reading </a:t>
            </a:r>
            <a:r>
              <a:rPr sz="2800" spc="-170" dirty="0">
                <a:latin typeface="Times New Roman"/>
                <a:cs typeface="Times New Roman"/>
              </a:rPr>
              <a:t>= </a:t>
            </a:r>
            <a:r>
              <a:rPr sz="2800" spc="-125" dirty="0">
                <a:latin typeface="Times New Roman"/>
                <a:cs typeface="Times New Roman"/>
              </a:rPr>
              <a:t>179  </a:t>
            </a:r>
            <a:r>
              <a:rPr sz="2800" spc="50" dirty="0">
                <a:latin typeface="Times New Roman"/>
                <a:cs typeface="Times New Roman"/>
              </a:rPr>
              <a:t>Resolution </a:t>
            </a:r>
            <a:r>
              <a:rPr sz="2800" spc="85" dirty="0">
                <a:latin typeface="Times New Roman"/>
                <a:cs typeface="Times New Roman"/>
              </a:rPr>
              <a:t>of </a:t>
            </a:r>
            <a:r>
              <a:rPr sz="2800" spc="-280" dirty="0">
                <a:latin typeface="Times New Roman"/>
                <a:cs typeface="Times New Roman"/>
              </a:rPr>
              <a:t>ADC </a:t>
            </a:r>
            <a:r>
              <a:rPr sz="2800" spc="-170" dirty="0">
                <a:latin typeface="Times New Roman"/>
                <a:cs typeface="Times New Roman"/>
              </a:rPr>
              <a:t>=</a:t>
            </a:r>
            <a:r>
              <a:rPr sz="2800" spc="-2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256  </a:t>
            </a:r>
            <a:r>
              <a:rPr sz="2800" spc="60" dirty="0">
                <a:latin typeface="Times New Roman"/>
                <a:cs typeface="Times New Roman"/>
              </a:rPr>
              <a:t>System </a:t>
            </a:r>
            <a:r>
              <a:rPr sz="2800" spc="15" dirty="0">
                <a:latin typeface="Times New Roman"/>
                <a:cs typeface="Times New Roman"/>
              </a:rPr>
              <a:t>Voltage </a:t>
            </a:r>
            <a:r>
              <a:rPr sz="2800" spc="-170" dirty="0">
                <a:latin typeface="Times New Roman"/>
                <a:cs typeface="Times New Roman"/>
              </a:rPr>
              <a:t>=</a:t>
            </a:r>
            <a:r>
              <a:rPr sz="2800" spc="-370" dirty="0">
                <a:latin typeface="Times New Roman"/>
                <a:cs typeface="Times New Roman"/>
              </a:rPr>
              <a:t> </a:t>
            </a:r>
            <a:r>
              <a:rPr sz="2800" spc="-260" dirty="0">
                <a:latin typeface="Times New Roman"/>
                <a:cs typeface="Times New Roman"/>
              </a:rPr>
              <a:t>5V</a:t>
            </a:r>
            <a:endParaRPr sz="28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905"/>
              </a:spcBef>
            </a:pPr>
            <a:r>
              <a:rPr sz="2800" spc="5" dirty="0">
                <a:latin typeface="Times New Roman"/>
                <a:cs typeface="Times New Roman"/>
              </a:rPr>
              <a:t>Analog </a:t>
            </a:r>
            <a:r>
              <a:rPr sz="2800" spc="85" dirty="0">
                <a:latin typeface="Times New Roman"/>
                <a:cs typeface="Times New Roman"/>
              </a:rPr>
              <a:t>voltage </a:t>
            </a:r>
            <a:r>
              <a:rPr sz="2800" spc="125" dirty="0">
                <a:latin typeface="Times New Roman"/>
                <a:cs typeface="Times New Roman"/>
              </a:rPr>
              <a:t>measured</a:t>
            </a:r>
            <a:r>
              <a:rPr sz="2800" spc="-33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= </a:t>
            </a:r>
            <a:r>
              <a:rPr sz="2800" spc="-254" dirty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Digital </a:t>
            </a:r>
            <a:r>
              <a:rPr spc="-365" dirty="0"/>
              <a:t>to </a:t>
            </a:r>
            <a:r>
              <a:rPr spc="-210" dirty="0"/>
              <a:t>Analog </a:t>
            </a:r>
            <a:r>
              <a:rPr spc="-305" dirty="0"/>
              <a:t>Converter</a:t>
            </a:r>
            <a:r>
              <a:rPr spc="-30" dirty="0"/>
              <a:t> </a:t>
            </a:r>
            <a:r>
              <a:rPr spc="-315" dirty="0"/>
              <a:t>(DAC)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3475" y="2116959"/>
            <a:ext cx="91573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latin typeface="Times New Roman"/>
                <a:cs typeface="Times New Roman"/>
              </a:rPr>
              <a:t>A </a:t>
            </a:r>
            <a:r>
              <a:rPr sz="2400" spc="-30" dirty="0">
                <a:latin typeface="Times New Roman"/>
                <a:cs typeface="Times New Roman"/>
              </a:rPr>
              <a:t>Digital </a:t>
            </a:r>
            <a:r>
              <a:rPr sz="2400" spc="16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Analog </a:t>
            </a:r>
            <a:r>
              <a:rPr sz="2400" spc="55" dirty="0">
                <a:latin typeface="Times New Roman"/>
                <a:cs typeface="Times New Roman"/>
              </a:rPr>
              <a:t>Converter </a:t>
            </a:r>
            <a:r>
              <a:rPr sz="2400" spc="-135" dirty="0">
                <a:latin typeface="Times New Roman"/>
                <a:cs typeface="Times New Roman"/>
              </a:rPr>
              <a:t>(DAC)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45" dirty="0">
                <a:latin typeface="Times New Roman"/>
                <a:cs typeface="Times New Roman"/>
              </a:rPr>
              <a:t>device </a:t>
            </a:r>
            <a:r>
              <a:rPr sz="2400" spc="150" dirty="0">
                <a:latin typeface="Times New Roman"/>
                <a:cs typeface="Times New Roman"/>
              </a:rPr>
              <a:t>that </a:t>
            </a:r>
            <a:r>
              <a:rPr sz="2400" spc="85" dirty="0">
                <a:latin typeface="Times New Roman"/>
                <a:cs typeface="Times New Roman"/>
              </a:rPr>
              <a:t>converts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15" dirty="0">
                <a:latin typeface="Times New Roman"/>
                <a:cs typeface="Times New Roman"/>
              </a:rPr>
              <a:t>digital  signal </a:t>
            </a:r>
            <a:r>
              <a:rPr sz="2400" spc="70" dirty="0">
                <a:latin typeface="Times New Roman"/>
                <a:cs typeface="Times New Roman"/>
              </a:rPr>
              <a:t>into </a:t>
            </a:r>
            <a:r>
              <a:rPr sz="2400" spc="110" dirty="0">
                <a:latin typeface="Times New Roman"/>
                <a:cs typeface="Times New Roman"/>
              </a:rPr>
              <a:t>an </a:t>
            </a:r>
            <a:r>
              <a:rPr sz="2400" spc="70" dirty="0">
                <a:latin typeface="Times New Roman"/>
                <a:cs typeface="Times New Roman"/>
              </a:rPr>
              <a:t>analog </a:t>
            </a:r>
            <a:r>
              <a:rPr sz="2400" spc="15" dirty="0">
                <a:latin typeface="Times New Roman"/>
                <a:cs typeface="Times New Roman"/>
              </a:rPr>
              <a:t>signal. </a:t>
            </a:r>
            <a:r>
              <a:rPr sz="2400" spc="-254" dirty="0">
                <a:latin typeface="Times New Roman"/>
                <a:cs typeface="Times New Roman"/>
              </a:rPr>
              <a:t>A </a:t>
            </a:r>
            <a:r>
              <a:rPr sz="2400" spc="-245" dirty="0">
                <a:latin typeface="Times New Roman"/>
                <a:cs typeface="Times New Roman"/>
              </a:rPr>
              <a:t>DAC </a:t>
            </a:r>
            <a:r>
              <a:rPr sz="2400" spc="-30" dirty="0">
                <a:latin typeface="Times New Roman"/>
                <a:cs typeface="Times New Roman"/>
              </a:rPr>
              <a:t>is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type </a:t>
            </a:r>
            <a:r>
              <a:rPr sz="2400" spc="75" dirty="0">
                <a:latin typeface="Times New Roman"/>
                <a:cs typeface="Times New Roman"/>
              </a:rPr>
              <a:t>of </a:t>
            </a:r>
            <a:r>
              <a:rPr sz="2400" spc="105" dirty="0">
                <a:latin typeface="Times New Roman"/>
                <a:cs typeface="Times New Roman"/>
              </a:rPr>
              <a:t>integrated </a:t>
            </a:r>
            <a:r>
              <a:rPr sz="2400" spc="10" dirty="0">
                <a:latin typeface="Times New Roman"/>
                <a:cs typeface="Times New Roman"/>
              </a:rPr>
              <a:t>circuit </a:t>
            </a:r>
            <a:r>
              <a:rPr sz="2400" spc="150" dirty="0">
                <a:latin typeface="Times New Roman"/>
                <a:cs typeface="Times New Roman"/>
              </a:rPr>
              <a:t>that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is  </a:t>
            </a:r>
            <a:r>
              <a:rPr sz="2400" spc="110" dirty="0">
                <a:latin typeface="Times New Roman"/>
                <a:cs typeface="Times New Roman"/>
              </a:rPr>
              <a:t>used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convert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parallel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binary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input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processor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analog  </a:t>
            </a:r>
            <a:r>
              <a:rPr sz="2400" spc="135" dirty="0">
                <a:latin typeface="Times New Roman"/>
                <a:cs typeface="Times New Roman"/>
              </a:rPr>
              <a:t>output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current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voltage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proportion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binary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input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9959" y="3725847"/>
            <a:ext cx="5211470" cy="2648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Digital </a:t>
            </a:r>
            <a:r>
              <a:rPr spc="-365" dirty="0"/>
              <a:t>to </a:t>
            </a:r>
            <a:r>
              <a:rPr spc="-210" dirty="0"/>
              <a:t>Analog </a:t>
            </a:r>
            <a:r>
              <a:rPr spc="-305" dirty="0"/>
              <a:t>Converter</a:t>
            </a:r>
            <a:r>
              <a:rPr spc="-30" dirty="0"/>
              <a:t> </a:t>
            </a:r>
            <a:r>
              <a:rPr spc="-315" dirty="0"/>
              <a:t>(DAC)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8609" y="2130675"/>
            <a:ext cx="2495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Verdana"/>
                <a:cs typeface="Verdana"/>
              </a:rPr>
              <a:t>DAC</a:t>
            </a:r>
            <a:r>
              <a:rPr sz="2400" b="1" spc="-225" dirty="0">
                <a:latin typeface="Verdana"/>
                <a:cs typeface="Verdana"/>
              </a:rPr>
              <a:t> </a:t>
            </a:r>
            <a:r>
              <a:rPr sz="2400" b="1" spc="-140" dirty="0">
                <a:latin typeface="Verdana"/>
                <a:cs typeface="Verdana"/>
              </a:rPr>
              <a:t>Calculation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1002" y="2806878"/>
            <a:ext cx="6675120" cy="3097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Digital </a:t>
            </a:r>
            <a:r>
              <a:rPr spc="-365" dirty="0"/>
              <a:t>to </a:t>
            </a:r>
            <a:r>
              <a:rPr spc="-210" dirty="0"/>
              <a:t>Analog </a:t>
            </a:r>
            <a:r>
              <a:rPr spc="-305" dirty="0"/>
              <a:t>Converter</a:t>
            </a:r>
            <a:r>
              <a:rPr spc="-30" dirty="0"/>
              <a:t> </a:t>
            </a:r>
            <a:r>
              <a:rPr spc="-315" dirty="0"/>
              <a:t>(DAC)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0394" y="2002659"/>
            <a:ext cx="8806815" cy="16859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b="1" spc="-140" dirty="0">
                <a:latin typeface="Arial"/>
                <a:cs typeface="Arial"/>
              </a:rPr>
              <a:t>Resolution </a:t>
            </a:r>
            <a:r>
              <a:rPr sz="2400" b="1" spc="-30" dirty="0">
                <a:latin typeface="Arial"/>
                <a:cs typeface="Arial"/>
              </a:rPr>
              <a:t>of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spc="-280" dirty="0">
                <a:latin typeface="Arial"/>
                <a:cs typeface="Arial"/>
              </a:rPr>
              <a:t>DAC</a:t>
            </a:r>
            <a:endParaRPr sz="2400">
              <a:latin typeface="Arial"/>
              <a:cs typeface="Arial"/>
            </a:endParaRPr>
          </a:p>
          <a:p>
            <a:pPr marL="195580" marR="5080" indent="-182880">
              <a:lnSpc>
                <a:spcPts val="2590"/>
              </a:lnSpc>
              <a:spcBef>
                <a:spcPts val="94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5" dirty="0">
                <a:latin typeface="Times New Roman"/>
                <a:cs typeface="Times New Roman"/>
              </a:rPr>
              <a:t>smallest </a:t>
            </a:r>
            <a:r>
              <a:rPr sz="2400" spc="70" dirty="0">
                <a:latin typeface="Times New Roman"/>
                <a:cs typeface="Times New Roman"/>
              </a:rPr>
              <a:t>analog </a:t>
            </a:r>
            <a:r>
              <a:rPr sz="2400" spc="140" dirty="0">
                <a:latin typeface="Times New Roman"/>
                <a:cs typeface="Times New Roman"/>
              </a:rPr>
              <a:t>output </a:t>
            </a:r>
            <a:r>
              <a:rPr sz="2400" spc="95" dirty="0">
                <a:latin typeface="Times New Roman"/>
                <a:cs typeface="Times New Roman"/>
              </a:rPr>
              <a:t>change </a:t>
            </a:r>
            <a:r>
              <a:rPr sz="2400" spc="150" dirty="0">
                <a:latin typeface="Times New Roman"/>
                <a:cs typeface="Times New Roman"/>
              </a:rPr>
              <a:t>that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spc="60" dirty="0">
                <a:latin typeface="Times New Roman"/>
                <a:cs typeface="Times New Roman"/>
              </a:rPr>
              <a:t>occur </a:t>
            </a:r>
            <a:r>
              <a:rPr sz="2400" spc="85" dirty="0">
                <a:latin typeface="Times New Roman"/>
                <a:cs typeface="Times New Roman"/>
              </a:rPr>
              <a:t>as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70" dirty="0">
                <a:latin typeface="Times New Roman"/>
                <a:cs typeface="Times New Roman"/>
              </a:rPr>
              <a:t>result </a:t>
            </a:r>
            <a:r>
              <a:rPr sz="2400" spc="75" dirty="0">
                <a:latin typeface="Times New Roman"/>
                <a:cs typeface="Times New Roman"/>
              </a:rPr>
              <a:t>of  </a:t>
            </a:r>
            <a:r>
              <a:rPr sz="2400" spc="55" dirty="0">
                <a:latin typeface="Times New Roman"/>
                <a:cs typeface="Times New Roman"/>
              </a:rPr>
              <a:t>changing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LSB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digital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580"/>
              </a:spcBef>
              <a:buClr>
                <a:srgbClr val="252525"/>
              </a:buClr>
              <a:buFont typeface="Wingdings"/>
              <a:buChar char=""/>
              <a:tabLst>
                <a:tab pos="262890" algn="l"/>
              </a:tabLst>
            </a:pPr>
            <a:r>
              <a:rPr sz="2400" spc="25" dirty="0">
                <a:latin typeface="Times New Roman"/>
                <a:cs typeface="Times New Roman"/>
              </a:rPr>
              <a:t>It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also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known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step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size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DAC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converter.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0373" y="5111401"/>
            <a:ext cx="4309110" cy="80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215" marR="30480" indent="-539750">
              <a:lnSpc>
                <a:spcPct val="127499"/>
              </a:lnSpc>
              <a:spcBef>
                <a:spcPts val="95"/>
              </a:spcBef>
            </a:pPr>
            <a:r>
              <a:rPr sz="2000" spc="45" dirty="0">
                <a:latin typeface="Times New Roman"/>
                <a:cs typeface="Times New Roman"/>
              </a:rPr>
              <a:t>Where, </a:t>
            </a:r>
            <a:r>
              <a:rPr sz="2000" spc="-35" dirty="0">
                <a:latin typeface="Times New Roman"/>
                <a:cs typeface="Times New Roman"/>
              </a:rPr>
              <a:t>V</a:t>
            </a:r>
            <a:r>
              <a:rPr sz="1950" spc="-52" baseline="-21367" dirty="0">
                <a:latin typeface="Times New Roman"/>
                <a:cs typeface="Times New Roman"/>
              </a:rPr>
              <a:t>out </a:t>
            </a:r>
            <a:r>
              <a:rPr sz="2000" spc="-120" dirty="0">
                <a:latin typeface="Times New Roman"/>
                <a:cs typeface="Times New Roman"/>
              </a:rPr>
              <a:t>= </a:t>
            </a:r>
            <a:r>
              <a:rPr sz="2000" spc="20" dirty="0">
                <a:latin typeface="Times New Roman"/>
                <a:cs typeface="Times New Roman"/>
              </a:rPr>
              <a:t>Maximum </a:t>
            </a:r>
            <a:r>
              <a:rPr sz="2000" spc="85" dirty="0">
                <a:latin typeface="Times New Roman"/>
                <a:cs typeface="Times New Roman"/>
              </a:rPr>
              <a:t>Output</a:t>
            </a:r>
            <a:r>
              <a:rPr sz="2000" spc="-37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Voltage  </a:t>
            </a:r>
            <a:r>
              <a:rPr sz="2000" spc="-95" dirty="0">
                <a:latin typeface="Times New Roman"/>
                <a:cs typeface="Times New Roman"/>
              </a:rPr>
              <a:t>N </a:t>
            </a:r>
            <a:r>
              <a:rPr sz="2000" spc="-120" dirty="0">
                <a:latin typeface="Times New Roman"/>
                <a:cs typeface="Times New Roman"/>
              </a:rPr>
              <a:t>= </a:t>
            </a:r>
            <a:r>
              <a:rPr sz="2000" spc="60" dirty="0">
                <a:latin typeface="Times New Roman"/>
                <a:cs typeface="Times New Roman"/>
              </a:rPr>
              <a:t>Number </a:t>
            </a:r>
            <a:r>
              <a:rPr sz="2000" spc="65" dirty="0">
                <a:latin typeface="Times New Roman"/>
                <a:cs typeface="Times New Roman"/>
              </a:rPr>
              <a:t>of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40008" y="3916119"/>
            <a:ext cx="4454408" cy="1139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Digital </a:t>
            </a:r>
            <a:r>
              <a:rPr spc="-365" dirty="0"/>
              <a:t>to </a:t>
            </a:r>
            <a:r>
              <a:rPr spc="-210" dirty="0"/>
              <a:t>Analog </a:t>
            </a:r>
            <a:r>
              <a:rPr spc="-305" dirty="0"/>
              <a:t>Converter</a:t>
            </a:r>
            <a:r>
              <a:rPr spc="-30" dirty="0"/>
              <a:t> </a:t>
            </a:r>
            <a:r>
              <a:rPr spc="-315" dirty="0"/>
              <a:t>(DAC)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0432" y="2130675"/>
            <a:ext cx="8568055" cy="243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60" dirty="0">
                <a:latin typeface="Verdana"/>
                <a:cs typeface="Verdana"/>
              </a:rPr>
              <a:t>Resolution </a:t>
            </a:r>
            <a:r>
              <a:rPr sz="2400" b="1" spc="-229" dirty="0">
                <a:latin typeface="Verdana"/>
                <a:cs typeface="Verdana"/>
              </a:rPr>
              <a:t>of</a:t>
            </a:r>
            <a:r>
              <a:rPr sz="2400" b="1" spc="-45" dirty="0">
                <a:latin typeface="Verdana"/>
                <a:cs typeface="Verdana"/>
              </a:rPr>
              <a:t> </a:t>
            </a:r>
            <a:r>
              <a:rPr sz="2400" b="1" spc="-95" dirty="0">
                <a:latin typeface="Verdana"/>
                <a:cs typeface="Verdana"/>
              </a:rPr>
              <a:t>DAC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Verdana"/>
              <a:cs typeface="Verdana"/>
            </a:endParaRPr>
          </a:p>
          <a:p>
            <a:pPr marL="50800" marR="43180" algn="just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For </a:t>
            </a:r>
            <a:r>
              <a:rPr sz="2400" spc="70" dirty="0">
                <a:latin typeface="Times New Roman"/>
                <a:cs typeface="Times New Roman"/>
              </a:rPr>
              <a:t>example, </a:t>
            </a:r>
            <a:r>
              <a:rPr sz="2400" spc="60" dirty="0">
                <a:latin typeface="Times New Roman"/>
                <a:cs typeface="Times New Roman"/>
              </a:rPr>
              <a:t>consider </a:t>
            </a:r>
            <a:r>
              <a:rPr sz="2400" spc="120" dirty="0">
                <a:latin typeface="Times New Roman"/>
                <a:cs typeface="Times New Roman"/>
              </a:rPr>
              <a:t>8 </a:t>
            </a:r>
            <a:r>
              <a:rPr sz="2400" spc="60" dirty="0">
                <a:latin typeface="Times New Roman"/>
                <a:cs typeface="Times New Roman"/>
              </a:rPr>
              <a:t>bit </a:t>
            </a:r>
            <a:r>
              <a:rPr sz="2400" spc="-245" dirty="0">
                <a:latin typeface="Times New Roman"/>
                <a:cs typeface="Times New Roman"/>
              </a:rPr>
              <a:t>DAC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which </a:t>
            </a:r>
            <a:r>
              <a:rPr sz="2400" spc="90" dirty="0">
                <a:latin typeface="Times New Roman"/>
                <a:cs typeface="Times New Roman"/>
              </a:rPr>
              <a:t>has </a:t>
            </a:r>
            <a:r>
              <a:rPr sz="2400" spc="114" dirty="0">
                <a:latin typeface="Times New Roman"/>
                <a:cs typeface="Times New Roman"/>
              </a:rPr>
              <a:t>0 </a:t>
            </a:r>
            <a:r>
              <a:rPr sz="2400" spc="165" dirty="0">
                <a:latin typeface="Times New Roman"/>
                <a:cs typeface="Times New Roman"/>
              </a:rPr>
              <a:t>to </a:t>
            </a:r>
            <a:r>
              <a:rPr sz="2400" spc="-35" dirty="0">
                <a:latin typeface="Times New Roman"/>
                <a:cs typeface="Times New Roman"/>
              </a:rPr>
              <a:t>3 </a:t>
            </a:r>
            <a:r>
              <a:rPr sz="2400" spc="-405" dirty="0">
                <a:latin typeface="Times New Roman"/>
                <a:cs typeface="Times New Roman"/>
              </a:rPr>
              <a:t>V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as </a:t>
            </a:r>
            <a:r>
              <a:rPr sz="2400" spc="135" dirty="0">
                <a:latin typeface="Times New Roman"/>
                <a:cs typeface="Times New Roman"/>
              </a:rPr>
              <a:t>output  </a:t>
            </a:r>
            <a:r>
              <a:rPr sz="2400" spc="75" dirty="0">
                <a:latin typeface="Times New Roman"/>
                <a:cs typeface="Times New Roman"/>
              </a:rPr>
              <a:t>voltage </a:t>
            </a:r>
            <a:r>
              <a:rPr sz="2400" spc="85" dirty="0">
                <a:latin typeface="Times New Roman"/>
                <a:cs typeface="Times New Roman"/>
              </a:rPr>
              <a:t>range. </a:t>
            </a:r>
            <a:r>
              <a:rPr sz="2400" spc="30" dirty="0">
                <a:latin typeface="Times New Roman"/>
                <a:cs typeface="Times New Roman"/>
              </a:rPr>
              <a:t>Now,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140" dirty="0">
                <a:latin typeface="Times New Roman"/>
                <a:cs typeface="Times New Roman"/>
              </a:rPr>
              <a:t>step </a:t>
            </a:r>
            <a:r>
              <a:rPr sz="2400" spc="30" dirty="0">
                <a:latin typeface="Times New Roman"/>
                <a:cs typeface="Times New Roman"/>
              </a:rPr>
              <a:t>size </a:t>
            </a:r>
            <a:r>
              <a:rPr sz="2400" spc="75" dirty="0">
                <a:latin typeface="Times New Roman"/>
                <a:cs typeface="Times New Roman"/>
              </a:rPr>
              <a:t>(or </a:t>
            </a:r>
            <a:r>
              <a:rPr sz="2400" spc="60" dirty="0">
                <a:latin typeface="Times New Roman"/>
                <a:cs typeface="Times New Roman"/>
              </a:rPr>
              <a:t>resolution)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70" dirty="0">
                <a:latin typeface="Times New Roman"/>
                <a:cs typeface="Times New Roman"/>
              </a:rPr>
              <a:t>equal </a:t>
            </a:r>
            <a:r>
              <a:rPr sz="2400" spc="165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3/2</a:t>
            </a:r>
            <a:r>
              <a:rPr sz="2400" spc="-30" baseline="24305" dirty="0">
                <a:latin typeface="Times New Roman"/>
                <a:cs typeface="Times New Roman"/>
              </a:rPr>
              <a:t>8</a:t>
            </a:r>
            <a:r>
              <a:rPr sz="2400" spc="-20" dirty="0">
                <a:latin typeface="Times New Roman"/>
                <a:cs typeface="Times New Roman"/>
              </a:rPr>
              <a:t>.  </a:t>
            </a:r>
            <a:r>
              <a:rPr sz="2400" spc="-60" dirty="0">
                <a:latin typeface="Times New Roman"/>
                <a:cs typeface="Times New Roman"/>
              </a:rPr>
              <a:t>This </a:t>
            </a:r>
            <a:r>
              <a:rPr sz="2400" spc="25" dirty="0">
                <a:latin typeface="Times New Roman"/>
                <a:cs typeface="Times New Roman"/>
              </a:rPr>
              <a:t>gives </a:t>
            </a:r>
            <a:r>
              <a:rPr sz="2400" spc="80" dirty="0">
                <a:latin typeface="Times New Roman"/>
                <a:cs typeface="Times New Roman"/>
              </a:rPr>
              <a:t>us </a:t>
            </a:r>
            <a:r>
              <a:rPr sz="2400" spc="-175" dirty="0">
                <a:latin typeface="Times New Roman"/>
                <a:cs typeface="Times New Roman"/>
              </a:rPr>
              <a:t>11.72 </a:t>
            </a:r>
            <a:r>
              <a:rPr sz="2400" spc="-155" dirty="0">
                <a:latin typeface="Times New Roman"/>
                <a:cs typeface="Times New Roman"/>
              </a:rPr>
              <a:t>mV </a:t>
            </a:r>
            <a:r>
              <a:rPr sz="2400" spc="85" dirty="0">
                <a:latin typeface="Times New Roman"/>
                <a:cs typeface="Times New Roman"/>
              </a:rPr>
              <a:t>as </a:t>
            </a:r>
            <a:r>
              <a:rPr sz="2400" spc="65" dirty="0">
                <a:latin typeface="Times New Roman"/>
                <a:cs typeface="Times New Roman"/>
              </a:rPr>
              <a:t>resolution </a:t>
            </a:r>
            <a:r>
              <a:rPr sz="2400" spc="75" dirty="0">
                <a:latin typeface="Times New Roman"/>
                <a:cs typeface="Times New Roman"/>
              </a:rPr>
              <a:t>of </a:t>
            </a:r>
            <a:r>
              <a:rPr sz="2400" spc="-180" dirty="0">
                <a:latin typeface="Times New Roman"/>
                <a:cs typeface="Times New Roman"/>
              </a:rPr>
              <a:t>DAC. </a:t>
            </a:r>
            <a:r>
              <a:rPr sz="2400" spc="-55" dirty="0">
                <a:latin typeface="Times New Roman"/>
                <a:cs typeface="Times New Roman"/>
              </a:rPr>
              <a:t>This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minimum  </a:t>
            </a:r>
            <a:r>
              <a:rPr sz="2400" spc="75" dirty="0">
                <a:latin typeface="Times New Roman"/>
                <a:cs typeface="Times New Roman"/>
              </a:rPr>
              <a:t>voltage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which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measured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using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this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DAC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converter.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8" y="1005073"/>
            <a:ext cx="797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Data </a:t>
            </a:r>
            <a:r>
              <a:rPr spc="-300" dirty="0"/>
              <a:t>Acquisition </a:t>
            </a:r>
            <a:r>
              <a:rPr spc="-434" dirty="0"/>
              <a:t>System</a:t>
            </a:r>
            <a:r>
              <a:rPr spc="-125" dirty="0"/>
              <a:t> </a:t>
            </a:r>
            <a:r>
              <a:rPr spc="-440" dirty="0"/>
              <a:t>(DAQ/DAS)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1834" y="2116951"/>
            <a:ext cx="8870315" cy="281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715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b="1" spc="-114" dirty="0">
                <a:latin typeface="Arial"/>
                <a:cs typeface="Arial"/>
              </a:rPr>
              <a:t>Data </a:t>
            </a:r>
            <a:r>
              <a:rPr sz="2400" b="1" spc="-135" dirty="0">
                <a:latin typeface="Arial"/>
                <a:cs typeface="Arial"/>
              </a:rPr>
              <a:t>acquisition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spc="90" dirty="0">
                <a:latin typeface="Times New Roman"/>
                <a:cs typeface="Times New Roman"/>
              </a:rPr>
              <a:t>process </a:t>
            </a:r>
            <a:r>
              <a:rPr sz="2400" spc="75" dirty="0">
                <a:latin typeface="Times New Roman"/>
                <a:cs typeface="Times New Roman"/>
              </a:rPr>
              <a:t>of </a:t>
            </a:r>
            <a:r>
              <a:rPr sz="2400" spc="40" dirty="0">
                <a:latin typeface="Times New Roman"/>
                <a:cs typeface="Times New Roman"/>
              </a:rPr>
              <a:t>sampling </a:t>
            </a:r>
            <a:r>
              <a:rPr sz="2400" spc="25" dirty="0">
                <a:latin typeface="Times New Roman"/>
                <a:cs typeface="Times New Roman"/>
              </a:rPr>
              <a:t>signals </a:t>
            </a:r>
            <a:r>
              <a:rPr sz="2400" spc="150" dirty="0">
                <a:latin typeface="Times New Roman"/>
                <a:cs typeface="Times New Roman"/>
              </a:rPr>
              <a:t>that </a:t>
            </a:r>
            <a:r>
              <a:rPr sz="2400" spc="105" dirty="0">
                <a:latin typeface="Times New Roman"/>
                <a:cs typeface="Times New Roman"/>
              </a:rPr>
              <a:t>measure  </a:t>
            </a:r>
            <a:r>
              <a:rPr sz="2400" spc="50" dirty="0">
                <a:latin typeface="Times New Roman"/>
                <a:cs typeface="Times New Roman"/>
              </a:rPr>
              <a:t>real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world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physical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conditions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converting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resulting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samples  </a:t>
            </a:r>
            <a:r>
              <a:rPr sz="2400" spc="70" dirty="0">
                <a:latin typeface="Times New Roman"/>
                <a:cs typeface="Times New Roman"/>
              </a:rPr>
              <a:t>into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digital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numeric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values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that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be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manipulated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by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computer.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192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55" dirty="0">
                <a:latin typeface="Times New Roman"/>
                <a:cs typeface="Times New Roman"/>
              </a:rPr>
              <a:t>Data </a:t>
            </a:r>
            <a:r>
              <a:rPr sz="2400" spc="35" dirty="0">
                <a:latin typeface="Times New Roman"/>
                <a:cs typeface="Times New Roman"/>
              </a:rPr>
              <a:t>acquisition </a:t>
            </a:r>
            <a:r>
              <a:rPr sz="2400" spc="70" dirty="0">
                <a:latin typeface="Times New Roman"/>
                <a:cs typeface="Times New Roman"/>
              </a:rPr>
              <a:t>systems, </a:t>
            </a:r>
            <a:r>
              <a:rPr sz="2400" spc="85" dirty="0">
                <a:latin typeface="Times New Roman"/>
                <a:cs typeface="Times New Roman"/>
              </a:rPr>
              <a:t>abbreviated </a:t>
            </a:r>
            <a:r>
              <a:rPr sz="2400" spc="20" dirty="0">
                <a:latin typeface="Times New Roman"/>
                <a:cs typeface="Times New Roman"/>
              </a:rPr>
              <a:t>by </a:t>
            </a:r>
            <a:r>
              <a:rPr sz="2400" spc="155" dirty="0">
                <a:latin typeface="Times New Roman"/>
                <a:cs typeface="Times New Roman"/>
              </a:rPr>
              <a:t>the  </a:t>
            </a:r>
            <a:r>
              <a:rPr sz="2400" spc="60" dirty="0">
                <a:latin typeface="Times New Roman"/>
                <a:cs typeface="Times New Roman"/>
              </a:rPr>
              <a:t>acronyms </a:t>
            </a:r>
            <a:r>
              <a:rPr sz="2400" i="1" spc="-300" dirty="0">
                <a:latin typeface="Arial"/>
                <a:cs typeface="Arial"/>
              </a:rPr>
              <a:t>DAS </a:t>
            </a:r>
            <a:r>
              <a:rPr sz="2400" spc="95" dirty="0">
                <a:latin typeface="Times New Roman"/>
                <a:cs typeface="Times New Roman"/>
              </a:rPr>
              <a:t>or </a:t>
            </a:r>
            <a:r>
              <a:rPr sz="2400" i="1" spc="-195" dirty="0">
                <a:latin typeface="Arial"/>
                <a:cs typeface="Arial"/>
              </a:rPr>
              <a:t>DAQ</a:t>
            </a:r>
            <a:r>
              <a:rPr sz="2400" spc="-195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typically </a:t>
            </a:r>
            <a:r>
              <a:rPr sz="2400" spc="85" dirty="0">
                <a:latin typeface="Times New Roman"/>
                <a:cs typeface="Times New Roman"/>
              </a:rPr>
              <a:t>convert </a:t>
            </a:r>
            <a:r>
              <a:rPr sz="2400" spc="70" dirty="0">
                <a:latin typeface="Times New Roman"/>
                <a:cs typeface="Times New Roman"/>
              </a:rPr>
              <a:t>analog </a:t>
            </a:r>
            <a:r>
              <a:rPr sz="2400" spc="75" dirty="0">
                <a:latin typeface="Times New Roman"/>
                <a:cs typeface="Times New Roman"/>
              </a:rPr>
              <a:t>waveforms </a:t>
            </a:r>
            <a:r>
              <a:rPr sz="2400" spc="70" dirty="0">
                <a:latin typeface="Times New Roman"/>
                <a:cs typeface="Times New Roman"/>
              </a:rPr>
              <a:t>into  </a:t>
            </a:r>
            <a:r>
              <a:rPr sz="2400" spc="10" dirty="0">
                <a:latin typeface="Times New Roman"/>
                <a:cs typeface="Times New Roman"/>
              </a:rPr>
              <a:t>digital </a:t>
            </a:r>
            <a:r>
              <a:rPr sz="2400" spc="40" dirty="0">
                <a:latin typeface="Times New Roman"/>
                <a:cs typeface="Times New Roman"/>
              </a:rPr>
              <a:t>values </a:t>
            </a:r>
            <a:r>
              <a:rPr sz="2400" spc="65" dirty="0">
                <a:latin typeface="Times New Roman"/>
                <a:cs typeface="Times New Roman"/>
              </a:rPr>
              <a:t>for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processing.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8" y="1005073"/>
            <a:ext cx="797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Data </a:t>
            </a:r>
            <a:r>
              <a:rPr spc="-300" dirty="0"/>
              <a:t>Acquisition </a:t>
            </a:r>
            <a:r>
              <a:rPr spc="-434" dirty="0"/>
              <a:t>System</a:t>
            </a:r>
            <a:r>
              <a:rPr spc="-125" dirty="0"/>
              <a:t> </a:t>
            </a:r>
            <a:r>
              <a:rPr spc="-440" dirty="0"/>
              <a:t>(DAQ/DAS)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1834" y="2052951"/>
            <a:ext cx="8484870" cy="247523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components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data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acquisition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systems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include:</a:t>
            </a:r>
            <a:endParaRPr sz="2400">
              <a:latin typeface="Times New Roman"/>
              <a:cs typeface="Times New Roman"/>
            </a:endParaRPr>
          </a:p>
          <a:p>
            <a:pPr marL="744220" indent="-18288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2400" spc="55" dirty="0">
                <a:latin typeface="Times New Roman"/>
                <a:cs typeface="Times New Roman"/>
              </a:rPr>
              <a:t>Sensors,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convert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physical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parameters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electrical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signals.</a:t>
            </a:r>
            <a:endParaRPr sz="2400">
              <a:latin typeface="Times New Roman"/>
              <a:cs typeface="Times New Roman"/>
            </a:endParaRPr>
          </a:p>
          <a:p>
            <a:pPr marL="744220" marR="37465" indent="-18288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2400" spc="-15" dirty="0">
                <a:latin typeface="Times New Roman"/>
                <a:cs typeface="Times New Roman"/>
              </a:rPr>
              <a:t>Signal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conditioning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circuitry,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convert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sensor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signals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  </a:t>
            </a:r>
            <a:r>
              <a:rPr sz="2400" spc="75" dirty="0">
                <a:latin typeface="Times New Roman"/>
                <a:cs typeface="Times New Roman"/>
              </a:rPr>
              <a:t>form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that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be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converted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digital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744220" marR="132080" indent="-182880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2400" spc="5" dirty="0">
                <a:latin typeface="Times New Roman"/>
                <a:cs typeface="Times New Roman"/>
              </a:rPr>
              <a:t>Analog-to-digital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converters,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convert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conditioned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sensor  </a:t>
            </a:r>
            <a:r>
              <a:rPr sz="2400" spc="25" dirty="0">
                <a:latin typeface="Times New Roman"/>
                <a:cs typeface="Times New Roman"/>
              </a:rPr>
              <a:t>signals </a:t>
            </a:r>
            <a:r>
              <a:rPr sz="2400" spc="165" dirty="0">
                <a:latin typeface="Times New Roman"/>
                <a:cs typeface="Times New Roman"/>
              </a:rPr>
              <a:t>to </a:t>
            </a:r>
            <a:r>
              <a:rPr sz="2400" spc="15" dirty="0">
                <a:latin typeface="Times New Roman"/>
                <a:cs typeface="Times New Roman"/>
              </a:rPr>
              <a:t>digital</a:t>
            </a:r>
            <a:r>
              <a:rPr sz="2400" spc="-44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8" y="1005073"/>
            <a:ext cx="797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Data </a:t>
            </a:r>
            <a:r>
              <a:rPr spc="-300" dirty="0"/>
              <a:t>Acquisition </a:t>
            </a:r>
            <a:r>
              <a:rPr spc="-434" dirty="0"/>
              <a:t>System</a:t>
            </a:r>
            <a:r>
              <a:rPr spc="-125" dirty="0"/>
              <a:t> </a:t>
            </a:r>
            <a:r>
              <a:rPr spc="-440" dirty="0"/>
              <a:t>(DAQ/DAS)</a:t>
            </a:r>
          </a:p>
        </p:txBody>
      </p:sp>
      <p:sp>
        <p:nvSpPr>
          <p:cNvPr id="3" name="object 3"/>
          <p:cNvSpPr/>
          <p:nvPr/>
        </p:nvSpPr>
        <p:spPr>
          <a:xfrm>
            <a:off x="2011679" y="2429661"/>
            <a:ext cx="8490844" cy="340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828" y="1006597"/>
            <a:ext cx="5831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Analog </a:t>
            </a:r>
            <a:r>
              <a:rPr spc="-195" dirty="0"/>
              <a:t>and </a:t>
            </a:r>
            <a:r>
              <a:rPr spc="-335" dirty="0"/>
              <a:t>Digital</a:t>
            </a:r>
            <a:r>
              <a:rPr spc="-325" dirty="0"/>
              <a:t> </a:t>
            </a:r>
            <a:r>
              <a:rPr spc="-370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8954" y="2002643"/>
            <a:ext cx="9092565" cy="340995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 algn="just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25" dirty="0">
                <a:latin typeface="Times New Roman"/>
                <a:cs typeface="Times New Roman"/>
              </a:rPr>
              <a:t>signals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be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either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analog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digital.</a:t>
            </a:r>
            <a:endParaRPr sz="2400">
              <a:latin typeface="Times New Roman"/>
              <a:cs typeface="Times New Roman"/>
            </a:endParaRPr>
          </a:p>
          <a:p>
            <a:pPr marL="195580" marR="6350" indent="-18351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80" dirty="0">
                <a:latin typeface="Times New Roman"/>
                <a:cs typeface="Times New Roman"/>
              </a:rPr>
              <a:t>An </a:t>
            </a:r>
            <a:r>
              <a:rPr sz="2400" spc="70" dirty="0">
                <a:latin typeface="Times New Roman"/>
                <a:cs typeface="Times New Roman"/>
              </a:rPr>
              <a:t>analog </a:t>
            </a:r>
            <a:r>
              <a:rPr sz="2400" spc="20" dirty="0">
                <a:latin typeface="Times New Roman"/>
                <a:cs typeface="Times New Roman"/>
              </a:rPr>
              <a:t>signal </a:t>
            </a:r>
            <a:r>
              <a:rPr sz="2400" spc="90" dirty="0">
                <a:latin typeface="Times New Roman"/>
                <a:cs typeface="Times New Roman"/>
              </a:rPr>
              <a:t>has </a:t>
            </a:r>
            <a:r>
              <a:rPr sz="2400" spc="-5" dirty="0">
                <a:latin typeface="Times New Roman"/>
                <a:cs typeface="Times New Roman"/>
              </a:rPr>
              <a:t>infinitely </a:t>
            </a:r>
            <a:r>
              <a:rPr sz="2400" spc="50" dirty="0">
                <a:latin typeface="Times New Roman"/>
                <a:cs typeface="Times New Roman"/>
              </a:rPr>
              <a:t>many </a:t>
            </a:r>
            <a:r>
              <a:rPr sz="2400" spc="15" dirty="0">
                <a:latin typeface="Times New Roman"/>
                <a:cs typeface="Times New Roman"/>
              </a:rPr>
              <a:t>levels </a:t>
            </a:r>
            <a:r>
              <a:rPr sz="2400" spc="75" dirty="0">
                <a:latin typeface="Times New Roman"/>
                <a:cs typeface="Times New Roman"/>
              </a:rPr>
              <a:t>of </a:t>
            </a:r>
            <a:r>
              <a:rPr sz="2400" spc="45" dirty="0">
                <a:latin typeface="Times New Roman"/>
                <a:cs typeface="Times New Roman"/>
              </a:rPr>
              <a:t>intensity </a:t>
            </a:r>
            <a:r>
              <a:rPr sz="2400" spc="70" dirty="0">
                <a:latin typeface="Times New Roman"/>
                <a:cs typeface="Times New Roman"/>
              </a:rPr>
              <a:t>over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75" dirty="0">
                <a:latin typeface="Times New Roman"/>
                <a:cs typeface="Times New Roman"/>
              </a:rPr>
              <a:t>period  of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195580" marR="6985" indent="-18351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61620" algn="l"/>
              </a:tabLst>
            </a:pPr>
            <a:r>
              <a:rPr dirty="0"/>
              <a:t>	</a:t>
            </a:r>
            <a:r>
              <a:rPr sz="2400" spc="-95" dirty="0">
                <a:latin typeface="Times New Roman"/>
                <a:cs typeface="Times New Roman"/>
              </a:rPr>
              <a:t>As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wave </a:t>
            </a:r>
            <a:r>
              <a:rPr sz="2400" spc="85" dirty="0">
                <a:latin typeface="Times New Roman"/>
                <a:cs typeface="Times New Roman"/>
              </a:rPr>
              <a:t>moves </a:t>
            </a:r>
            <a:r>
              <a:rPr sz="2400" spc="75" dirty="0">
                <a:latin typeface="Times New Roman"/>
                <a:cs typeface="Times New Roman"/>
              </a:rPr>
              <a:t>from </a:t>
            </a:r>
            <a:r>
              <a:rPr sz="2400" spc="35" dirty="0">
                <a:latin typeface="Times New Roman"/>
                <a:cs typeface="Times New Roman"/>
              </a:rPr>
              <a:t>value </a:t>
            </a:r>
            <a:r>
              <a:rPr sz="2400" spc="-254" dirty="0">
                <a:latin typeface="Times New Roman"/>
                <a:cs typeface="Times New Roman"/>
              </a:rPr>
              <a:t>A </a:t>
            </a:r>
            <a:r>
              <a:rPr sz="2400" spc="165" dirty="0">
                <a:latin typeface="Times New Roman"/>
                <a:cs typeface="Times New Roman"/>
              </a:rPr>
              <a:t>to </a:t>
            </a:r>
            <a:r>
              <a:rPr sz="2400" spc="35" dirty="0">
                <a:latin typeface="Times New Roman"/>
                <a:cs typeface="Times New Roman"/>
              </a:rPr>
              <a:t>value </a:t>
            </a:r>
            <a:r>
              <a:rPr sz="2400" spc="-100" dirty="0">
                <a:latin typeface="Times New Roman"/>
                <a:cs typeface="Times New Roman"/>
              </a:rPr>
              <a:t>B, </a:t>
            </a:r>
            <a:r>
              <a:rPr sz="2400" spc="25" dirty="0">
                <a:latin typeface="Times New Roman"/>
                <a:cs typeface="Times New Roman"/>
              </a:rPr>
              <a:t>it </a:t>
            </a:r>
            <a:r>
              <a:rPr sz="2400" spc="100" dirty="0">
                <a:latin typeface="Times New Roman"/>
                <a:cs typeface="Times New Roman"/>
              </a:rPr>
              <a:t>passes </a:t>
            </a:r>
            <a:r>
              <a:rPr sz="2400" spc="105" dirty="0">
                <a:latin typeface="Times New Roman"/>
                <a:cs typeface="Times New Roman"/>
              </a:rPr>
              <a:t>through and  </a:t>
            </a:r>
            <a:r>
              <a:rPr sz="2400" spc="35" dirty="0">
                <a:latin typeface="Times New Roman"/>
                <a:cs typeface="Times New Roman"/>
              </a:rPr>
              <a:t>includes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infinite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number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values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along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its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path.</a:t>
            </a:r>
            <a:endParaRPr sz="2400">
              <a:latin typeface="Times New Roman"/>
              <a:cs typeface="Times New Roman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54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digital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signal,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hand,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have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only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limited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number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of  defined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values.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Although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each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value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be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any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number,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often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as  </a:t>
            </a:r>
            <a:r>
              <a:rPr sz="2400" spc="30" dirty="0">
                <a:latin typeface="Times New Roman"/>
                <a:cs typeface="Times New Roman"/>
              </a:rPr>
              <a:t>simple </a:t>
            </a:r>
            <a:r>
              <a:rPr sz="2400" spc="85" dirty="0">
                <a:latin typeface="Times New Roman"/>
                <a:cs typeface="Times New Roman"/>
              </a:rPr>
              <a:t>as </a:t>
            </a:r>
            <a:r>
              <a:rPr sz="2400" spc="-365" dirty="0">
                <a:latin typeface="Times New Roman"/>
                <a:cs typeface="Times New Roman"/>
              </a:rPr>
              <a:t>1 </a:t>
            </a:r>
            <a:r>
              <a:rPr sz="2400" spc="105" dirty="0">
                <a:latin typeface="Times New Roman"/>
                <a:cs typeface="Times New Roman"/>
              </a:rPr>
              <a:t>and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8" y="1005073"/>
            <a:ext cx="797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Data </a:t>
            </a:r>
            <a:r>
              <a:rPr spc="-300" dirty="0"/>
              <a:t>Acquisition </a:t>
            </a:r>
            <a:r>
              <a:rPr spc="-434" dirty="0"/>
              <a:t>System</a:t>
            </a:r>
            <a:r>
              <a:rPr spc="-125" dirty="0"/>
              <a:t> </a:t>
            </a:r>
            <a:r>
              <a:rPr spc="-440" dirty="0"/>
              <a:t>(DAQ/DAS)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4661" y="1933444"/>
            <a:ext cx="9653905" cy="43256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2400" b="1" spc="-145" dirty="0">
                <a:latin typeface="Verdana"/>
                <a:cs typeface="Verdana"/>
              </a:rPr>
              <a:t>Objective</a:t>
            </a:r>
            <a:endParaRPr sz="2400">
              <a:latin typeface="Verdana"/>
              <a:cs typeface="Verdana"/>
            </a:endParaRPr>
          </a:p>
          <a:p>
            <a:pPr marL="194945" marR="5080" indent="-182880">
              <a:lnSpc>
                <a:spcPts val="2300"/>
              </a:lnSpc>
              <a:spcBef>
                <a:spcPts val="83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85" dirty="0">
                <a:latin typeface="Times New Roman"/>
                <a:cs typeface="Times New Roman"/>
              </a:rPr>
              <a:t>DAS </a:t>
            </a:r>
            <a:r>
              <a:rPr sz="2400" spc="110" dirty="0">
                <a:latin typeface="Times New Roman"/>
                <a:cs typeface="Times New Roman"/>
              </a:rPr>
              <a:t>must </a:t>
            </a:r>
            <a:r>
              <a:rPr sz="2400" spc="55" dirty="0">
                <a:latin typeface="Times New Roman"/>
                <a:cs typeface="Times New Roman"/>
              </a:rPr>
              <a:t>acquire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necessary </a:t>
            </a:r>
            <a:r>
              <a:rPr sz="2400" spc="105" dirty="0">
                <a:latin typeface="Times New Roman"/>
                <a:cs typeface="Times New Roman"/>
              </a:rPr>
              <a:t>data, </a:t>
            </a:r>
            <a:r>
              <a:rPr sz="2400" spc="150" dirty="0">
                <a:latin typeface="Times New Roman"/>
                <a:cs typeface="Times New Roman"/>
              </a:rPr>
              <a:t>at </a:t>
            </a:r>
            <a:r>
              <a:rPr sz="2400" spc="90" dirty="0">
                <a:latin typeface="Times New Roman"/>
                <a:cs typeface="Times New Roman"/>
              </a:rPr>
              <a:t>correct </a:t>
            </a:r>
            <a:r>
              <a:rPr sz="2400" spc="130" dirty="0">
                <a:latin typeface="Times New Roman"/>
                <a:cs typeface="Times New Roman"/>
              </a:rPr>
              <a:t>speed </a:t>
            </a:r>
            <a:r>
              <a:rPr sz="2400" spc="105" dirty="0">
                <a:latin typeface="Times New Roman"/>
                <a:cs typeface="Times New Roman"/>
              </a:rPr>
              <a:t>and </a:t>
            </a:r>
            <a:r>
              <a:rPr sz="2400" spc="150" dirty="0">
                <a:latin typeface="Times New Roman"/>
                <a:cs typeface="Times New Roman"/>
              </a:rPr>
              <a:t>at </a:t>
            </a:r>
            <a:r>
              <a:rPr sz="2400" spc="85" dirty="0">
                <a:latin typeface="Times New Roman"/>
                <a:cs typeface="Times New Roman"/>
              </a:rPr>
              <a:t>correct  </a:t>
            </a:r>
            <a:r>
              <a:rPr sz="2400" spc="6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194945" marR="6350" indent="-182880">
              <a:lnSpc>
                <a:spcPts val="2300"/>
              </a:lnSpc>
              <a:spcBef>
                <a:spcPts val="910"/>
              </a:spcBef>
              <a:buClr>
                <a:srgbClr val="252525"/>
              </a:buClr>
              <a:buFont typeface="Wingdings"/>
              <a:buChar char=""/>
              <a:tabLst>
                <a:tab pos="261620" algn="l"/>
              </a:tabLst>
            </a:pPr>
            <a:r>
              <a:rPr dirty="0"/>
              <a:t>	</a:t>
            </a:r>
            <a:r>
              <a:rPr sz="2400" spc="25" dirty="0">
                <a:latin typeface="Times New Roman"/>
                <a:cs typeface="Times New Roman"/>
              </a:rPr>
              <a:t>It </a:t>
            </a:r>
            <a:r>
              <a:rPr sz="2400" spc="110" dirty="0">
                <a:latin typeface="Times New Roman"/>
                <a:cs typeface="Times New Roman"/>
              </a:rPr>
              <a:t>must </a:t>
            </a:r>
            <a:r>
              <a:rPr sz="2400" spc="80" dirty="0">
                <a:latin typeface="Times New Roman"/>
                <a:cs typeface="Times New Roman"/>
              </a:rPr>
              <a:t>monitor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spc="100" dirty="0">
                <a:latin typeface="Times New Roman"/>
                <a:cs typeface="Times New Roman"/>
              </a:rPr>
              <a:t>complete </a:t>
            </a:r>
            <a:r>
              <a:rPr sz="2400" spc="80" dirty="0">
                <a:latin typeface="Times New Roman"/>
                <a:cs typeface="Times New Roman"/>
              </a:rPr>
              <a:t>plant </a:t>
            </a:r>
            <a:r>
              <a:rPr sz="2400" spc="100" dirty="0">
                <a:latin typeface="Times New Roman"/>
                <a:cs typeface="Times New Roman"/>
              </a:rPr>
              <a:t>operation </a:t>
            </a:r>
            <a:r>
              <a:rPr sz="2400" spc="165" dirty="0">
                <a:latin typeface="Times New Roman"/>
                <a:cs typeface="Times New Roman"/>
              </a:rPr>
              <a:t>to </a:t>
            </a:r>
            <a:r>
              <a:rPr sz="2400" spc="50" dirty="0">
                <a:latin typeface="Times New Roman"/>
                <a:cs typeface="Times New Roman"/>
              </a:rPr>
              <a:t>maintain </a:t>
            </a:r>
            <a:r>
              <a:rPr sz="2400" spc="120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line </a:t>
            </a:r>
            <a:r>
              <a:rPr sz="2400" spc="110" dirty="0">
                <a:latin typeface="Times New Roman"/>
                <a:cs typeface="Times New Roman"/>
              </a:rPr>
              <a:t>and  </a:t>
            </a:r>
            <a:r>
              <a:rPr sz="2400" spc="90" dirty="0">
                <a:latin typeface="Times New Roman"/>
                <a:cs typeface="Times New Roman"/>
              </a:rPr>
              <a:t>safe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operations.</a:t>
            </a:r>
            <a:endParaRPr sz="2400">
              <a:latin typeface="Times New Roman"/>
              <a:cs typeface="Times New Roman"/>
            </a:endParaRPr>
          </a:p>
          <a:p>
            <a:pPr marL="194945" marR="6985" indent="-182880">
              <a:lnSpc>
                <a:spcPts val="2300"/>
              </a:lnSpc>
              <a:spcBef>
                <a:spcPts val="91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1290955" algn="l"/>
                <a:tab pos="1744980" algn="l"/>
              </a:tabLst>
            </a:pPr>
            <a:r>
              <a:rPr sz="2400" spc="25" dirty="0">
                <a:latin typeface="Times New Roman"/>
                <a:cs typeface="Times New Roman"/>
              </a:rPr>
              <a:t>It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must	</a:t>
            </a:r>
            <a:r>
              <a:rPr sz="2400" spc="145" dirty="0">
                <a:latin typeface="Times New Roman"/>
                <a:cs typeface="Times New Roman"/>
              </a:rPr>
              <a:t>be	</a:t>
            </a:r>
            <a:r>
              <a:rPr sz="2400" spc="70" dirty="0">
                <a:latin typeface="Times New Roman"/>
                <a:cs typeface="Times New Roman"/>
              </a:rPr>
              <a:t>able </a:t>
            </a:r>
            <a:r>
              <a:rPr sz="2400" spc="165" dirty="0">
                <a:latin typeface="Times New Roman"/>
                <a:cs typeface="Times New Roman"/>
              </a:rPr>
              <a:t>to </a:t>
            </a:r>
            <a:r>
              <a:rPr sz="2400" spc="35" dirty="0">
                <a:latin typeface="Times New Roman"/>
                <a:cs typeface="Times New Roman"/>
              </a:rPr>
              <a:t>collect, </a:t>
            </a:r>
            <a:r>
              <a:rPr sz="2400" spc="60" dirty="0">
                <a:latin typeface="Times New Roman"/>
                <a:cs typeface="Times New Roman"/>
              </a:rPr>
              <a:t>summarize </a:t>
            </a:r>
            <a:r>
              <a:rPr sz="2400" spc="105" dirty="0">
                <a:latin typeface="Times New Roman"/>
                <a:cs typeface="Times New Roman"/>
              </a:rPr>
              <a:t>and </a:t>
            </a:r>
            <a:r>
              <a:rPr sz="2400" spc="125" dirty="0">
                <a:latin typeface="Times New Roman"/>
                <a:cs typeface="Times New Roman"/>
              </a:rPr>
              <a:t>store </a:t>
            </a:r>
            <a:r>
              <a:rPr sz="2400" spc="130" dirty="0">
                <a:latin typeface="Times New Roman"/>
                <a:cs typeface="Times New Roman"/>
              </a:rPr>
              <a:t>data </a:t>
            </a:r>
            <a:r>
              <a:rPr sz="2400" spc="65" dirty="0">
                <a:latin typeface="Times New Roman"/>
                <a:cs typeface="Times New Roman"/>
              </a:rPr>
              <a:t>for </a:t>
            </a:r>
            <a:r>
              <a:rPr sz="2400" spc="45" dirty="0">
                <a:latin typeface="Times New Roman"/>
                <a:cs typeface="Times New Roman"/>
              </a:rPr>
              <a:t>diagnosis </a:t>
            </a:r>
            <a:r>
              <a:rPr sz="2400" spc="75" dirty="0">
                <a:latin typeface="Times New Roman"/>
                <a:cs typeface="Times New Roman"/>
              </a:rPr>
              <a:t>of  </a:t>
            </a:r>
            <a:r>
              <a:rPr sz="2400" spc="100" dirty="0">
                <a:latin typeface="Times New Roman"/>
                <a:cs typeface="Times New Roman"/>
              </a:rPr>
              <a:t>operation </a:t>
            </a:r>
            <a:r>
              <a:rPr sz="2400" spc="105" dirty="0">
                <a:latin typeface="Times New Roman"/>
                <a:cs typeface="Times New Roman"/>
              </a:rPr>
              <a:t>and</a:t>
            </a:r>
            <a:r>
              <a:rPr sz="2400" spc="-4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record </a:t>
            </a:r>
            <a:r>
              <a:rPr sz="2400" spc="95" dirty="0">
                <a:latin typeface="Times New Roman"/>
                <a:cs typeface="Times New Roman"/>
              </a:rPr>
              <a:t>purpose.</a:t>
            </a:r>
            <a:endParaRPr sz="2400">
              <a:latin typeface="Times New Roman"/>
              <a:cs typeface="Times New Roman"/>
            </a:endParaRPr>
          </a:p>
          <a:p>
            <a:pPr marL="194945" marR="6985" indent="-182880">
              <a:lnSpc>
                <a:spcPts val="2300"/>
              </a:lnSpc>
              <a:spcBef>
                <a:spcPts val="91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624840" algn="l"/>
                <a:tab pos="1511935" algn="l"/>
                <a:tab pos="2074545" algn="l"/>
                <a:tab pos="3259454" algn="l"/>
                <a:tab pos="3978275" algn="l"/>
                <a:tab pos="5217160" algn="l"/>
                <a:tab pos="5727700" algn="l"/>
                <a:tab pos="6688455" algn="l"/>
                <a:tab pos="8213725" algn="l"/>
                <a:tab pos="8832850" algn="l"/>
              </a:tabLst>
            </a:pPr>
            <a:r>
              <a:rPr sz="2400" spc="2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10" dirty="0">
                <a:latin typeface="Times New Roman"/>
                <a:cs typeface="Times New Roman"/>
              </a:rPr>
              <a:t>must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0" dirty="0">
                <a:latin typeface="Times New Roman"/>
                <a:cs typeface="Times New Roman"/>
              </a:rPr>
              <a:t>b</a:t>
            </a:r>
            <a:r>
              <a:rPr sz="2400" spc="14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fl</a:t>
            </a:r>
            <a:r>
              <a:rPr sz="2400" spc="30" dirty="0">
                <a:latin typeface="Times New Roman"/>
                <a:cs typeface="Times New Roman"/>
              </a:rPr>
              <a:t>e</a:t>
            </a:r>
            <a:r>
              <a:rPr sz="2400" spc="-90" dirty="0">
                <a:latin typeface="Times New Roman"/>
                <a:cs typeface="Times New Roman"/>
              </a:rPr>
              <a:t>x</a:t>
            </a:r>
            <a:r>
              <a:rPr sz="2400" spc="-45" dirty="0">
                <a:latin typeface="Times New Roman"/>
                <a:cs typeface="Times New Roman"/>
              </a:rPr>
              <a:t>i</a:t>
            </a:r>
            <a:r>
              <a:rPr sz="2400" spc="60" dirty="0">
                <a:latin typeface="Times New Roman"/>
                <a:cs typeface="Times New Roman"/>
              </a:rPr>
              <a:t>ble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95" dirty="0">
                <a:latin typeface="Times New Roman"/>
                <a:cs typeface="Times New Roman"/>
              </a:rPr>
              <a:t>a</a:t>
            </a:r>
            <a:r>
              <a:rPr sz="2400" spc="100" dirty="0">
                <a:latin typeface="Times New Roman"/>
                <a:cs typeface="Times New Roman"/>
              </a:rPr>
              <a:t>n</a:t>
            </a:r>
            <a:r>
              <a:rPr sz="2400" spc="12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80" dirty="0">
                <a:latin typeface="Times New Roman"/>
                <a:cs typeface="Times New Roman"/>
              </a:rPr>
              <a:t>capable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7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35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spc="95" dirty="0">
                <a:latin typeface="Times New Roman"/>
                <a:cs typeface="Times New Roman"/>
              </a:rPr>
              <a:t>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75" dirty="0">
                <a:latin typeface="Times New Roman"/>
                <a:cs typeface="Times New Roman"/>
              </a:rPr>
              <a:t>e</a:t>
            </a:r>
            <a:r>
              <a:rPr sz="2400" spc="105" dirty="0">
                <a:latin typeface="Times New Roman"/>
                <a:cs typeface="Times New Roman"/>
              </a:rPr>
              <a:t>x</a:t>
            </a:r>
            <a:r>
              <a:rPr sz="2400" spc="110" dirty="0">
                <a:latin typeface="Times New Roman"/>
                <a:cs typeface="Times New Roman"/>
              </a:rPr>
              <a:t>pa</a:t>
            </a:r>
            <a:r>
              <a:rPr sz="2400" spc="105" dirty="0">
                <a:latin typeface="Times New Roman"/>
                <a:cs typeface="Times New Roman"/>
              </a:rPr>
              <a:t>n</a:t>
            </a:r>
            <a:r>
              <a:rPr sz="2400" spc="125" dirty="0">
                <a:latin typeface="Times New Roman"/>
                <a:cs typeface="Times New Roman"/>
              </a:rPr>
              <a:t>de</a:t>
            </a:r>
            <a:r>
              <a:rPr sz="2400" spc="14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6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85" dirty="0">
                <a:latin typeface="Times New Roman"/>
                <a:cs typeface="Times New Roman"/>
              </a:rPr>
              <a:t>futu</a:t>
            </a:r>
            <a:r>
              <a:rPr sz="2400" spc="80" dirty="0">
                <a:latin typeface="Times New Roman"/>
                <a:cs typeface="Times New Roman"/>
              </a:rPr>
              <a:t>r</a:t>
            </a:r>
            <a:r>
              <a:rPr sz="2400" spc="114" dirty="0">
                <a:latin typeface="Times New Roman"/>
                <a:cs typeface="Times New Roman"/>
              </a:rPr>
              <a:t>e  </a:t>
            </a:r>
            <a:r>
              <a:rPr sz="2400" spc="85" dirty="0">
                <a:latin typeface="Times New Roman"/>
                <a:cs typeface="Times New Roman"/>
              </a:rPr>
              <a:t>requirements.</a:t>
            </a:r>
            <a:endParaRPr sz="2400">
              <a:latin typeface="Times New Roman"/>
              <a:cs typeface="Times New Roman"/>
            </a:endParaRPr>
          </a:p>
          <a:p>
            <a:pPr marL="194945" marR="6350" indent="-182880">
              <a:lnSpc>
                <a:spcPts val="231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25" dirty="0">
                <a:latin typeface="Times New Roman"/>
                <a:cs typeface="Times New Roman"/>
              </a:rPr>
              <a:t>It </a:t>
            </a:r>
            <a:r>
              <a:rPr sz="2400" spc="110" dirty="0">
                <a:latin typeface="Times New Roman"/>
                <a:cs typeface="Times New Roman"/>
              </a:rPr>
              <a:t>must </a:t>
            </a:r>
            <a:r>
              <a:rPr sz="2400" spc="145" dirty="0">
                <a:latin typeface="Times New Roman"/>
                <a:cs typeface="Times New Roman"/>
              </a:rPr>
              <a:t>be </a:t>
            </a:r>
            <a:r>
              <a:rPr sz="2400" spc="70" dirty="0">
                <a:latin typeface="Times New Roman"/>
                <a:cs typeface="Times New Roman"/>
              </a:rPr>
              <a:t>able </a:t>
            </a:r>
            <a:r>
              <a:rPr sz="2400" spc="165" dirty="0">
                <a:latin typeface="Times New Roman"/>
                <a:cs typeface="Times New Roman"/>
              </a:rPr>
              <a:t>to </a:t>
            </a:r>
            <a:r>
              <a:rPr sz="2400" spc="114" dirty="0">
                <a:latin typeface="Times New Roman"/>
                <a:cs typeface="Times New Roman"/>
              </a:rPr>
              <a:t>compute </a:t>
            </a:r>
            <a:r>
              <a:rPr sz="2400" spc="60" dirty="0">
                <a:latin typeface="Times New Roman"/>
                <a:cs typeface="Times New Roman"/>
              </a:rPr>
              <a:t>unit </a:t>
            </a:r>
            <a:r>
              <a:rPr sz="2400" spc="95" dirty="0">
                <a:latin typeface="Times New Roman"/>
                <a:cs typeface="Times New Roman"/>
              </a:rPr>
              <a:t>performance </a:t>
            </a:r>
            <a:r>
              <a:rPr sz="2400" spc="25" dirty="0">
                <a:latin typeface="Times New Roman"/>
                <a:cs typeface="Times New Roman"/>
              </a:rPr>
              <a:t>indices </a:t>
            </a:r>
            <a:r>
              <a:rPr sz="2400" spc="40" dirty="0">
                <a:latin typeface="Times New Roman"/>
                <a:cs typeface="Times New Roman"/>
              </a:rPr>
              <a:t>using </a:t>
            </a:r>
            <a:r>
              <a:rPr sz="2400" spc="5" dirty="0">
                <a:latin typeface="Times New Roman"/>
                <a:cs typeface="Times New Roman"/>
              </a:rPr>
              <a:t>on-line, </a:t>
            </a:r>
            <a:r>
              <a:rPr sz="2400" spc="45" dirty="0">
                <a:latin typeface="Times New Roman"/>
                <a:cs typeface="Times New Roman"/>
              </a:rPr>
              <a:t>real  </a:t>
            </a:r>
            <a:r>
              <a:rPr sz="2400" spc="80" dirty="0">
                <a:latin typeface="Times New Roman"/>
                <a:cs typeface="Times New Roman"/>
              </a:rPr>
              <a:t>time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spcBef>
                <a:spcPts val="34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25" dirty="0">
                <a:latin typeface="Times New Roman"/>
                <a:cs typeface="Times New Roman"/>
              </a:rPr>
              <a:t>It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must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reliable,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easy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operate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must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be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user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friendly.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8" y="1005073"/>
            <a:ext cx="797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Data </a:t>
            </a:r>
            <a:r>
              <a:rPr spc="-300" dirty="0"/>
              <a:t>Acquisition </a:t>
            </a:r>
            <a:r>
              <a:rPr spc="-434" dirty="0"/>
              <a:t>System</a:t>
            </a:r>
            <a:r>
              <a:rPr spc="-125" dirty="0"/>
              <a:t> </a:t>
            </a:r>
            <a:r>
              <a:rPr spc="-440" dirty="0"/>
              <a:t>(DAQ/DAS)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3086" y="2030091"/>
            <a:ext cx="8071484" cy="369125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400" b="1" spc="-210" dirty="0">
                <a:latin typeface="Verdana"/>
                <a:cs typeface="Verdana"/>
              </a:rPr>
              <a:t>Physical</a:t>
            </a:r>
            <a:r>
              <a:rPr sz="2400" b="1" spc="-155" dirty="0">
                <a:latin typeface="Verdana"/>
                <a:cs typeface="Verdana"/>
              </a:rPr>
              <a:t> </a:t>
            </a:r>
            <a:r>
              <a:rPr sz="2400" b="1" spc="-290" dirty="0"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12700" marR="5080" indent="-635">
              <a:lnSpc>
                <a:spcPct val="100000"/>
              </a:lnSpc>
              <a:spcBef>
                <a:spcPts val="795"/>
              </a:spcBef>
            </a:pPr>
            <a:r>
              <a:rPr sz="2400" spc="-10" dirty="0">
                <a:latin typeface="Times New Roman"/>
                <a:cs typeface="Times New Roman"/>
              </a:rPr>
              <a:t>Physical </a:t>
            </a:r>
            <a:r>
              <a:rPr sz="2400" spc="55" dirty="0">
                <a:latin typeface="Times New Roman"/>
                <a:cs typeface="Times New Roman"/>
              </a:rPr>
              <a:t>condition </a:t>
            </a:r>
            <a:r>
              <a:rPr sz="2400" spc="150" dirty="0">
                <a:latin typeface="Times New Roman"/>
                <a:cs typeface="Times New Roman"/>
              </a:rPr>
              <a:t>that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spc="145" dirty="0">
                <a:latin typeface="Times New Roman"/>
                <a:cs typeface="Times New Roman"/>
              </a:rPr>
              <a:t>be </a:t>
            </a:r>
            <a:r>
              <a:rPr sz="2400" spc="110" dirty="0">
                <a:latin typeface="Times New Roman"/>
                <a:cs typeface="Times New Roman"/>
              </a:rPr>
              <a:t>used </a:t>
            </a:r>
            <a:r>
              <a:rPr sz="2400" spc="85" dirty="0">
                <a:latin typeface="Times New Roman"/>
                <a:cs typeface="Times New Roman"/>
              </a:rPr>
              <a:t>as </a:t>
            </a:r>
            <a:r>
              <a:rPr sz="2400" spc="70" dirty="0">
                <a:latin typeface="Times New Roman"/>
                <a:cs typeface="Times New Roman"/>
              </a:rPr>
              <a:t>input </a:t>
            </a:r>
            <a:r>
              <a:rPr sz="2400" spc="75" dirty="0">
                <a:latin typeface="Times New Roman"/>
                <a:cs typeface="Times New Roman"/>
              </a:rPr>
              <a:t>of </a:t>
            </a:r>
            <a:r>
              <a:rPr sz="2400" spc="-185" dirty="0">
                <a:latin typeface="Times New Roman"/>
                <a:cs typeface="Times New Roman"/>
              </a:rPr>
              <a:t>DAS </a:t>
            </a:r>
            <a:r>
              <a:rPr sz="2400" spc="90" dirty="0">
                <a:latin typeface="Times New Roman"/>
                <a:cs typeface="Times New Roman"/>
              </a:rPr>
              <a:t>or </a:t>
            </a:r>
            <a:r>
              <a:rPr sz="2400" spc="30" dirty="0">
                <a:latin typeface="Times New Roman"/>
                <a:cs typeface="Times New Roman"/>
              </a:rPr>
              <a:t>which 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represented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digital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form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1478915" indent="-343535">
              <a:lnSpc>
                <a:spcPct val="100000"/>
              </a:lnSpc>
              <a:spcBef>
                <a:spcPts val="1835"/>
              </a:spcBef>
              <a:buFont typeface="Wingdings"/>
              <a:buChar char=""/>
              <a:tabLst>
                <a:tab pos="1478915" algn="l"/>
                <a:tab pos="1479550" algn="l"/>
                <a:tab pos="4337050" algn="l"/>
                <a:tab pos="4679950" algn="l"/>
              </a:tabLst>
            </a:pPr>
            <a:r>
              <a:rPr sz="2000" spc="-50" dirty="0">
                <a:latin typeface="Verdana"/>
                <a:cs typeface="Verdana"/>
              </a:rPr>
              <a:t>Temperature</a:t>
            </a:r>
            <a:r>
              <a:rPr sz="2000" spc="-5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Wingdings"/>
                <a:cs typeface="Wingdings"/>
              </a:rPr>
              <a:t>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Verdana"/>
                <a:cs typeface="Verdana"/>
              </a:rPr>
              <a:t>Displacement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950">
              <a:latin typeface="Verdana"/>
              <a:cs typeface="Verdana"/>
            </a:endParaRPr>
          </a:p>
          <a:p>
            <a:pPr marL="1478915" indent="-343535">
              <a:lnSpc>
                <a:spcPct val="100000"/>
              </a:lnSpc>
              <a:buFont typeface="Wingdings"/>
              <a:buChar char=""/>
              <a:tabLst>
                <a:tab pos="1478915" algn="l"/>
                <a:tab pos="1479550" algn="l"/>
                <a:tab pos="4337050" algn="l"/>
                <a:tab pos="4679950" algn="l"/>
              </a:tabLst>
            </a:pPr>
            <a:r>
              <a:rPr sz="2000" spc="-110" dirty="0">
                <a:latin typeface="Verdana"/>
                <a:cs typeface="Verdana"/>
              </a:rPr>
              <a:t>Pressure</a:t>
            </a:r>
            <a:r>
              <a:rPr sz="2000" spc="-11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Wingdings"/>
                <a:cs typeface="Wingdings"/>
              </a:rPr>
              <a:t>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35" dirty="0">
                <a:latin typeface="Verdana"/>
                <a:cs typeface="Verdana"/>
              </a:rPr>
              <a:t>Level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950">
              <a:latin typeface="Verdana"/>
              <a:cs typeface="Verdana"/>
            </a:endParaRPr>
          </a:p>
          <a:p>
            <a:pPr marL="1478915" indent="-3435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478915" algn="l"/>
                <a:tab pos="1479550" algn="l"/>
                <a:tab pos="4337050" algn="l"/>
                <a:tab pos="4679950" algn="l"/>
              </a:tabLst>
            </a:pPr>
            <a:r>
              <a:rPr sz="2000" spc="-80" dirty="0">
                <a:latin typeface="Verdana"/>
                <a:cs typeface="Verdana"/>
              </a:rPr>
              <a:t>Light</a:t>
            </a:r>
            <a:r>
              <a:rPr sz="2000" spc="-8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Wingdings"/>
                <a:cs typeface="Wingdings"/>
              </a:rPr>
              <a:t>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30" dirty="0">
                <a:latin typeface="Verdana"/>
                <a:cs typeface="Verdana"/>
              </a:rPr>
              <a:t>Electric</a:t>
            </a:r>
            <a:r>
              <a:rPr sz="2000" spc="-25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Signals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950">
              <a:latin typeface="Verdana"/>
              <a:cs typeface="Verdana"/>
            </a:endParaRPr>
          </a:p>
          <a:p>
            <a:pPr marL="1478915" indent="-3435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478915" algn="l"/>
                <a:tab pos="1479550" algn="l"/>
                <a:tab pos="4337050" algn="l"/>
                <a:tab pos="4679950" algn="l"/>
              </a:tabLst>
            </a:pPr>
            <a:r>
              <a:rPr sz="3000" spc="7" baseline="1388" dirty="0">
                <a:latin typeface="Verdana"/>
                <a:cs typeface="Verdana"/>
              </a:rPr>
              <a:t>Force</a:t>
            </a:r>
            <a:r>
              <a:rPr sz="3000" spc="7" baseline="1388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Wingdings"/>
                <a:cs typeface="Wingdings"/>
              </a:rPr>
              <a:t>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Verdana"/>
                <a:cs typeface="Verdana"/>
              </a:rPr>
              <a:t>On/OFF</a:t>
            </a:r>
            <a:r>
              <a:rPr sz="2000" spc="-22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switch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8" y="1005073"/>
            <a:ext cx="797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Data </a:t>
            </a:r>
            <a:r>
              <a:rPr spc="-300" dirty="0"/>
              <a:t>Acquisition </a:t>
            </a:r>
            <a:r>
              <a:rPr spc="-434" dirty="0"/>
              <a:t>System</a:t>
            </a:r>
            <a:r>
              <a:rPr spc="-125" dirty="0"/>
              <a:t> </a:t>
            </a:r>
            <a:r>
              <a:rPr spc="-440" dirty="0"/>
              <a:t>(DAQ/DAS)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1834" y="2030091"/>
            <a:ext cx="8870950" cy="37477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400" b="1" spc="-285" dirty="0">
                <a:latin typeface="Verdana"/>
                <a:cs typeface="Verdana"/>
              </a:rPr>
              <a:t>Sensor</a:t>
            </a:r>
            <a:endParaRPr sz="2400">
              <a:latin typeface="Verdana"/>
              <a:cs typeface="Verdana"/>
            </a:endParaRPr>
          </a:p>
          <a:p>
            <a:pPr marL="12700" marR="6985" algn="just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114" dirty="0">
                <a:latin typeface="Times New Roman"/>
                <a:cs typeface="Times New Roman"/>
              </a:rPr>
              <a:t>measurement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819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physical</a:t>
            </a:r>
            <a:r>
              <a:rPr sz="2400" spc="62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phenomenon,</a:t>
            </a:r>
            <a:r>
              <a:rPr sz="2400" spc="819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such </a:t>
            </a:r>
            <a:r>
              <a:rPr sz="2400" spc="85" dirty="0">
                <a:latin typeface="Times New Roman"/>
                <a:cs typeface="Times New Roman"/>
              </a:rPr>
              <a:t>as</a:t>
            </a:r>
            <a:r>
              <a:rPr sz="2400" spc="7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  </a:t>
            </a:r>
            <a:r>
              <a:rPr sz="2400" spc="125" dirty="0">
                <a:latin typeface="Times New Roman"/>
                <a:cs typeface="Times New Roman"/>
              </a:rPr>
              <a:t>temperature </a:t>
            </a:r>
            <a:r>
              <a:rPr sz="2400" spc="75" dirty="0">
                <a:latin typeface="Times New Roman"/>
                <a:cs typeface="Times New Roman"/>
              </a:rPr>
              <a:t>of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85" dirty="0">
                <a:latin typeface="Times New Roman"/>
                <a:cs typeface="Times New Roman"/>
              </a:rPr>
              <a:t>room,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spc="50" dirty="0">
                <a:latin typeface="Times New Roman"/>
                <a:cs typeface="Times New Roman"/>
              </a:rPr>
              <a:t>intensity </a:t>
            </a:r>
            <a:r>
              <a:rPr sz="2400" spc="75" dirty="0">
                <a:latin typeface="Times New Roman"/>
                <a:cs typeface="Times New Roman"/>
              </a:rPr>
              <a:t>of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20" dirty="0">
                <a:latin typeface="Times New Roman"/>
                <a:cs typeface="Times New Roman"/>
              </a:rPr>
              <a:t>light </a:t>
            </a:r>
            <a:r>
              <a:rPr sz="2400" spc="75" dirty="0">
                <a:latin typeface="Times New Roman"/>
                <a:cs typeface="Times New Roman"/>
              </a:rPr>
              <a:t>source, </a:t>
            </a:r>
            <a:r>
              <a:rPr sz="2400" spc="95" dirty="0">
                <a:latin typeface="Times New Roman"/>
                <a:cs typeface="Times New Roman"/>
              </a:rPr>
              <a:t>or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force  </a:t>
            </a:r>
            <a:r>
              <a:rPr sz="2400" spc="55" dirty="0">
                <a:latin typeface="Times New Roman"/>
                <a:cs typeface="Times New Roman"/>
              </a:rPr>
              <a:t>applied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object,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begins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sensor.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900"/>
              </a:spcBef>
            </a:pPr>
            <a:r>
              <a:rPr sz="2400" spc="-254" dirty="0">
                <a:latin typeface="Times New Roman"/>
                <a:cs typeface="Times New Roman"/>
              </a:rPr>
              <a:t>A </a:t>
            </a:r>
            <a:r>
              <a:rPr sz="2400" spc="85" dirty="0">
                <a:latin typeface="Times New Roman"/>
                <a:cs typeface="Times New Roman"/>
              </a:rPr>
              <a:t>sensor, </a:t>
            </a:r>
            <a:r>
              <a:rPr sz="2400" spc="50" dirty="0">
                <a:latin typeface="Times New Roman"/>
                <a:cs typeface="Times New Roman"/>
              </a:rPr>
              <a:t>also </a:t>
            </a:r>
            <a:r>
              <a:rPr sz="2400" spc="30" dirty="0">
                <a:latin typeface="Times New Roman"/>
                <a:cs typeface="Times New Roman"/>
              </a:rPr>
              <a:t>called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85" dirty="0">
                <a:latin typeface="Times New Roman"/>
                <a:cs typeface="Times New Roman"/>
              </a:rPr>
              <a:t>transducer, converts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10" dirty="0">
                <a:latin typeface="Times New Roman"/>
                <a:cs typeface="Times New Roman"/>
              </a:rPr>
              <a:t>physical </a:t>
            </a:r>
            <a:r>
              <a:rPr sz="2400" spc="120" dirty="0">
                <a:latin typeface="Times New Roman"/>
                <a:cs typeface="Times New Roman"/>
              </a:rPr>
              <a:t>phenomenon  </a:t>
            </a:r>
            <a:r>
              <a:rPr sz="2400" spc="70" dirty="0">
                <a:latin typeface="Times New Roman"/>
                <a:cs typeface="Times New Roman"/>
              </a:rPr>
              <a:t>into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measurable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electrical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  <a:p>
            <a:pPr marL="12700" marR="5715" indent="-635" algn="just">
              <a:lnSpc>
                <a:spcPct val="100000"/>
              </a:lnSpc>
              <a:spcBef>
                <a:spcPts val="905"/>
              </a:spcBef>
            </a:pPr>
            <a:r>
              <a:rPr sz="2400" spc="60" dirty="0">
                <a:latin typeface="Times New Roman"/>
                <a:cs typeface="Times New Roman"/>
              </a:rPr>
              <a:t>Depending </a:t>
            </a:r>
            <a:r>
              <a:rPr sz="2400" spc="120" dirty="0">
                <a:latin typeface="Times New Roman"/>
                <a:cs typeface="Times New Roman"/>
              </a:rPr>
              <a:t>on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spc="100" dirty="0">
                <a:latin typeface="Times New Roman"/>
                <a:cs typeface="Times New Roman"/>
              </a:rPr>
              <a:t>type </a:t>
            </a:r>
            <a:r>
              <a:rPr sz="2400" spc="75" dirty="0">
                <a:latin typeface="Times New Roman"/>
                <a:cs typeface="Times New Roman"/>
              </a:rPr>
              <a:t>of </a:t>
            </a:r>
            <a:r>
              <a:rPr sz="2400" spc="85" dirty="0">
                <a:latin typeface="Times New Roman"/>
                <a:cs typeface="Times New Roman"/>
              </a:rPr>
              <a:t>sensor, </a:t>
            </a:r>
            <a:r>
              <a:rPr sz="2400" spc="40" dirty="0">
                <a:latin typeface="Times New Roman"/>
                <a:cs typeface="Times New Roman"/>
              </a:rPr>
              <a:t>its </a:t>
            </a:r>
            <a:r>
              <a:rPr sz="2400" spc="30" dirty="0">
                <a:latin typeface="Times New Roman"/>
                <a:cs typeface="Times New Roman"/>
              </a:rPr>
              <a:t>electrical </a:t>
            </a:r>
            <a:r>
              <a:rPr sz="2400" spc="135" dirty="0">
                <a:latin typeface="Times New Roman"/>
                <a:cs typeface="Times New Roman"/>
              </a:rPr>
              <a:t>output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spc="145" dirty="0">
                <a:latin typeface="Times New Roman"/>
                <a:cs typeface="Times New Roman"/>
              </a:rPr>
              <a:t>be </a:t>
            </a:r>
            <a:r>
              <a:rPr sz="2400" spc="110" dirty="0">
                <a:latin typeface="Times New Roman"/>
                <a:cs typeface="Times New Roman"/>
              </a:rPr>
              <a:t>a  </a:t>
            </a:r>
            <a:r>
              <a:rPr sz="2400" spc="65" dirty="0">
                <a:latin typeface="Times New Roman"/>
                <a:cs typeface="Times New Roman"/>
              </a:rPr>
              <a:t>voltage, </a:t>
            </a:r>
            <a:r>
              <a:rPr sz="2400" spc="80" dirty="0">
                <a:latin typeface="Times New Roman"/>
                <a:cs typeface="Times New Roman"/>
              </a:rPr>
              <a:t>current, </a:t>
            </a:r>
            <a:r>
              <a:rPr sz="2400" spc="70" dirty="0">
                <a:latin typeface="Times New Roman"/>
                <a:cs typeface="Times New Roman"/>
              </a:rPr>
              <a:t>resistance, </a:t>
            </a:r>
            <a:r>
              <a:rPr sz="2400" spc="95" dirty="0">
                <a:latin typeface="Times New Roman"/>
                <a:cs typeface="Times New Roman"/>
              </a:rPr>
              <a:t>or </a:t>
            </a:r>
            <a:r>
              <a:rPr sz="2400" spc="120" dirty="0">
                <a:latin typeface="Times New Roman"/>
                <a:cs typeface="Times New Roman"/>
              </a:rPr>
              <a:t>another </a:t>
            </a:r>
            <a:r>
              <a:rPr sz="2400" spc="35" dirty="0">
                <a:latin typeface="Times New Roman"/>
                <a:cs typeface="Times New Roman"/>
              </a:rPr>
              <a:t>electrical </a:t>
            </a:r>
            <a:r>
              <a:rPr sz="2400" spc="110" dirty="0">
                <a:latin typeface="Times New Roman"/>
                <a:cs typeface="Times New Roman"/>
              </a:rPr>
              <a:t>attribute </a:t>
            </a:r>
            <a:r>
              <a:rPr sz="2400" spc="150" dirty="0">
                <a:latin typeface="Times New Roman"/>
                <a:cs typeface="Times New Roman"/>
              </a:rPr>
              <a:t>that  </a:t>
            </a:r>
            <a:r>
              <a:rPr sz="2400" spc="30" dirty="0">
                <a:latin typeface="Times New Roman"/>
                <a:cs typeface="Times New Roman"/>
              </a:rPr>
              <a:t>varies </a:t>
            </a:r>
            <a:r>
              <a:rPr sz="2400" spc="75" dirty="0">
                <a:latin typeface="Times New Roman"/>
                <a:cs typeface="Times New Roman"/>
              </a:rPr>
              <a:t>over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8" y="1005073"/>
            <a:ext cx="797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Data </a:t>
            </a:r>
            <a:r>
              <a:rPr spc="-300" dirty="0"/>
              <a:t>Acquisition </a:t>
            </a:r>
            <a:r>
              <a:rPr spc="-434" dirty="0"/>
              <a:t>System</a:t>
            </a:r>
            <a:r>
              <a:rPr spc="-125" dirty="0"/>
              <a:t> </a:t>
            </a:r>
            <a:r>
              <a:rPr spc="-440" dirty="0"/>
              <a:t>(DAQ/DAS)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00965" algn="ctr">
              <a:lnSpc>
                <a:spcPct val="100000"/>
              </a:lnSpc>
              <a:spcBef>
                <a:spcPts val="890"/>
              </a:spcBef>
            </a:pPr>
            <a:r>
              <a:rPr spc="-229" dirty="0"/>
              <a:t>Signal</a:t>
            </a:r>
            <a:r>
              <a:rPr spc="-145" dirty="0"/>
              <a:t> </a:t>
            </a:r>
            <a:r>
              <a:rPr spc="-185" dirty="0"/>
              <a:t>Conditioning</a:t>
            </a:r>
          </a:p>
          <a:p>
            <a:pPr marL="113664" marR="5080">
              <a:lnSpc>
                <a:spcPct val="100000"/>
              </a:lnSpc>
              <a:spcBef>
                <a:spcPts val="795"/>
              </a:spcBef>
              <a:tabLst>
                <a:tab pos="1168400" algn="l"/>
                <a:tab pos="1957070" algn="l"/>
                <a:tab pos="3096895" algn="l"/>
                <a:tab pos="3532504" algn="l"/>
                <a:tab pos="4121150" algn="l"/>
                <a:tab pos="5241290" algn="l"/>
                <a:tab pos="6148705" algn="l"/>
                <a:tab pos="6757670" algn="l"/>
                <a:tab pos="7242809" algn="l"/>
                <a:tab pos="8072120" algn="l"/>
                <a:tab pos="8507730" algn="l"/>
              </a:tabLst>
            </a:pPr>
            <a:r>
              <a:rPr b="0" spc="-5" dirty="0">
                <a:latin typeface="Times New Roman"/>
                <a:cs typeface="Times New Roman"/>
              </a:rPr>
              <a:t>Signal</a:t>
            </a:r>
            <a:r>
              <a:rPr b="0" dirty="0">
                <a:latin typeface="Times New Roman"/>
                <a:cs typeface="Times New Roman"/>
              </a:rPr>
              <a:t>s	</a:t>
            </a:r>
            <a:r>
              <a:rPr b="0" spc="30" dirty="0">
                <a:latin typeface="Times New Roman"/>
                <a:cs typeface="Times New Roman"/>
              </a:rPr>
              <a:t>fr</a:t>
            </a:r>
            <a:r>
              <a:rPr b="0" spc="130" dirty="0">
                <a:latin typeface="Times New Roman"/>
                <a:cs typeface="Times New Roman"/>
              </a:rPr>
              <a:t>o</a:t>
            </a:r>
            <a:r>
              <a:rPr b="0" spc="95" dirty="0">
                <a:latin typeface="Times New Roman"/>
                <a:cs typeface="Times New Roman"/>
              </a:rPr>
              <a:t>m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100" dirty="0">
                <a:latin typeface="Times New Roman"/>
                <a:cs typeface="Times New Roman"/>
              </a:rPr>
              <a:t>sensor</a:t>
            </a:r>
            <a:r>
              <a:rPr b="0" spc="70" dirty="0">
                <a:latin typeface="Times New Roman"/>
                <a:cs typeface="Times New Roman"/>
              </a:rPr>
              <a:t>s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95" dirty="0">
                <a:latin typeface="Times New Roman"/>
                <a:cs typeface="Times New Roman"/>
              </a:rPr>
              <a:t>or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150" dirty="0">
                <a:latin typeface="Times New Roman"/>
                <a:cs typeface="Times New Roman"/>
              </a:rPr>
              <a:t>the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70" dirty="0">
                <a:latin typeface="Times New Roman"/>
                <a:cs typeface="Times New Roman"/>
              </a:rPr>
              <a:t>outs</a:t>
            </a:r>
            <a:r>
              <a:rPr b="0" spc="50" dirty="0">
                <a:latin typeface="Times New Roman"/>
                <a:cs typeface="Times New Roman"/>
              </a:rPr>
              <a:t>i</a:t>
            </a:r>
            <a:r>
              <a:rPr b="0" spc="145" dirty="0">
                <a:latin typeface="Times New Roman"/>
                <a:cs typeface="Times New Roman"/>
              </a:rPr>
              <a:t>d</a:t>
            </a:r>
            <a:r>
              <a:rPr b="0" spc="135" dirty="0">
                <a:latin typeface="Times New Roman"/>
                <a:cs typeface="Times New Roman"/>
              </a:rPr>
              <a:t>e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110" dirty="0">
                <a:latin typeface="Times New Roman"/>
                <a:cs typeface="Times New Roman"/>
              </a:rPr>
              <a:t>wo</a:t>
            </a:r>
            <a:r>
              <a:rPr b="0" spc="60" dirty="0">
                <a:latin typeface="Times New Roman"/>
                <a:cs typeface="Times New Roman"/>
              </a:rPr>
              <a:t>r</a:t>
            </a:r>
            <a:r>
              <a:rPr b="0" dirty="0">
                <a:latin typeface="Times New Roman"/>
                <a:cs typeface="Times New Roman"/>
              </a:rPr>
              <a:t>ld	</a:t>
            </a:r>
            <a:r>
              <a:rPr b="0" spc="75" dirty="0">
                <a:latin typeface="Times New Roman"/>
                <a:cs typeface="Times New Roman"/>
              </a:rPr>
              <a:t>can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150" dirty="0">
                <a:latin typeface="Times New Roman"/>
                <a:cs typeface="Times New Roman"/>
              </a:rPr>
              <a:t>b</a:t>
            </a:r>
            <a:r>
              <a:rPr b="0" spc="140" dirty="0">
                <a:latin typeface="Times New Roman"/>
                <a:cs typeface="Times New Roman"/>
              </a:rPr>
              <a:t>e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100" dirty="0">
                <a:latin typeface="Times New Roman"/>
                <a:cs typeface="Times New Roman"/>
              </a:rPr>
              <a:t>n</a:t>
            </a:r>
            <a:r>
              <a:rPr b="0" spc="-5" dirty="0">
                <a:latin typeface="Times New Roman"/>
                <a:cs typeface="Times New Roman"/>
              </a:rPr>
              <a:t>o</a:t>
            </a:r>
            <a:r>
              <a:rPr b="0" dirty="0">
                <a:latin typeface="Times New Roman"/>
                <a:cs typeface="Times New Roman"/>
              </a:rPr>
              <a:t>i</a:t>
            </a:r>
            <a:r>
              <a:rPr b="0" spc="60" dirty="0">
                <a:latin typeface="Times New Roman"/>
                <a:cs typeface="Times New Roman"/>
              </a:rPr>
              <a:t>s</a:t>
            </a:r>
            <a:r>
              <a:rPr b="0" spc="-85" dirty="0">
                <a:latin typeface="Times New Roman"/>
                <a:cs typeface="Times New Roman"/>
              </a:rPr>
              <a:t>y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95" dirty="0">
                <a:latin typeface="Times New Roman"/>
                <a:cs typeface="Times New Roman"/>
              </a:rPr>
              <a:t>or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130" dirty="0">
                <a:latin typeface="Times New Roman"/>
                <a:cs typeface="Times New Roman"/>
              </a:rPr>
              <a:t>too  </a:t>
            </a:r>
            <a:r>
              <a:rPr b="0" spc="100" dirty="0">
                <a:latin typeface="Times New Roman"/>
                <a:cs typeface="Times New Roman"/>
              </a:rPr>
              <a:t>dangerous </a:t>
            </a:r>
            <a:r>
              <a:rPr b="0" spc="165" dirty="0">
                <a:latin typeface="Times New Roman"/>
                <a:cs typeface="Times New Roman"/>
              </a:rPr>
              <a:t>to</a:t>
            </a:r>
            <a:r>
              <a:rPr b="0" spc="-445" dirty="0">
                <a:latin typeface="Times New Roman"/>
                <a:cs typeface="Times New Roman"/>
              </a:rPr>
              <a:t> </a:t>
            </a:r>
            <a:r>
              <a:rPr b="0" spc="105" dirty="0">
                <a:latin typeface="Times New Roman"/>
                <a:cs typeface="Times New Roman"/>
              </a:rPr>
              <a:t>measure </a:t>
            </a:r>
            <a:r>
              <a:rPr b="0" spc="20" dirty="0">
                <a:latin typeface="Times New Roman"/>
                <a:cs typeface="Times New Roman"/>
              </a:rPr>
              <a:t>directly.</a:t>
            </a:r>
          </a:p>
          <a:p>
            <a:pPr marL="113664" marR="5080">
              <a:lnSpc>
                <a:spcPct val="100000"/>
              </a:lnSpc>
              <a:spcBef>
                <a:spcPts val="900"/>
              </a:spcBef>
            </a:pPr>
            <a:r>
              <a:rPr b="0" spc="-15" dirty="0">
                <a:latin typeface="Times New Roman"/>
                <a:cs typeface="Times New Roman"/>
              </a:rPr>
              <a:t>Signal </a:t>
            </a:r>
            <a:r>
              <a:rPr b="0" spc="45" dirty="0">
                <a:latin typeface="Times New Roman"/>
                <a:cs typeface="Times New Roman"/>
              </a:rPr>
              <a:t>conditioning </a:t>
            </a:r>
            <a:r>
              <a:rPr b="0" spc="5" dirty="0">
                <a:latin typeface="Times New Roman"/>
                <a:cs typeface="Times New Roman"/>
              </a:rPr>
              <a:t>circuitry </a:t>
            </a:r>
            <a:r>
              <a:rPr b="0" spc="70" dirty="0">
                <a:latin typeface="Times New Roman"/>
                <a:cs typeface="Times New Roman"/>
              </a:rPr>
              <a:t>manipulates </a:t>
            </a:r>
            <a:r>
              <a:rPr b="0" spc="110" dirty="0">
                <a:latin typeface="Times New Roman"/>
                <a:cs typeface="Times New Roman"/>
              </a:rPr>
              <a:t>a </a:t>
            </a:r>
            <a:r>
              <a:rPr b="0" spc="15" dirty="0">
                <a:latin typeface="Times New Roman"/>
                <a:cs typeface="Times New Roman"/>
              </a:rPr>
              <a:t>signal </a:t>
            </a:r>
            <a:r>
              <a:rPr b="0" spc="70" dirty="0">
                <a:latin typeface="Times New Roman"/>
                <a:cs typeface="Times New Roman"/>
              </a:rPr>
              <a:t>into </a:t>
            </a:r>
            <a:r>
              <a:rPr b="0" spc="110" dirty="0">
                <a:latin typeface="Times New Roman"/>
                <a:cs typeface="Times New Roman"/>
              </a:rPr>
              <a:t>a </a:t>
            </a:r>
            <a:r>
              <a:rPr b="0" spc="75" dirty="0">
                <a:latin typeface="Times New Roman"/>
                <a:cs typeface="Times New Roman"/>
              </a:rPr>
              <a:t>form </a:t>
            </a:r>
            <a:r>
              <a:rPr b="0" spc="150" dirty="0">
                <a:latin typeface="Times New Roman"/>
                <a:cs typeface="Times New Roman"/>
              </a:rPr>
              <a:t>that </a:t>
            </a:r>
            <a:r>
              <a:rPr b="0" spc="-35" dirty="0">
                <a:latin typeface="Times New Roman"/>
                <a:cs typeface="Times New Roman"/>
              </a:rPr>
              <a:t>is  </a:t>
            </a:r>
            <a:r>
              <a:rPr b="0" spc="60" dirty="0">
                <a:latin typeface="Times New Roman"/>
                <a:cs typeface="Times New Roman"/>
              </a:rPr>
              <a:t>suitable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spc="65" dirty="0">
                <a:latin typeface="Times New Roman"/>
                <a:cs typeface="Times New Roman"/>
              </a:rPr>
              <a:t>for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spc="70" dirty="0">
                <a:latin typeface="Times New Roman"/>
                <a:cs typeface="Times New Roman"/>
              </a:rPr>
              <a:t>input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70" dirty="0">
                <a:latin typeface="Times New Roman"/>
                <a:cs typeface="Times New Roman"/>
              </a:rPr>
              <a:t>into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spc="100" dirty="0">
                <a:latin typeface="Times New Roman"/>
                <a:cs typeface="Times New Roman"/>
              </a:rPr>
              <a:t>an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spc="-180" dirty="0">
                <a:latin typeface="Times New Roman"/>
                <a:cs typeface="Times New Roman"/>
              </a:rPr>
              <a:t>ADC.</a:t>
            </a:r>
          </a:p>
          <a:p>
            <a:pPr marL="113664" marR="6985" indent="65405">
              <a:lnSpc>
                <a:spcPct val="100000"/>
              </a:lnSpc>
              <a:spcBef>
                <a:spcPts val="900"/>
              </a:spcBef>
              <a:tabLst>
                <a:tab pos="826769" algn="l"/>
                <a:tab pos="1999614" algn="l"/>
                <a:tab pos="2585085" algn="l"/>
                <a:tab pos="3646170" algn="l"/>
                <a:tab pos="5528310" algn="l"/>
                <a:tab pos="7252970" algn="l"/>
                <a:tab pos="8474075" algn="l"/>
              </a:tabLst>
            </a:pPr>
            <a:r>
              <a:rPr b="0" spc="-65" dirty="0">
                <a:latin typeface="Times New Roman"/>
                <a:cs typeface="Times New Roman"/>
              </a:rPr>
              <a:t>Thi</a:t>
            </a:r>
            <a:r>
              <a:rPr b="0" spc="-50" dirty="0">
                <a:latin typeface="Times New Roman"/>
                <a:cs typeface="Times New Roman"/>
              </a:rPr>
              <a:t>s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25" dirty="0">
                <a:latin typeface="Times New Roman"/>
                <a:cs typeface="Times New Roman"/>
              </a:rPr>
              <a:t>cir</a:t>
            </a:r>
            <a:r>
              <a:rPr b="0" spc="20" dirty="0">
                <a:latin typeface="Times New Roman"/>
                <a:cs typeface="Times New Roman"/>
              </a:rPr>
              <a:t>c</a:t>
            </a:r>
            <a:r>
              <a:rPr b="0" spc="45" dirty="0">
                <a:latin typeface="Times New Roman"/>
                <a:cs typeface="Times New Roman"/>
              </a:rPr>
              <a:t>uitr</a:t>
            </a:r>
            <a:r>
              <a:rPr b="0" spc="-85" dirty="0">
                <a:latin typeface="Times New Roman"/>
                <a:cs typeface="Times New Roman"/>
              </a:rPr>
              <a:t>y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75" dirty="0">
                <a:latin typeface="Times New Roman"/>
                <a:cs typeface="Times New Roman"/>
              </a:rPr>
              <a:t>can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20" dirty="0">
                <a:latin typeface="Times New Roman"/>
                <a:cs typeface="Times New Roman"/>
              </a:rPr>
              <a:t>in</a:t>
            </a:r>
            <a:r>
              <a:rPr b="0" spc="50" dirty="0">
                <a:latin typeface="Times New Roman"/>
                <a:cs typeface="Times New Roman"/>
              </a:rPr>
              <a:t>clude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15" dirty="0">
                <a:latin typeface="Times New Roman"/>
                <a:cs typeface="Times New Roman"/>
              </a:rPr>
              <a:t>amplif</a:t>
            </a:r>
            <a:r>
              <a:rPr b="0" spc="25" dirty="0">
                <a:latin typeface="Times New Roman"/>
                <a:cs typeface="Times New Roman"/>
              </a:rPr>
              <a:t>icati</a:t>
            </a:r>
            <a:r>
              <a:rPr b="0" spc="45" dirty="0">
                <a:latin typeface="Times New Roman"/>
                <a:cs typeface="Times New Roman"/>
              </a:rPr>
              <a:t>o</a:t>
            </a:r>
            <a:r>
              <a:rPr b="0" spc="50" dirty="0">
                <a:latin typeface="Times New Roman"/>
                <a:cs typeface="Times New Roman"/>
              </a:rPr>
              <a:t>n,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150" dirty="0">
                <a:latin typeface="Times New Roman"/>
                <a:cs typeface="Times New Roman"/>
              </a:rPr>
              <a:t>att</a:t>
            </a:r>
            <a:r>
              <a:rPr b="0" spc="220" dirty="0">
                <a:latin typeface="Times New Roman"/>
                <a:cs typeface="Times New Roman"/>
              </a:rPr>
              <a:t>e</a:t>
            </a:r>
            <a:r>
              <a:rPr b="0" spc="90" dirty="0">
                <a:latin typeface="Times New Roman"/>
                <a:cs typeface="Times New Roman"/>
              </a:rPr>
              <a:t>n</a:t>
            </a:r>
            <a:r>
              <a:rPr b="0" spc="80" dirty="0">
                <a:latin typeface="Times New Roman"/>
                <a:cs typeface="Times New Roman"/>
              </a:rPr>
              <a:t>u</a:t>
            </a:r>
            <a:r>
              <a:rPr b="0" spc="65" dirty="0">
                <a:latin typeface="Times New Roman"/>
                <a:cs typeface="Times New Roman"/>
              </a:rPr>
              <a:t>ation,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75" dirty="0">
                <a:latin typeface="Times New Roman"/>
                <a:cs typeface="Times New Roman"/>
              </a:rPr>
              <a:t>f</a:t>
            </a:r>
            <a:r>
              <a:rPr b="0" spc="-55" dirty="0">
                <a:latin typeface="Times New Roman"/>
                <a:cs typeface="Times New Roman"/>
              </a:rPr>
              <a:t>i</a:t>
            </a:r>
            <a:r>
              <a:rPr b="0" spc="65" dirty="0">
                <a:latin typeface="Times New Roman"/>
                <a:cs typeface="Times New Roman"/>
              </a:rPr>
              <a:t>lt</a:t>
            </a:r>
            <a:r>
              <a:rPr b="0" spc="110" dirty="0">
                <a:latin typeface="Times New Roman"/>
                <a:cs typeface="Times New Roman"/>
              </a:rPr>
              <a:t>e</a:t>
            </a:r>
            <a:r>
              <a:rPr b="0" spc="50" dirty="0">
                <a:latin typeface="Times New Roman"/>
                <a:cs typeface="Times New Roman"/>
              </a:rPr>
              <a:t>r</a:t>
            </a:r>
            <a:r>
              <a:rPr b="0" spc="10" dirty="0">
                <a:latin typeface="Times New Roman"/>
                <a:cs typeface="Times New Roman"/>
              </a:rPr>
              <a:t>ing,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95" dirty="0">
                <a:latin typeface="Times New Roman"/>
                <a:cs typeface="Times New Roman"/>
              </a:rPr>
              <a:t>a</a:t>
            </a:r>
            <a:r>
              <a:rPr b="0" spc="100" dirty="0">
                <a:latin typeface="Times New Roman"/>
                <a:cs typeface="Times New Roman"/>
              </a:rPr>
              <a:t>n</a:t>
            </a:r>
            <a:r>
              <a:rPr b="0" spc="80" dirty="0">
                <a:latin typeface="Times New Roman"/>
                <a:cs typeface="Times New Roman"/>
              </a:rPr>
              <a:t>d  </a:t>
            </a:r>
            <a:r>
              <a:rPr b="0" spc="35" dirty="0">
                <a:latin typeface="Times New Roman"/>
                <a:cs typeface="Times New Roman"/>
              </a:rPr>
              <a:t>isolation.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8" y="1005073"/>
            <a:ext cx="797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Data </a:t>
            </a:r>
            <a:r>
              <a:rPr spc="-300" dirty="0"/>
              <a:t>Acquisition </a:t>
            </a:r>
            <a:r>
              <a:rPr spc="-434" dirty="0"/>
              <a:t>System</a:t>
            </a:r>
            <a:r>
              <a:rPr spc="-125" dirty="0"/>
              <a:t> </a:t>
            </a:r>
            <a:r>
              <a:rPr spc="-440" dirty="0"/>
              <a:t>(DAQ/DAS)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99695" algn="ctr">
              <a:lnSpc>
                <a:spcPct val="100000"/>
              </a:lnSpc>
              <a:spcBef>
                <a:spcPts val="890"/>
              </a:spcBef>
            </a:pPr>
            <a:r>
              <a:rPr spc="-190" dirty="0"/>
              <a:t>Analog-to-Digital </a:t>
            </a:r>
            <a:r>
              <a:rPr spc="-204" dirty="0"/>
              <a:t>Converter</a:t>
            </a:r>
            <a:r>
              <a:rPr spc="-80" dirty="0"/>
              <a:t> </a:t>
            </a:r>
            <a:r>
              <a:rPr spc="-210" dirty="0"/>
              <a:t>(ADC)</a:t>
            </a:r>
          </a:p>
          <a:p>
            <a:pPr marL="113664" marR="7620">
              <a:lnSpc>
                <a:spcPct val="100000"/>
              </a:lnSpc>
              <a:spcBef>
                <a:spcPts val="795"/>
              </a:spcBef>
            </a:pPr>
            <a:r>
              <a:rPr b="0" spc="10" dirty="0">
                <a:latin typeface="Times New Roman"/>
                <a:cs typeface="Times New Roman"/>
              </a:rPr>
              <a:t>Analog </a:t>
            </a:r>
            <a:r>
              <a:rPr b="0" spc="25" dirty="0">
                <a:latin typeface="Times New Roman"/>
                <a:cs typeface="Times New Roman"/>
              </a:rPr>
              <a:t>signals </a:t>
            </a:r>
            <a:r>
              <a:rPr b="0" spc="75" dirty="0">
                <a:latin typeface="Times New Roman"/>
                <a:cs typeface="Times New Roman"/>
              </a:rPr>
              <a:t>from </a:t>
            </a:r>
            <a:r>
              <a:rPr b="0" spc="90" dirty="0">
                <a:latin typeface="Times New Roman"/>
                <a:cs typeface="Times New Roman"/>
              </a:rPr>
              <a:t>sensors </a:t>
            </a:r>
            <a:r>
              <a:rPr b="0" spc="110" dirty="0">
                <a:latin typeface="Times New Roman"/>
                <a:cs typeface="Times New Roman"/>
              </a:rPr>
              <a:t>must </a:t>
            </a:r>
            <a:r>
              <a:rPr b="0" spc="155" dirty="0">
                <a:latin typeface="Times New Roman"/>
                <a:cs typeface="Times New Roman"/>
              </a:rPr>
              <a:t>be </a:t>
            </a:r>
            <a:r>
              <a:rPr b="0" spc="100" dirty="0">
                <a:latin typeface="Times New Roman"/>
                <a:cs typeface="Times New Roman"/>
              </a:rPr>
              <a:t>converted </a:t>
            </a:r>
            <a:r>
              <a:rPr b="0" spc="70" dirty="0">
                <a:latin typeface="Times New Roman"/>
                <a:cs typeface="Times New Roman"/>
              </a:rPr>
              <a:t>into </a:t>
            </a:r>
            <a:r>
              <a:rPr b="0" spc="15" dirty="0">
                <a:latin typeface="Times New Roman"/>
                <a:cs typeface="Times New Roman"/>
              </a:rPr>
              <a:t>digital </a:t>
            </a:r>
            <a:r>
              <a:rPr b="0" spc="110" dirty="0">
                <a:latin typeface="Times New Roman"/>
                <a:cs typeface="Times New Roman"/>
              </a:rPr>
              <a:t>before </a:t>
            </a:r>
            <a:r>
              <a:rPr b="0" spc="819" dirty="0">
                <a:latin typeface="Times New Roman"/>
                <a:cs typeface="Times New Roman"/>
              </a:rPr>
              <a:t> </a:t>
            </a:r>
            <a:r>
              <a:rPr b="0" spc="90" dirty="0">
                <a:latin typeface="Times New Roman"/>
                <a:cs typeface="Times New Roman"/>
              </a:rPr>
              <a:t>they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110" dirty="0">
                <a:latin typeface="Times New Roman"/>
                <a:cs typeface="Times New Roman"/>
              </a:rPr>
              <a:t>are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b="0" spc="75" dirty="0">
                <a:latin typeface="Times New Roman"/>
                <a:cs typeface="Times New Roman"/>
              </a:rPr>
              <a:t>manipulated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20" dirty="0">
                <a:latin typeface="Times New Roman"/>
                <a:cs typeface="Times New Roman"/>
              </a:rPr>
              <a:t>by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Times New Roman"/>
                <a:cs typeface="Times New Roman"/>
              </a:rPr>
              <a:t>digital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100" dirty="0">
                <a:latin typeface="Times New Roman"/>
                <a:cs typeface="Times New Roman"/>
              </a:rPr>
              <a:t>equipment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spc="65" dirty="0">
                <a:latin typeface="Times New Roman"/>
                <a:cs typeface="Times New Roman"/>
              </a:rPr>
              <a:t>such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85" dirty="0">
                <a:latin typeface="Times New Roman"/>
                <a:cs typeface="Times New Roman"/>
              </a:rPr>
              <a:t>as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spc="110" dirty="0">
                <a:latin typeface="Times New Roman"/>
                <a:cs typeface="Times New Roman"/>
              </a:rPr>
              <a:t>a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95" dirty="0">
                <a:latin typeface="Times New Roman"/>
                <a:cs typeface="Times New Roman"/>
              </a:rPr>
              <a:t>computer.</a:t>
            </a:r>
          </a:p>
          <a:p>
            <a:pPr marL="113664" marR="5715">
              <a:lnSpc>
                <a:spcPct val="100000"/>
              </a:lnSpc>
              <a:spcBef>
                <a:spcPts val="900"/>
              </a:spcBef>
            </a:pPr>
            <a:r>
              <a:rPr b="0" spc="-80" dirty="0">
                <a:latin typeface="Times New Roman"/>
                <a:cs typeface="Times New Roman"/>
              </a:rPr>
              <a:t>An </a:t>
            </a:r>
            <a:r>
              <a:rPr b="0" spc="-240" dirty="0">
                <a:latin typeface="Times New Roman"/>
                <a:cs typeface="Times New Roman"/>
              </a:rPr>
              <a:t>ADC </a:t>
            </a:r>
            <a:r>
              <a:rPr b="0" spc="-35" dirty="0">
                <a:latin typeface="Times New Roman"/>
                <a:cs typeface="Times New Roman"/>
              </a:rPr>
              <a:t>is </a:t>
            </a:r>
            <a:r>
              <a:rPr b="0" spc="110" dirty="0">
                <a:latin typeface="Times New Roman"/>
                <a:cs typeface="Times New Roman"/>
              </a:rPr>
              <a:t>a </a:t>
            </a:r>
            <a:r>
              <a:rPr b="0" spc="25" dirty="0">
                <a:latin typeface="Times New Roman"/>
                <a:cs typeface="Times New Roman"/>
              </a:rPr>
              <a:t>chip </a:t>
            </a:r>
            <a:r>
              <a:rPr b="0" spc="150" dirty="0">
                <a:latin typeface="Times New Roman"/>
                <a:cs typeface="Times New Roman"/>
              </a:rPr>
              <a:t>that </a:t>
            </a:r>
            <a:r>
              <a:rPr b="0" spc="60" dirty="0">
                <a:latin typeface="Times New Roman"/>
                <a:cs typeface="Times New Roman"/>
              </a:rPr>
              <a:t>provides </a:t>
            </a:r>
            <a:r>
              <a:rPr b="0" spc="110" dirty="0">
                <a:latin typeface="Times New Roman"/>
                <a:cs typeface="Times New Roman"/>
              </a:rPr>
              <a:t>a </a:t>
            </a:r>
            <a:r>
              <a:rPr b="0" spc="15" dirty="0">
                <a:latin typeface="Times New Roman"/>
                <a:cs typeface="Times New Roman"/>
              </a:rPr>
              <a:t>digital </a:t>
            </a:r>
            <a:r>
              <a:rPr b="0" spc="105" dirty="0">
                <a:latin typeface="Times New Roman"/>
                <a:cs typeface="Times New Roman"/>
              </a:rPr>
              <a:t>representation </a:t>
            </a:r>
            <a:r>
              <a:rPr b="0" spc="75" dirty="0">
                <a:latin typeface="Times New Roman"/>
                <a:cs typeface="Times New Roman"/>
              </a:rPr>
              <a:t>of </a:t>
            </a:r>
            <a:r>
              <a:rPr b="0" spc="100" dirty="0">
                <a:latin typeface="Times New Roman"/>
                <a:cs typeface="Times New Roman"/>
              </a:rPr>
              <a:t>an </a:t>
            </a:r>
            <a:r>
              <a:rPr b="0" spc="70" dirty="0">
                <a:latin typeface="Times New Roman"/>
                <a:cs typeface="Times New Roman"/>
              </a:rPr>
              <a:t>analog  </a:t>
            </a:r>
            <a:r>
              <a:rPr b="0" spc="15" dirty="0">
                <a:latin typeface="Times New Roman"/>
                <a:cs typeface="Times New Roman"/>
              </a:rPr>
              <a:t>signal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b="0" spc="150" dirty="0">
                <a:latin typeface="Times New Roman"/>
                <a:cs typeface="Times New Roman"/>
              </a:rPr>
              <a:t>at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100" dirty="0">
                <a:latin typeface="Times New Roman"/>
                <a:cs typeface="Times New Roman"/>
              </a:rPr>
              <a:t>an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85" dirty="0">
                <a:latin typeface="Times New Roman"/>
                <a:cs typeface="Times New Roman"/>
              </a:rPr>
              <a:t>instant</a:t>
            </a:r>
            <a:r>
              <a:rPr b="0" spc="-90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in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spc="65" dirty="0">
                <a:latin typeface="Times New Roman"/>
                <a:cs typeface="Times New Roman"/>
              </a:rPr>
              <a:t>time.</a:t>
            </a:r>
          </a:p>
          <a:p>
            <a:pPr marL="113664" marR="5080" indent="65405">
              <a:lnSpc>
                <a:spcPct val="100000"/>
              </a:lnSpc>
              <a:spcBef>
                <a:spcPts val="900"/>
              </a:spcBef>
            </a:pPr>
            <a:r>
              <a:rPr b="0" spc="-25" dirty="0">
                <a:latin typeface="Times New Roman"/>
                <a:cs typeface="Times New Roman"/>
              </a:rPr>
              <a:t>In </a:t>
            </a:r>
            <a:r>
              <a:rPr b="0" spc="60" dirty="0">
                <a:latin typeface="Times New Roman"/>
                <a:cs typeface="Times New Roman"/>
              </a:rPr>
              <a:t>practice, </a:t>
            </a:r>
            <a:r>
              <a:rPr b="0" spc="70" dirty="0">
                <a:latin typeface="Times New Roman"/>
                <a:cs typeface="Times New Roman"/>
              </a:rPr>
              <a:t>analog </a:t>
            </a:r>
            <a:r>
              <a:rPr b="0" spc="25" dirty="0">
                <a:latin typeface="Times New Roman"/>
                <a:cs typeface="Times New Roman"/>
              </a:rPr>
              <a:t>signals </a:t>
            </a:r>
            <a:r>
              <a:rPr b="0" spc="45" dirty="0">
                <a:latin typeface="Times New Roman"/>
                <a:cs typeface="Times New Roman"/>
              </a:rPr>
              <a:t>continuously </a:t>
            </a:r>
            <a:r>
              <a:rPr b="0" spc="5" dirty="0">
                <a:latin typeface="Times New Roman"/>
                <a:cs typeface="Times New Roman"/>
              </a:rPr>
              <a:t>vary </a:t>
            </a:r>
            <a:r>
              <a:rPr b="0" spc="75" dirty="0">
                <a:latin typeface="Times New Roman"/>
                <a:cs typeface="Times New Roman"/>
              </a:rPr>
              <a:t>over </a:t>
            </a:r>
            <a:r>
              <a:rPr b="0" spc="80" dirty="0">
                <a:latin typeface="Times New Roman"/>
                <a:cs typeface="Times New Roman"/>
              </a:rPr>
              <a:t>time </a:t>
            </a:r>
            <a:r>
              <a:rPr b="0" spc="105" dirty="0">
                <a:latin typeface="Times New Roman"/>
                <a:cs typeface="Times New Roman"/>
              </a:rPr>
              <a:t>and </a:t>
            </a:r>
            <a:r>
              <a:rPr b="0" spc="100" dirty="0">
                <a:latin typeface="Times New Roman"/>
                <a:cs typeface="Times New Roman"/>
              </a:rPr>
              <a:t>an </a:t>
            </a:r>
            <a:r>
              <a:rPr b="0" spc="-240" dirty="0">
                <a:latin typeface="Times New Roman"/>
                <a:cs typeface="Times New Roman"/>
              </a:rPr>
              <a:t>ADC  </a:t>
            </a:r>
            <a:r>
              <a:rPr b="0" spc="100" dirty="0">
                <a:latin typeface="Times New Roman"/>
                <a:cs typeface="Times New Roman"/>
              </a:rPr>
              <a:t>takes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spc="40" dirty="0">
                <a:latin typeface="Times New Roman"/>
                <a:cs typeface="Times New Roman"/>
              </a:rPr>
              <a:t>periodic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Arial"/>
                <a:cs typeface="Arial"/>
              </a:rPr>
              <a:t>“samples”</a:t>
            </a:r>
            <a:r>
              <a:rPr b="0" spc="-150" dirty="0">
                <a:latin typeface="Arial"/>
                <a:cs typeface="Arial"/>
              </a:rPr>
              <a:t> </a:t>
            </a:r>
            <a:r>
              <a:rPr b="0" spc="75" dirty="0">
                <a:latin typeface="Times New Roman"/>
                <a:cs typeface="Times New Roman"/>
              </a:rPr>
              <a:t>of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150" dirty="0">
                <a:latin typeface="Times New Roman"/>
                <a:cs typeface="Times New Roman"/>
              </a:rPr>
              <a:t>the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Times New Roman"/>
                <a:cs typeface="Times New Roman"/>
              </a:rPr>
              <a:t>signal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150" dirty="0">
                <a:latin typeface="Times New Roman"/>
                <a:cs typeface="Times New Roman"/>
              </a:rPr>
              <a:t>at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spc="110" dirty="0">
                <a:latin typeface="Times New Roman"/>
                <a:cs typeface="Times New Roman"/>
              </a:rPr>
              <a:t>a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85" dirty="0">
                <a:latin typeface="Times New Roman"/>
                <a:cs typeface="Times New Roman"/>
              </a:rPr>
              <a:t>predefined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spc="105" dirty="0">
                <a:latin typeface="Times New Roman"/>
                <a:cs typeface="Times New Roman"/>
              </a:rPr>
              <a:t>rate.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8" y="866643"/>
            <a:ext cx="797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Data </a:t>
            </a:r>
            <a:r>
              <a:rPr spc="-300" dirty="0"/>
              <a:t>Acquisition </a:t>
            </a:r>
            <a:r>
              <a:rPr spc="-434" dirty="0"/>
              <a:t>System</a:t>
            </a:r>
            <a:r>
              <a:rPr spc="-125" dirty="0"/>
              <a:t> </a:t>
            </a:r>
            <a:r>
              <a:rPr spc="-440" dirty="0"/>
              <a:t>(DAQ/DAS)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50" y="1807841"/>
            <a:ext cx="9904095" cy="43059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605"/>
              </a:spcBef>
            </a:pPr>
            <a:r>
              <a:rPr sz="2400" b="1" spc="-210" dirty="0">
                <a:latin typeface="Verdana"/>
                <a:cs typeface="Verdana"/>
              </a:rPr>
              <a:t>Methodology/Process </a:t>
            </a:r>
            <a:r>
              <a:rPr sz="2400" b="1" spc="-229" dirty="0">
                <a:latin typeface="Verdana"/>
                <a:cs typeface="Verdana"/>
              </a:rPr>
              <a:t>of </a:t>
            </a:r>
            <a:r>
              <a:rPr sz="2400" b="1" spc="-185" dirty="0">
                <a:latin typeface="Verdana"/>
                <a:cs typeface="Verdana"/>
              </a:rPr>
              <a:t>Data </a:t>
            </a:r>
            <a:r>
              <a:rPr sz="2400" b="1" spc="-200" dirty="0">
                <a:latin typeface="Verdana"/>
                <a:cs typeface="Verdana"/>
              </a:rPr>
              <a:t>Acquisition</a:t>
            </a:r>
            <a:r>
              <a:rPr sz="2400" b="1" spc="35" dirty="0">
                <a:latin typeface="Verdana"/>
                <a:cs typeface="Verdana"/>
              </a:rPr>
              <a:t> </a:t>
            </a:r>
            <a:r>
              <a:rPr sz="2400" b="1" spc="-290" dirty="0"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194945" marR="6985" indent="-182880">
              <a:lnSpc>
                <a:spcPts val="2600"/>
              </a:lnSpc>
              <a:spcBef>
                <a:spcPts val="819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85" dirty="0">
                <a:latin typeface="Times New Roman"/>
                <a:cs typeface="Times New Roman"/>
              </a:rPr>
              <a:t>DAS </a:t>
            </a:r>
            <a:r>
              <a:rPr sz="2400" spc="70" dirty="0">
                <a:latin typeface="Times New Roman"/>
                <a:cs typeface="Times New Roman"/>
              </a:rPr>
              <a:t>begins </a:t>
            </a:r>
            <a:r>
              <a:rPr sz="2400" spc="60" dirty="0">
                <a:latin typeface="Times New Roman"/>
                <a:cs typeface="Times New Roman"/>
              </a:rPr>
              <a:t>with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spc="10" dirty="0">
                <a:latin typeface="Times New Roman"/>
                <a:cs typeface="Times New Roman"/>
              </a:rPr>
              <a:t>physical </a:t>
            </a:r>
            <a:r>
              <a:rPr sz="2400" spc="95" dirty="0">
                <a:latin typeface="Times New Roman"/>
                <a:cs typeface="Times New Roman"/>
              </a:rPr>
              <a:t>property </a:t>
            </a:r>
            <a:r>
              <a:rPr sz="2400" spc="165" dirty="0">
                <a:latin typeface="Times New Roman"/>
                <a:cs typeface="Times New Roman"/>
              </a:rPr>
              <a:t>to </a:t>
            </a:r>
            <a:r>
              <a:rPr sz="2400" spc="145" dirty="0">
                <a:latin typeface="Times New Roman"/>
                <a:cs typeface="Times New Roman"/>
              </a:rPr>
              <a:t>be </a:t>
            </a:r>
            <a:r>
              <a:rPr sz="2400" spc="95" dirty="0">
                <a:latin typeface="Times New Roman"/>
                <a:cs typeface="Times New Roman"/>
              </a:rPr>
              <a:t>measured. </a:t>
            </a:r>
            <a:r>
              <a:rPr sz="2400" spc="30" dirty="0">
                <a:latin typeface="Times New Roman"/>
                <a:cs typeface="Times New Roman"/>
              </a:rPr>
              <a:t>Examples </a:t>
            </a:r>
            <a:r>
              <a:rPr sz="2400" spc="75" dirty="0">
                <a:latin typeface="Times New Roman"/>
                <a:cs typeface="Times New Roman"/>
              </a:rPr>
              <a:t>of </a:t>
            </a:r>
            <a:r>
              <a:rPr sz="2400" spc="50" dirty="0">
                <a:latin typeface="Times New Roman"/>
                <a:cs typeface="Times New Roman"/>
              </a:rPr>
              <a:t>this  </a:t>
            </a:r>
            <a:r>
              <a:rPr sz="2400" spc="30" dirty="0">
                <a:latin typeface="Times New Roman"/>
                <a:cs typeface="Times New Roman"/>
              </a:rPr>
              <a:t>include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temperature,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light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intensity,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gas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pressure,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fluid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flow,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force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2590"/>
              </a:lnSpc>
              <a:spcBef>
                <a:spcPts val="894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54" dirty="0">
                <a:latin typeface="Times New Roman"/>
                <a:cs typeface="Times New Roman"/>
              </a:rPr>
              <a:t>A </a:t>
            </a:r>
            <a:r>
              <a:rPr sz="2400" spc="85" dirty="0">
                <a:latin typeface="Times New Roman"/>
                <a:cs typeface="Times New Roman"/>
              </a:rPr>
              <a:t>sensor, </a:t>
            </a:r>
            <a:r>
              <a:rPr sz="2400" spc="30" dirty="0">
                <a:latin typeface="Times New Roman"/>
                <a:cs typeface="Times New Roman"/>
              </a:rPr>
              <a:t>which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type </a:t>
            </a:r>
            <a:r>
              <a:rPr sz="2400" spc="75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transducer </a:t>
            </a:r>
            <a:r>
              <a:rPr sz="2400" spc="85" dirty="0">
                <a:latin typeface="Times New Roman"/>
                <a:cs typeface="Times New Roman"/>
              </a:rPr>
              <a:t>converts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10" dirty="0">
                <a:latin typeface="Times New Roman"/>
                <a:cs typeface="Times New Roman"/>
              </a:rPr>
              <a:t>physical </a:t>
            </a:r>
            <a:r>
              <a:rPr sz="2400" spc="95" dirty="0">
                <a:latin typeface="Times New Roman"/>
                <a:cs typeface="Times New Roman"/>
              </a:rPr>
              <a:t>property </a:t>
            </a:r>
            <a:r>
              <a:rPr sz="2400" spc="75" dirty="0">
                <a:latin typeface="Times New Roman"/>
                <a:cs typeface="Times New Roman"/>
              </a:rPr>
              <a:t>into </a:t>
            </a:r>
            <a:r>
              <a:rPr sz="2400" spc="110" dirty="0">
                <a:latin typeface="Times New Roman"/>
                <a:cs typeface="Times New Roman"/>
              </a:rPr>
              <a:t>a  </a:t>
            </a:r>
            <a:r>
              <a:rPr sz="2400" spc="75" dirty="0">
                <a:latin typeface="Times New Roman"/>
                <a:cs typeface="Times New Roman"/>
              </a:rPr>
              <a:t>corresponding </a:t>
            </a:r>
            <a:r>
              <a:rPr sz="2400" spc="30" dirty="0">
                <a:latin typeface="Times New Roman"/>
                <a:cs typeface="Times New Roman"/>
              </a:rPr>
              <a:t>electrical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  <a:p>
            <a:pPr marL="194945" marR="7620" indent="-182880">
              <a:lnSpc>
                <a:spcPts val="2590"/>
              </a:lnSpc>
              <a:spcBef>
                <a:spcPts val="91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5" dirty="0">
                <a:latin typeface="Times New Roman"/>
                <a:cs typeface="Times New Roman"/>
              </a:rPr>
              <a:t>Signal </a:t>
            </a:r>
            <a:r>
              <a:rPr sz="2400" spc="45" dirty="0">
                <a:latin typeface="Times New Roman"/>
                <a:cs typeface="Times New Roman"/>
              </a:rPr>
              <a:t>conditioning </a:t>
            </a:r>
            <a:r>
              <a:rPr sz="2400" spc="40" dirty="0">
                <a:latin typeface="Times New Roman"/>
                <a:cs typeface="Times New Roman"/>
              </a:rPr>
              <a:t>may </a:t>
            </a:r>
            <a:r>
              <a:rPr sz="2400" spc="145" dirty="0">
                <a:latin typeface="Times New Roman"/>
                <a:cs typeface="Times New Roman"/>
              </a:rPr>
              <a:t>be </a:t>
            </a:r>
            <a:r>
              <a:rPr sz="2400" spc="70" dirty="0">
                <a:latin typeface="Times New Roman"/>
                <a:cs typeface="Times New Roman"/>
              </a:rPr>
              <a:t>necessary </a:t>
            </a:r>
            <a:r>
              <a:rPr sz="2400" spc="-65" dirty="0">
                <a:latin typeface="Times New Roman"/>
                <a:cs typeface="Times New Roman"/>
              </a:rPr>
              <a:t>if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spc="15" dirty="0">
                <a:latin typeface="Times New Roman"/>
                <a:cs typeface="Times New Roman"/>
              </a:rPr>
              <a:t>signal </a:t>
            </a:r>
            <a:r>
              <a:rPr sz="2400" spc="75" dirty="0">
                <a:latin typeface="Times New Roman"/>
                <a:cs typeface="Times New Roman"/>
              </a:rPr>
              <a:t>from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95" dirty="0">
                <a:latin typeface="Times New Roman"/>
                <a:cs typeface="Times New Roman"/>
              </a:rPr>
              <a:t>transducer </a:t>
            </a:r>
            <a:r>
              <a:rPr sz="2400" spc="-35" dirty="0">
                <a:latin typeface="Times New Roman"/>
                <a:cs typeface="Times New Roman"/>
              </a:rPr>
              <a:t>is  </a:t>
            </a:r>
            <a:r>
              <a:rPr sz="2400" spc="140" dirty="0">
                <a:latin typeface="Times New Roman"/>
                <a:cs typeface="Times New Roman"/>
              </a:rPr>
              <a:t>not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suitable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for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DAQ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hardware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being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 marL="194945" marR="8890" indent="-182880">
              <a:lnSpc>
                <a:spcPts val="259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30" dirty="0">
                <a:latin typeface="Times New Roman"/>
                <a:cs typeface="Times New Roman"/>
              </a:rPr>
              <a:t>After </a:t>
            </a:r>
            <a:r>
              <a:rPr sz="2400" spc="15" dirty="0">
                <a:latin typeface="Times New Roman"/>
                <a:cs typeface="Times New Roman"/>
              </a:rPr>
              <a:t>signal </a:t>
            </a:r>
            <a:r>
              <a:rPr sz="2400" spc="45" dirty="0">
                <a:latin typeface="Times New Roman"/>
                <a:cs typeface="Times New Roman"/>
              </a:rPr>
              <a:t>conditioning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analog </a:t>
            </a:r>
            <a:r>
              <a:rPr sz="2400" spc="80" dirty="0">
                <a:latin typeface="Times New Roman"/>
                <a:cs typeface="Times New Roman"/>
              </a:rPr>
              <a:t>wave </a:t>
            </a:r>
            <a:r>
              <a:rPr sz="2400" spc="140" dirty="0">
                <a:latin typeface="Times New Roman"/>
                <a:cs typeface="Times New Roman"/>
              </a:rPr>
              <a:t>output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100" dirty="0">
                <a:latin typeface="Times New Roman"/>
                <a:cs typeface="Times New Roman"/>
              </a:rPr>
              <a:t>converted </a:t>
            </a:r>
            <a:r>
              <a:rPr sz="2400" spc="70" dirty="0">
                <a:latin typeface="Times New Roman"/>
                <a:cs typeface="Times New Roman"/>
              </a:rPr>
              <a:t>into </a:t>
            </a:r>
            <a:r>
              <a:rPr sz="2400" spc="15" dirty="0">
                <a:latin typeface="Times New Roman"/>
                <a:cs typeface="Times New Roman"/>
              </a:rPr>
              <a:t>digital  </a:t>
            </a:r>
            <a:r>
              <a:rPr sz="2400" spc="75" dirty="0">
                <a:latin typeface="Times New Roman"/>
                <a:cs typeface="Times New Roman"/>
              </a:rPr>
              <a:t>form </a:t>
            </a:r>
            <a:r>
              <a:rPr sz="2400" spc="40" dirty="0">
                <a:latin typeface="Times New Roman"/>
                <a:cs typeface="Times New Roman"/>
              </a:rPr>
              <a:t>using </a:t>
            </a:r>
            <a:r>
              <a:rPr sz="2400" spc="-165" dirty="0">
                <a:latin typeface="Times New Roman"/>
                <a:cs typeface="Times New Roman"/>
              </a:rPr>
              <a:t>A/D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converter.</a:t>
            </a:r>
            <a:endParaRPr sz="2400">
              <a:latin typeface="Times New Roman"/>
              <a:cs typeface="Times New Roman"/>
            </a:endParaRPr>
          </a:p>
          <a:p>
            <a:pPr marL="194945" indent="-182880">
              <a:lnSpc>
                <a:spcPts val="2735"/>
              </a:lnSpc>
              <a:spcBef>
                <a:spcPts val="58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1083310" algn="l"/>
                <a:tab pos="2482215" algn="l"/>
                <a:tab pos="3131820" algn="l"/>
                <a:tab pos="4093210" algn="l"/>
                <a:tab pos="4765040" algn="l"/>
                <a:tab pos="5307330" algn="l"/>
                <a:tab pos="6648450" algn="l"/>
                <a:tab pos="7145655" algn="l"/>
                <a:tab pos="8256270" algn="l"/>
                <a:tab pos="8957310" algn="l"/>
              </a:tabLst>
            </a:pPr>
            <a:r>
              <a:rPr sz="2400" spc="50" dirty="0">
                <a:latin typeface="Times New Roman"/>
                <a:cs typeface="Times New Roman"/>
              </a:rPr>
              <a:t>Once	</a:t>
            </a:r>
            <a:r>
              <a:rPr sz="2400" spc="25" dirty="0">
                <a:latin typeface="Times New Roman"/>
                <a:cs typeface="Times New Roman"/>
              </a:rPr>
              <a:t>digitized,	</a:t>
            </a:r>
            <a:r>
              <a:rPr sz="2400" spc="150" dirty="0">
                <a:latin typeface="Times New Roman"/>
                <a:cs typeface="Times New Roman"/>
              </a:rPr>
              <a:t>the	</a:t>
            </a:r>
            <a:r>
              <a:rPr sz="2400" spc="20" dirty="0">
                <a:latin typeface="Times New Roman"/>
                <a:cs typeface="Times New Roman"/>
              </a:rPr>
              <a:t>signal	</a:t>
            </a:r>
            <a:r>
              <a:rPr sz="2400" spc="70" dirty="0">
                <a:latin typeface="Times New Roman"/>
                <a:cs typeface="Times New Roman"/>
              </a:rPr>
              <a:t>can	</a:t>
            </a:r>
            <a:r>
              <a:rPr sz="2400" spc="145" dirty="0">
                <a:latin typeface="Times New Roman"/>
                <a:cs typeface="Times New Roman"/>
              </a:rPr>
              <a:t>be	</a:t>
            </a:r>
            <a:r>
              <a:rPr sz="2400" spc="120" dirty="0">
                <a:latin typeface="Times New Roman"/>
                <a:cs typeface="Times New Roman"/>
              </a:rPr>
              <a:t>encoded	</a:t>
            </a:r>
            <a:r>
              <a:rPr sz="2400" spc="165" dirty="0">
                <a:latin typeface="Times New Roman"/>
                <a:cs typeface="Times New Roman"/>
              </a:rPr>
              <a:t>to	</a:t>
            </a:r>
            <a:r>
              <a:rPr sz="2400" spc="100" dirty="0">
                <a:latin typeface="Times New Roman"/>
                <a:cs typeface="Times New Roman"/>
              </a:rPr>
              <a:t>reduce	</a:t>
            </a:r>
            <a:r>
              <a:rPr sz="2400" spc="105" dirty="0">
                <a:latin typeface="Times New Roman"/>
                <a:cs typeface="Times New Roman"/>
              </a:rPr>
              <a:t>and	</a:t>
            </a:r>
            <a:r>
              <a:rPr sz="2400" spc="90" dirty="0">
                <a:latin typeface="Times New Roman"/>
                <a:cs typeface="Times New Roman"/>
              </a:rPr>
              <a:t>correct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ts val="2735"/>
              </a:lnSpc>
            </a:pPr>
            <a:r>
              <a:rPr sz="2400" spc="55" dirty="0">
                <a:latin typeface="Times New Roman"/>
                <a:cs typeface="Times New Roman"/>
              </a:rPr>
              <a:t>transmission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errors.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83496" cy="44150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3"/>
              <a:ext cx="9579864" cy="4311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605"/>
              <a:ext cx="9296400" cy="4034790"/>
            </a:xfrm>
            <a:custGeom>
              <a:avLst/>
              <a:gdLst/>
              <a:ahLst/>
              <a:cxnLst/>
              <a:rect l="l" t="t" r="r" b="b"/>
              <a:pathLst>
                <a:path w="9296400" h="4034790">
                  <a:moveTo>
                    <a:pt x="0" y="4034789"/>
                  </a:moveTo>
                  <a:lnTo>
                    <a:pt x="9296399" y="4034789"/>
                  </a:lnTo>
                  <a:lnTo>
                    <a:pt x="9296399" y="0"/>
                  </a:lnTo>
                  <a:lnTo>
                    <a:pt x="0" y="0"/>
                  </a:lnTo>
                  <a:lnTo>
                    <a:pt x="0" y="4034789"/>
                  </a:lnTo>
                  <a:close/>
                </a:path>
              </a:pathLst>
            </a:custGeom>
            <a:ln w="6349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724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1920239" y="731519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724"/>
              <a:ext cx="1691639" cy="645795"/>
            </a:xfrm>
            <a:custGeom>
              <a:avLst/>
              <a:gdLst/>
              <a:ahLst/>
              <a:cxnLst/>
              <a:rect l="l" t="t" r="r" b="b"/>
              <a:pathLst>
                <a:path w="1691640" h="645794">
                  <a:moveTo>
                    <a:pt x="0" y="0"/>
                  </a:moveTo>
                  <a:lnTo>
                    <a:pt x="0" y="640079"/>
                  </a:lnTo>
                </a:path>
                <a:path w="1691640" h="645794">
                  <a:moveTo>
                    <a:pt x="1691639" y="0"/>
                  </a:moveTo>
                  <a:lnTo>
                    <a:pt x="1691639" y="640079"/>
                  </a:lnTo>
                </a:path>
                <a:path w="1691640" h="645794">
                  <a:moveTo>
                    <a:pt x="0" y="645261"/>
                  </a:moveTo>
                  <a:lnTo>
                    <a:pt x="1691639" y="645261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39161" y="2762246"/>
            <a:ext cx="3324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65" dirty="0"/>
              <a:t>THANK</a:t>
            </a:r>
            <a:r>
              <a:rPr sz="4800" spc="-615" dirty="0"/>
              <a:t> </a:t>
            </a:r>
            <a:r>
              <a:rPr sz="4800" spc="-54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828" y="1006597"/>
            <a:ext cx="5831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Analog </a:t>
            </a:r>
            <a:r>
              <a:rPr spc="-195" dirty="0"/>
              <a:t>and </a:t>
            </a:r>
            <a:r>
              <a:rPr spc="-335" dirty="0"/>
              <a:t>Digital</a:t>
            </a:r>
            <a:r>
              <a:rPr spc="-325" dirty="0"/>
              <a:t> </a:t>
            </a:r>
            <a:r>
              <a:rPr spc="-370" dirty="0"/>
              <a:t>Signals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2207645"/>
            <a:ext cx="10180320" cy="372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302" y="1006597"/>
            <a:ext cx="7375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Periodic </a:t>
            </a:r>
            <a:r>
              <a:rPr spc="-195" dirty="0"/>
              <a:t>and </a:t>
            </a:r>
            <a:r>
              <a:rPr spc="-245" dirty="0"/>
              <a:t>Nonperiodic</a:t>
            </a:r>
            <a:r>
              <a:rPr spc="-285" dirty="0"/>
              <a:t> </a:t>
            </a:r>
            <a:r>
              <a:rPr spc="-370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7514" y="2116951"/>
            <a:ext cx="9236710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3515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60" dirty="0">
                <a:latin typeface="Times New Roman"/>
                <a:cs typeface="Times New Roman"/>
              </a:rPr>
              <a:t>Both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analog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digital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signals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take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one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two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forms: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periodic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or  </a:t>
            </a:r>
            <a:r>
              <a:rPr sz="2400" spc="55" dirty="0">
                <a:latin typeface="Times New Roman"/>
                <a:cs typeface="Times New Roman"/>
              </a:rPr>
              <a:t>nonperiodic.</a:t>
            </a:r>
            <a:endParaRPr sz="2400">
              <a:latin typeface="Times New Roman"/>
              <a:cs typeface="Times New Roman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54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periodic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signal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completes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pattern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within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measurable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time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frame,  </a:t>
            </a:r>
            <a:r>
              <a:rPr sz="2400" spc="30" dirty="0">
                <a:latin typeface="Times New Roman"/>
                <a:cs typeface="Times New Roman"/>
              </a:rPr>
              <a:t>called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65" dirty="0">
                <a:latin typeface="Times New Roman"/>
                <a:cs typeface="Times New Roman"/>
              </a:rPr>
              <a:t>period, </a:t>
            </a:r>
            <a:r>
              <a:rPr sz="2400" spc="105" dirty="0">
                <a:latin typeface="Times New Roman"/>
                <a:cs typeface="Times New Roman"/>
              </a:rPr>
              <a:t>and </a:t>
            </a:r>
            <a:r>
              <a:rPr sz="2400" spc="125" dirty="0">
                <a:latin typeface="Times New Roman"/>
                <a:cs typeface="Times New Roman"/>
              </a:rPr>
              <a:t>repeats </a:t>
            </a:r>
            <a:r>
              <a:rPr sz="2400" spc="150" dirty="0">
                <a:latin typeface="Times New Roman"/>
                <a:cs typeface="Times New Roman"/>
              </a:rPr>
              <a:t>that </a:t>
            </a:r>
            <a:r>
              <a:rPr sz="2400" spc="135" dirty="0">
                <a:latin typeface="Times New Roman"/>
                <a:cs typeface="Times New Roman"/>
              </a:rPr>
              <a:t>pattern </a:t>
            </a:r>
            <a:r>
              <a:rPr sz="2400" spc="75" dirty="0">
                <a:latin typeface="Times New Roman"/>
                <a:cs typeface="Times New Roman"/>
              </a:rPr>
              <a:t>over </a:t>
            </a:r>
            <a:r>
              <a:rPr sz="2400" spc="120" dirty="0">
                <a:latin typeface="Times New Roman"/>
                <a:cs typeface="Times New Roman"/>
              </a:rPr>
              <a:t>subsequent </a:t>
            </a:r>
            <a:r>
              <a:rPr sz="2400" spc="35" dirty="0">
                <a:latin typeface="Times New Roman"/>
                <a:cs typeface="Times New Roman"/>
              </a:rPr>
              <a:t>identical  </a:t>
            </a:r>
            <a:r>
              <a:rPr sz="2400" spc="65" dirty="0">
                <a:latin typeface="Times New Roman"/>
                <a:cs typeface="Times New Roman"/>
              </a:rPr>
              <a:t>periods.</a:t>
            </a:r>
            <a:endParaRPr sz="2400">
              <a:latin typeface="Times New Roman"/>
              <a:cs typeface="Times New Roman"/>
            </a:endParaRPr>
          </a:p>
          <a:p>
            <a:pPr marL="262255" indent="-25019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6289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completion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one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full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pattern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called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cycle.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54" dirty="0">
                <a:latin typeface="Times New Roman"/>
                <a:cs typeface="Times New Roman"/>
              </a:rPr>
              <a:t>A </a:t>
            </a:r>
            <a:r>
              <a:rPr sz="2400" spc="60" dirty="0">
                <a:latin typeface="Times New Roman"/>
                <a:cs typeface="Times New Roman"/>
              </a:rPr>
              <a:t>nonperiodic </a:t>
            </a:r>
            <a:r>
              <a:rPr sz="2400" spc="20" dirty="0">
                <a:latin typeface="Times New Roman"/>
                <a:cs typeface="Times New Roman"/>
              </a:rPr>
              <a:t>signal </a:t>
            </a:r>
            <a:r>
              <a:rPr sz="2400" spc="90" dirty="0">
                <a:latin typeface="Times New Roman"/>
                <a:cs typeface="Times New Roman"/>
              </a:rPr>
              <a:t>changes without </a:t>
            </a:r>
            <a:r>
              <a:rPr sz="2400" spc="35" dirty="0">
                <a:latin typeface="Times New Roman"/>
                <a:cs typeface="Times New Roman"/>
              </a:rPr>
              <a:t>exhibiting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135" dirty="0">
                <a:latin typeface="Times New Roman"/>
                <a:cs typeface="Times New Roman"/>
              </a:rPr>
              <a:t>pattern </a:t>
            </a:r>
            <a:r>
              <a:rPr sz="2400" spc="95" dirty="0">
                <a:latin typeface="Times New Roman"/>
                <a:cs typeface="Times New Roman"/>
              </a:rPr>
              <a:t>or</a:t>
            </a:r>
            <a:r>
              <a:rPr sz="2400" spc="6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cycle</a:t>
            </a:r>
            <a:endParaRPr sz="2400">
              <a:latin typeface="Times New Roman"/>
              <a:cs typeface="Times New Roman"/>
            </a:endParaRPr>
          </a:p>
          <a:p>
            <a:pPr marL="195580" algn="just">
              <a:lnSpc>
                <a:spcPct val="100000"/>
              </a:lnSpc>
            </a:pPr>
            <a:r>
              <a:rPr sz="2400" spc="150" dirty="0">
                <a:latin typeface="Times New Roman"/>
                <a:cs typeface="Times New Roman"/>
              </a:rPr>
              <a:t>that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repeats </a:t>
            </a:r>
            <a:r>
              <a:rPr sz="2400" spc="75" dirty="0">
                <a:latin typeface="Times New Roman"/>
                <a:cs typeface="Times New Roman"/>
              </a:rPr>
              <a:t>over </a:t>
            </a:r>
            <a:r>
              <a:rPr sz="2400" spc="6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60" dirty="0">
                <a:latin typeface="Times New Roman"/>
                <a:cs typeface="Times New Roman"/>
              </a:rPr>
              <a:t>Both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analog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digital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signals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periodic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nonperiodic.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Analog </a:t>
            </a:r>
            <a:r>
              <a:rPr spc="-365" dirty="0"/>
              <a:t>to </a:t>
            </a:r>
            <a:r>
              <a:rPr spc="-335" dirty="0"/>
              <a:t>Digital </a:t>
            </a:r>
            <a:r>
              <a:rPr spc="-305" dirty="0"/>
              <a:t>Converter</a:t>
            </a:r>
            <a:r>
              <a:rPr spc="-30" dirty="0"/>
              <a:t> </a:t>
            </a:r>
            <a:r>
              <a:rPr spc="-315" dirty="0"/>
              <a:t>(ADC)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2779" y="2116951"/>
            <a:ext cx="8796655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118745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2400" spc="-80" dirty="0">
                <a:latin typeface="Times New Roman"/>
                <a:cs typeface="Times New Roman"/>
              </a:rPr>
              <a:t>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Arial"/>
                <a:cs typeface="Arial"/>
              </a:rPr>
              <a:t>analog-to-digital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converter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system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that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converts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analog  </a:t>
            </a:r>
            <a:r>
              <a:rPr sz="2400" spc="15" dirty="0">
                <a:latin typeface="Times New Roman"/>
                <a:cs typeface="Times New Roman"/>
              </a:rPr>
              <a:t>signal </a:t>
            </a:r>
            <a:r>
              <a:rPr sz="2400" spc="70" dirty="0">
                <a:latin typeface="Times New Roman"/>
                <a:cs typeface="Times New Roman"/>
              </a:rPr>
              <a:t>into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42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digital signal.</a:t>
            </a:r>
            <a:endParaRPr sz="24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2400" spc="-80" dirty="0">
                <a:latin typeface="Times New Roman"/>
                <a:cs typeface="Times New Roman"/>
              </a:rPr>
              <a:t>An </a:t>
            </a:r>
            <a:r>
              <a:rPr sz="2400" spc="-240" dirty="0">
                <a:latin typeface="Times New Roman"/>
                <a:cs typeface="Times New Roman"/>
              </a:rPr>
              <a:t>ADC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inputs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analog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electrical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signal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such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voltage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current  </a:t>
            </a:r>
            <a:r>
              <a:rPr sz="2400" spc="105" dirty="0">
                <a:latin typeface="Times New Roman"/>
                <a:cs typeface="Times New Roman"/>
              </a:rPr>
              <a:t>and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outputs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binary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number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digital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39162" y="4168392"/>
            <a:ext cx="6531467" cy="1866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Analog </a:t>
            </a:r>
            <a:r>
              <a:rPr spc="-365" dirty="0"/>
              <a:t>to </a:t>
            </a:r>
            <a:r>
              <a:rPr spc="-335" dirty="0"/>
              <a:t>Digital </a:t>
            </a:r>
            <a:r>
              <a:rPr spc="-305" dirty="0"/>
              <a:t>Converter</a:t>
            </a:r>
            <a:r>
              <a:rPr spc="-30" dirty="0"/>
              <a:t> </a:t>
            </a:r>
            <a:r>
              <a:rPr spc="-315" dirty="0"/>
              <a:t>(ADC)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2871" y="2068075"/>
            <a:ext cx="8820150" cy="36823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800" b="1" spc="-305" dirty="0">
                <a:latin typeface="Verdana"/>
                <a:cs typeface="Verdana"/>
              </a:rPr>
              <a:t>Resolution </a:t>
            </a:r>
            <a:r>
              <a:rPr sz="2800" b="1" spc="-270" dirty="0">
                <a:latin typeface="Verdana"/>
                <a:cs typeface="Verdana"/>
              </a:rPr>
              <a:t>of</a:t>
            </a:r>
            <a:r>
              <a:rPr sz="2800" b="1" spc="-35" dirty="0">
                <a:latin typeface="Verdana"/>
                <a:cs typeface="Verdana"/>
              </a:rPr>
              <a:t> </a:t>
            </a:r>
            <a:r>
              <a:rPr sz="2800" b="1" spc="-110" dirty="0">
                <a:latin typeface="Verdana"/>
                <a:cs typeface="Verdana"/>
              </a:rPr>
              <a:t>ADC</a:t>
            </a:r>
            <a:endParaRPr sz="2800">
              <a:latin typeface="Verdana"/>
              <a:cs typeface="Verdana"/>
            </a:endParaRPr>
          </a:p>
          <a:p>
            <a:pPr marL="495300" marR="75565" indent="-182880">
              <a:lnSpc>
                <a:spcPct val="100000"/>
              </a:lnSpc>
              <a:spcBef>
                <a:spcPts val="409"/>
              </a:spcBef>
              <a:buClr>
                <a:srgbClr val="252525"/>
              </a:buClr>
              <a:buFont typeface="Wingdings"/>
              <a:buChar char=""/>
              <a:tabLst>
                <a:tab pos="495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resolution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converter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indicates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number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discrete  </a:t>
            </a:r>
            <a:r>
              <a:rPr sz="2400" spc="40" dirty="0">
                <a:latin typeface="Times New Roman"/>
                <a:cs typeface="Times New Roman"/>
              </a:rPr>
              <a:t>values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produce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over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range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analog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495300" marR="30480" indent="-182880">
              <a:lnSpc>
                <a:spcPct val="100000"/>
              </a:lnSpc>
              <a:spcBef>
                <a:spcPts val="509"/>
              </a:spcBef>
              <a:buClr>
                <a:srgbClr val="252525"/>
              </a:buClr>
              <a:buFont typeface="Wingdings"/>
              <a:buChar char=""/>
              <a:tabLst>
                <a:tab pos="495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resolution </a:t>
            </a:r>
            <a:r>
              <a:rPr sz="2400" spc="75" dirty="0">
                <a:latin typeface="Times New Roman"/>
                <a:cs typeface="Times New Roman"/>
              </a:rPr>
              <a:t>of </a:t>
            </a:r>
            <a:r>
              <a:rPr sz="2400" spc="105" dirty="0">
                <a:latin typeface="Times New Roman"/>
                <a:cs typeface="Times New Roman"/>
              </a:rPr>
              <a:t>an </a:t>
            </a:r>
            <a:r>
              <a:rPr sz="2400" spc="-165" dirty="0">
                <a:latin typeface="Times New Roman"/>
                <a:cs typeface="Times New Roman"/>
              </a:rPr>
              <a:t>A/D </a:t>
            </a:r>
            <a:r>
              <a:rPr sz="2400" spc="90" dirty="0">
                <a:latin typeface="Times New Roman"/>
                <a:cs typeface="Times New Roman"/>
              </a:rPr>
              <a:t>converter </a:t>
            </a:r>
            <a:r>
              <a:rPr sz="2400" spc="-125" dirty="0">
                <a:latin typeface="Times New Roman"/>
                <a:cs typeface="Times New Roman"/>
              </a:rPr>
              <a:t>(ADC) </a:t>
            </a:r>
            <a:r>
              <a:rPr sz="2400" spc="-40" dirty="0">
                <a:latin typeface="Times New Roman"/>
                <a:cs typeface="Times New Roman"/>
              </a:rPr>
              <a:t>is </a:t>
            </a:r>
            <a:r>
              <a:rPr sz="2400" spc="40" dirty="0">
                <a:latin typeface="Times New Roman"/>
                <a:cs typeface="Times New Roman"/>
              </a:rPr>
              <a:t>specified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spc="60" dirty="0">
                <a:latin typeface="Times New Roman"/>
                <a:cs typeface="Times New Roman"/>
              </a:rPr>
              <a:t>bits </a:t>
            </a:r>
            <a:r>
              <a:rPr sz="2400" spc="105" dirty="0">
                <a:latin typeface="Times New Roman"/>
                <a:cs typeface="Times New Roman"/>
              </a:rPr>
              <a:t>and  </a:t>
            </a:r>
            <a:r>
              <a:rPr sz="2400" spc="95" dirty="0">
                <a:latin typeface="Times New Roman"/>
                <a:cs typeface="Times New Roman"/>
              </a:rPr>
              <a:t>determines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how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many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distinct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output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codes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(2</a:t>
            </a:r>
            <a:r>
              <a:rPr sz="2400" spc="15" baseline="24305" dirty="0">
                <a:latin typeface="Times New Roman"/>
                <a:cs typeface="Times New Roman"/>
              </a:rPr>
              <a:t>n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converter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is  </a:t>
            </a:r>
            <a:r>
              <a:rPr sz="2400" spc="75" dirty="0">
                <a:latin typeface="Times New Roman"/>
                <a:cs typeface="Times New Roman"/>
              </a:rPr>
              <a:t>capable of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producing.</a:t>
            </a:r>
            <a:endParaRPr sz="2400">
              <a:latin typeface="Times New Roman"/>
              <a:cs typeface="Times New Roman"/>
            </a:endParaRPr>
          </a:p>
          <a:p>
            <a:pPr marL="495300" indent="-182880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Font typeface="Wingdings"/>
              <a:buChar char=""/>
              <a:tabLst>
                <a:tab pos="495300" algn="l"/>
              </a:tabLst>
            </a:pPr>
            <a:r>
              <a:rPr sz="2400" spc="5" dirty="0">
                <a:latin typeface="Times New Roman"/>
                <a:cs typeface="Times New Roman"/>
              </a:rPr>
              <a:t>For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example,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8-bit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ADC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produces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spc="-7" baseline="24305" dirty="0">
                <a:latin typeface="Times New Roman"/>
                <a:cs typeface="Times New Roman"/>
              </a:rPr>
              <a:t>8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256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output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codes.</a:t>
            </a:r>
            <a:endParaRPr sz="2400">
              <a:latin typeface="Times New Roman"/>
              <a:cs typeface="Times New Roman"/>
            </a:endParaRPr>
          </a:p>
          <a:p>
            <a:pPr marL="495300" marR="674370" indent="-18288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495300" algn="l"/>
              </a:tabLst>
            </a:pP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other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words,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resolution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smallest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voltage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increment  </a:t>
            </a:r>
            <a:r>
              <a:rPr sz="2400" spc="75" dirty="0">
                <a:latin typeface="Times New Roman"/>
                <a:cs typeface="Times New Roman"/>
              </a:rPr>
              <a:t>corresponding </a:t>
            </a:r>
            <a:r>
              <a:rPr sz="2400" spc="165" dirty="0">
                <a:latin typeface="Times New Roman"/>
                <a:cs typeface="Times New Roman"/>
              </a:rPr>
              <a:t>to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b="1" spc="-535" dirty="0">
                <a:latin typeface="Arial"/>
                <a:cs typeface="Arial"/>
              </a:rPr>
              <a:t>1 </a:t>
            </a:r>
            <a:r>
              <a:rPr sz="2400" b="1" spc="-320" dirty="0">
                <a:latin typeface="Arial"/>
                <a:cs typeface="Arial"/>
              </a:rPr>
              <a:t>LSB </a:t>
            </a:r>
            <a:r>
              <a:rPr sz="2400" spc="80" dirty="0">
                <a:latin typeface="Times New Roman"/>
                <a:cs typeface="Times New Roman"/>
              </a:rPr>
              <a:t>change.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Analog </a:t>
            </a:r>
            <a:r>
              <a:rPr spc="-365" dirty="0"/>
              <a:t>to </a:t>
            </a:r>
            <a:r>
              <a:rPr spc="-335" dirty="0"/>
              <a:t>Digital </a:t>
            </a:r>
            <a:r>
              <a:rPr spc="-305" dirty="0"/>
              <a:t>Converter</a:t>
            </a:r>
            <a:r>
              <a:rPr spc="-30" dirty="0"/>
              <a:t> </a:t>
            </a:r>
            <a:r>
              <a:rPr spc="-315" dirty="0"/>
              <a:t>(ADC)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5" y="2051419"/>
            <a:ext cx="4785995" cy="17907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94945" marR="5715" indent="-182880">
              <a:lnSpc>
                <a:spcPts val="2300"/>
              </a:lnSpc>
              <a:spcBef>
                <a:spcPts val="66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54" dirty="0">
                <a:latin typeface="Times New Roman"/>
                <a:cs typeface="Times New Roman"/>
              </a:rPr>
              <a:t>A </a:t>
            </a:r>
            <a:r>
              <a:rPr sz="2400" spc="-15" dirty="0">
                <a:latin typeface="Times New Roman"/>
                <a:cs typeface="Times New Roman"/>
              </a:rPr>
              <a:t>3-bit </a:t>
            </a:r>
            <a:r>
              <a:rPr sz="2400" spc="-240" dirty="0">
                <a:latin typeface="Times New Roman"/>
                <a:cs typeface="Times New Roman"/>
              </a:rPr>
              <a:t>ADC </a:t>
            </a:r>
            <a:r>
              <a:rPr sz="2400" spc="25" dirty="0">
                <a:latin typeface="Times New Roman"/>
                <a:cs typeface="Times New Roman"/>
              </a:rPr>
              <a:t>gives </a:t>
            </a:r>
            <a:r>
              <a:rPr sz="2400" spc="120" dirty="0">
                <a:latin typeface="Times New Roman"/>
                <a:cs typeface="Times New Roman"/>
              </a:rPr>
              <a:t>8 </a:t>
            </a:r>
            <a:r>
              <a:rPr sz="2400" spc="55" dirty="0">
                <a:latin typeface="Times New Roman"/>
                <a:cs typeface="Times New Roman"/>
              </a:rPr>
              <a:t>possible </a:t>
            </a:r>
            <a:r>
              <a:rPr sz="2400" spc="135" dirty="0">
                <a:latin typeface="Times New Roman"/>
                <a:cs typeface="Times New Roman"/>
              </a:rPr>
              <a:t>output  </a:t>
            </a:r>
            <a:r>
              <a:rPr sz="2400" spc="85" dirty="0">
                <a:latin typeface="Times New Roman"/>
                <a:cs typeface="Times New Roman"/>
              </a:rPr>
              <a:t>codes.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23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1079500" algn="l"/>
                <a:tab pos="1741170" algn="l"/>
                <a:tab pos="2464435" algn="l"/>
                <a:tab pos="3464560" algn="l"/>
              </a:tabLst>
            </a:pPr>
            <a:r>
              <a:rPr sz="2400" spc="35" dirty="0">
                <a:latin typeface="Times New Roman"/>
                <a:cs typeface="Times New Roman"/>
              </a:rPr>
              <a:t>Mor</a:t>
            </a:r>
            <a:r>
              <a:rPr sz="2400" spc="165" dirty="0">
                <a:latin typeface="Times New Roman"/>
                <a:cs typeface="Times New Roman"/>
              </a:rPr>
              <a:t>e	</a:t>
            </a:r>
            <a:r>
              <a:rPr sz="2400" spc="60" dirty="0">
                <a:latin typeface="Times New Roman"/>
                <a:cs typeface="Times New Roman"/>
              </a:rPr>
              <a:t>bits	</a:t>
            </a:r>
            <a:r>
              <a:rPr sz="2400" spc="15" dirty="0">
                <a:latin typeface="Times New Roman"/>
                <a:cs typeface="Times New Roman"/>
              </a:rPr>
              <a:t>give	</a:t>
            </a:r>
            <a:r>
              <a:rPr sz="2400" spc="185" dirty="0">
                <a:latin typeface="Times New Roman"/>
                <a:cs typeface="Times New Roman"/>
              </a:rPr>
              <a:t>bet</a:t>
            </a:r>
            <a:r>
              <a:rPr sz="2400" spc="130" dirty="0">
                <a:latin typeface="Times New Roman"/>
                <a:cs typeface="Times New Roman"/>
              </a:rPr>
              <a:t>t</a:t>
            </a:r>
            <a:r>
              <a:rPr sz="2400" spc="114" dirty="0">
                <a:latin typeface="Times New Roman"/>
                <a:cs typeface="Times New Roman"/>
              </a:rPr>
              <a:t>e</a:t>
            </a:r>
            <a:r>
              <a:rPr sz="2400" spc="9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0" dirty="0">
                <a:latin typeface="Times New Roman"/>
                <a:cs typeface="Times New Roman"/>
              </a:rPr>
              <a:t>r</a:t>
            </a:r>
            <a:r>
              <a:rPr sz="2400" spc="110" dirty="0">
                <a:latin typeface="Times New Roman"/>
                <a:cs typeface="Times New Roman"/>
              </a:rPr>
              <a:t>es</a:t>
            </a:r>
            <a:r>
              <a:rPr sz="2400" spc="14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luti</a:t>
            </a:r>
            <a:r>
              <a:rPr sz="2400" spc="90" dirty="0">
                <a:latin typeface="Times New Roman"/>
                <a:cs typeface="Times New Roman"/>
              </a:rPr>
              <a:t>on  </a:t>
            </a:r>
            <a:r>
              <a:rPr sz="2400" spc="105" dirty="0">
                <a:latin typeface="Times New Roman"/>
                <a:cs typeface="Times New Roman"/>
              </a:rPr>
              <a:t>and </a:t>
            </a:r>
            <a:r>
              <a:rPr sz="2400" spc="35" dirty="0">
                <a:latin typeface="Times New Roman"/>
                <a:cs typeface="Times New Roman"/>
              </a:rPr>
              <a:t>smaller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steps.</a:t>
            </a:r>
            <a:endParaRPr sz="240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spcBef>
                <a:spcPts val="35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574675" algn="l"/>
                <a:tab pos="1505585" algn="l"/>
                <a:tab pos="2947670" algn="l"/>
                <a:tab pos="4109720" algn="l"/>
              </a:tabLst>
            </a:pPr>
            <a:r>
              <a:rPr sz="2400" spc="-254" dirty="0">
                <a:latin typeface="Times New Roman"/>
                <a:cs typeface="Times New Roman"/>
              </a:rPr>
              <a:t>A	</a:t>
            </a:r>
            <a:r>
              <a:rPr sz="2400" spc="70" dirty="0">
                <a:latin typeface="Times New Roman"/>
                <a:cs typeface="Times New Roman"/>
              </a:rPr>
              <a:t>lowe</a:t>
            </a:r>
            <a:r>
              <a:rPr sz="2400" spc="50" dirty="0">
                <a:latin typeface="Times New Roman"/>
                <a:cs typeface="Times New Roman"/>
              </a:rPr>
              <a:t>r	r</a:t>
            </a:r>
            <a:r>
              <a:rPr sz="2400" spc="95" dirty="0">
                <a:latin typeface="Times New Roman"/>
                <a:cs typeface="Times New Roman"/>
              </a:rPr>
              <a:t>e</a:t>
            </a:r>
            <a:r>
              <a:rPr sz="2400" spc="75" dirty="0">
                <a:latin typeface="Times New Roman"/>
                <a:cs typeface="Times New Roman"/>
              </a:rPr>
              <a:t>f</a:t>
            </a:r>
            <a:r>
              <a:rPr sz="2400" spc="114" dirty="0">
                <a:latin typeface="Times New Roman"/>
                <a:cs typeface="Times New Roman"/>
              </a:rPr>
              <a:t>e</a:t>
            </a:r>
            <a:r>
              <a:rPr sz="2400" spc="90" dirty="0">
                <a:latin typeface="Times New Roman"/>
                <a:cs typeface="Times New Roman"/>
              </a:rPr>
              <a:t>r</a:t>
            </a:r>
            <a:r>
              <a:rPr sz="2400" spc="170" dirty="0">
                <a:latin typeface="Times New Roman"/>
                <a:cs typeface="Times New Roman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n</a:t>
            </a:r>
            <a:r>
              <a:rPr sz="2400" spc="45" dirty="0">
                <a:latin typeface="Times New Roman"/>
                <a:cs typeface="Times New Roman"/>
              </a:rPr>
              <a:t>c</a:t>
            </a:r>
            <a:r>
              <a:rPr sz="2400" spc="16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5" dirty="0">
                <a:latin typeface="Times New Roman"/>
                <a:cs typeface="Times New Roman"/>
              </a:rPr>
              <a:t>v</a:t>
            </a:r>
            <a:r>
              <a:rPr sz="2400" spc="80" dirty="0">
                <a:latin typeface="Times New Roman"/>
                <a:cs typeface="Times New Roman"/>
              </a:rPr>
              <a:t>ol</a:t>
            </a:r>
            <a:r>
              <a:rPr sz="2400" spc="60" dirty="0">
                <a:latin typeface="Times New Roman"/>
                <a:cs typeface="Times New Roman"/>
              </a:rPr>
              <a:t>t</a:t>
            </a:r>
            <a:r>
              <a:rPr sz="2400" spc="120" dirty="0">
                <a:latin typeface="Times New Roman"/>
                <a:cs typeface="Times New Roman"/>
              </a:rPr>
              <a:t>age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giv</a:t>
            </a:r>
            <a:r>
              <a:rPr sz="2400" spc="20" dirty="0">
                <a:latin typeface="Times New Roman"/>
                <a:cs typeface="Times New Roman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675" y="3743322"/>
            <a:ext cx="459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5695" algn="l"/>
                <a:tab pos="1979930" algn="l"/>
                <a:tab pos="2597150" algn="l"/>
                <a:tab pos="3221990" algn="l"/>
                <a:tab pos="3722370" algn="l"/>
                <a:tab pos="4154804" algn="l"/>
              </a:tabLst>
            </a:pPr>
            <a:r>
              <a:rPr sz="2400" spc="45" dirty="0">
                <a:latin typeface="Times New Roman"/>
                <a:cs typeface="Times New Roman"/>
              </a:rPr>
              <a:t>sma</a:t>
            </a:r>
            <a:r>
              <a:rPr sz="2400" spc="10" dirty="0">
                <a:latin typeface="Times New Roman"/>
                <a:cs typeface="Times New Roman"/>
              </a:rPr>
              <a:t>l</a:t>
            </a:r>
            <a:r>
              <a:rPr sz="2400" spc="20" dirty="0">
                <a:latin typeface="Times New Roman"/>
                <a:cs typeface="Times New Roman"/>
              </a:rPr>
              <a:t>le</a:t>
            </a:r>
            <a:r>
              <a:rPr sz="2400" spc="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25" dirty="0">
                <a:latin typeface="Times New Roman"/>
                <a:cs typeface="Times New Roman"/>
              </a:rPr>
              <a:t>st</a:t>
            </a:r>
            <a:r>
              <a:rPr sz="2400" spc="175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ps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5" dirty="0">
                <a:latin typeface="Times New Roman"/>
                <a:cs typeface="Times New Roman"/>
              </a:rPr>
              <a:t>bu</a:t>
            </a:r>
            <a:r>
              <a:rPr sz="2400" spc="8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0" dirty="0">
                <a:latin typeface="Times New Roman"/>
                <a:cs typeface="Times New Roman"/>
              </a:rPr>
              <a:t>b</a:t>
            </a:r>
            <a:r>
              <a:rPr sz="2400" spc="14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80" dirty="0">
                <a:latin typeface="Times New Roman"/>
                <a:cs typeface="Times New Roman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50" y="3994747"/>
            <a:ext cx="4784090" cy="17176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4945" algn="just">
              <a:lnSpc>
                <a:spcPct val="100000"/>
              </a:lnSpc>
              <a:spcBef>
                <a:spcPts val="425"/>
              </a:spcBef>
            </a:pPr>
            <a:r>
              <a:rPr sz="2400" spc="114" dirty="0">
                <a:latin typeface="Times New Roman"/>
                <a:cs typeface="Times New Roman"/>
              </a:rPr>
              <a:t>expense </a:t>
            </a:r>
            <a:r>
              <a:rPr sz="2400" spc="75" dirty="0">
                <a:latin typeface="Times New Roman"/>
                <a:cs typeface="Times New Roman"/>
              </a:rPr>
              <a:t>of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noise.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8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0" dirty="0">
                <a:latin typeface="Times New Roman"/>
                <a:cs typeface="Times New Roman"/>
              </a:rPr>
              <a:t>In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50" dirty="0">
                <a:latin typeface="Times New Roman"/>
                <a:cs typeface="Times New Roman"/>
              </a:rPr>
              <a:t>left, </a:t>
            </a:r>
            <a:r>
              <a:rPr sz="2400" spc="135" dirty="0">
                <a:latin typeface="Times New Roman"/>
                <a:cs typeface="Times New Roman"/>
              </a:rPr>
              <a:t>we </a:t>
            </a:r>
            <a:r>
              <a:rPr sz="2400" spc="70" dirty="0">
                <a:latin typeface="Times New Roman"/>
                <a:cs typeface="Times New Roman"/>
              </a:rPr>
              <a:t>can </a:t>
            </a:r>
            <a:r>
              <a:rPr sz="2400" spc="135" dirty="0">
                <a:latin typeface="Times New Roman"/>
                <a:cs typeface="Times New Roman"/>
              </a:rPr>
              <a:t>see </a:t>
            </a:r>
            <a:r>
              <a:rPr sz="2400" spc="100" dirty="0">
                <a:latin typeface="Times New Roman"/>
                <a:cs typeface="Times New Roman"/>
              </a:rPr>
              <a:t>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example.  </a:t>
            </a:r>
            <a:r>
              <a:rPr sz="2400" spc="-65" dirty="0">
                <a:latin typeface="Times New Roman"/>
                <a:cs typeface="Times New Roman"/>
              </a:rPr>
              <a:t>If </a:t>
            </a:r>
            <a:r>
              <a:rPr sz="2400" spc="70" dirty="0">
                <a:latin typeface="Times New Roman"/>
                <a:cs typeface="Times New Roman"/>
              </a:rPr>
              <a:t>input </a:t>
            </a:r>
            <a:r>
              <a:rPr sz="2400" spc="75" dirty="0">
                <a:latin typeface="Times New Roman"/>
                <a:cs typeface="Times New Roman"/>
              </a:rPr>
              <a:t>voltage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-114" dirty="0">
                <a:latin typeface="Times New Roman"/>
                <a:cs typeface="Times New Roman"/>
              </a:rPr>
              <a:t>5.5V </a:t>
            </a:r>
            <a:r>
              <a:rPr sz="2400" spc="105" dirty="0">
                <a:latin typeface="Times New Roman"/>
                <a:cs typeface="Times New Roman"/>
              </a:rPr>
              <a:t>and  </a:t>
            </a:r>
            <a:r>
              <a:rPr sz="2400" spc="95" dirty="0">
                <a:latin typeface="Times New Roman"/>
                <a:cs typeface="Times New Roman"/>
              </a:rPr>
              <a:t>reference </a:t>
            </a:r>
            <a:r>
              <a:rPr sz="2400" spc="75" dirty="0">
                <a:latin typeface="Times New Roman"/>
                <a:cs typeface="Times New Roman"/>
              </a:rPr>
              <a:t>voltage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-145" dirty="0">
                <a:latin typeface="Times New Roman"/>
                <a:cs typeface="Times New Roman"/>
              </a:rPr>
              <a:t>8V </a:t>
            </a:r>
            <a:r>
              <a:rPr sz="2400" spc="110" dirty="0">
                <a:latin typeface="Times New Roman"/>
                <a:cs typeface="Times New Roman"/>
              </a:rPr>
              <a:t>then,  </a:t>
            </a:r>
            <a:r>
              <a:rPr sz="2400" spc="135" dirty="0">
                <a:latin typeface="Times New Roman"/>
                <a:cs typeface="Times New Roman"/>
              </a:rPr>
              <a:t>output </a:t>
            </a:r>
            <a:r>
              <a:rPr sz="2400" spc="-75" dirty="0">
                <a:latin typeface="Times New Roman"/>
                <a:cs typeface="Times New Roman"/>
              </a:rPr>
              <a:t>will </a:t>
            </a:r>
            <a:r>
              <a:rPr sz="2400" spc="145" dirty="0">
                <a:latin typeface="Times New Roman"/>
                <a:cs typeface="Times New Roman"/>
              </a:rPr>
              <a:t>be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101.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7920" y="2194645"/>
            <a:ext cx="4691908" cy="3461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Analog </a:t>
            </a:r>
            <a:r>
              <a:rPr spc="-365" dirty="0"/>
              <a:t>to </a:t>
            </a:r>
            <a:r>
              <a:rPr spc="-335" dirty="0"/>
              <a:t>Digital </a:t>
            </a:r>
            <a:r>
              <a:rPr spc="-305" dirty="0"/>
              <a:t>Converter</a:t>
            </a:r>
            <a:r>
              <a:rPr spc="-30" dirty="0"/>
              <a:t> </a:t>
            </a:r>
            <a:r>
              <a:rPr spc="-315" dirty="0"/>
              <a:t>(ADC)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50" y="2005097"/>
            <a:ext cx="3662679" cy="26682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35"/>
              </a:spcBef>
            </a:pPr>
            <a:r>
              <a:rPr sz="2200" b="1" spc="-155" dirty="0">
                <a:latin typeface="Arial"/>
                <a:cs typeface="Arial"/>
              </a:rPr>
              <a:t>Least </a:t>
            </a:r>
            <a:r>
              <a:rPr sz="2200" b="1" spc="-110" dirty="0">
                <a:latin typeface="Arial"/>
                <a:cs typeface="Arial"/>
              </a:rPr>
              <a:t>Significant </a:t>
            </a:r>
            <a:r>
              <a:rPr sz="2200" b="1" spc="-95" dirty="0">
                <a:latin typeface="Arial"/>
                <a:cs typeface="Arial"/>
              </a:rPr>
              <a:t>Bit</a:t>
            </a:r>
            <a:r>
              <a:rPr sz="2200" b="1" spc="-155" dirty="0">
                <a:latin typeface="Arial"/>
                <a:cs typeface="Arial"/>
              </a:rPr>
              <a:t> </a:t>
            </a:r>
            <a:r>
              <a:rPr sz="2200" b="1" spc="-160" dirty="0">
                <a:latin typeface="Arial"/>
                <a:cs typeface="Arial"/>
              </a:rPr>
              <a:t>(LSB)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90000"/>
              </a:lnSpc>
              <a:spcBef>
                <a:spcPts val="900"/>
              </a:spcBef>
            </a:pPr>
            <a:r>
              <a:rPr sz="2200" spc="40" dirty="0">
                <a:latin typeface="Times New Roman"/>
                <a:cs typeface="Times New Roman"/>
              </a:rPr>
              <a:t>Resolution </a:t>
            </a:r>
            <a:r>
              <a:rPr sz="2200" spc="65" dirty="0">
                <a:latin typeface="Times New Roman"/>
                <a:cs typeface="Times New Roman"/>
              </a:rPr>
              <a:t>can </a:t>
            </a:r>
            <a:r>
              <a:rPr sz="2200" spc="45" dirty="0">
                <a:latin typeface="Times New Roman"/>
                <a:cs typeface="Times New Roman"/>
              </a:rPr>
              <a:t>also </a:t>
            </a:r>
            <a:r>
              <a:rPr sz="2200" spc="135" dirty="0">
                <a:latin typeface="Times New Roman"/>
                <a:cs typeface="Times New Roman"/>
              </a:rPr>
              <a:t>be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defined  </a:t>
            </a:r>
            <a:r>
              <a:rPr sz="2200" spc="5" dirty="0">
                <a:latin typeface="Times New Roman"/>
                <a:cs typeface="Times New Roman"/>
              </a:rPr>
              <a:t>electrically, </a:t>
            </a:r>
            <a:r>
              <a:rPr sz="2200" spc="95" dirty="0">
                <a:latin typeface="Times New Roman"/>
                <a:cs typeface="Times New Roman"/>
              </a:rPr>
              <a:t>and </a:t>
            </a:r>
            <a:r>
              <a:rPr sz="2200" spc="90" dirty="0">
                <a:latin typeface="Times New Roman"/>
                <a:cs typeface="Times New Roman"/>
              </a:rPr>
              <a:t>expressed </a:t>
            </a:r>
            <a:r>
              <a:rPr sz="2200" spc="-40" dirty="0">
                <a:latin typeface="Times New Roman"/>
                <a:cs typeface="Times New Roman"/>
              </a:rPr>
              <a:t>in  </a:t>
            </a:r>
            <a:r>
              <a:rPr sz="2200" spc="30" dirty="0">
                <a:latin typeface="Times New Roman"/>
                <a:cs typeface="Times New Roman"/>
              </a:rPr>
              <a:t>volts.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20" dirty="0">
                <a:latin typeface="Times New Roman"/>
                <a:cs typeface="Times New Roman"/>
              </a:rPr>
              <a:t>minimum </a:t>
            </a:r>
            <a:r>
              <a:rPr sz="2200" spc="85" dirty="0">
                <a:latin typeface="Times New Roman"/>
                <a:cs typeface="Times New Roman"/>
              </a:rPr>
              <a:t>change </a:t>
            </a:r>
            <a:r>
              <a:rPr sz="2200" spc="-25" dirty="0">
                <a:latin typeface="Times New Roman"/>
                <a:cs typeface="Times New Roman"/>
              </a:rPr>
              <a:t>in  </a:t>
            </a:r>
            <a:r>
              <a:rPr sz="2200" spc="65" dirty="0">
                <a:latin typeface="Times New Roman"/>
                <a:cs typeface="Times New Roman"/>
              </a:rPr>
              <a:t>voltage required </a:t>
            </a:r>
            <a:r>
              <a:rPr sz="2200" spc="150" dirty="0">
                <a:latin typeface="Times New Roman"/>
                <a:cs typeface="Times New Roman"/>
              </a:rPr>
              <a:t>to </a:t>
            </a:r>
            <a:r>
              <a:rPr sz="2200" spc="105" dirty="0">
                <a:latin typeface="Times New Roman"/>
                <a:cs typeface="Times New Roman"/>
              </a:rPr>
              <a:t>guarantee  </a:t>
            </a:r>
            <a:r>
              <a:rPr sz="2200" spc="100" dirty="0">
                <a:latin typeface="Times New Roman"/>
                <a:cs typeface="Times New Roman"/>
              </a:rPr>
              <a:t>a </a:t>
            </a:r>
            <a:r>
              <a:rPr sz="2200" spc="85" dirty="0">
                <a:latin typeface="Times New Roman"/>
                <a:cs typeface="Times New Roman"/>
              </a:rPr>
              <a:t>change </a:t>
            </a:r>
            <a:r>
              <a:rPr sz="2200" spc="-25" dirty="0">
                <a:latin typeface="Times New Roman"/>
                <a:cs typeface="Times New Roman"/>
              </a:rPr>
              <a:t>in </a:t>
            </a:r>
            <a:r>
              <a:rPr sz="2200" spc="135" dirty="0">
                <a:latin typeface="Times New Roman"/>
                <a:cs typeface="Times New Roman"/>
              </a:rPr>
              <a:t>the </a:t>
            </a:r>
            <a:r>
              <a:rPr sz="2200" spc="120" dirty="0">
                <a:latin typeface="Times New Roman"/>
                <a:cs typeface="Times New Roman"/>
              </a:rPr>
              <a:t>output </a:t>
            </a:r>
            <a:r>
              <a:rPr sz="2200" spc="100" dirty="0">
                <a:latin typeface="Times New Roman"/>
                <a:cs typeface="Times New Roman"/>
              </a:rPr>
              <a:t>code  </a:t>
            </a:r>
            <a:r>
              <a:rPr sz="2200" spc="5" dirty="0">
                <a:latin typeface="Times New Roman"/>
                <a:cs typeface="Times New Roman"/>
              </a:rPr>
              <a:t>level </a:t>
            </a:r>
            <a:r>
              <a:rPr sz="2200" spc="-35" dirty="0">
                <a:latin typeface="Times New Roman"/>
                <a:cs typeface="Times New Roman"/>
              </a:rPr>
              <a:t>is </a:t>
            </a:r>
            <a:r>
              <a:rPr sz="2200" spc="20" dirty="0">
                <a:latin typeface="Times New Roman"/>
                <a:cs typeface="Times New Roman"/>
              </a:rPr>
              <a:t>called </a:t>
            </a:r>
            <a:r>
              <a:rPr sz="2200" spc="130" dirty="0">
                <a:latin typeface="Times New Roman"/>
                <a:cs typeface="Times New Roman"/>
              </a:rPr>
              <a:t>the </a:t>
            </a:r>
            <a:r>
              <a:rPr sz="2200" spc="70" dirty="0">
                <a:latin typeface="Times New Roman"/>
                <a:cs typeface="Times New Roman"/>
              </a:rPr>
              <a:t>least  </a:t>
            </a:r>
            <a:r>
              <a:rPr sz="2200" spc="20" dirty="0">
                <a:latin typeface="Times New Roman"/>
                <a:cs typeface="Times New Roman"/>
              </a:rPr>
              <a:t>significant </a:t>
            </a:r>
            <a:r>
              <a:rPr sz="2200" spc="50" dirty="0">
                <a:latin typeface="Times New Roman"/>
                <a:cs typeface="Times New Roman"/>
              </a:rPr>
              <a:t>bit </a:t>
            </a:r>
            <a:r>
              <a:rPr sz="2200" spc="-95" dirty="0">
                <a:latin typeface="Times New Roman"/>
                <a:cs typeface="Times New Roman"/>
              </a:rPr>
              <a:t>(LSB)</a:t>
            </a:r>
            <a:r>
              <a:rPr sz="2200" spc="-33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voltage.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3416" y="2005084"/>
            <a:ext cx="5662295" cy="358965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735"/>
              </a:spcBef>
            </a:pPr>
            <a:r>
              <a:rPr sz="2200" b="1" spc="-135" dirty="0">
                <a:latin typeface="Arial"/>
                <a:cs typeface="Arial"/>
              </a:rPr>
              <a:t>Calculating</a:t>
            </a:r>
            <a:r>
              <a:rPr sz="2200" b="1" spc="-160" dirty="0">
                <a:latin typeface="Arial"/>
                <a:cs typeface="Arial"/>
              </a:rPr>
              <a:t> </a:t>
            </a:r>
            <a:r>
              <a:rPr sz="2200" b="1" spc="-300" dirty="0">
                <a:latin typeface="Arial"/>
                <a:cs typeface="Arial"/>
              </a:rPr>
              <a:t>LSB</a:t>
            </a:r>
            <a:endParaRPr sz="2200">
              <a:latin typeface="Arial"/>
              <a:cs typeface="Arial"/>
            </a:endParaRPr>
          </a:p>
          <a:p>
            <a:pPr marL="50800" marR="40640" algn="just">
              <a:lnSpc>
                <a:spcPct val="90000"/>
              </a:lnSpc>
              <a:spcBef>
                <a:spcPts val="900"/>
              </a:spcBef>
            </a:pP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20" dirty="0">
                <a:latin typeface="Times New Roman"/>
                <a:cs typeface="Times New Roman"/>
              </a:rPr>
              <a:t>calculating </a:t>
            </a:r>
            <a:r>
              <a:rPr sz="2200" spc="-185" dirty="0">
                <a:latin typeface="Times New Roman"/>
                <a:cs typeface="Times New Roman"/>
              </a:rPr>
              <a:t>LSB </a:t>
            </a:r>
            <a:r>
              <a:rPr sz="2200" spc="65" dirty="0">
                <a:latin typeface="Times New Roman"/>
                <a:cs typeface="Times New Roman"/>
              </a:rPr>
              <a:t>of </a:t>
            </a:r>
            <a:r>
              <a:rPr sz="2200" spc="95" dirty="0">
                <a:latin typeface="Times New Roman"/>
                <a:cs typeface="Times New Roman"/>
              </a:rPr>
              <a:t>an </a:t>
            </a:r>
            <a:r>
              <a:rPr sz="2200" spc="-170" dirty="0">
                <a:latin typeface="Times New Roman"/>
                <a:cs typeface="Times New Roman"/>
              </a:rPr>
              <a:t>ADC,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we </a:t>
            </a:r>
            <a:r>
              <a:rPr sz="2200" spc="120" dirty="0">
                <a:latin typeface="Times New Roman"/>
                <a:cs typeface="Times New Roman"/>
              </a:rPr>
              <a:t>need </a:t>
            </a:r>
            <a:r>
              <a:rPr sz="2200" spc="150" dirty="0">
                <a:latin typeface="Times New Roman"/>
                <a:cs typeface="Times New Roman"/>
              </a:rPr>
              <a:t>to  </a:t>
            </a:r>
            <a:r>
              <a:rPr sz="2200" spc="65" dirty="0">
                <a:latin typeface="Times New Roman"/>
                <a:cs typeface="Times New Roman"/>
              </a:rPr>
              <a:t>know </a:t>
            </a:r>
            <a:r>
              <a:rPr sz="2200" spc="135" dirty="0">
                <a:latin typeface="Times New Roman"/>
                <a:cs typeface="Times New Roman"/>
              </a:rPr>
              <a:t>the </a:t>
            </a:r>
            <a:r>
              <a:rPr sz="2200" spc="-80" dirty="0">
                <a:latin typeface="Times New Roman"/>
                <a:cs typeface="Times New Roman"/>
              </a:rPr>
              <a:t>Full </a:t>
            </a:r>
            <a:r>
              <a:rPr sz="2200" spc="5" dirty="0">
                <a:latin typeface="Times New Roman"/>
                <a:cs typeface="Times New Roman"/>
              </a:rPr>
              <a:t>Scale </a:t>
            </a:r>
            <a:r>
              <a:rPr sz="2200" spc="-45" dirty="0">
                <a:latin typeface="Times New Roman"/>
                <a:cs typeface="Times New Roman"/>
              </a:rPr>
              <a:t>(FS) </a:t>
            </a:r>
            <a:r>
              <a:rPr sz="2200" spc="90" dirty="0">
                <a:latin typeface="Times New Roman"/>
                <a:cs typeface="Times New Roman"/>
              </a:rPr>
              <a:t>range </a:t>
            </a:r>
            <a:r>
              <a:rPr sz="2200" spc="95" dirty="0">
                <a:latin typeface="Times New Roman"/>
                <a:cs typeface="Times New Roman"/>
              </a:rPr>
              <a:t>and </a:t>
            </a:r>
            <a:r>
              <a:rPr sz="2200" spc="130" dirty="0">
                <a:latin typeface="Times New Roman"/>
                <a:cs typeface="Times New Roman"/>
              </a:rPr>
              <a:t>the  </a:t>
            </a:r>
            <a:r>
              <a:rPr sz="2200" spc="55" dirty="0">
                <a:latin typeface="Times New Roman"/>
                <a:cs typeface="Times New Roman"/>
              </a:rPr>
              <a:t>resolution </a:t>
            </a:r>
            <a:r>
              <a:rPr sz="2200" spc="65" dirty="0">
                <a:latin typeface="Times New Roman"/>
                <a:cs typeface="Times New Roman"/>
              </a:rPr>
              <a:t>of </a:t>
            </a:r>
            <a:r>
              <a:rPr sz="2200" spc="140" dirty="0">
                <a:latin typeface="Times New Roman"/>
                <a:cs typeface="Times New Roman"/>
              </a:rPr>
              <a:t>the</a:t>
            </a:r>
            <a:r>
              <a:rPr sz="2200" spc="-385" dirty="0">
                <a:latin typeface="Times New Roman"/>
                <a:cs typeface="Times New Roman"/>
              </a:rPr>
              <a:t> </a:t>
            </a:r>
            <a:r>
              <a:rPr sz="2200" spc="-165" dirty="0">
                <a:latin typeface="Times New Roman"/>
                <a:cs typeface="Times New Roman"/>
              </a:rPr>
              <a:t>ADC.</a:t>
            </a:r>
            <a:endParaRPr sz="220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  <a:spcBef>
                <a:spcPts val="229"/>
              </a:spcBef>
            </a:pPr>
            <a:r>
              <a:rPr sz="2200" spc="15" dirty="0">
                <a:latin typeface="Times New Roman"/>
                <a:cs typeface="Times New Roman"/>
              </a:rPr>
              <a:t>Let, </a:t>
            </a:r>
            <a:r>
              <a:rPr sz="2200" spc="-220" dirty="0">
                <a:latin typeface="Times New Roman"/>
                <a:cs typeface="Times New Roman"/>
              </a:rPr>
              <a:t>ADC </a:t>
            </a:r>
            <a:r>
              <a:rPr sz="2200" spc="-35" dirty="0">
                <a:latin typeface="Times New Roman"/>
                <a:cs typeface="Times New Roman"/>
              </a:rPr>
              <a:t>is </a:t>
            </a:r>
            <a:r>
              <a:rPr sz="2200" spc="105" dirty="0">
                <a:latin typeface="Times New Roman"/>
                <a:cs typeface="Times New Roman"/>
              </a:rPr>
              <a:t>8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bits</a:t>
            </a:r>
            <a:endParaRPr sz="2200">
              <a:latin typeface="Times New Roman"/>
              <a:cs typeface="Times New Roman"/>
            </a:endParaRPr>
          </a:p>
          <a:p>
            <a:pPr marL="598805" marR="2024380">
              <a:lnSpc>
                <a:spcPct val="109100"/>
              </a:lnSpc>
            </a:pPr>
            <a:r>
              <a:rPr sz="2200" spc="-125" dirty="0">
                <a:latin typeface="Times New Roman"/>
                <a:cs typeface="Times New Roman"/>
              </a:rPr>
              <a:t>FS </a:t>
            </a:r>
            <a:r>
              <a:rPr sz="2200" spc="50" dirty="0">
                <a:latin typeface="Times New Roman"/>
                <a:cs typeface="Times New Roman"/>
              </a:rPr>
              <a:t>Range </a:t>
            </a:r>
            <a:r>
              <a:rPr sz="2200" spc="-135" dirty="0">
                <a:latin typeface="Times New Roman"/>
                <a:cs typeface="Times New Roman"/>
              </a:rPr>
              <a:t>= </a:t>
            </a:r>
            <a:r>
              <a:rPr sz="2200" spc="-114" dirty="0">
                <a:latin typeface="Times New Roman"/>
                <a:cs typeface="Times New Roman"/>
              </a:rPr>
              <a:t>10 </a:t>
            </a:r>
            <a:r>
              <a:rPr sz="2200" spc="-135" dirty="0">
                <a:latin typeface="Times New Roman"/>
                <a:cs typeface="Times New Roman"/>
              </a:rPr>
              <a:t>(-5V </a:t>
            </a:r>
            <a:r>
              <a:rPr sz="2200" spc="150" dirty="0">
                <a:latin typeface="Times New Roman"/>
                <a:cs typeface="Times New Roman"/>
              </a:rPr>
              <a:t>to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+5V)  </a:t>
            </a:r>
            <a:r>
              <a:rPr sz="2200" spc="5" dirty="0">
                <a:latin typeface="Times New Roman"/>
                <a:cs typeface="Times New Roman"/>
              </a:rPr>
              <a:t>So, </a:t>
            </a:r>
            <a:r>
              <a:rPr sz="2200" spc="40" dirty="0">
                <a:latin typeface="Times New Roman"/>
                <a:cs typeface="Times New Roman"/>
              </a:rPr>
              <a:t>Resolution </a:t>
            </a:r>
            <a:r>
              <a:rPr sz="2200" spc="-135" dirty="0">
                <a:latin typeface="Times New Roman"/>
                <a:cs typeface="Times New Roman"/>
              </a:rPr>
              <a:t>=</a:t>
            </a:r>
            <a:r>
              <a:rPr sz="2200" spc="-3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</a:t>
            </a:r>
            <a:r>
              <a:rPr sz="2175" baseline="24904" dirty="0">
                <a:latin typeface="Times New Roman"/>
                <a:cs typeface="Times New Roman"/>
              </a:rPr>
              <a:t>8</a:t>
            </a:r>
            <a:endParaRPr sz="2175" baseline="24904">
              <a:latin typeface="Times New Roman"/>
              <a:cs typeface="Times New Roman"/>
            </a:endParaRPr>
          </a:p>
          <a:p>
            <a:pPr marL="598805">
              <a:lnSpc>
                <a:spcPct val="100000"/>
              </a:lnSpc>
              <a:spcBef>
                <a:spcPts val="229"/>
              </a:spcBef>
            </a:pPr>
            <a:r>
              <a:rPr sz="2200" spc="-185" dirty="0">
                <a:latin typeface="Times New Roman"/>
                <a:cs typeface="Times New Roman"/>
              </a:rPr>
              <a:t>LSB </a:t>
            </a:r>
            <a:r>
              <a:rPr sz="2200" spc="-135" dirty="0">
                <a:latin typeface="Times New Roman"/>
                <a:cs typeface="Times New Roman"/>
              </a:rPr>
              <a:t>= </a:t>
            </a:r>
            <a:r>
              <a:rPr sz="2200" spc="-55" dirty="0">
                <a:latin typeface="Times New Roman"/>
                <a:cs typeface="Times New Roman"/>
              </a:rPr>
              <a:t>10/2</a:t>
            </a:r>
            <a:r>
              <a:rPr sz="2175" spc="-82" baseline="24904" dirty="0">
                <a:latin typeface="Times New Roman"/>
                <a:cs typeface="Times New Roman"/>
              </a:rPr>
              <a:t>8 </a:t>
            </a:r>
            <a:r>
              <a:rPr sz="2200" spc="-375" dirty="0">
                <a:latin typeface="Times New Roman"/>
                <a:cs typeface="Times New Roman"/>
              </a:rPr>
              <a:t>V </a:t>
            </a:r>
            <a:r>
              <a:rPr sz="2200" spc="-135" dirty="0">
                <a:latin typeface="Times New Roman"/>
                <a:cs typeface="Times New Roman"/>
              </a:rPr>
              <a:t>= </a:t>
            </a:r>
            <a:r>
              <a:rPr sz="2200" spc="65" dirty="0">
                <a:latin typeface="Times New Roman"/>
                <a:cs typeface="Times New Roman"/>
              </a:rPr>
              <a:t>0.03906 </a:t>
            </a:r>
            <a:r>
              <a:rPr sz="2200" spc="-375" dirty="0">
                <a:latin typeface="Times New Roman"/>
                <a:cs typeface="Times New Roman"/>
              </a:rPr>
              <a:t>V </a:t>
            </a:r>
            <a:r>
              <a:rPr sz="2200" spc="-135" dirty="0">
                <a:latin typeface="Times New Roman"/>
                <a:cs typeface="Times New Roman"/>
              </a:rPr>
              <a:t>= </a:t>
            </a:r>
            <a:r>
              <a:rPr sz="2200" spc="55" dirty="0">
                <a:latin typeface="Times New Roman"/>
                <a:cs typeface="Times New Roman"/>
              </a:rPr>
              <a:t>39.06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0" dirty="0">
                <a:latin typeface="Times New Roman"/>
                <a:cs typeface="Times New Roman"/>
              </a:rPr>
              <a:t>mV</a:t>
            </a:r>
            <a:endParaRPr sz="2200">
              <a:latin typeface="Times New Roman"/>
              <a:cs typeface="Times New Roman"/>
            </a:endParaRPr>
          </a:p>
          <a:p>
            <a:pPr marL="598805" marR="43180">
              <a:lnSpc>
                <a:spcPts val="2380"/>
              </a:lnSpc>
              <a:spcBef>
                <a:spcPts val="535"/>
              </a:spcBef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Full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Scale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(FS)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Range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can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also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be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Times New Roman"/>
                <a:cs typeface="Times New Roman"/>
              </a:rPr>
              <a:t>given  </a:t>
            </a:r>
            <a:r>
              <a:rPr sz="2200" spc="-25" dirty="0">
                <a:latin typeface="Times New Roman"/>
                <a:cs typeface="Times New Roman"/>
              </a:rPr>
              <a:t>in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the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form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of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Reference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Voltage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(Vref).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Analog </a:t>
            </a:r>
            <a:r>
              <a:rPr spc="-365" dirty="0"/>
              <a:t>to </a:t>
            </a:r>
            <a:r>
              <a:rPr spc="-335" dirty="0"/>
              <a:t>Digital </a:t>
            </a:r>
            <a:r>
              <a:rPr spc="-305" dirty="0"/>
              <a:t>Converter</a:t>
            </a:r>
            <a:r>
              <a:rPr spc="-30" dirty="0"/>
              <a:t> </a:t>
            </a:r>
            <a:r>
              <a:rPr spc="-315" dirty="0"/>
              <a:t>(ADC)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1723" y="3053843"/>
            <a:ext cx="3893185" cy="14966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spc="20" dirty="0">
                <a:latin typeface="Times New Roman"/>
                <a:cs typeface="Times New Roman"/>
              </a:rPr>
              <a:t>Let, </a:t>
            </a:r>
            <a:r>
              <a:rPr sz="2800" spc="-280" dirty="0">
                <a:latin typeface="Times New Roman"/>
                <a:cs typeface="Times New Roman"/>
              </a:rPr>
              <a:t>ADC </a:t>
            </a:r>
            <a:r>
              <a:rPr sz="2800" spc="-45" dirty="0">
                <a:latin typeface="Times New Roman"/>
                <a:cs typeface="Times New Roman"/>
              </a:rPr>
              <a:t>is </a:t>
            </a:r>
            <a:r>
              <a:rPr sz="2800" spc="-145" dirty="0">
                <a:latin typeface="Times New Roman"/>
                <a:cs typeface="Times New Roman"/>
              </a:rPr>
              <a:t>16</a:t>
            </a:r>
            <a:r>
              <a:rPr sz="2800" spc="-47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bits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  <a:spcBef>
                <a:spcPts val="15"/>
              </a:spcBef>
            </a:pPr>
            <a:r>
              <a:rPr sz="2800" spc="-160" dirty="0">
                <a:latin typeface="Times New Roman"/>
                <a:cs typeface="Times New Roman"/>
              </a:rPr>
              <a:t>FS </a:t>
            </a:r>
            <a:r>
              <a:rPr sz="2800" spc="70" dirty="0">
                <a:latin typeface="Times New Roman"/>
                <a:cs typeface="Times New Roman"/>
              </a:rPr>
              <a:t>Range </a:t>
            </a:r>
            <a:r>
              <a:rPr sz="2800" spc="-170" dirty="0">
                <a:latin typeface="Times New Roman"/>
                <a:cs typeface="Times New Roman"/>
              </a:rPr>
              <a:t>= </a:t>
            </a:r>
            <a:r>
              <a:rPr sz="2800" spc="-150" dirty="0">
                <a:latin typeface="Times New Roman"/>
                <a:cs typeface="Times New Roman"/>
              </a:rPr>
              <a:t>10 </a:t>
            </a:r>
            <a:r>
              <a:rPr sz="2800" spc="-170" dirty="0">
                <a:latin typeface="Times New Roman"/>
                <a:cs typeface="Times New Roman"/>
              </a:rPr>
              <a:t>(-5V </a:t>
            </a:r>
            <a:r>
              <a:rPr sz="2800" spc="190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+5V)  </a:t>
            </a:r>
            <a:r>
              <a:rPr sz="2800" spc="35" dirty="0">
                <a:latin typeface="Times New Roman"/>
                <a:cs typeface="Times New Roman"/>
              </a:rPr>
              <a:t>Now, </a:t>
            </a:r>
            <a:r>
              <a:rPr sz="2800" spc="55" dirty="0">
                <a:latin typeface="Times New Roman"/>
                <a:cs typeface="Times New Roman"/>
              </a:rPr>
              <a:t>calculate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LSB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1167</Words>
  <Application>Microsoft Office PowerPoint</Application>
  <PresentationFormat>Custom</PresentationFormat>
  <Paragraphs>121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MICROCONTROLLER BASED SYSTEM DESIGN</vt:lpstr>
      <vt:lpstr>Analog and Digital Signals</vt:lpstr>
      <vt:lpstr>Analog and Digital Signals</vt:lpstr>
      <vt:lpstr>Periodic and Nonperiodic Signals</vt:lpstr>
      <vt:lpstr>Analog to Digital Converter (ADC)</vt:lpstr>
      <vt:lpstr>Analog to Digital Converter (ADC)</vt:lpstr>
      <vt:lpstr>Analog to Digital Converter (ADC)</vt:lpstr>
      <vt:lpstr>Analog to Digital Converter (ADC)</vt:lpstr>
      <vt:lpstr>Analog to Digital Converter (ADC)</vt:lpstr>
      <vt:lpstr>Analog to Digital Converter (ADC)</vt:lpstr>
      <vt:lpstr>Analog to Digital Converter (ADC)</vt:lpstr>
      <vt:lpstr>Analog to Digital Converter (ADC)</vt:lpstr>
      <vt:lpstr>Digital to Analog Converter (DAC)</vt:lpstr>
      <vt:lpstr>Digital to Analog Converter (DAC)</vt:lpstr>
      <vt:lpstr>Digital to Analog Converter (DAC)</vt:lpstr>
      <vt:lpstr>Digital to Analog Converter (DAC)</vt:lpstr>
      <vt:lpstr>Data Acquisition System (DAQ/DAS)</vt:lpstr>
      <vt:lpstr>Data Acquisition System (DAQ/DAS)</vt:lpstr>
      <vt:lpstr>Data Acquisition System (DAQ/DAS)</vt:lpstr>
      <vt:lpstr>Data Acquisition System (DAQ/DAS)</vt:lpstr>
      <vt:lpstr>Data Acquisition System (DAQ/DAS)</vt:lpstr>
      <vt:lpstr>Data Acquisition System (DAQ/DAS)</vt:lpstr>
      <vt:lpstr>Data Acquisition System (DAQ/DAS)</vt:lpstr>
      <vt:lpstr>Data Acquisition System (DAQ/DAS)</vt:lpstr>
      <vt:lpstr>Data Acquisition System (DAQ/DAS)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</dc:title>
  <cp:lastModifiedBy>ASUS</cp:lastModifiedBy>
  <cp:revision>1</cp:revision>
  <dcterms:created xsi:type="dcterms:W3CDTF">2021-09-07T02:54:12Z</dcterms:created>
  <dcterms:modified xsi:type="dcterms:W3CDTF">2021-09-07T02:55:47Z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2018-07-20T00:00:00Z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2021-09-07T00:00:00Z</vt:filetime>
  </property>
</Properties>
</file>