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0669" y="1006602"/>
            <a:ext cx="14706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egean"/>
                <a:cs typeface="Aege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20"/>
            <a:ext cx="11723370" cy="6383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1265" y="1006602"/>
            <a:ext cx="564946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350" y="2734601"/>
            <a:ext cx="925957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egean"/>
                <a:cs typeface="Aege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457" y="2553716"/>
            <a:ext cx="690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MICROCONTROLLER </a:t>
            </a:r>
            <a:r>
              <a:rPr sz="2800" spc="-85" dirty="0"/>
              <a:t>BASED </a:t>
            </a:r>
            <a:r>
              <a:rPr sz="2800" spc="-90" dirty="0"/>
              <a:t>SYSTEM</a:t>
            </a:r>
            <a:r>
              <a:rPr sz="2800" spc="-434" dirty="0"/>
              <a:t> </a:t>
            </a:r>
            <a:r>
              <a:rPr sz="2800" spc="-90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2" y="3580892"/>
            <a:ext cx="167449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Gothic Uralic"/>
                <a:cs typeface="Gothic Uralic"/>
              </a:rPr>
              <a:t>CSE</a:t>
            </a:r>
            <a:r>
              <a:rPr sz="2400" b="1" spc="110" dirty="0">
                <a:latin typeface="Gothic Uralic"/>
                <a:cs typeface="Gothic Uralic"/>
              </a:rPr>
              <a:t> </a:t>
            </a:r>
            <a:r>
              <a:rPr sz="2400" b="1" spc="60" dirty="0">
                <a:latin typeface="Gothic Uralic"/>
                <a:cs typeface="Gothic Uralic"/>
              </a:rPr>
              <a:t>3215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800" b="1" spc="65" dirty="0">
                <a:latin typeface="Gothic Uralic"/>
                <a:cs typeface="Gothic Uralic"/>
              </a:rPr>
              <a:t>Lecture</a:t>
            </a:r>
            <a:r>
              <a:rPr sz="2800" b="1" spc="50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9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010" y="2116963"/>
            <a:ext cx="8790940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4381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233679" algn="l"/>
              </a:tabLst>
            </a:pPr>
            <a:r>
              <a:rPr sz="2400" b="1" spc="-95" dirty="0">
                <a:latin typeface="Trebuchet MS"/>
                <a:cs typeface="Trebuchet MS"/>
              </a:rPr>
              <a:t>Range: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365" dirty="0">
                <a:latin typeface="Aegean"/>
                <a:cs typeface="Aegean"/>
              </a:rPr>
              <a:t>minimum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290" dirty="0">
                <a:latin typeface="Aegean"/>
                <a:cs typeface="Aegean"/>
              </a:rPr>
              <a:t>maximum </a:t>
            </a:r>
            <a:r>
              <a:rPr sz="2400" spc="-85" dirty="0">
                <a:latin typeface="Aegean"/>
                <a:cs typeface="Aegean"/>
              </a:rPr>
              <a:t>value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40" dirty="0">
                <a:latin typeface="Aegean"/>
                <a:cs typeface="Aegean"/>
              </a:rPr>
              <a:t>physical</a:t>
            </a:r>
            <a:r>
              <a:rPr sz="2400" spc="-215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variable 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165" dirty="0">
                <a:latin typeface="Aegean"/>
                <a:cs typeface="Aegean"/>
              </a:rPr>
              <a:t>sense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150" dirty="0">
                <a:latin typeface="Aegean"/>
                <a:cs typeface="Aegean"/>
              </a:rPr>
              <a:t>measure. </a:t>
            </a:r>
            <a:r>
              <a:rPr sz="2400" spc="-50" dirty="0">
                <a:latin typeface="Aegean"/>
                <a:cs typeface="Aegean"/>
              </a:rPr>
              <a:t>For </a:t>
            </a:r>
            <a:r>
              <a:rPr sz="2400" spc="150" dirty="0">
                <a:latin typeface="Aegean"/>
                <a:cs typeface="Aegean"/>
              </a:rPr>
              <a:t>example,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45" dirty="0">
                <a:latin typeface="Aegean"/>
                <a:cs typeface="Aegean"/>
              </a:rPr>
              <a:t>Resistance  </a:t>
            </a:r>
            <a:r>
              <a:rPr sz="2400" spc="70" dirty="0">
                <a:latin typeface="Aegean"/>
                <a:cs typeface="Aegean"/>
              </a:rPr>
              <a:t>Temperature </a:t>
            </a:r>
            <a:r>
              <a:rPr sz="2400" spc="-20" dirty="0">
                <a:latin typeface="Aegean"/>
                <a:cs typeface="Aegean"/>
              </a:rPr>
              <a:t>Detector(RTD) </a:t>
            </a:r>
            <a:r>
              <a:rPr sz="2400" spc="-95" dirty="0">
                <a:latin typeface="Aegean"/>
                <a:cs typeface="Aegean"/>
              </a:rPr>
              <a:t>for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85" dirty="0">
                <a:latin typeface="Aegean"/>
                <a:cs typeface="Aegean"/>
              </a:rPr>
              <a:t>measurement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385" dirty="0">
                <a:latin typeface="Aegean"/>
                <a:cs typeface="Aegean"/>
              </a:rPr>
              <a:t> </a:t>
            </a:r>
            <a:r>
              <a:rPr sz="2400" spc="85" dirty="0">
                <a:latin typeface="Aegean"/>
                <a:cs typeface="Aegean"/>
              </a:rPr>
              <a:t>temperature  </a:t>
            </a:r>
            <a:r>
              <a:rPr sz="2400" dirty="0">
                <a:latin typeface="Aegean"/>
                <a:cs typeface="Aegean"/>
              </a:rPr>
              <a:t>has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90" dirty="0">
                <a:latin typeface="Aegean"/>
                <a:cs typeface="Aegean"/>
              </a:rPr>
              <a:t>range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225" dirty="0">
                <a:latin typeface="Aegean"/>
                <a:cs typeface="Aegean"/>
              </a:rPr>
              <a:t>-200 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spc="-150" dirty="0">
                <a:latin typeface="Aegean"/>
                <a:cs typeface="Aegean"/>
              </a:rPr>
              <a:t> </a:t>
            </a:r>
            <a:r>
              <a:rPr sz="2400" spc="-85" dirty="0">
                <a:latin typeface="Aegean"/>
                <a:cs typeface="Aegean"/>
              </a:rPr>
              <a:t>800</a:t>
            </a:r>
            <a:r>
              <a:rPr sz="2400" spc="-127" baseline="24305" dirty="0">
                <a:latin typeface="Aegean"/>
                <a:cs typeface="Aegean"/>
              </a:rPr>
              <a:t>o</a:t>
            </a:r>
            <a:r>
              <a:rPr sz="2400" spc="-85" dirty="0">
                <a:latin typeface="Aegean"/>
                <a:cs typeface="Aegean"/>
              </a:rPr>
              <a:t>C.</a:t>
            </a:r>
            <a:endParaRPr sz="2400">
              <a:latin typeface="Aegean"/>
              <a:cs typeface="Aege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500">
              <a:latin typeface="Aegean"/>
              <a:cs typeface="Aegean"/>
            </a:endParaRPr>
          </a:p>
          <a:p>
            <a:pPr marL="233679" marR="43180" indent="-182880" algn="just">
              <a:lnSpc>
                <a:spcPct val="100000"/>
              </a:lnSpc>
              <a:spcBef>
                <a:spcPts val="2180"/>
              </a:spcBef>
              <a:buClr>
                <a:srgbClr val="252525"/>
              </a:buClr>
              <a:buFont typeface="Wingdings"/>
              <a:buChar char=""/>
              <a:tabLst>
                <a:tab pos="233679" algn="l"/>
              </a:tabLst>
            </a:pPr>
            <a:r>
              <a:rPr sz="2400" b="1" spc="-100" dirty="0">
                <a:latin typeface="Trebuchet MS"/>
                <a:cs typeface="Trebuchet MS"/>
              </a:rPr>
              <a:t>Span: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25" dirty="0">
                <a:latin typeface="Aegean"/>
                <a:cs typeface="Aegean"/>
              </a:rPr>
              <a:t>difference </a:t>
            </a:r>
            <a:r>
              <a:rPr sz="2400" spc="190" dirty="0">
                <a:latin typeface="Aegean"/>
                <a:cs typeface="Aegean"/>
              </a:rPr>
              <a:t>between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85" dirty="0">
                <a:latin typeface="Aegean"/>
                <a:cs typeface="Aegean"/>
              </a:rPr>
              <a:t>maximum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365" dirty="0">
                <a:latin typeface="Aegean"/>
                <a:cs typeface="Aegean"/>
              </a:rPr>
              <a:t>minimum  </a:t>
            </a:r>
            <a:r>
              <a:rPr sz="2400" spc="-90" dirty="0">
                <a:latin typeface="Aegean"/>
                <a:cs typeface="Aegean"/>
              </a:rPr>
              <a:t>values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70" dirty="0">
                <a:latin typeface="Aegean"/>
                <a:cs typeface="Aegean"/>
              </a:rPr>
              <a:t>input. </a:t>
            </a:r>
            <a:r>
              <a:rPr sz="2400" spc="175" dirty="0">
                <a:latin typeface="Aegean"/>
                <a:cs typeface="Aegean"/>
              </a:rPr>
              <a:t>In </a:t>
            </a:r>
            <a:r>
              <a:rPr sz="2400" spc="55" dirty="0">
                <a:latin typeface="Aegean"/>
                <a:cs typeface="Aegean"/>
              </a:rPr>
              <a:t>above </a:t>
            </a:r>
            <a:r>
              <a:rPr sz="2400" spc="155" dirty="0">
                <a:latin typeface="Aegean"/>
                <a:cs typeface="Aegean"/>
              </a:rPr>
              <a:t>example,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95" dirty="0">
                <a:latin typeface="Aegean"/>
                <a:cs typeface="Aegean"/>
              </a:rPr>
              <a:t>span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10" dirty="0">
                <a:latin typeface="Aegean"/>
                <a:cs typeface="Aegean"/>
              </a:rPr>
              <a:t>RTD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0" dirty="0">
                <a:latin typeface="Aegean"/>
                <a:cs typeface="Aegean"/>
              </a:rPr>
              <a:t>800 </a:t>
            </a:r>
            <a:r>
              <a:rPr sz="2400" spc="-300" dirty="0">
                <a:latin typeface="Aegean"/>
                <a:cs typeface="Aegean"/>
              </a:rPr>
              <a:t>-</a:t>
            </a:r>
            <a:r>
              <a:rPr sz="2400" spc="-190" dirty="0">
                <a:latin typeface="Aegean"/>
                <a:cs typeface="Aegean"/>
              </a:rPr>
              <a:t> </a:t>
            </a:r>
            <a:r>
              <a:rPr sz="2400" spc="-180" dirty="0">
                <a:latin typeface="Aegean"/>
                <a:cs typeface="Aegean"/>
              </a:rPr>
              <a:t>(-200)</a:t>
            </a:r>
            <a:endParaRPr sz="2400">
              <a:latin typeface="Aegean"/>
              <a:cs typeface="Aegean"/>
            </a:endParaRPr>
          </a:p>
          <a:p>
            <a:pPr marL="233679">
              <a:lnSpc>
                <a:spcPct val="100000"/>
              </a:lnSpc>
            </a:pPr>
            <a:r>
              <a:rPr sz="2400" spc="-204" dirty="0">
                <a:latin typeface="Aegean"/>
                <a:cs typeface="Aegean"/>
              </a:rPr>
              <a:t>=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160" dirty="0">
                <a:latin typeface="Aegean"/>
                <a:cs typeface="Aegean"/>
              </a:rPr>
              <a:t>1000</a:t>
            </a:r>
            <a:r>
              <a:rPr sz="2400" spc="-240" baseline="24305" dirty="0">
                <a:latin typeface="Aegean"/>
                <a:cs typeface="Aegean"/>
              </a:rPr>
              <a:t>o</a:t>
            </a:r>
            <a:r>
              <a:rPr sz="2400" spc="-160" dirty="0">
                <a:latin typeface="Aegean"/>
                <a:cs typeface="Aegean"/>
              </a:rPr>
              <a:t>C.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999234"/>
            <a:ext cx="905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35" dirty="0">
                <a:latin typeface="Trebuchet MS"/>
                <a:cs typeface="Trebuchet MS"/>
              </a:rPr>
              <a:t>Accuracy: </a:t>
            </a: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40" dirty="0">
                <a:latin typeface="Aegean"/>
                <a:cs typeface="Aegean"/>
              </a:rPr>
              <a:t>error 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185" dirty="0">
                <a:latin typeface="Aegean"/>
                <a:cs typeface="Aegean"/>
              </a:rPr>
              <a:t>measurement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25" dirty="0">
                <a:latin typeface="Aegean"/>
                <a:cs typeface="Aegean"/>
              </a:rPr>
              <a:t>specified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90" dirty="0">
                <a:latin typeface="Aegean"/>
                <a:cs typeface="Aegean"/>
              </a:rPr>
              <a:t>terms </a:t>
            </a:r>
            <a:r>
              <a:rPr sz="2400" spc="-55" dirty="0">
                <a:latin typeface="Aegean"/>
                <a:cs typeface="Aegean"/>
              </a:rPr>
              <a:t>of  </a:t>
            </a:r>
            <a:r>
              <a:rPr sz="2400" spc="-80" dirty="0">
                <a:latin typeface="Aegean"/>
                <a:cs typeface="Aegean"/>
              </a:rPr>
              <a:t>accuracy.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200" dirty="0">
                <a:latin typeface="Aegean"/>
                <a:cs typeface="Aegean"/>
              </a:rPr>
              <a:t>defined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25" dirty="0">
                <a:latin typeface="Aegean"/>
                <a:cs typeface="Aegean"/>
              </a:rPr>
              <a:t>difference </a:t>
            </a:r>
            <a:r>
              <a:rPr sz="2400" spc="190" dirty="0">
                <a:latin typeface="Aegean"/>
                <a:cs typeface="Aegean"/>
              </a:rPr>
              <a:t>between </a:t>
            </a:r>
            <a:r>
              <a:rPr sz="2400" spc="160" dirty="0">
                <a:latin typeface="Aegean"/>
                <a:cs typeface="Aegean"/>
              </a:rPr>
              <a:t>measured </a:t>
            </a:r>
            <a:r>
              <a:rPr sz="2400" spc="-85" dirty="0">
                <a:latin typeface="Aegean"/>
                <a:cs typeface="Aegean"/>
              </a:rPr>
              <a:t>value  </a:t>
            </a:r>
            <a:r>
              <a:rPr sz="2400" spc="110" dirty="0">
                <a:latin typeface="Aegean"/>
                <a:cs typeface="Aegean"/>
              </a:rPr>
              <a:t>and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35" dirty="0">
                <a:latin typeface="Aegean"/>
                <a:cs typeface="Aegean"/>
              </a:rPr>
              <a:t>true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value.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145" dirty="0">
                <a:latin typeface="Aegean"/>
                <a:cs typeface="Aegean"/>
              </a:rPr>
              <a:t>It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200" dirty="0">
                <a:latin typeface="Aegean"/>
                <a:cs typeface="Aegean"/>
              </a:rPr>
              <a:t>defined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165" dirty="0">
                <a:latin typeface="Aegean"/>
                <a:cs typeface="Aegean"/>
              </a:rPr>
              <a:t>in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90" dirty="0">
                <a:latin typeface="Aegean"/>
                <a:cs typeface="Aegean"/>
              </a:rPr>
              <a:t>terms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635" dirty="0">
                <a:latin typeface="Aegean"/>
                <a:cs typeface="Aegean"/>
              </a:rPr>
              <a:t>%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229" dirty="0">
                <a:latin typeface="Aegean"/>
                <a:cs typeface="Aegean"/>
              </a:rPr>
              <a:t>full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80" dirty="0">
                <a:latin typeface="Aegean"/>
                <a:cs typeface="Aegean"/>
              </a:rPr>
              <a:t>scale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635" dirty="0">
                <a:latin typeface="Aegean"/>
                <a:cs typeface="Aegean"/>
              </a:rPr>
              <a:t>%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05" dirty="0">
                <a:latin typeface="Aegean"/>
                <a:cs typeface="Aegean"/>
              </a:rPr>
              <a:t>reading.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830" y="4376750"/>
            <a:ext cx="8949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20" dirty="0">
                <a:latin typeface="Aegean"/>
                <a:cs typeface="Aegean"/>
              </a:rPr>
              <a:t>X</a:t>
            </a:r>
            <a:r>
              <a:rPr sz="2400" spc="-330" baseline="-20833" dirty="0">
                <a:latin typeface="Aegean"/>
                <a:cs typeface="Aegean"/>
              </a:rPr>
              <a:t>t</a:t>
            </a:r>
            <a:r>
              <a:rPr sz="2400" spc="-75" baseline="-20833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calculated</a:t>
            </a:r>
            <a:r>
              <a:rPr sz="2400" spc="-45" dirty="0">
                <a:latin typeface="Aegean"/>
                <a:cs typeface="Aegean"/>
              </a:rPr>
              <a:t> </a:t>
            </a:r>
            <a:r>
              <a:rPr sz="2400" spc="85" dirty="0">
                <a:latin typeface="Aegean"/>
                <a:cs typeface="Aegean"/>
              </a:rPr>
              <a:t>by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25" dirty="0">
                <a:latin typeface="Aegean"/>
                <a:cs typeface="Aegean"/>
              </a:rPr>
              <a:t>taking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305" dirty="0">
                <a:latin typeface="Aegean"/>
                <a:cs typeface="Aegean"/>
              </a:rPr>
              <a:t>mean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of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infinite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254" dirty="0">
                <a:latin typeface="Aegean"/>
                <a:cs typeface="Aegean"/>
              </a:rPr>
              <a:t>number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measurements.</a:t>
            </a:r>
            <a:endParaRPr sz="2400">
              <a:latin typeface="Aegean"/>
              <a:cs typeface="Aege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1271" y="3456432"/>
            <a:ext cx="4076700" cy="2604770"/>
            <a:chOff x="4081271" y="3456432"/>
            <a:chExt cx="4076700" cy="2604770"/>
          </a:xfrm>
        </p:grpSpPr>
        <p:sp>
          <p:nvSpPr>
            <p:cNvPr id="6" name="object 6"/>
            <p:cNvSpPr/>
            <p:nvPr/>
          </p:nvSpPr>
          <p:spPr>
            <a:xfrm>
              <a:off x="4081271" y="3456432"/>
              <a:ext cx="4076700" cy="644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8115" y="4956048"/>
              <a:ext cx="2851404" cy="1104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9841" y="2116963"/>
            <a:ext cx="90906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304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Precision: </a:t>
            </a:r>
            <a:r>
              <a:rPr sz="2400" spc="-140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200" dirty="0">
                <a:latin typeface="Aegean"/>
                <a:cs typeface="Aegean"/>
              </a:rPr>
              <a:t>defined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0" dirty="0">
                <a:latin typeface="Aegean"/>
                <a:cs typeface="Aegean"/>
              </a:rPr>
              <a:t>closeness </a:t>
            </a:r>
            <a:r>
              <a:rPr sz="2400" spc="180" dirty="0">
                <a:latin typeface="Aegean"/>
                <a:cs typeface="Aegean"/>
              </a:rPr>
              <a:t>among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35" dirty="0">
                <a:latin typeface="Aegean"/>
                <a:cs typeface="Aegean"/>
              </a:rPr>
              <a:t>set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60" dirty="0">
                <a:latin typeface="Aegean"/>
                <a:cs typeface="Aegean"/>
              </a:rPr>
              <a:t>values.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10" dirty="0">
                <a:latin typeface="Aegean"/>
                <a:cs typeface="Aegean"/>
              </a:rPr>
              <a:t>is  </a:t>
            </a:r>
            <a:r>
              <a:rPr sz="2400" spc="65" dirty="0">
                <a:latin typeface="Aegean"/>
                <a:cs typeface="Aegean"/>
              </a:rPr>
              <a:t>different </a:t>
            </a:r>
            <a:r>
              <a:rPr sz="2400" spc="110" dirty="0">
                <a:latin typeface="Aegean"/>
                <a:cs typeface="Aegean"/>
              </a:rPr>
              <a:t>from </a:t>
            </a:r>
            <a:r>
              <a:rPr sz="2400" spc="-80" dirty="0">
                <a:latin typeface="Aegean"/>
                <a:cs typeface="Aegean"/>
              </a:rPr>
              <a:t>accuracy. </a:t>
            </a:r>
            <a:r>
              <a:rPr sz="2400" spc="-25" dirty="0">
                <a:latin typeface="Aegean"/>
                <a:cs typeface="Aegean"/>
              </a:rPr>
              <a:t>Let </a:t>
            </a:r>
            <a:r>
              <a:rPr sz="2400" spc="-220" dirty="0">
                <a:latin typeface="Aegean"/>
                <a:cs typeface="Aegean"/>
              </a:rPr>
              <a:t>X</a:t>
            </a:r>
            <a:r>
              <a:rPr sz="2400" spc="-330" baseline="-20833" dirty="0">
                <a:latin typeface="Aegean"/>
                <a:cs typeface="Aegean"/>
              </a:rPr>
              <a:t>t </a:t>
            </a:r>
            <a:r>
              <a:rPr sz="2400" spc="340" dirty="0">
                <a:latin typeface="Aegean"/>
                <a:cs typeface="Aegean"/>
              </a:rPr>
              <a:t>be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35" dirty="0">
                <a:latin typeface="Aegean"/>
                <a:cs typeface="Aegean"/>
              </a:rPr>
              <a:t>true </a:t>
            </a:r>
            <a:r>
              <a:rPr sz="2400" spc="-80" dirty="0">
                <a:latin typeface="Aegean"/>
                <a:cs typeface="Aegean"/>
              </a:rPr>
              <a:t>value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50" dirty="0">
                <a:latin typeface="Aegean"/>
                <a:cs typeface="Aegean"/>
              </a:rPr>
              <a:t>variable </a:t>
            </a:r>
            <a:r>
              <a:rPr sz="2400" spc="-195" dirty="0">
                <a:latin typeface="Aegean"/>
                <a:cs typeface="Aegean"/>
              </a:rPr>
              <a:t>X 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40" dirty="0">
                <a:latin typeface="Aegean"/>
                <a:cs typeface="Aegean"/>
              </a:rPr>
              <a:t>random </a:t>
            </a:r>
            <a:r>
              <a:rPr sz="2400" spc="185" dirty="0">
                <a:latin typeface="Aegean"/>
                <a:cs typeface="Aegean"/>
              </a:rPr>
              <a:t>experiment </a:t>
            </a:r>
            <a:r>
              <a:rPr sz="2400" spc="120" dirty="0">
                <a:latin typeface="Aegean"/>
                <a:cs typeface="Aegean"/>
              </a:rPr>
              <a:t>measures </a:t>
            </a:r>
            <a:r>
              <a:rPr sz="2400" spc="-160" dirty="0">
                <a:latin typeface="Aegean"/>
                <a:cs typeface="Aegean"/>
              </a:rPr>
              <a:t>X</a:t>
            </a:r>
            <a:r>
              <a:rPr sz="2400" spc="-240" baseline="-20833" dirty="0">
                <a:latin typeface="Aegean"/>
                <a:cs typeface="Aegean"/>
              </a:rPr>
              <a:t>1</a:t>
            </a:r>
            <a:r>
              <a:rPr sz="2400" spc="-160" dirty="0">
                <a:latin typeface="Aegean"/>
                <a:cs typeface="Aegean"/>
              </a:rPr>
              <a:t>, </a:t>
            </a:r>
            <a:r>
              <a:rPr sz="2400" spc="-105" dirty="0">
                <a:latin typeface="Aegean"/>
                <a:cs typeface="Aegean"/>
              </a:rPr>
              <a:t>X</a:t>
            </a:r>
            <a:r>
              <a:rPr sz="2400" spc="-157" baseline="-20833" dirty="0">
                <a:latin typeface="Aegean"/>
                <a:cs typeface="Aegean"/>
              </a:rPr>
              <a:t>2</a:t>
            </a:r>
            <a:r>
              <a:rPr sz="2400" spc="-105" dirty="0">
                <a:latin typeface="Aegean"/>
                <a:cs typeface="Aegean"/>
              </a:rPr>
              <a:t>, </a:t>
            </a:r>
            <a:r>
              <a:rPr sz="2400" spc="540" dirty="0">
                <a:latin typeface="Aegean"/>
                <a:cs typeface="Aegean"/>
              </a:rPr>
              <a:t>…. </a:t>
            </a:r>
            <a:r>
              <a:rPr sz="2400" spc="-80" dirty="0">
                <a:latin typeface="Aegean"/>
                <a:cs typeface="Aegean"/>
              </a:rPr>
              <a:t>X</a:t>
            </a:r>
            <a:r>
              <a:rPr sz="2400" spc="-120" baseline="-20833" dirty="0">
                <a:latin typeface="Aegean"/>
                <a:cs typeface="Aegean"/>
              </a:rPr>
              <a:t>i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85" dirty="0">
                <a:latin typeface="Aegean"/>
                <a:cs typeface="Aegean"/>
              </a:rPr>
              <a:t>value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40" dirty="0">
                <a:latin typeface="Aegean"/>
                <a:cs typeface="Aegean"/>
              </a:rPr>
              <a:t>X.  </a:t>
            </a:r>
            <a:r>
              <a:rPr sz="2400" spc="5" dirty="0">
                <a:latin typeface="Aegean"/>
                <a:cs typeface="Aegean"/>
              </a:rPr>
              <a:t>We </a:t>
            </a:r>
            <a:r>
              <a:rPr sz="2400" spc="-215" dirty="0">
                <a:latin typeface="Aegean"/>
                <a:cs typeface="Aegean"/>
              </a:rPr>
              <a:t>will </a:t>
            </a:r>
            <a:r>
              <a:rPr sz="2400" spc="-130" dirty="0">
                <a:latin typeface="Aegean"/>
                <a:cs typeface="Aegean"/>
              </a:rPr>
              <a:t>say </a:t>
            </a:r>
            <a:r>
              <a:rPr sz="2400" spc="-65" dirty="0">
                <a:latin typeface="Aegean"/>
                <a:cs typeface="Aegean"/>
              </a:rPr>
              <a:t>our </a:t>
            </a:r>
            <a:r>
              <a:rPr sz="2400" spc="165" dirty="0">
                <a:latin typeface="Aegean"/>
                <a:cs typeface="Aegean"/>
              </a:rPr>
              <a:t>measurements </a:t>
            </a:r>
            <a:r>
              <a:rPr sz="2400" spc="-160" dirty="0">
                <a:latin typeface="Aegean"/>
                <a:cs typeface="Aegean"/>
              </a:rPr>
              <a:t>X</a:t>
            </a:r>
            <a:r>
              <a:rPr sz="2400" spc="-240" baseline="-20833" dirty="0">
                <a:latin typeface="Aegean"/>
                <a:cs typeface="Aegean"/>
              </a:rPr>
              <a:t>1</a:t>
            </a:r>
            <a:r>
              <a:rPr sz="2400" spc="-160" dirty="0">
                <a:latin typeface="Aegean"/>
                <a:cs typeface="Aegean"/>
              </a:rPr>
              <a:t>, </a:t>
            </a:r>
            <a:r>
              <a:rPr sz="2400" spc="160" dirty="0">
                <a:latin typeface="Aegean"/>
                <a:cs typeface="Aegean"/>
              </a:rPr>
              <a:t>X</a:t>
            </a:r>
            <a:r>
              <a:rPr sz="2400" spc="240" baseline="-20833" dirty="0">
                <a:latin typeface="Aegean"/>
                <a:cs typeface="Aegean"/>
              </a:rPr>
              <a:t>2</a:t>
            </a:r>
            <a:r>
              <a:rPr sz="2400" spc="160" dirty="0">
                <a:latin typeface="Aegean"/>
                <a:cs typeface="Aegean"/>
              </a:rPr>
              <a:t>,… </a:t>
            </a:r>
            <a:r>
              <a:rPr sz="2400" spc="-80" dirty="0">
                <a:latin typeface="Aegean"/>
                <a:cs typeface="Aegean"/>
              </a:rPr>
              <a:t>X</a:t>
            </a:r>
            <a:r>
              <a:rPr sz="2400" spc="-120" baseline="-20833" dirty="0">
                <a:latin typeface="Aegean"/>
                <a:cs typeface="Aegean"/>
              </a:rPr>
              <a:t>i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105" dirty="0">
                <a:latin typeface="Aegean"/>
                <a:cs typeface="Aegean"/>
              </a:rPr>
              <a:t>precise </a:t>
            </a:r>
            <a:r>
              <a:rPr sz="2400" spc="215" dirty="0">
                <a:latin typeface="Aegean"/>
                <a:cs typeface="Aegean"/>
              </a:rPr>
              <a:t>when </a:t>
            </a:r>
            <a:r>
              <a:rPr sz="2400" spc="20" dirty="0">
                <a:latin typeface="Aegean"/>
                <a:cs typeface="Aegean"/>
              </a:rPr>
              <a:t>they are  </a:t>
            </a:r>
            <a:r>
              <a:rPr sz="2400" spc="-50" dirty="0">
                <a:latin typeface="Aegean"/>
                <a:cs typeface="Aegean"/>
              </a:rPr>
              <a:t>very </a:t>
            </a:r>
            <a:r>
              <a:rPr sz="2400" spc="85" dirty="0">
                <a:latin typeface="Aegean"/>
                <a:cs typeface="Aegean"/>
              </a:rPr>
              <a:t>near </a:t>
            </a:r>
            <a:r>
              <a:rPr sz="2400" spc="-204" dirty="0">
                <a:latin typeface="Aegean"/>
                <a:cs typeface="Aegean"/>
              </a:rPr>
              <a:t>to </a:t>
            </a:r>
            <a:r>
              <a:rPr sz="2400" spc="95" dirty="0">
                <a:latin typeface="Aegean"/>
                <a:cs typeface="Aegean"/>
              </a:rPr>
              <a:t>each </a:t>
            </a:r>
            <a:r>
              <a:rPr sz="2400" spc="5" dirty="0">
                <a:latin typeface="Aegean"/>
                <a:cs typeface="Aegean"/>
              </a:rPr>
              <a:t>other </a:t>
            </a:r>
            <a:r>
              <a:rPr sz="2400" spc="-10" dirty="0">
                <a:latin typeface="Aegean"/>
                <a:cs typeface="Aegean"/>
              </a:rPr>
              <a:t>but </a:t>
            </a:r>
            <a:r>
              <a:rPr sz="2400" spc="-50" dirty="0">
                <a:latin typeface="Aegean"/>
                <a:cs typeface="Aegean"/>
              </a:rPr>
              <a:t>not </a:t>
            </a:r>
            <a:r>
              <a:rPr sz="2400" spc="-10" dirty="0">
                <a:latin typeface="Aegean"/>
                <a:cs typeface="Aegean"/>
              </a:rPr>
              <a:t>necessarily </a:t>
            </a:r>
            <a:r>
              <a:rPr sz="2400" spc="-65" dirty="0">
                <a:latin typeface="Aegean"/>
                <a:cs typeface="Aegean"/>
              </a:rPr>
              <a:t>close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35" dirty="0">
                <a:latin typeface="Aegean"/>
                <a:cs typeface="Aegean"/>
              </a:rPr>
              <a:t>true </a:t>
            </a:r>
            <a:r>
              <a:rPr sz="2400" spc="-85" dirty="0">
                <a:latin typeface="Aegean"/>
                <a:cs typeface="Aegean"/>
              </a:rPr>
              <a:t>value </a:t>
            </a:r>
            <a:r>
              <a:rPr sz="2400" spc="-110" dirty="0">
                <a:latin typeface="Aegean"/>
                <a:cs typeface="Aegean"/>
              </a:rPr>
              <a:t>X</a:t>
            </a:r>
            <a:r>
              <a:rPr sz="2400" spc="-165" baseline="-20833" dirty="0">
                <a:latin typeface="Aegean"/>
                <a:cs typeface="Aegean"/>
              </a:rPr>
              <a:t>t</a:t>
            </a:r>
            <a:r>
              <a:rPr sz="2400" spc="-110" dirty="0">
                <a:latin typeface="Aegean"/>
                <a:cs typeface="Aegean"/>
              </a:rPr>
              <a:t>.  </a:t>
            </a:r>
            <a:r>
              <a:rPr sz="2400" spc="85" dirty="0">
                <a:latin typeface="Aegean"/>
                <a:cs typeface="Aegean"/>
              </a:rPr>
              <a:t>However, </a:t>
            </a:r>
            <a:r>
              <a:rPr sz="2400" dirty="0">
                <a:latin typeface="Aegean"/>
                <a:cs typeface="Aegean"/>
              </a:rPr>
              <a:t>if </a:t>
            </a:r>
            <a:r>
              <a:rPr sz="2400" spc="175" dirty="0">
                <a:latin typeface="Aegean"/>
                <a:cs typeface="Aegean"/>
              </a:rPr>
              <a:t>we </a:t>
            </a:r>
            <a:r>
              <a:rPr sz="2400" spc="-130" dirty="0">
                <a:latin typeface="Aegean"/>
                <a:cs typeface="Aegean"/>
              </a:rPr>
              <a:t>say </a:t>
            </a:r>
            <a:r>
              <a:rPr sz="2400" spc="-160" dirty="0">
                <a:latin typeface="Aegean"/>
                <a:cs typeface="Aegean"/>
              </a:rPr>
              <a:t>X</a:t>
            </a:r>
            <a:r>
              <a:rPr sz="2400" spc="-240" baseline="-20833" dirty="0">
                <a:latin typeface="Aegean"/>
                <a:cs typeface="Aegean"/>
              </a:rPr>
              <a:t>1</a:t>
            </a:r>
            <a:r>
              <a:rPr sz="2400" spc="-160" dirty="0">
                <a:latin typeface="Aegean"/>
                <a:cs typeface="Aegean"/>
              </a:rPr>
              <a:t>, </a:t>
            </a:r>
            <a:r>
              <a:rPr sz="2400" spc="160" dirty="0">
                <a:latin typeface="Aegean"/>
                <a:cs typeface="Aegean"/>
              </a:rPr>
              <a:t>X</a:t>
            </a:r>
            <a:r>
              <a:rPr sz="2400" spc="240" baseline="-20833" dirty="0">
                <a:latin typeface="Aegean"/>
                <a:cs typeface="Aegean"/>
              </a:rPr>
              <a:t>2</a:t>
            </a:r>
            <a:r>
              <a:rPr sz="2400" spc="160" dirty="0">
                <a:latin typeface="Aegean"/>
                <a:cs typeface="Aegean"/>
              </a:rPr>
              <a:t>,… </a:t>
            </a:r>
            <a:r>
              <a:rPr sz="2400" spc="-80" dirty="0">
                <a:latin typeface="Aegean"/>
                <a:cs typeface="Aegean"/>
              </a:rPr>
              <a:t>X</a:t>
            </a:r>
            <a:r>
              <a:rPr sz="2400" spc="-120" baseline="-20833" dirty="0">
                <a:latin typeface="Aegean"/>
                <a:cs typeface="Aegean"/>
              </a:rPr>
              <a:t>i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-55" dirty="0">
                <a:latin typeface="Aegean"/>
                <a:cs typeface="Aegean"/>
              </a:rPr>
              <a:t>accurate, </a:t>
            </a:r>
            <a:r>
              <a:rPr sz="2400" spc="-155" dirty="0">
                <a:latin typeface="Aegean"/>
                <a:cs typeface="Aegean"/>
              </a:rPr>
              <a:t>it </a:t>
            </a:r>
            <a:r>
              <a:rPr sz="2400" spc="225" dirty="0">
                <a:latin typeface="Aegean"/>
                <a:cs typeface="Aegean"/>
              </a:rPr>
              <a:t>means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20" dirty="0">
                <a:latin typeface="Aegean"/>
                <a:cs typeface="Aegean"/>
              </a:rPr>
              <a:t>they are  </a:t>
            </a:r>
            <a:r>
              <a:rPr sz="2400" spc="-65" dirty="0">
                <a:latin typeface="Aegean"/>
                <a:cs typeface="Aegean"/>
              </a:rPr>
              <a:t>close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40" dirty="0">
                <a:latin typeface="Aegean"/>
                <a:cs typeface="Aegean"/>
              </a:rPr>
              <a:t>true </a:t>
            </a:r>
            <a:r>
              <a:rPr sz="2400" spc="-85" dirty="0">
                <a:latin typeface="Aegean"/>
                <a:cs typeface="Aegean"/>
              </a:rPr>
              <a:t>value </a:t>
            </a:r>
            <a:r>
              <a:rPr sz="2400" spc="-220" dirty="0">
                <a:latin typeface="Aegean"/>
                <a:cs typeface="Aegean"/>
              </a:rPr>
              <a:t>X</a:t>
            </a:r>
            <a:r>
              <a:rPr sz="2400" spc="-330" baseline="-20833" dirty="0">
                <a:latin typeface="Aegean"/>
                <a:cs typeface="Aegean"/>
              </a:rPr>
              <a:t>t </a:t>
            </a:r>
            <a:r>
              <a:rPr sz="2400" spc="114" dirty="0">
                <a:latin typeface="Aegean"/>
                <a:cs typeface="Aegean"/>
              </a:rPr>
              <a:t>and </a:t>
            </a:r>
            <a:r>
              <a:rPr sz="2400" spc="229" dirty="0">
                <a:latin typeface="Aegean"/>
                <a:cs typeface="Aegean"/>
              </a:rPr>
              <a:t>hence </a:t>
            </a:r>
            <a:r>
              <a:rPr sz="2400" spc="25" dirty="0">
                <a:latin typeface="Aegean"/>
                <a:cs typeface="Aegean"/>
              </a:rPr>
              <a:t>they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-180" dirty="0">
                <a:latin typeface="Aegean"/>
                <a:cs typeface="Aegean"/>
              </a:rPr>
              <a:t>also </a:t>
            </a:r>
            <a:r>
              <a:rPr sz="2400" spc="-65" dirty="0">
                <a:latin typeface="Aegean"/>
                <a:cs typeface="Aegean"/>
              </a:rPr>
              <a:t>close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90" dirty="0">
                <a:latin typeface="Aegean"/>
                <a:cs typeface="Aegean"/>
              </a:rPr>
              <a:t>each </a:t>
            </a:r>
            <a:r>
              <a:rPr sz="2400" spc="20" dirty="0">
                <a:latin typeface="Aegean"/>
                <a:cs typeface="Aegean"/>
              </a:rPr>
              <a:t>other.  </a:t>
            </a:r>
            <a:r>
              <a:rPr sz="2400" spc="245" dirty="0">
                <a:latin typeface="Aegean"/>
                <a:cs typeface="Aegean"/>
              </a:rPr>
              <a:t>Hence </a:t>
            </a:r>
            <a:r>
              <a:rPr sz="2400" spc="-75" dirty="0">
                <a:latin typeface="Aegean"/>
                <a:cs typeface="Aegean"/>
              </a:rPr>
              <a:t>accurate </a:t>
            </a:r>
            <a:r>
              <a:rPr sz="2400" spc="165" dirty="0">
                <a:latin typeface="Aegean"/>
                <a:cs typeface="Aegean"/>
              </a:rPr>
              <a:t>measurements</a:t>
            </a:r>
            <a:r>
              <a:rPr sz="2400" spc="-440" dirty="0">
                <a:latin typeface="Aegean"/>
                <a:cs typeface="Aegean"/>
              </a:rPr>
              <a:t>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-160" dirty="0">
                <a:latin typeface="Aegean"/>
                <a:cs typeface="Aegean"/>
              </a:rPr>
              <a:t>always </a:t>
            </a:r>
            <a:r>
              <a:rPr sz="2400" spc="110" dirty="0">
                <a:latin typeface="Aegean"/>
                <a:cs typeface="Aegean"/>
              </a:rPr>
              <a:t>precise.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1854707" y="2278379"/>
            <a:ext cx="8634984" cy="382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78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05" dirty="0">
                <a:latin typeface="Trebuchet MS"/>
                <a:cs typeface="Trebuchet MS"/>
              </a:rPr>
              <a:t>Sensitivity:</a:t>
            </a:r>
            <a:r>
              <a:rPr sz="2400" b="1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Aegean"/>
                <a:cs typeface="Aegean"/>
              </a:rPr>
              <a:t>It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ratio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change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in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70" dirty="0">
                <a:latin typeface="Aegean"/>
                <a:cs typeface="Aegean"/>
              </a:rPr>
              <a:t>output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204" dirty="0">
                <a:latin typeface="Aegean"/>
                <a:cs typeface="Aegean"/>
              </a:rPr>
              <a:t>to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change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in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70" dirty="0">
                <a:latin typeface="Aegean"/>
                <a:cs typeface="Aegean"/>
              </a:rPr>
              <a:t>input.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10" dirty="0">
                <a:latin typeface="Aegean"/>
                <a:cs typeface="Aegean"/>
              </a:rPr>
              <a:t>If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305" dirty="0">
                <a:latin typeface="Aegean"/>
                <a:cs typeface="Aegean"/>
              </a:rPr>
              <a:t>Y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340" dirty="0">
                <a:latin typeface="Aegean"/>
                <a:cs typeface="Aegean"/>
              </a:rPr>
              <a:t>be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-105" dirty="0">
                <a:latin typeface="Aegean"/>
                <a:cs typeface="Aegean"/>
              </a:rPr>
              <a:t>quantity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in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14" dirty="0">
                <a:latin typeface="Aegean"/>
                <a:cs typeface="Aegean"/>
              </a:rPr>
              <a:t>response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60" dirty="0">
                <a:latin typeface="Aegean"/>
                <a:cs typeface="Aegean"/>
              </a:rPr>
              <a:t>input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40" dirty="0">
                <a:latin typeface="Aegean"/>
                <a:cs typeface="Aegean"/>
              </a:rPr>
              <a:t>X,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then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45" dirty="0">
                <a:latin typeface="Aegean"/>
                <a:cs typeface="Aegean"/>
              </a:rPr>
              <a:t>sensitivity</a:t>
            </a:r>
            <a:r>
              <a:rPr sz="2400" spc="-105" dirty="0">
                <a:latin typeface="Aegean"/>
                <a:cs typeface="Aegean"/>
              </a:rPr>
              <a:t> </a:t>
            </a:r>
            <a:r>
              <a:rPr sz="2400" spc="-180" dirty="0">
                <a:latin typeface="Aegean"/>
                <a:cs typeface="Aegean"/>
              </a:rPr>
              <a:t>S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can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340" dirty="0">
                <a:latin typeface="Aegean"/>
                <a:cs typeface="Aegean"/>
              </a:rPr>
              <a:t>be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130" dirty="0">
                <a:latin typeface="Aegean"/>
                <a:cs typeface="Aegean"/>
              </a:rPr>
              <a:t>expressed  </a:t>
            </a:r>
            <a:r>
              <a:rPr sz="2400" spc="-120" dirty="0">
                <a:latin typeface="Aegean"/>
                <a:cs typeface="Aegean"/>
              </a:rPr>
              <a:t>as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586096"/>
            <a:ext cx="9446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85" dirty="0">
                <a:latin typeface="Trebuchet MS"/>
                <a:cs typeface="Trebuchet MS"/>
              </a:rPr>
              <a:t>Dead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band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:</a:t>
            </a:r>
            <a:r>
              <a:rPr sz="2400" spc="-15" dirty="0">
                <a:latin typeface="Aegean"/>
                <a:cs typeface="Aegean"/>
              </a:rPr>
              <a:t>The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dead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165" dirty="0">
                <a:latin typeface="Aegean"/>
                <a:cs typeface="Aegean"/>
              </a:rPr>
              <a:t>band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dead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75" dirty="0">
                <a:latin typeface="Aegean"/>
                <a:cs typeface="Aegean"/>
              </a:rPr>
              <a:t>space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a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15" dirty="0">
                <a:latin typeface="Aegean"/>
                <a:cs typeface="Aegean"/>
              </a:rPr>
              <a:t>transducer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25" dirty="0">
                <a:latin typeface="Aegean"/>
                <a:cs typeface="Aegean"/>
              </a:rPr>
              <a:t>is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90" dirty="0">
                <a:latin typeface="Aegean"/>
                <a:cs typeface="Aegean"/>
              </a:rPr>
              <a:t>range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of  </a:t>
            </a:r>
            <a:r>
              <a:rPr sz="2400" spc="60" dirty="0">
                <a:latin typeface="Aegean"/>
                <a:cs typeface="Aegean"/>
              </a:rPr>
              <a:t>input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85" dirty="0">
                <a:latin typeface="Aegean"/>
                <a:cs typeface="Aegean"/>
              </a:rPr>
              <a:t>values </a:t>
            </a:r>
            <a:r>
              <a:rPr sz="2400" spc="-90" dirty="0">
                <a:latin typeface="Aegean"/>
                <a:cs typeface="Aegean"/>
              </a:rPr>
              <a:t>for</a:t>
            </a:r>
            <a:r>
              <a:rPr sz="2400" spc="-100" dirty="0">
                <a:latin typeface="Aegean"/>
                <a:cs typeface="Aegean"/>
              </a:rPr>
              <a:t> </a:t>
            </a:r>
            <a:r>
              <a:rPr sz="2400" spc="85" dirty="0">
                <a:latin typeface="Aegean"/>
                <a:cs typeface="Aegean"/>
              </a:rPr>
              <a:t>which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85" dirty="0">
                <a:latin typeface="Aegean"/>
                <a:cs typeface="Aegean"/>
              </a:rPr>
              <a:t>there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no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-40" dirty="0">
                <a:latin typeface="Aegean"/>
                <a:cs typeface="Aegean"/>
              </a:rPr>
              <a:t>output.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415284"/>
            <a:ext cx="1997963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2116963"/>
            <a:ext cx="9432925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889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95" dirty="0">
                <a:latin typeface="Trebuchet MS"/>
                <a:cs typeface="Trebuchet MS"/>
              </a:rPr>
              <a:t>Resolution: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Aegean"/>
                <a:cs typeface="Aegean"/>
              </a:rPr>
              <a:t>It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45" dirty="0">
                <a:latin typeface="Aegean"/>
                <a:cs typeface="Aegean"/>
              </a:rPr>
              <a:t> </a:t>
            </a:r>
            <a:r>
              <a:rPr sz="2400" spc="365" dirty="0">
                <a:latin typeface="Aegean"/>
                <a:cs typeface="Aegean"/>
              </a:rPr>
              <a:t>minimum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change</a:t>
            </a:r>
            <a:r>
              <a:rPr sz="2400" spc="-50" dirty="0">
                <a:latin typeface="Aegean"/>
                <a:cs typeface="Aegean"/>
              </a:rPr>
              <a:t> </a:t>
            </a:r>
            <a:r>
              <a:rPr sz="2400" spc="165" dirty="0">
                <a:latin typeface="Aegean"/>
                <a:cs typeface="Aegean"/>
              </a:rPr>
              <a:t>in</a:t>
            </a:r>
            <a:r>
              <a:rPr sz="2400" spc="-50" dirty="0">
                <a:latin typeface="Aegean"/>
                <a:cs typeface="Aegean"/>
              </a:rPr>
              <a:t> </a:t>
            </a:r>
            <a:r>
              <a:rPr sz="2400" spc="60" dirty="0">
                <a:latin typeface="Aegean"/>
                <a:cs typeface="Aegean"/>
              </a:rPr>
              <a:t>input</a:t>
            </a:r>
            <a:r>
              <a:rPr sz="2400" spc="-50" dirty="0">
                <a:latin typeface="Aegean"/>
                <a:cs typeface="Aegean"/>
              </a:rPr>
              <a:t> </a:t>
            </a:r>
            <a:r>
              <a:rPr sz="2400" spc="-155" dirty="0">
                <a:latin typeface="Aegean"/>
                <a:cs typeface="Aegean"/>
              </a:rPr>
              <a:t>that</a:t>
            </a:r>
            <a:r>
              <a:rPr sz="2400" spc="-45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can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340" dirty="0">
                <a:latin typeface="Aegean"/>
                <a:cs typeface="Aegean"/>
              </a:rPr>
              <a:t>be</a:t>
            </a:r>
            <a:r>
              <a:rPr sz="2400" spc="-40" dirty="0">
                <a:latin typeface="Aegean"/>
                <a:cs typeface="Aegean"/>
              </a:rPr>
              <a:t> </a:t>
            </a:r>
            <a:r>
              <a:rPr sz="2400" spc="170" dirty="0">
                <a:latin typeface="Aegean"/>
                <a:cs typeface="Aegean"/>
              </a:rPr>
              <a:t>sensed</a:t>
            </a:r>
            <a:r>
              <a:rPr sz="2400" spc="-50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by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50" dirty="0">
                <a:latin typeface="Aegean"/>
                <a:cs typeface="Aegean"/>
              </a:rPr>
              <a:t>sensor.</a:t>
            </a:r>
            <a:endParaRPr sz="2400">
              <a:latin typeface="Aegean"/>
              <a:cs typeface="Aegean"/>
            </a:endParaRPr>
          </a:p>
          <a:p>
            <a:pPr marL="195580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10" dirty="0">
                <a:latin typeface="Trebuchet MS"/>
                <a:cs typeface="Trebuchet MS"/>
              </a:rPr>
              <a:t>Reproducibility: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200" dirty="0">
                <a:latin typeface="Aegean"/>
                <a:cs typeface="Aegean"/>
              </a:rPr>
              <a:t>defined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95" dirty="0">
                <a:latin typeface="Aegean"/>
                <a:cs typeface="Aegean"/>
              </a:rPr>
              <a:t>ability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215" dirty="0">
                <a:latin typeface="Aegean"/>
                <a:cs typeface="Aegean"/>
              </a:rPr>
              <a:t>same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-70" dirty="0">
                <a:latin typeface="Aegean"/>
                <a:cs typeface="Aegean"/>
              </a:rPr>
              <a:t>output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210" dirty="0">
                <a:latin typeface="Aegean"/>
                <a:cs typeface="Aegean"/>
              </a:rPr>
              <a:t>when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215" dirty="0">
                <a:latin typeface="Aegean"/>
                <a:cs typeface="Aegean"/>
              </a:rPr>
              <a:t>same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60" dirty="0">
                <a:latin typeface="Aegean"/>
                <a:cs typeface="Aegean"/>
              </a:rPr>
              <a:t>input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00" dirty="0">
                <a:latin typeface="Aegean"/>
                <a:cs typeface="Aegean"/>
              </a:rPr>
              <a:t>applied.</a:t>
            </a:r>
            <a:endParaRPr sz="2400">
              <a:latin typeface="Aegean"/>
              <a:cs typeface="Aege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14" dirty="0">
                <a:latin typeface="Trebuchet MS"/>
                <a:cs typeface="Trebuchet MS"/>
              </a:rPr>
              <a:t>Linearity-Nonlinearity </a:t>
            </a:r>
            <a:r>
              <a:rPr sz="2400" b="1" spc="-280" dirty="0">
                <a:latin typeface="Trebuchet MS"/>
                <a:cs typeface="Trebuchet MS"/>
              </a:rPr>
              <a:t>: </a:t>
            </a:r>
            <a:r>
              <a:rPr sz="2400" spc="60" dirty="0">
                <a:latin typeface="Aegean"/>
                <a:cs typeface="Aegean"/>
              </a:rPr>
              <a:t>Input </a:t>
            </a:r>
            <a:r>
              <a:rPr sz="2400" spc="-85" dirty="0">
                <a:latin typeface="Aegean"/>
                <a:cs typeface="Aegean"/>
              </a:rPr>
              <a:t>values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-90" dirty="0">
                <a:latin typeface="Aegean"/>
                <a:cs typeface="Aegean"/>
              </a:rPr>
              <a:t>values </a:t>
            </a:r>
            <a:r>
              <a:rPr sz="2400" spc="-10" dirty="0">
                <a:latin typeface="Aegean"/>
                <a:cs typeface="Aegean"/>
              </a:rPr>
              <a:t>lie </a:t>
            </a:r>
            <a:r>
              <a:rPr sz="2400" spc="110" dirty="0">
                <a:latin typeface="Aegean"/>
                <a:cs typeface="Aegean"/>
              </a:rPr>
              <a:t>on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90" dirty="0">
                <a:latin typeface="Aegean"/>
                <a:cs typeface="Aegean"/>
              </a:rPr>
              <a:t>straight  </a:t>
            </a:r>
            <a:r>
              <a:rPr sz="2400" spc="60" dirty="0">
                <a:latin typeface="Aegean"/>
                <a:cs typeface="Aegean"/>
              </a:rPr>
              <a:t>line </a:t>
            </a:r>
            <a:r>
              <a:rPr sz="2400" spc="-110" dirty="0">
                <a:latin typeface="Aegean"/>
                <a:cs typeface="Aegean"/>
              </a:rPr>
              <a:t>or</a:t>
            </a:r>
            <a:r>
              <a:rPr sz="2400" spc="-215" dirty="0">
                <a:latin typeface="Aegean"/>
                <a:cs typeface="Aegean"/>
              </a:rPr>
              <a:t> </a:t>
            </a:r>
            <a:r>
              <a:rPr sz="2400" spc="-10" dirty="0">
                <a:latin typeface="Aegean"/>
                <a:cs typeface="Aegean"/>
              </a:rPr>
              <a:t>not.</a:t>
            </a:r>
            <a:endParaRPr sz="2400">
              <a:latin typeface="Aegean"/>
              <a:cs typeface="Aegean"/>
            </a:endParaRPr>
          </a:p>
          <a:p>
            <a:pPr marL="195580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75" dirty="0">
                <a:latin typeface="Trebuchet MS"/>
                <a:cs typeface="Trebuchet MS"/>
              </a:rPr>
              <a:t>Response </a:t>
            </a:r>
            <a:r>
              <a:rPr sz="2400" b="1" spc="-170" dirty="0">
                <a:latin typeface="Trebuchet MS"/>
                <a:cs typeface="Trebuchet MS"/>
              </a:rPr>
              <a:t>Time: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25" dirty="0">
                <a:latin typeface="Aegean"/>
                <a:cs typeface="Aegean"/>
              </a:rPr>
              <a:t>generally </a:t>
            </a:r>
            <a:r>
              <a:rPr sz="2400" spc="135" dirty="0">
                <a:latin typeface="Aegean"/>
                <a:cs typeface="Aegean"/>
              </a:rPr>
              <a:t>expressed </a:t>
            </a:r>
            <a:r>
              <a:rPr sz="2400" spc="-110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90" dirty="0">
                <a:latin typeface="Aegean"/>
                <a:cs typeface="Aegean"/>
              </a:rPr>
              <a:t>time </a:t>
            </a:r>
            <a:r>
              <a:rPr sz="2400" spc="-254" dirty="0">
                <a:latin typeface="Aegean"/>
                <a:cs typeface="Aegean"/>
              </a:rPr>
              <a:t>at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70" dirty="0">
                <a:latin typeface="Aegean"/>
                <a:cs typeface="Aegean"/>
              </a:rPr>
              <a:t>reaches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10" dirty="0">
                <a:latin typeface="Aegean"/>
                <a:cs typeface="Aegean"/>
              </a:rPr>
              <a:t>certain </a:t>
            </a:r>
            <a:r>
              <a:rPr sz="2400" spc="105" dirty="0">
                <a:latin typeface="Aegean"/>
                <a:cs typeface="Aegean"/>
              </a:rPr>
              <a:t>percentage </a:t>
            </a:r>
            <a:r>
              <a:rPr sz="2400" spc="-95" dirty="0">
                <a:latin typeface="Aegean"/>
                <a:cs typeface="Aegean"/>
              </a:rPr>
              <a:t>(for </a:t>
            </a:r>
            <a:r>
              <a:rPr sz="2400" spc="40" dirty="0">
                <a:latin typeface="Aegean"/>
                <a:cs typeface="Aegean"/>
              </a:rPr>
              <a:t>instance, </a:t>
            </a:r>
            <a:r>
              <a:rPr sz="2400" spc="-280" dirty="0">
                <a:latin typeface="Aegean"/>
                <a:cs typeface="Aegean"/>
              </a:rPr>
              <a:t>95%)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135" dirty="0">
                <a:latin typeface="Aegean"/>
                <a:cs typeface="Aegean"/>
              </a:rPr>
              <a:t>its </a:t>
            </a:r>
            <a:r>
              <a:rPr sz="2400" spc="-60" dirty="0">
                <a:latin typeface="Aegean"/>
                <a:cs typeface="Aegean"/>
              </a:rPr>
              <a:t>final  </a:t>
            </a:r>
            <a:r>
              <a:rPr sz="2400" spc="-55" dirty="0">
                <a:latin typeface="Aegean"/>
                <a:cs typeface="Aegean"/>
              </a:rPr>
              <a:t>value,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65" dirty="0">
                <a:latin typeface="Aegean"/>
                <a:cs typeface="Aegean"/>
              </a:rPr>
              <a:t>in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14" dirty="0">
                <a:latin typeface="Aegean"/>
                <a:cs typeface="Aegean"/>
              </a:rPr>
              <a:t>response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a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55" dirty="0">
                <a:latin typeface="Aegean"/>
                <a:cs typeface="Aegean"/>
              </a:rPr>
              <a:t>step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change</a:t>
            </a:r>
            <a:r>
              <a:rPr sz="2400" spc="-55" dirty="0">
                <a:latin typeface="Aegean"/>
                <a:cs typeface="Aegean"/>
              </a:rPr>
              <a:t> 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70" dirty="0">
                <a:latin typeface="Aegean"/>
                <a:cs typeface="Aegean"/>
              </a:rPr>
              <a:t>input.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370" y="1005078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Analogue</a:t>
            </a:r>
            <a:r>
              <a:rPr spc="-90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1552" y="2223896"/>
            <a:ext cx="465010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10" dirty="0">
                <a:latin typeface="Aegean"/>
                <a:cs typeface="Aegean"/>
              </a:rPr>
              <a:t>Analogue </a:t>
            </a:r>
            <a:r>
              <a:rPr sz="2400" spc="5" dirty="0">
                <a:latin typeface="Aegean"/>
                <a:cs typeface="Aegean"/>
              </a:rPr>
              <a:t>Sensors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dirty="0">
                <a:latin typeface="Aegean"/>
                <a:cs typeface="Aegean"/>
              </a:rPr>
              <a:t>continuous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-35" dirty="0">
                <a:latin typeface="Aegean"/>
                <a:cs typeface="Aegean"/>
              </a:rPr>
              <a:t>signal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05" dirty="0">
                <a:latin typeface="Aegean"/>
                <a:cs typeface="Aegean"/>
              </a:rPr>
              <a:t>voltage  </a:t>
            </a:r>
            <a:r>
              <a:rPr sz="2400" spc="80" dirty="0">
                <a:latin typeface="Aegean"/>
                <a:cs typeface="Aegean"/>
              </a:rPr>
              <a:t>which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25" dirty="0">
                <a:latin typeface="Aegean"/>
                <a:cs typeface="Aegean"/>
              </a:rPr>
              <a:t>generally </a:t>
            </a:r>
            <a:r>
              <a:rPr sz="2400" spc="-40" dirty="0">
                <a:latin typeface="Aegean"/>
                <a:cs typeface="Aegean"/>
              </a:rPr>
              <a:t>proportional </a:t>
            </a:r>
            <a:r>
              <a:rPr sz="2400" spc="-210" dirty="0">
                <a:latin typeface="Aegean"/>
                <a:cs typeface="Aegean"/>
              </a:rPr>
              <a:t>to 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105" dirty="0">
                <a:latin typeface="Aegean"/>
                <a:cs typeface="Aegean"/>
              </a:rPr>
              <a:t>quantity </a:t>
            </a:r>
            <a:r>
              <a:rPr sz="2400" spc="229" dirty="0">
                <a:latin typeface="Aegean"/>
                <a:cs typeface="Aegean"/>
              </a:rPr>
              <a:t>being </a:t>
            </a:r>
            <a:r>
              <a:rPr sz="2400" spc="155" dirty="0">
                <a:latin typeface="Aegean"/>
                <a:cs typeface="Aegean"/>
              </a:rPr>
              <a:t>measured.</a:t>
            </a:r>
            <a:r>
              <a:rPr sz="2400" spc="114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For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552" y="3870197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</a:tabLst>
            </a:pPr>
            <a:r>
              <a:rPr sz="2400" spc="-95" dirty="0">
                <a:latin typeface="Aegean"/>
                <a:cs typeface="Aegean"/>
              </a:rPr>
              <a:t>liqui</a:t>
            </a:r>
            <a:r>
              <a:rPr sz="2400" spc="204" dirty="0">
                <a:latin typeface="Aegean"/>
                <a:cs typeface="Aegean"/>
              </a:rPr>
              <a:t>d	</a:t>
            </a:r>
            <a:r>
              <a:rPr sz="2400" spc="15" dirty="0">
                <a:latin typeface="Aegean"/>
                <a:cs typeface="Aegean"/>
              </a:rPr>
              <a:t>can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552" y="3541014"/>
            <a:ext cx="464883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1418590" algn="l"/>
                <a:tab pos="2085975" algn="l"/>
                <a:tab pos="3962400" algn="l"/>
                <a:tab pos="4472940" algn="l"/>
              </a:tabLst>
            </a:pPr>
            <a:r>
              <a:rPr sz="2400" spc="110" dirty="0">
                <a:latin typeface="Aegean"/>
                <a:cs typeface="Aegean"/>
              </a:rPr>
              <a:t>e</a:t>
            </a:r>
            <a:r>
              <a:rPr sz="2400" spc="175" dirty="0">
                <a:latin typeface="Aegean"/>
                <a:cs typeface="Aegean"/>
              </a:rPr>
              <a:t>x</a:t>
            </a:r>
            <a:r>
              <a:rPr sz="2400" spc="155" dirty="0">
                <a:latin typeface="Aegean"/>
                <a:cs typeface="Aegean"/>
              </a:rPr>
              <a:t>ample,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dirty="0">
                <a:latin typeface="Aegean"/>
                <a:cs typeface="Aegean"/>
              </a:rPr>
              <a:t>	t</a:t>
            </a:r>
            <a:r>
              <a:rPr sz="2400" spc="5" dirty="0">
                <a:latin typeface="Aegean"/>
                <a:cs typeface="Aegean"/>
              </a:rPr>
              <a:t>e</a:t>
            </a:r>
            <a:r>
              <a:rPr sz="2400" spc="310" dirty="0">
                <a:latin typeface="Aegean"/>
                <a:cs typeface="Aegean"/>
              </a:rPr>
              <a:t>mper</a:t>
            </a:r>
            <a:r>
              <a:rPr sz="2400" spc="-55" dirty="0">
                <a:latin typeface="Aegean"/>
                <a:cs typeface="Aegean"/>
              </a:rPr>
              <a:t>ature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135" dirty="0">
                <a:latin typeface="Aegean"/>
                <a:cs typeface="Aegean"/>
              </a:rPr>
              <a:t>a</a:t>
            </a:r>
            <a:endParaRPr sz="2400">
              <a:latin typeface="Aegean"/>
              <a:cs typeface="Aegean"/>
            </a:endParaRPr>
          </a:p>
          <a:p>
            <a:pPr marR="5080" algn="r">
              <a:lnSpc>
                <a:spcPts val="2735"/>
              </a:lnSpc>
              <a:tabLst>
                <a:tab pos="530225" algn="l"/>
                <a:tab pos="2014220" algn="l"/>
                <a:tab pos="2906395" algn="l"/>
              </a:tabLst>
            </a:pPr>
            <a:r>
              <a:rPr sz="2400" spc="365" dirty="0">
                <a:latin typeface="Aegean"/>
                <a:cs typeface="Aegean"/>
              </a:rPr>
              <a:t>b</a:t>
            </a:r>
            <a:r>
              <a:rPr sz="2400" spc="315" dirty="0">
                <a:latin typeface="Aegean"/>
                <a:cs typeface="Aegean"/>
              </a:rPr>
              <a:t>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635" dirty="0">
                <a:latin typeface="Aegean"/>
                <a:cs typeface="Aegean"/>
              </a:rPr>
              <a:t>m</a:t>
            </a:r>
            <a:r>
              <a:rPr sz="2400" spc="445" dirty="0">
                <a:latin typeface="Aegean"/>
                <a:cs typeface="Aegean"/>
              </a:rPr>
              <a:t>e</a:t>
            </a:r>
            <a:r>
              <a:rPr sz="2400" spc="35" dirty="0">
                <a:latin typeface="Aegean"/>
                <a:cs typeface="Aegean"/>
              </a:rPr>
              <a:t>asured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75" dirty="0">
                <a:latin typeface="Aegean"/>
                <a:cs typeface="Aegean"/>
              </a:rPr>
              <a:t>using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135" dirty="0">
                <a:latin typeface="Aegean"/>
                <a:cs typeface="Aegean"/>
              </a:rPr>
              <a:t>a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552" y="4199077"/>
            <a:ext cx="4650740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150" dirty="0">
                <a:latin typeface="Aegean"/>
                <a:cs typeface="Aegean"/>
              </a:rPr>
              <a:t>thermometer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70" dirty="0">
                <a:latin typeface="Aegean"/>
                <a:cs typeface="Aegean"/>
              </a:rPr>
              <a:t>thermocouple  </a:t>
            </a:r>
            <a:r>
              <a:rPr sz="2400" spc="80" dirty="0">
                <a:latin typeface="Aegean"/>
                <a:cs typeface="Aegean"/>
              </a:rPr>
              <a:t>which </a:t>
            </a:r>
            <a:r>
              <a:rPr sz="2400" spc="-50" dirty="0">
                <a:latin typeface="Aegean"/>
                <a:cs typeface="Aegean"/>
              </a:rPr>
              <a:t>continuously </a:t>
            </a:r>
            <a:r>
              <a:rPr sz="2400" spc="90" dirty="0">
                <a:latin typeface="Aegean"/>
                <a:cs typeface="Aegean"/>
              </a:rPr>
              <a:t>responds </a:t>
            </a:r>
            <a:r>
              <a:rPr sz="2400" spc="-210" dirty="0">
                <a:latin typeface="Aegean"/>
                <a:cs typeface="Aegean"/>
              </a:rPr>
              <a:t>to  </a:t>
            </a:r>
            <a:r>
              <a:rPr sz="2400" spc="85" dirty="0">
                <a:latin typeface="Aegean"/>
                <a:cs typeface="Aegean"/>
              </a:rPr>
              <a:t>temperature </a:t>
            </a:r>
            <a:r>
              <a:rPr sz="2400" spc="95" dirty="0">
                <a:latin typeface="Aegean"/>
                <a:cs typeface="Aegean"/>
              </a:rPr>
              <a:t>changes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45" dirty="0">
                <a:latin typeface="Aegean"/>
                <a:cs typeface="Aegean"/>
              </a:rPr>
              <a:t>liquid 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10" dirty="0">
                <a:latin typeface="Aegean"/>
                <a:cs typeface="Aegean"/>
              </a:rPr>
              <a:t>heated </a:t>
            </a:r>
            <a:r>
              <a:rPr sz="2400" spc="170" dirty="0">
                <a:latin typeface="Aegean"/>
                <a:cs typeface="Aegean"/>
              </a:rPr>
              <a:t>up</a:t>
            </a:r>
            <a:r>
              <a:rPr sz="2400" spc="-365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0" dirty="0">
                <a:latin typeface="Aegean"/>
                <a:cs typeface="Aegean"/>
              </a:rPr>
              <a:t>cooled </a:t>
            </a:r>
            <a:r>
              <a:rPr sz="2400" spc="80" dirty="0">
                <a:latin typeface="Aegean"/>
                <a:cs typeface="Aegean"/>
              </a:rPr>
              <a:t>down</a:t>
            </a:r>
            <a:r>
              <a:rPr sz="1800" spc="80" dirty="0">
                <a:latin typeface="Gothic Uralic"/>
                <a:cs typeface="Gothic Uralic"/>
              </a:rPr>
              <a:t>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2764" y="2246376"/>
            <a:ext cx="5012435" cy="34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134" y="1005078"/>
            <a:ext cx="318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</a:t>
            </a:r>
            <a:r>
              <a:rPr spc="-90" dirty="0"/>
              <a:t> </a:t>
            </a:r>
            <a:r>
              <a:rPr spc="-5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1552" y="2648788"/>
            <a:ext cx="46494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egean"/>
                <a:cs typeface="Aegean"/>
              </a:rPr>
              <a:t>Digital </a:t>
            </a:r>
            <a:r>
              <a:rPr sz="2400" dirty="0">
                <a:latin typeface="Aegean"/>
                <a:cs typeface="Aegean"/>
              </a:rPr>
              <a:t>Sensors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30" dirty="0">
                <a:latin typeface="Aegean"/>
                <a:cs typeface="Aegean"/>
              </a:rPr>
              <a:t>discrete  </a:t>
            </a:r>
            <a:r>
              <a:rPr sz="2400" spc="-75" dirty="0">
                <a:latin typeface="Aegean"/>
                <a:cs typeface="Aegean"/>
              </a:rPr>
              <a:t>digital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-45" dirty="0">
                <a:latin typeface="Aegean"/>
                <a:cs typeface="Aegean"/>
              </a:rPr>
              <a:t>signals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05" dirty="0">
                <a:latin typeface="Aegean"/>
                <a:cs typeface="Aegean"/>
              </a:rPr>
              <a:t>voltages 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75" dirty="0">
                <a:latin typeface="Aegean"/>
                <a:cs typeface="Aegean"/>
              </a:rPr>
              <a:t>digital </a:t>
            </a:r>
            <a:r>
              <a:rPr sz="2400" spc="45" dirty="0">
                <a:latin typeface="Aegean"/>
                <a:cs typeface="Aegean"/>
              </a:rPr>
              <a:t>representation </a:t>
            </a:r>
            <a:r>
              <a:rPr sz="2400" spc="-65" dirty="0">
                <a:latin typeface="Aegean"/>
                <a:cs typeface="Aegean"/>
              </a:rPr>
              <a:t>of 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105" dirty="0">
                <a:latin typeface="Aegean"/>
                <a:cs typeface="Aegean"/>
              </a:rPr>
              <a:t>quantity </a:t>
            </a:r>
            <a:r>
              <a:rPr sz="2400" spc="225" dirty="0">
                <a:latin typeface="Aegean"/>
                <a:cs typeface="Aegean"/>
              </a:rPr>
              <a:t>being </a:t>
            </a:r>
            <a:r>
              <a:rPr sz="2400" spc="155" dirty="0">
                <a:latin typeface="Aegean"/>
                <a:cs typeface="Aegean"/>
              </a:rPr>
              <a:t>measured.  </a:t>
            </a:r>
            <a:r>
              <a:rPr sz="2400" spc="-70" dirty="0">
                <a:latin typeface="Aegean"/>
                <a:cs typeface="Aegean"/>
              </a:rPr>
              <a:t>Digital </a:t>
            </a:r>
            <a:r>
              <a:rPr sz="2400" spc="15" dirty="0">
                <a:latin typeface="Aegean"/>
                <a:cs typeface="Aegean"/>
              </a:rPr>
              <a:t>sensors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5" dirty="0">
                <a:latin typeface="Aegean"/>
                <a:cs typeface="Aegean"/>
              </a:rPr>
              <a:t>Binary  </a:t>
            </a:r>
            <a:r>
              <a:rPr sz="2400" spc="-70" dirty="0">
                <a:latin typeface="Aegean"/>
                <a:cs typeface="Aegean"/>
              </a:rPr>
              <a:t>output </a:t>
            </a:r>
            <a:r>
              <a:rPr sz="2400" spc="-35" dirty="0">
                <a:latin typeface="Aegean"/>
                <a:cs typeface="Aegean"/>
              </a:rPr>
              <a:t>signal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10" dirty="0">
                <a:latin typeface="Aegean"/>
                <a:cs typeface="Aegean"/>
              </a:rPr>
              <a:t>form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80" dirty="0">
                <a:latin typeface="Aegean"/>
                <a:cs typeface="Aegean"/>
              </a:rPr>
              <a:t>logic  </a:t>
            </a:r>
            <a:r>
              <a:rPr sz="2400" spc="-20" dirty="0">
                <a:latin typeface="Aegean"/>
                <a:cs typeface="Aegean"/>
              </a:rPr>
              <a:t>“1”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80" dirty="0">
                <a:latin typeface="Aegean"/>
                <a:cs typeface="Aegean"/>
              </a:rPr>
              <a:t>logic </a:t>
            </a:r>
            <a:r>
              <a:rPr sz="2400" spc="135" dirty="0">
                <a:latin typeface="Aegean"/>
                <a:cs typeface="Aegean"/>
              </a:rPr>
              <a:t>“0”, </a:t>
            </a:r>
            <a:r>
              <a:rPr sz="2400" spc="110" dirty="0">
                <a:latin typeface="Aegean"/>
                <a:cs typeface="Aegean"/>
              </a:rPr>
              <a:t>(“ON”</a:t>
            </a:r>
            <a:r>
              <a:rPr sz="2400" spc="-305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80" dirty="0">
                <a:latin typeface="Aegean"/>
                <a:cs typeface="Aegean"/>
              </a:rPr>
              <a:t>“OFF”).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20" y="2528316"/>
            <a:ext cx="4754880" cy="3043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0065" y="1005078"/>
            <a:ext cx="199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IR</a:t>
            </a:r>
            <a:r>
              <a:rPr spc="-75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20011"/>
            <a:ext cx="502920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30" dirty="0">
                <a:latin typeface="Aegean"/>
                <a:cs typeface="Aegean"/>
              </a:rPr>
              <a:t>An </a:t>
            </a:r>
            <a:r>
              <a:rPr sz="2200" spc="40" dirty="0">
                <a:latin typeface="Aegean"/>
                <a:cs typeface="Aegean"/>
              </a:rPr>
              <a:t>Infrared </a:t>
            </a:r>
            <a:r>
              <a:rPr sz="2200" spc="15" dirty="0">
                <a:latin typeface="Aegean"/>
                <a:cs typeface="Aegean"/>
              </a:rPr>
              <a:t>(IR) </a:t>
            </a:r>
            <a:r>
              <a:rPr sz="2200" spc="30" dirty="0">
                <a:latin typeface="Aegean"/>
                <a:cs typeface="Aegean"/>
              </a:rPr>
              <a:t>sensor </a:t>
            </a:r>
            <a:r>
              <a:rPr sz="2200" spc="-25" dirty="0">
                <a:latin typeface="Aegean"/>
                <a:cs typeface="Aegean"/>
              </a:rPr>
              <a:t>is </a:t>
            </a:r>
            <a:r>
              <a:rPr sz="2200" spc="110" dirty="0">
                <a:latin typeface="Aegean"/>
                <a:cs typeface="Aegean"/>
              </a:rPr>
              <a:t>used </a:t>
            </a:r>
            <a:r>
              <a:rPr sz="2200" spc="-195" dirty="0">
                <a:latin typeface="Aegean"/>
                <a:cs typeface="Aegean"/>
              </a:rPr>
              <a:t>to </a:t>
            </a:r>
            <a:r>
              <a:rPr sz="2200" spc="10" dirty="0">
                <a:latin typeface="Aegean"/>
                <a:cs typeface="Aegean"/>
              </a:rPr>
              <a:t>detect  </a:t>
            </a:r>
            <a:r>
              <a:rPr sz="2200" spc="-65" dirty="0">
                <a:latin typeface="Aegean"/>
                <a:cs typeface="Aegean"/>
              </a:rPr>
              <a:t>obstacles </a:t>
            </a:r>
            <a:r>
              <a:rPr sz="2200" spc="140" dirty="0">
                <a:latin typeface="Aegean"/>
                <a:cs typeface="Aegean"/>
              </a:rPr>
              <a:t>in </a:t>
            </a:r>
            <a:r>
              <a:rPr sz="2200" spc="-70" dirty="0">
                <a:latin typeface="Aegean"/>
                <a:cs typeface="Aegean"/>
              </a:rPr>
              <a:t>front </a:t>
            </a:r>
            <a:r>
              <a:rPr sz="2200" spc="-105" dirty="0">
                <a:latin typeface="Aegean"/>
                <a:cs typeface="Aegean"/>
              </a:rPr>
              <a:t>or </a:t>
            </a:r>
            <a:r>
              <a:rPr sz="2200" spc="-200" dirty="0">
                <a:latin typeface="Aegean"/>
                <a:cs typeface="Aegean"/>
              </a:rPr>
              <a:t>to </a:t>
            </a:r>
            <a:r>
              <a:rPr sz="2200" spc="30" dirty="0">
                <a:latin typeface="Aegean"/>
                <a:cs typeface="Aegean"/>
              </a:rPr>
              <a:t>differentiate  </a:t>
            </a:r>
            <a:r>
              <a:rPr sz="2200" spc="165" dirty="0">
                <a:latin typeface="Aegean"/>
                <a:cs typeface="Aegean"/>
              </a:rPr>
              <a:t>between </a:t>
            </a:r>
            <a:r>
              <a:rPr sz="2200" spc="-140" dirty="0">
                <a:latin typeface="Aegean"/>
                <a:cs typeface="Aegean"/>
              </a:rPr>
              <a:t>colors </a:t>
            </a:r>
            <a:r>
              <a:rPr sz="2200" spc="215" dirty="0">
                <a:latin typeface="Aegean"/>
                <a:cs typeface="Aegean"/>
              </a:rPr>
              <a:t>depending </a:t>
            </a:r>
            <a:r>
              <a:rPr sz="2200" spc="95" dirty="0">
                <a:latin typeface="Aegean"/>
                <a:cs typeface="Aegean"/>
              </a:rPr>
              <a:t>on </a:t>
            </a:r>
            <a:r>
              <a:rPr sz="2200" spc="70" dirty="0">
                <a:latin typeface="Aegean"/>
                <a:cs typeface="Aegean"/>
              </a:rPr>
              <a:t>the  </a:t>
            </a:r>
            <a:r>
              <a:rPr sz="2200" spc="-10" dirty="0">
                <a:latin typeface="Aegean"/>
                <a:cs typeface="Aegean"/>
              </a:rPr>
              <a:t>configuration </a:t>
            </a:r>
            <a:r>
              <a:rPr sz="2200" spc="-55" dirty="0">
                <a:latin typeface="Aegean"/>
                <a:cs typeface="Aegean"/>
              </a:rPr>
              <a:t>of </a:t>
            </a:r>
            <a:r>
              <a:rPr sz="2200" spc="70" dirty="0">
                <a:latin typeface="Aegean"/>
                <a:cs typeface="Aegean"/>
              </a:rPr>
              <a:t>the</a:t>
            </a:r>
            <a:r>
              <a:rPr sz="2200" spc="-204" dirty="0">
                <a:latin typeface="Aegean"/>
                <a:cs typeface="Aegean"/>
              </a:rPr>
              <a:t> </a:t>
            </a:r>
            <a:r>
              <a:rPr sz="2200" spc="40" dirty="0">
                <a:latin typeface="Aegean"/>
                <a:cs typeface="Aegean"/>
              </a:rPr>
              <a:t>sensor.</a:t>
            </a:r>
            <a:endParaRPr sz="2200">
              <a:latin typeface="Aegean"/>
              <a:cs typeface="Aege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30" dirty="0">
                <a:latin typeface="Aegean"/>
                <a:cs typeface="Aegean"/>
              </a:rPr>
              <a:t>sensor </a:t>
            </a:r>
            <a:r>
              <a:rPr sz="2200" spc="114" dirty="0">
                <a:latin typeface="Aegean"/>
                <a:cs typeface="Aegean"/>
              </a:rPr>
              <a:t>emits </a:t>
            </a:r>
            <a:r>
              <a:rPr sz="2200" spc="120" dirty="0">
                <a:latin typeface="Aegean"/>
                <a:cs typeface="Aegean"/>
              </a:rPr>
              <a:t>IR </a:t>
            </a:r>
            <a:r>
              <a:rPr sz="2200" spc="-75" dirty="0">
                <a:latin typeface="Aegean"/>
                <a:cs typeface="Aegean"/>
              </a:rPr>
              <a:t>light </a:t>
            </a:r>
            <a:r>
              <a:rPr sz="2200" spc="105" dirty="0">
                <a:latin typeface="Aegean"/>
                <a:cs typeface="Aegean"/>
              </a:rPr>
              <a:t>and </a:t>
            </a:r>
            <a:r>
              <a:rPr sz="2200" spc="40" dirty="0">
                <a:latin typeface="Aegean"/>
                <a:cs typeface="Aegean"/>
              </a:rPr>
              <a:t>gives </a:t>
            </a:r>
            <a:r>
              <a:rPr sz="2200" spc="-125" dirty="0">
                <a:latin typeface="Aegean"/>
                <a:cs typeface="Aegean"/>
              </a:rPr>
              <a:t>a  </a:t>
            </a:r>
            <a:r>
              <a:rPr sz="2200" spc="-35" dirty="0">
                <a:latin typeface="Aegean"/>
                <a:cs typeface="Aegean"/>
              </a:rPr>
              <a:t>signal</a:t>
            </a:r>
            <a:r>
              <a:rPr sz="2200" spc="-95" dirty="0">
                <a:latin typeface="Aegean"/>
                <a:cs typeface="Aegean"/>
              </a:rPr>
              <a:t> </a:t>
            </a:r>
            <a:r>
              <a:rPr sz="2200" spc="190" dirty="0">
                <a:latin typeface="Aegean"/>
                <a:cs typeface="Aegean"/>
              </a:rPr>
              <a:t>when</a:t>
            </a:r>
            <a:r>
              <a:rPr sz="2200" spc="-75" dirty="0">
                <a:latin typeface="Aegean"/>
                <a:cs typeface="Aegean"/>
              </a:rPr>
              <a:t> </a:t>
            </a:r>
            <a:r>
              <a:rPr sz="2200" spc="-145" dirty="0">
                <a:latin typeface="Aegean"/>
                <a:cs typeface="Aegean"/>
              </a:rPr>
              <a:t>it</a:t>
            </a:r>
            <a:r>
              <a:rPr sz="2200" spc="-80" dirty="0">
                <a:latin typeface="Aegean"/>
                <a:cs typeface="Aegean"/>
              </a:rPr>
              <a:t> </a:t>
            </a:r>
            <a:r>
              <a:rPr sz="2200" dirty="0">
                <a:latin typeface="Aegean"/>
                <a:cs typeface="Aegean"/>
              </a:rPr>
              <a:t>detects</a:t>
            </a:r>
            <a:r>
              <a:rPr sz="2200" spc="-85" dirty="0">
                <a:latin typeface="Aegean"/>
                <a:cs typeface="Aegean"/>
              </a:rPr>
              <a:t> </a:t>
            </a:r>
            <a:r>
              <a:rPr sz="2200" spc="70" dirty="0">
                <a:latin typeface="Aegean"/>
                <a:cs typeface="Aegean"/>
              </a:rPr>
              <a:t>the</a:t>
            </a:r>
            <a:r>
              <a:rPr sz="2200" spc="-80" dirty="0">
                <a:latin typeface="Aegean"/>
                <a:cs typeface="Aegean"/>
              </a:rPr>
              <a:t> </a:t>
            </a:r>
            <a:r>
              <a:rPr sz="2200" spc="15" dirty="0">
                <a:latin typeface="Aegean"/>
                <a:cs typeface="Aegean"/>
              </a:rPr>
              <a:t>reflected</a:t>
            </a:r>
            <a:r>
              <a:rPr sz="2200" spc="-105" dirty="0">
                <a:latin typeface="Aegean"/>
                <a:cs typeface="Aegean"/>
              </a:rPr>
              <a:t> </a:t>
            </a:r>
            <a:r>
              <a:rPr sz="2200" spc="-45" dirty="0">
                <a:latin typeface="Aegean"/>
                <a:cs typeface="Aegean"/>
              </a:rPr>
              <a:t>light.</a:t>
            </a:r>
            <a:endParaRPr sz="2200">
              <a:latin typeface="Aegean"/>
              <a:cs typeface="Aegean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-80" dirty="0">
                <a:latin typeface="Aegean"/>
                <a:cs typeface="Aegean"/>
              </a:rPr>
              <a:t>circuit </a:t>
            </a:r>
            <a:r>
              <a:rPr sz="2200" spc="50" dirty="0">
                <a:latin typeface="Aegean"/>
                <a:cs typeface="Aegean"/>
              </a:rPr>
              <a:t>required </a:t>
            </a:r>
            <a:r>
              <a:rPr sz="2200" spc="-195" dirty="0">
                <a:latin typeface="Aegean"/>
                <a:cs typeface="Aegean"/>
              </a:rPr>
              <a:t>to </a:t>
            </a:r>
            <a:r>
              <a:rPr sz="2200" spc="250" dirty="0">
                <a:latin typeface="Aegean"/>
                <a:cs typeface="Aegean"/>
              </a:rPr>
              <a:t>make</a:t>
            </a:r>
            <a:r>
              <a:rPr sz="2200" spc="-360" dirty="0">
                <a:latin typeface="Aegean"/>
                <a:cs typeface="Aegean"/>
              </a:rPr>
              <a:t> </a:t>
            </a:r>
            <a:r>
              <a:rPr sz="2200" spc="60" dirty="0">
                <a:latin typeface="Aegean"/>
                <a:cs typeface="Aegean"/>
              </a:rPr>
              <a:t>an </a:t>
            </a:r>
            <a:r>
              <a:rPr sz="2200" spc="120" dirty="0">
                <a:latin typeface="Aegean"/>
                <a:cs typeface="Aegean"/>
              </a:rPr>
              <a:t>IR </a:t>
            </a:r>
            <a:r>
              <a:rPr sz="2200" spc="30" dirty="0">
                <a:latin typeface="Aegean"/>
                <a:cs typeface="Aegean"/>
              </a:rPr>
              <a:t>sensor  </a:t>
            </a:r>
            <a:r>
              <a:rPr sz="2200" spc="-55" dirty="0">
                <a:latin typeface="Aegean"/>
                <a:cs typeface="Aegean"/>
              </a:rPr>
              <a:t>consists of </a:t>
            </a:r>
            <a:r>
              <a:rPr sz="2200" spc="-140" dirty="0">
                <a:latin typeface="Aegean"/>
                <a:cs typeface="Aegean"/>
              </a:rPr>
              <a:t>two </a:t>
            </a:r>
            <a:r>
              <a:rPr sz="2200" spc="-50" dirty="0">
                <a:latin typeface="Aegean"/>
                <a:cs typeface="Aegean"/>
              </a:rPr>
              <a:t>parts; </a:t>
            </a: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70" dirty="0">
                <a:latin typeface="Aegean"/>
                <a:cs typeface="Aegean"/>
              </a:rPr>
              <a:t>emitter </a:t>
            </a:r>
            <a:r>
              <a:rPr sz="2200" spc="-85" dirty="0">
                <a:latin typeface="Aegean"/>
                <a:cs typeface="Aegean"/>
              </a:rPr>
              <a:t>circuit  </a:t>
            </a:r>
            <a:r>
              <a:rPr sz="2200" spc="105" dirty="0">
                <a:latin typeface="Aegean"/>
                <a:cs typeface="Aegean"/>
              </a:rPr>
              <a:t>and</a:t>
            </a:r>
            <a:r>
              <a:rPr sz="2200" spc="-400" dirty="0">
                <a:latin typeface="Aegean"/>
                <a:cs typeface="Aegean"/>
              </a:rPr>
              <a:t> </a:t>
            </a:r>
            <a:r>
              <a:rPr sz="2200" spc="70" dirty="0">
                <a:latin typeface="Aegean"/>
                <a:cs typeface="Aegean"/>
              </a:rPr>
              <a:t>the </a:t>
            </a:r>
            <a:r>
              <a:rPr sz="2200" spc="55" dirty="0">
                <a:latin typeface="Aegean"/>
                <a:cs typeface="Aegean"/>
              </a:rPr>
              <a:t>receiver </a:t>
            </a:r>
            <a:r>
              <a:rPr sz="2200" spc="-55" dirty="0">
                <a:latin typeface="Aegean"/>
                <a:cs typeface="Aegean"/>
              </a:rPr>
              <a:t>circuit.</a:t>
            </a:r>
            <a:endParaRPr sz="220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20" y="2727960"/>
            <a:ext cx="4703064" cy="24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0065" y="1005078"/>
            <a:ext cx="199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IR</a:t>
            </a:r>
            <a:r>
              <a:rPr spc="-75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033" y="2505583"/>
            <a:ext cx="9094470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85" dirty="0">
                <a:latin typeface="Aegean"/>
                <a:cs typeface="Aegean"/>
              </a:rPr>
              <a:t>emitter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65" dirty="0">
                <a:latin typeface="Aegean"/>
                <a:cs typeface="Aegean"/>
              </a:rPr>
              <a:t>simply an </a:t>
            </a:r>
            <a:r>
              <a:rPr sz="2400" spc="125" dirty="0">
                <a:latin typeface="Aegean"/>
                <a:cs typeface="Aegean"/>
              </a:rPr>
              <a:t>IR </a:t>
            </a:r>
            <a:r>
              <a:rPr sz="2400" spc="95" dirty="0">
                <a:latin typeface="Aegean"/>
                <a:cs typeface="Aegean"/>
              </a:rPr>
              <a:t>LED </a:t>
            </a:r>
            <a:r>
              <a:rPr sz="2400" spc="-20" dirty="0">
                <a:latin typeface="Aegean"/>
                <a:cs typeface="Aegean"/>
              </a:rPr>
              <a:t>(Light </a:t>
            </a:r>
            <a:r>
              <a:rPr sz="2400" spc="75" dirty="0">
                <a:latin typeface="Aegean"/>
                <a:cs typeface="Aegean"/>
              </a:rPr>
              <a:t>Emitting </a:t>
            </a:r>
            <a:r>
              <a:rPr sz="2400" spc="114" dirty="0">
                <a:latin typeface="Aegean"/>
                <a:cs typeface="Aegean"/>
              </a:rPr>
              <a:t>Diode)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-20" dirty="0">
                <a:latin typeface="Aegean"/>
                <a:cs typeface="Aegean"/>
              </a:rPr>
              <a:t>detector is </a:t>
            </a:r>
            <a:r>
              <a:rPr sz="2400" spc="65" dirty="0">
                <a:latin typeface="Aegean"/>
                <a:cs typeface="Aegean"/>
              </a:rPr>
              <a:t>simply an </a:t>
            </a:r>
            <a:r>
              <a:rPr sz="2400" spc="130" dirty="0">
                <a:latin typeface="Aegean"/>
                <a:cs typeface="Aegean"/>
              </a:rPr>
              <a:t>IR </a:t>
            </a:r>
            <a:r>
              <a:rPr sz="2400" spc="85" dirty="0">
                <a:latin typeface="Aegean"/>
                <a:cs typeface="Aegean"/>
              </a:rPr>
              <a:t>photodiode </a:t>
            </a:r>
            <a:r>
              <a:rPr sz="2400" spc="80" dirty="0">
                <a:latin typeface="Aegean"/>
                <a:cs typeface="Aegean"/>
              </a:rPr>
              <a:t>which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35" dirty="0">
                <a:latin typeface="Aegean"/>
                <a:cs typeface="Aegean"/>
              </a:rPr>
              <a:t>sensitive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125" dirty="0">
                <a:latin typeface="Aegean"/>
                <a:cs typeface="Aegean"/>
              </a:rPr>
              <a:t>IR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-40" dirty="0">
                <a:latin typeface="Aegean"/>
                <a:cs typeface="Aegean"/>
              </a:rPr>
              <a:t>of 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215" dirty="0">
                <a:latin typeface="Aegean"/>
                <a:cs typeface="Aegean"/>
              </a:rPr>
              <a:t>same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wavelength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114" dirty="0">
                <a:latin typeface="Aegean"/>
                <a:cs typeface="Aegean"/>
              </a:rPr>
              <a:t>as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160" dirty="0">
                <a:latin typeface="Aegean"/>
                <a:cs typeface="Aegean"/>
              </a:rPr>
              <a:t>that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135" dirty="0">
                <a:latin typeface="Aegean"/>
                <a:cs typeface="Aegean"/>
              </a:rPr>
              <a:t>emitted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by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130" dirty="0">
                <a:latin typeface="Aegean"/>
                <a:cs typeface="Aegean"/>
              </a:rPr>
              <a:t>IR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100" dirty="0">
                <a:latin typeface="Aegean"/>
                <a:cs typeface="Aegean"/>
              </a:rPr>
              <a:t>LED.</a:t>
            </a:r>
            <a:endParaRPr sz="2400">
              <a:latin typeface="Aegean"/>
              <a:cs typeface="Aegean"/>
            </a:endParaRPr>
          </a:p>
          <a:p>
            <a:pPr marL="194945" marR="825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145" dirty="0">
                <a:latin typeface="Aegean"/>
                <a:cs typeface="Aegean"/>
              </a:rPr>
              <a:t>When </a:t>
            </a:r>
            <a:r>
              <a:rPr sz="2400" spc="125" dirty="0">
                <a:latin typeface="Aegean"/>
                <a:cs typeface="Aegean"/>
              </a:rPr>
              <a:t>IR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-235" dirty="0">
                <a:latin typeface="Aegean"/>
                <a:cs typeface="Aegean"/>
              </a:rPr>
              <a:t>falls </a:t>
            </a:r>
            <a:r>
              <a:rPr sz="2400" spc="110" dirty="0">
                <a:latin typeface="Aegean"/>
                <a:cs typeface="Aegean"/>
              </a:rPr>
              <a:t>on 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85" dirty="0">
                <a:latin typeface="Aegean"/>
                <a:cs typeface="Aegean"/>
              </a:rPr>
              <a:t>photodiode,</a:t>
            </a:r>
            <a:r>
              <a:rPr sz="2400" spc="770" dirty="0">
                <a:latin typeface="Aegean"/>
                <a:cs typeface="Aegean"/>
              </a:rPr>
              <a:t> </a:t>
            </a:r>
            <a:r>
              <a:rPr sz="2400" spc="-140" dirty="0">
                <a:latin typeface="Aegean"/>
                <a:cs typeface="Aegean"/>
              </a:rPr>
              <a:t>its </a:t>
            </a:r>
            <a:r>
              <a:rPr sz="2400" spc="10" dirty="0">
                <a:latin typeface="Aegean"/>
                <a:cs typeface="Aegean"/>
              </a:rPr>
              <a:t>resistance</a:t>
            </a:r>
            <a:r>
              <a:rPr sz="2400" spc="620" dirty="0">
                <a:latin typeface="Aegean"/>
                <a:cs typeface="Aegean"/>
              </a:rPr>
              <a:t> </a:t>
            </a:r>
            <a:r>
              <a:rPr sz="2400" spc="114" dirty="0">
                <a:latin typeface="Aegean"/>
                <a:cs typeface="Aegean"/>
              </a:rPr>
              <a:t>and  </a:t>
            </a:r>
            <a:r>
              <a:rPr sz="2400" spc="30" dirty="0">
                <a:latin typeface="Aegean"/>
                <a:cs typeface="Aegean"/>
              </a:rPr>
              <a:t>correspondingly, </a:t>
            </a:r>
            <a:r>
              <a:rPr sz="2400" spc="-140" dirty="0">
                <a:latin typeface="Aegean"/>
                <a:cs typeface="Aegean"/>
              </a:rPr>
              <a:t>its </a:t>
            </a:r>
            <a:r>
              <a:rPr sz="2400" spc="-65" dirty="0">
                <a:latin typeface="Aegean"/>
                <a:cs typeface="Aegean"/>
              </a:rPr>
              <a:t>output </a:t>
            </a:r>
            <a:r>
              <a:rPr sz="2400" spc="-80" dirty="0">
                <a:latin typeface="Aegean"/>
                <a:cs typeface="Aegean"/>
              </a:rPr>
              <a:t>voltage, </a:t>
            </a:r>
            <a:r>
              <a:rPr sz="2400" spc="125" dirty="0">
                <a:latin typeface="Aegean"/>
                <a:cs typeface="Aegean"/>
              </a:rPr>
              <a:t>change </a:t>
            </a:r>
            <a:r>
              <a:rPr sz="2400" spc="170" dirty="0">
                <a:latin typeface="Aegean"/>
                <a:cs typeface="Aegean"/>
              </a:rPr>
              <a:t>in </a:t>
            </a:r>
            <a:r>
              <a:rPr sz="2400" spc="10" dirty="0">
                <a:latin typeface="Aegean"/>
                <a:cs typeface="Aegean"/>
              </a:rPr>
              <a:t>proportion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140" dirty="0">
                <a:latin typeface="Aegean"/>
                <a:cs typeface="Aegean"/>
              </a:rPr>
              <a:t>magnitude</a:t>
            </a:r>
            <a:r>
              <a:rPr sz="2400" spc="-20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IR</a:t>
            </a:r>
            <a:r>
              <a:rPr sz="2400" spc="-40" dirty="0">
                <a:latin typeface="Aegean"/>
                <a:cs typeface="Aegean"/>
              </a:rPr>
              <a:t> </a:t>
            </a:r>
            <a:r>
              <a:rPr sz="2400" spc="-75" dirty="0">
                <a:latin typeface="Aegean"/>
                <a:cs typeface="Aegean"/>
              </a:rPr>
              <a:t>light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received.</a:t>
            </a:r>
            <a:r>
              <a:rPr sz="2400" spc="-30" dirty="0">
                <a:latin typeface="Aegean"/>
                <a:cs typeface="Aegean"/>
              </a:rPr>
              <a:t> </a:t>
            </a:r>
            <a:r>
              <a:rPr sz="2400" spc="-45" dirty="0">
                <a:latin typeface="Aegean"/>
                <a:cs typeface="Aegean"/>
              </a:rPr>
              <a:t>This</a:t>
            </a:r>
            <a:r>
              <a:rPr sz="2400" spc="-25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25" dirty="0">
                <a:latin typeface="Aegean"/>
                <a:cs typeface="Aegean"/>
              </a:rPr>
              <a:t> </a:t>
            </a:r>
            <a:r>
              <a:rPr sz="2400" spc="55" dirty="0">
                <a:latin typeface="Aegean"/>
                <a:cs typeface="Aegean"/>
              </a:rPr>
              <a:t>working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75" dirty="0">
                <a:latin typeface="Aegean"/>
                <a:cs typeface="Aegean"/>
              </a:rPr>
              <a:t>principle</a:t>
            </a:r>
            <a:r>
              <a:rPr sz="2400" spc="-2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35" dirty="0">
                <a:latin typeface="Aegean"/>
                <a:cs typeface="Aegean"/>
              </a:rPr>
              <a:t> </a:t>
            </a:r>
            <a:r>
              <a:rPr sz="2400" spc="65" dirty="0">
                <a:latin typeface="Aegean"/>
                <a:cs typeface="Aegean"/>
              </a:rPr>
              <a:t>an  </a:t>
            </a:r>
            <a:r>
              <a:rPr sz="2400" spc="130" dirty="0">
                <a:latin typeface="Aegean"/>
                <a:cs typeface="Aegean"/>
              </a:rPr>
              <a:t>IR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50" dirty="0">
                <a:latin typeface="Aegean"/>
                <a:cs typeface="Aegean"/>
              </a:rPr>
              <a:t>sensor.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670" y="940053"/>
            <a:ext cx="147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116963"/>
            <a:ext cx="931608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889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04" dirty="0">
                <a:latin typeface="Aegean"/>
                <a:cs typeface="Aegean"/>
              </a:rPr>
              <a:t>A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10" dirty="0">
                <a:latin typeface="Aegean"/>
                <a:cs typeface="Aegean"/>
              </a:rPr>
              <a:t>device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dirty="0">
                <a:latin typeface="Aegean"/>
                <a:cs typeface="Aegean"/>
              </a:rPr>
              <a:t>detects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95" dirty="0">
                <a:latin typeface="Aegean"/>
                <a:cs typeface="Aegean"/>
              </a:rPr>
              <a:t>responds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229" dirty="0">
                <a:latin typeface="Aegean"/>
                <a:cs typeface="Aegean"/>
              </a:rPr>
              <a:t>some </a:t>
            </a:r>
            <a:r>
              <a:rPr sz="2400" spc="40" dirty="0">
                <a:latin typeface="Aegean"/>
                <a:cs typeface="Aegean"/>
              </a:rPr>
              <a:t>type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60" dirty="0">
                <a:latin typeface="Aegean"/>
                <a:cs typeface="Aegean"/>
              </a:rPr>
              <a:t>input  </a:t>
            </a:r>
            <a:r>
              <a:rPr sz="2400" spc="110" dirty="0">
                <a:latin typeface="Aegean"/>
                <a:cs typeface="Aegean"/>
              </a:rPr>
              <a:t>from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40" dirty="0">
                <a:latin typeface="Aegean"/>
                <a:cs typeface="Aegean"/>
              </a:rPr>
              <a:t>physical</a:t>
            </a:r>
            <a:r>
              <a:rPr sz="2400" spc="-430" dirty="0">
                <a:latin typeface="Aegean"/>
                <a:cs typeface="Aegean"/>
              </a:rPr>
              <a:t> </a:t>
            </a:r>
            <a:r>
              <a:rPr sz="2400" spc="130" dirty="0">
                <a:latin typeface="Aegean"/>
                <a:cs typeface="Aegean"/>
              </a:rPr>
              <a:t>environment.</a:t>
            </a:r>
            <a:endParaRPr sz="2400">
              <a:latin typeface="Aegean"/>
              <a:cs typeface="Aege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55" dirty="0">
                <a:latin typeface="Aegean"/>
                <a:cs typeface="Aegean"/>
              </a:rPr>
              <a:t>specific </a:t>
            </a:r>
            <a:r>
              <a:rPr sz="2400" spc="60" dirty="0">
                <a:latin typeface="Aegean"/>
                <a:cs typeface="Aegean"/>
              </a:rPr>
              <a:t>input </a:t>
            </a:r>
            <a:r>
              <a:rPr sz="2400" spc="-70" dirty="0">
                <a:latin typeface="Aegean"/>
                <a:cs typeface="Aegean"/>
              </a:rPr>
              <a:t>could </a:t>
            </a:r>
            <a:r>
              <a:rPr sz="2400" spc="340" dirty="0">
                <a:latin typeface="Aegean"/>
                <a:cs typeface="Aegean"/>
              </a:rPr>
              <a:t>be </a:t>
            </a:r>
            <a:r>
              <a:rPr sz="2400" spc="-45" dirty="0">
                <a:latin typeface="Aegean"/>
                <a:cs typeface="Aegean"/>
              </a:rPr>
              <a:t>light, </a:t>
            </a:r>
            <a:r>
              <a:rPr sz="2400" spc="45" dirty="0">
                <a:latin typeface="Aegean"/>
                <a:cs typeface="Aegean"/>
              </a:rPr>
              <a:t>heat, </a:t>
            </a:r>
            <a:r>
              <a:rPr sz="2400" spc="95" dirty="0">
                <a:latin typeface="Aegean"/>
                <a:cs typeface="Aegean"/>
              </a:rPr>
              <a:t>motion, </a:t>
            </a:r>
            <a:r>
              <a:rPr sz="2400" spc="65" dirty="0">
                <a:latin typeface="Aegean"/>
                <a:cs typeface="Aegean"/>
              </a:rPr>
              <a:t>moisture, </a:t>
            </a:r>
            <a:r>
              <a:rPr sz="2400" spc="75" dirty="0">
                <a:latin typeface="Aegean"/>
                <a:cs typeface="Aegean"/>
              </a:rPr>
              <a:t>pressure, </a:t>
            </a:r>
            <a:r>
              <a:rPr sz="2400" spc="-110" dirty="0">
                <a:latin typeface="Aegean"/>
                <a:cs typeface="Aegean"/>
              </a:rPr>
              <a:t>or  </a:t>
            </a:r>
            <a:r>
              <a:rPr sz="2400" spc="-5" dirty="0">
                <a:latin typeface="Aegean"/>
                <a:cs typeface="Aegean"/>
              </a:rPr>
              <a:t>any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95" dirty="0">
                <a:latin typeface="Aegean"/>
                <a:cs typeface="Aegean"/>
              </a:rPr>
              <a:t>one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a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35" dirty="0">
                <a:latin typeface="Aegean"/>
                <a:cs typeface="Aegean"/>
              </a:rPr>
              <a:t>great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254" dirty="0">
                <a:latin typeface="Aegean"/>
                <a:cs typeface="Aegean"/>
              </a:rPr>
              <a:t>number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5" dirty="0">
                <a:latin typeface="Aegean"/>
                <a:cs typeface="Aegean"/>
              </a:rPr>
              <a:t>other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70" dirty="0">
                <a:latin typeface="Aegean"/>
                <a:cs typeface="Aegean"/>
              </a:rPr>
              <a:t>environmental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245" dirty="0">
                <a:latin typeface="Aegean"/>
                <a:cs typeface="Aegean"/>
              </a:rPr>
              <a:t>phenomena.</a:t>
            </a:r>
            <a:endParaRPr sz="2400">
              <a:latin typeface="Aegean"/>
              <a:cs typeface="Aegean"/>
            </a:endParaRPr>
          </a:p>
          <a:p>
            <a:pPr marL="195580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65" dirty="0">
                <a:latin typeface="Aegean"/>
                <a:cs typeface="Aegean"/>
              </a:rPr>
              <a:t>output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25" dirty="0">
                <a:latin typeface="Aegean"/>
                <a:cs typeface="Aegean"/>
              </a:rPr>
              <a:t>generally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40" dirty="0">
                <a:latin typeface="Aegean"/>
                <a:cs typeface="Aegean"/>
              </a:rPr>
              <a:t>signal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30" dirty="0">
                <a:latin typeface="Aegean"/>
                <a:cs typeface="Aegean"/>
              </a:rPr>
              <a:t>converted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5" dirty="0">
                <a:latin typeface="Aegean"/>
                <a:cs typeface="Aegean"/>
              </a:rPr>
              <a:t>human-readable  </a:t>
            </a:r>
            <a:r>
              <a:rPr sz="2400" spc="-40" dirty="0">
                <a:latin typeface="Aegean"/>
                <a:cs typeface="Aegean"/>
              </a:rPr>
              <a:t>display </a:t>
            </a:r>
            <a:r>
              <a:rPr sz="2400" spc="-250" dirty="0">
                <a:latin typeface="Aegean"/>
                <a:cs typeface="Aegean"/>
              </a:rPr>
              <a:t>at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100" dirty="0">
                <a:latin typeface="Aegean"/>
                <a:cs typeface="Aegean"/>
              </a:rPr>
              <a:t>location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10" dirty="0">
                <a:latin typeface="Aegean"/>
                <a:cs typeface="Aegean"/>
              </a:rPr>
              <a:t>transmitted </a:t>
            </a:r>
            <a:r>
              <a:rPr sz="2400" spc="-95" dirty="0">
                <a:latin typeface="Aegean"/>
                <a:cs typeface="Aegean"/>
              </a:rPr>
              <a:t>electronically </a:t>
            </a:r>
            <a:r>
              <a:rPr sz="2400" spc="-20" dirty="0">
                <a:latin typeface="Aegean"/>
                <a:cs typeface="Aegean"/>
              </a:rPr>
              <a:t>over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35" dirty="0">
                <a:latin typeface="Aegean"/>
                <a:cs typeface="Aegean"/>
              </a:rPr>
              <a:t>network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100" dirty="0">
                <a:latin typeface="Aegean"/>
                <a:cs typeface="Aegean"/>
              </a:rPr>
              <a:t>reading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20" dirty="0">
                <a:latin typeface="Aegean"/>
                <a:cs typeface="Aegean"/>
              </a:rPr>
              <a:t>further</a:t>
            </a:r>
            <a:r>
              <a:rPr sz="2400" spc="-340" dirty="0">
                <a:latin typeface="Aegean"/>
                <a:cs typeface="Aegean"/>
              </a:rPr>
              <a:t> </a:t>
            </a:r>
            <a:r>
              <a:rPr sz="2400" spc="65" dirty="0">
                <a:latin typeface="Aegean"/>
                <a:cs typeface="Aegean"/>
              </a:rPr>
              <a:t>processing.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0065" y="1005078"/>
            <a:ext cx="199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IR</a:t>
            </a:r>
            <a:r>
              <a:rPr spc="-75" dirty="0"/>
              <a:t> </a:t>
            </a:r>
            <a:r>
              <a:rPr spc="-5" dirty="0"/>
              <a:t>Sensor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" y="2377439"/>
            <a:ext cx="10114915" cy="3291840"/>
            <a:chOff x="914400" y="2377439"/>
            <a:chExt cx="10114915" cy="3291840"/>
          </a:xfrm>
        </p:grpSpPr>
        <p:sp>
          <p:nvSpPr>
            <p:cNvPr id="4" name="object 4"/>
            <p:cNvSpPr/>
            <p:nvPr/>
          </p:nvSpPr>
          <p:spPr>
            <a:xfrm>
              <a:off x="914400" y="2377439"/>
              <a:ext cx="4907280" cy="3291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5644" y="2377439"/>
              <a:ext cx="4733544" cy="3291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5" y="834009"/>
            <a:ext cx="2851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Sonar</a:t>
            </a:r>
            <a:r>
              <a:rPr spc="-90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91" y="1685671"/>
            <a:ext cx="91465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Aegean"/>
                <a:cs typeface="Aegean"/>
              </a:rPr>
              <a:t>An </a:t>
            </a:r>
            <a:r>
              <a:rPr sz="2400" spc="-100" dirty="0">
                <a:latin typeface="Aegean"/>
                <a:cs typeface="Aegean"/>
              </a:rPr>
              <a:t>Ultrasonic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10" dirty="0">
                <a:latin typeface="Aegean"/>
                <a:cs typeface="Aegean"/>
              </a:rPr>
              <a:t>device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155" dirty="0">
                <a:latin typeface="Aegean"/>
                <a:cs typeface="Aegean"/>
              </a:rPr>
              <a:t>measure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5" dirty="0">
                <a:latin typeface="Aegean"/>
                <a:cs typeface="Aegean"/>
              </a:rPr>
              <a:t>distance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an  </a:t>
            </a:r>
            <a:r>
              <a:rPr sz="2400" spc="30" dirty="0">
                <a:latin typeface="Aegean"/>
                <a:cs typeface="Aegean"/>
              </a:rPr>
              <a:t>object </a:t>
            </a:r>
            <a:r>
              <a:rPr sz="2400" spc="85" dirty="0">
                <a:latin typeface="Aegean"/>
                <a:cs typeface="Aegean"/>
              </a:rPr>
              <a:t>by </a:t>
            </a:r>
            <a:r>
              <a:rPr sz="2400" spc="75" dirty="0">
                <a:latin typeface="Aegean"/>
                <a:cs typeface="Aegean"/>
              </a:rPr>
              <a:t>using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dirty="0">
                <a:latin typeface="Aegean"/>
                <a:cs typeface="Aegean"/>
              </a:rPr>
              <a:t>waves.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120" dirty="0">
                <a:latin typeface="Aegean"/>
                <a:cs typeface="Aegean"/>
              </a:rPr>
              <a:t>measures </a:t>
            </a:r>
            <a:r>
              <a:rPr sz="2400" spc="25" dirty="0">
                <a:latin typeface="Aegean"/>
                <a:cs typeface="Aegean"/>
              </a:rPr>
              <a:t>distance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170" dirty="0">
                <a:latin typeface="Aegean"/>
                <a:cs typeface="Aegean"/>
              </a:rPr>
              <a:t>sending </a:t>
            </a:r>
            <a:r>
              <a:rPr sz="2400" spc="-130" dirty="0">
                <a:latin typeface="Aegean"/>
                <a:cs typeface="Aegean"/>
              </a:rPr>
              <a:t>out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-254" dirty="0">
                <a:latin typeface="Aegean"/>
                <a:cs typeface="Aegean"/>
              </a:rPr>
              <a:t>at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60" dirty="0">
                <a:latin typeface="Aegean"/>
                <a:cs typeface="Aegean"/>
              </a:rPr>
              <a:t>specific </a:t>
            </a:r>
            <a:r>
              <a:rPr sz="2400" spc="45" dirty="0">
                <a:latin typeface="Aegean"/>
                <a:cs typeface="Aegean"/>
              </a:rPr>
              <a:t>frequency </a:t>
            </a:r>
            <a:r>
              <a:rPr sz="2400" spc="114" dirty="0">
                <a:latin typeface="Aegean"/>
                <a:cs typeface="Aegean"/>
              </a:rPr>
              <a:t>and </a:t>
            </a:r>
            <a:r>
              <a:rPr sz="2400" spc="25" dirty="0">
                <a:latin typeface="Aegean"/>
                <a:cs typeface="Aegean"/>
              </a:rPr>
              <a:t>listening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140" dirty="0">
                <a:latin typeface="Aegean"/>
                <a:cs typeface="Aegean"/>
              </a:rPr>
              <a:t>bounce </a:t>
            </a:r>
            <a:r>
              <a:rPr sz="2400" spc="80" dirty="0">
                <a:latin typeface="Aegean"/>
                <a:cs typeface="Aegean"/>
              </a:rPr>
              <a:t>back. </a:t>
            </a:r>
            <a:r>
              <a:rPr sz="2400" spc="-10" dirty="0">
                <a:latin typeface="Aegean"/>
                <a:cs typeface="Aegean"/>
              </a:rPr>
              <a:t>By </a:t>
            </a:r>
            <a:r>
              <a:rPr sz="2400" spc="60" dirty="0">
                <a:latin typeface="Aegean"/>
                <a:cs typeface="Aegean"/>
              </a:rPr>
              <a:t>recording </a:t>
            </a:r>
            <a:r>
              <a:rPr sz="2400" spc="80" dirty="0">
                <a:latin typeface="Aegean"/>
                <a:cs typeface="Aegean"/>
              </a:rPr>
              <a:t>the elapsed </a:t>
            </a:r>
            <a:r>
              <a:rPr sz="2400" spc="195" dirty="0">
                <a:latin typeface="Aegean"/>
                <a:cs typeface="Aegean"/>
              </a:rPr>
              <a:t>time </a:t>
            </a:r>
            <a:r>
              <a:rPr sz="2400" spc="190" dirty="0">
                <a:latin typeface="Aegean"/>
                <a:cs typeface="Aegean"/>
              </a:rPr>
              <a:t>between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 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229" dirty="0">
                <a:latin typeface="Aegean"/>
                <a:cs typeface="Aegean"/>
              </a:rPr>
              <a:t>being </a:t>
            </a:r>
            <a:r>
              <a:rPr sz="2400" spc="114" dirty="0">
                <a:latin typeface="Aegean"/>
                <a:cs typeface="Aegean"/>
              </a:rPr>
              <a:t>generated </a:t>
            </a:r>
            <a:r>
              <a:rPr sz="2400" spc="120" dirty="0">
                <a:latin typeface="Aegean"/>
                <a:cs typeface="Aegean"/>
              </a:rPr>
              <a:t>and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114" dirty="0">
                <a:latin typeface="Aegean"/>
                <a:cs typeface="Aegean"/>
              </a:rPr>
              <a:t>bouncing </a:t>
            </a:r>
            <a:r>
              <a:rPr sz="2400" spc="80" dirty="0">
                <a:latin typeface="Aegean"/>
                <a:cs typeface="Aegean"/>
              </a:rPr>
              <a:t>back, </a:t>
            </a:r>
            <a:r>
              <a:rPr sz="2400" spc="-155" dirty="0">
                <a:latin typeface="Aegean"/>
                <a:cs typeface="Aegean"/>
              </a:rPr>
              <a:t>it </a:t>
            </a:r>
            <a:r>
              <a:rPr sz="2400" spc="-35" dirty="0">
                <a:latin typeface="Aegean"/>
                <a:cs typeface="Aegean"/>
              </a:rPr>
              <a:t>is  </a:t>
            </a:r>
            <a:r>
              <a:rPr sz="2400" spc="45" dirty="0">
                <a:latin typeface="Aegean"/>
                <a:cs typeface="Aegean"/>
              </a:rPr>
              <a:t>possible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145" dirty="0">
                <a:latin typeface="Aegean"/>
                <a:cs typeface="Aegean"/>
              </a:rPr>
              <a:t>calculate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5" dirty="0">
                <a:latin typeface="Aegean"/>
                <a:cs typeface="Aegean"/>
              </a:rPr>
              <a:t>distance </a:t>
            </a:r>
            <a:r>
              <a:rPr sz="2400" spc="185" dirty="0">
                <a:latin typeface="Aegean"/>
                <a:cs typeface="Aegean"/>
              </a:rPr>
              <a:t>between </a:t>
            </a:r>
            <a:r>
              <a:rPr sz="2400" spc="85" dirty="0">
                <a:latin typeface="Aegean"/>
                <a:cs typeface="Aegean"/>
              </a:rPr>
              <a:t>the </a:t>
            </a:r>
            <a:r>
              <a:rPr sz="2400" spc="-35" dirty="0">
                <a:latin typeface="Aegean"/>
                <a:cs typeface="Aegean"/>
              </a:rPr>
              <a:t>sonar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40" dirty="0">
                <a:latin typeface="Aegean"/>
                <a:cs typeface="Aegean"/>
              </a:rPr>
              <a:t>object.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3635" y="3974651"/>
            <a:ext cx="5754963" cy="258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5" y="885901"/>
            <a:ext cx="2851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Sonar</a:t>
            </a:r>
            <a:r>
              <a:rPr spc="-75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91" y="1973071"/>
            <a:ext cx="9144635" cy="343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71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80" dirty="0">
                <a:latin typeface="Aegean"/>
                <a:cs typeface="Aegean"/>
              </a:rPr>
              <a:t>Since </a:t>
            </a:r>
            <a:r>
              <a:rPr sz="2400" spc="-15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30" dirty="0">
                <a:latin typeface="Aegean"/>
                <a:cs typeface="Aegean"/>
              </a:rPr>
              <a:t>known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150" dirty="0">
                <a:latin typeface="Aegean"/>
                <a:cs typeface="Aegean"/>
              </a:rPr>
              <a:t>travels </a:t>
            </a:r>
            <a:r>
              <a:rPr sz="2400" spc="5" dirty="0">
                <a:latin typeface="Aegean"/>
                <a:cs typeface="Aegean"/>
              </a:rPr>
              <a:t>through </a:t>
            </a:r>
            <a:r>
              <a:rPr sz="2400" spc="-85" dirty="0">
                <a:latin typeface="Aegean"/>
                <a:cs typeface="Aegean"/>
              </a:rPr>
              <a:t>air </a:t>
            </a:r>
            <a:r>
              <a:rPr sz="2400" spc="-254" dirty="0">
                <a:latin typeface="Aegean"/>
                <a:cs typeface="Aegean"/>
              </a:rPr>
              <a:t>at </a:t>
            </a:r>
            <a:r>
              <a:rPr sz="2400" spc="-40" dirty="0">
                <a:latin typeface="Aegean"/>
                <a:cs typeface="Aegean"/>
              </a:rPr>
              <a:t>about </a:t>
            </a:r>
            <a:r>
              <a:rPr sz="2400" spc="-210" dirty="0">
                <a:latin typeface="Aegean"/>
                <a:cs typeface="Aegean"/>
              </a:rPr>
              <a:t>344 </a:t>
            </a:r>
            <a:r>
              <a:rPr sz="2400" spc="85" dirty="0">
                <a:latin typeface="Aegean"/>
                <a:cs typeface="Aegean"/>
              </a:rPr>
              <a:t>m/s  </a:t>
            </a:r>
            <a:r>
              <a:rPr sz="2400" spc="-355" dirty="0">
                <a:latin typeface="Aegean"/>
                <a:cs typeface="Aegean"/>
              </a:rPr>
              <a:t>(1129 </a:t>
            </a:r>
            <a:r>
              <a:rPr sz="2400" spc="-145" dirty="0">
                <a:latin typeface="Aegean"/>
                <a:cs typeface="Aegean"/>
              </a:rPr>
              <a:t>ft/s), </a:t>
            </a:r>
            <a:r>
              <a:rPr sz="2400" spc="-60" dirty="0">
                <a:latin typeface="Aegean"/>
                <a:cs typeface="Aegean"/>
              </a:rPr>
              <a:t>you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20" dirty="0">
                <a:latin typeface="Aegean"/>
                <a:cs typeface="Aegean"/>
              </a:rPr>
              <a:t>take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90" dirty="0">
                <a:latin typeface="Aegean"/>
                <a:cs typeface="Aegean"/>
              </a:rPr>
              <a:t>time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5" dirty="0">
                <a:latin typeface="Aegean"/>
                <a:cs typeface="Aegean"/>
              </a:rPr>
              <a:t>return </a:t>
            </a:r>
            <a:r>
              <a:rPr sz="2400" spc="114" dirty="0">
                <a:latin typeface="Aegean"/>
                <a:cs typeface="Aegean"/>
              </a:rPr>
              <a:t>and  </a:t>
            </a:r>
            <a:r>
              <a:rPr sz="2400" spc="-35" dirty="0">
                <a:latin typeface="Aegean"/>
                <a:cs typeface="Aegean"/>
              </a:rPr>
              <a:t>multiply </a:t>
            </a:r>
            <a:r>
              <a:rPr sz="2400" spc="-155" dirty="0">
                <a:latin typeface="Aegean"/>
                <a:cs typeface="Aegean"/>
              </a:rPr>
              <a:t>it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-210" dirty="0">
                <a:latin typeface="Aegean"/>
                <a:cs typeface="Aegean"/>
              </a:rPr>
              <a:t>344 </a:t>
            </a:r>
            <a:r>
              <a:rPr sz="2400" spc="130" dirty="0">
                <a:latin typeface="Aegean"/>
                <a:cs typeface="Aegean"/>
              </a:rPr>
              <a:t>meters </a:t>
            </a:r>
            <a:r>
              <a:rPr sz="2400" spc="-110" dirty="0">
                <a:latin typeface="Aegean"/>
                <a:cs typeface="Aegean"/>
              </a:rPr>
              <a:t>(or </a:t>
            </a:r>
            <a:r>
              <a:rPr sz="2400" spc="-420" dirty="0">
                <a:latin typeface="Aegean"/>
                <a:cs typeface="Aegean"/>
              </a:rPr>
              <a:t>1129 </a:t>
            </a:r>
            <a:r>
              <a:rPr sz="2400" spc="40" dirty="0">
                <a:latin typeface="Aegean"/>
                <a:cs typeface="Aegean"/>
              </a:rPr>
              <a:t>feet)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114" dirty="0">
                <a:latin typeface="Aegean"/>
                <a:cs typeface="Aegean"/>
              </a:rPr>
              <a:t>find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270" dirty="0">
                <a:latin typeface="Aegean"/>
                <a:cs typeface="Aegean"/>
              </a:rPr>
              <a:t>total  </a:t>
            </a:r>
            <a:r>
              <a:rPr sz="2400" spc="-20" dirty="0">
                <a:latin typeface="Aegean"/>
                <a:cs typeface="Aegean"/>
              </a:rPr>
              <a:t>round-trip  </a:t>
            </a:r>
            <a:r>
              <a:rPr sz="2400" spc="25" dirty="0">
                <a:latin typeface="Aegean"/>
                <a:cs typeface="Aegean"/>
              </a:rPr>
              <a:t>distance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</a:t>
            </a:r>
            <a:r>
              <a:rPr sz="2400" spc="-350" dirty="0">
                <a:latin typeface="Aegean"/>
                <a:cs typeface="Aegean"/>
              </a:rPr>
              <a:t> </a:t>
            </a:r>
            <a:r>
              <a:rPr sz="2400" spc="20" dirty="0">
                <a:latin typeface="Aegean"/>
                <a:cs typeface="Aegean"/>
              </a:rPr>
              <a:t>wave.</a:t>
            </a:r>
            <a:endParaRPr sz="2400">
              <a:latin typeface="Aegean"/>
              <a:cs typeface="Aege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15" dirty="0">
                <a:latin typeface="Aegean"/>
                <a:cs typeface="Aegean"/>
              </a:rPr>
              <a:t>Round-trip </a:t>
            </a:r>
            <a:r>
              <a:rPr sz="2400" spc="225" dirty="0">
                <a:latin typeface="Aegean"/>
                <a:cs typeface="Aegean"/>
              </a:rPr>
              <a:t>means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-50" dirty="0">
                <a:latin typeface="Aegean"/>
                <a:cs typeface="Aegean"/>
              </a:rPr>
              <a:t>traveled </a:t>
            </a:r>
            <a:r>
              <a:rPr sz="2400" spc="-340" dirty="0">
                <a:latin typeface="Aegean"/>
                <a:cs typeface="Aegean"/>
              </a:rPr>
              <a:t>2 </a:t>
            </a:r>
            <a:r>
              <a:rPr sz="2400" spc="135" dirty="0">
                <a:latin typeface="Aegean"/>
                <a:cs typeface="Aegean"/>
              </a:rPr>
              <a:t>times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5" dirty="0">
                <a:latin typeface="Aegean"/>
                <a:cs typeface="Aegean"/>
              </a:rPr>
              <a:t>distance 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30" dirty="0">
                <a:latin typeface="Aegean"/>
                <a:cs typeface="Aegean"/>
              </a:rPr>
              <a:t>object </a:t>
            </a:r>
            <a:r>
              <a:rPr sz="2400" spc="130" dirty="0">
                <a:latin typeface="Aegean"/>
                <a:cs typeface="Aegean"/>
              </a:rPr>
              <a:t>before </a:t>
            </a:r>
            <a:r>
              <a:rPr sz="2400" spc="-160" dirty="0">
                <a:latin typeface="Aegean"/>
                <a:cs typeface="Aegean"/>
              </a:rPr>
              <a:t>it </a:t>
            </a:r>
            <a:r>
              <a:rPr sz="2400" spc="-80" dirty="0">
                <a:latin typeface="Aegean"/>
                <a:cs typeface="Aegean"/>
              </a:rPr>
              <a:t>was </a:t>
            </a:r>
            <a:r>
              <a:rPr sz="2400" spc="85" dirty="0">
                <a:latin typeface="Aegean"/>
                <a:cs typeface="Aegean"/>
              </a:rPr>
              <a:t>detected </a:t>
            </a:r>
            <a:r>
              <a:rPr sz="2400" spc="80" dirty="0">
                <a:latin typeface="Aegean"/>
                <a:cs typeface="Aegean"/>
              </a:rPr>
              <a:t>by the </a:t>
            </a:r>
            <a:r>
              <a:rPr sz="2400" spc="50" dirty="0">
                <a:latin typeface="Aegean"/>
                <a:cs typeface="Aegean"/>
              </a:rPr>
              <a:t>sensor; </a:t>
            </a:r>
            <a:r>
              <a:rPr sz="2400" spc="-160" dirty="0">
                <a:latin typeface="Aegean"/>
                <a:cs typeface="Aegean"/>
              </a:rPr>
              <a:t>it </a:t>
            </a:r>
            <a:r>
              <a:rPr sz="2400" spc="35" dirty="0">
                <a:latin typeface="Aegean"/>
                <a:cs typeface="Aegean"/>
              </a:rPr>
              <a:t>includes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-35" dirty="0">
                <a:latin typeface="Aegean"/>
                <a:cs typeface="Aegean"/>
              </a:rPr>
              <a:t>'trip' </a:t>
            </a:r>
            <a:r>
              <a:rPr sz="2400" spc="110" dirty="0">
                <a:latin typeface="Aegean"/>
                <a:cs typeface="Aegean"/>
              </a:rPr>
              <a:t>from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35" dirty="0">
                <a:latin typeface="Aegean"/>
                <a:cs typeface="Aegean"/>
              </a:rPr>
              <a:t>sonar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30" dirty="0">
                <a:latin typeface="Aegean"/>
                <a:cs typeface="Aegean"/>
              </a:rPr>
              <a:t>object </a:t>
            </a:r>
            <a:r>
              <a:rPr sz="2400" spc="85" dirty="0">
                <a:latin typeface="Aegean"/>
                <a:cs typeface="Aegean"/>
              </a:rPr>
              <a:t>AND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35" dirty="0">
                <a:latin typeface="Aegean"/>
                <a:cs typeface="Aegean"/>
              </a:rPr>
              <a:t>'trip' </a:t>
            </a:r>
            <a:r>
              <a:rPr sz="2400" spc="110" dirty="0">
                <a:latin typeface="Aegean"/>
                <a:cs typeface="Aegean"/>
              </a:rPr>
              <a:t>from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30" dirty="0">
                <a:latin typeface="Aegean"/>
                <a:cs typeface="Aegean"/>
              </a:rPr>
              <a:t>object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105" dirty="0">
                <a:latin typeface="Aegean"/>
                <a:cs typeface="Aegean"/>
              </a:rPr>
              <a:t>Ultrasonic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80" dirty="0">
                <a:latin typeface="Aegean"/>
                <a:cs typeface="Aegean"/>
              </a:rPr>
              <a:t>(after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70" dirty="0">
                <a:latin typeface="Aegean"/>
                <a:cs typeface="Aegean"/>
              </a:rPr>
              <a:t>sound </a:t>
            </a:r>
            <a:r>
              <a:rPr sz="2400" spc="-5" dirty="0">
                <a:latin typeface="Aegean"/>
                <a:cs typeface="Aegean"/>
              </a:rPr>
              <a:t>wave </a:t>
            </a:r>
            <a:r>
              <a:rPr sz="2400" spc="150" dirty="0">
                <a:latin typeface="Aegean"/>
                <a:cs typeface="Aegean"/>
              </a:rPr>
              <a:t>bounced </a:t>
            </a:r>
            <a:r>
              <a:rPr sz="2400" spc="-50" dirty="0">
                <a:latin typeface="Aegean"/>
                <a:cs typeface="Aegean"/>
              </a:rPr>
              <a:t>off 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0" dirty="0">
                <a:latin typeface="Aegean"/>
                <a:cs typeface="Aegean"/>
              </a:rPr>
              <a:t>object)</a:t>
            </a:r>
            <a:r>
              <a:rPr sz="1800" spc="10" dirty="0">
                <a:latin typeface="Gothic Uralic"/>
                <a:cs typeface="Gothic Uralic"/>
              </a:rPr>
              <a:t>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5" y="885901"/>
            <a:ext cx="2851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Sonar</a:t>
            </a:r>
            <a:r>
              <a:rPr spc="-75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91" y="2361387"/>
            <a:ext cx="91414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669290" algn="l"/>
                <a:tab pos="1339850" algn="l"/>
                <a:tab pos="1940560" algn="l"/>
                <a:tab pos="3188335" algn="l"/>
                <a:tab pos="3637279" algn="l"/>
                <a:tab pos="4236085" algn="l"/>
                <a:tab pos="5290820" algn="l"/>
                <a:tab pos="6284595" algn="l"/>
                <a:tab pos="7225030" algn="l"/>
                <a:tab pos="7823834" algn="l"/>
              </a:tabLst>
            </a:pPr>
            <a:r>
              <a:rPr sz="2400" spc="-280" dirty="0">
                <a:latin typeface="Aegean"/>
                <a:cs typeface="Aegean"/>
              </a:rPr>
              <a:t>To	</a:t>
            </a:r>
            <a:r>
              <a:rPr sz="2400" spc="120" dirty="0">
                <a:latin typeface="Aegean"/>
                <a:cs typeface="Aegean"/>
              </a:rPr>
              <a:t>find	</a:t>
            </a:r>
            <a:r>
              <a:rPr sz="2400" spc="80" dirty="0">
                <a:latin typeface="Aegean"/>
                <a:cs typeface="Aegean"/>
              </a:rPr>
              <a:t>the	</a:t>
            </a:r>
            <a:r>
              <a:rPr sz="2400" spc="20" dirty="0">
                <a:latin typeface="Aegean"/>
                <a:cs typeface="Aegean"/>
              </a:rPr>
              <a:t>distance	</a:t>
            </a:r>
            <a:r>
              <a:rPr sz="2400" spc="-210" dirty="0">
                <a:latin typeface="Aegean"/>
                <a:cs typeface="Aegean"/>
              </a:rPr>
              <a:t>to	</a:t>
            </a:r>
            <a:r>
              <a:rPr sz="2400" spc="80" dirty="0">
                <a:latin typeface="Aegean"/>
                <a:cs typeface="Aegean"/>
              </a:rPr>
              <a:t>the	</a:t>
            </a:r>
            <a:r>
              <a:rPr sz="2400" spc="45" dirty="0">
                <a:latin typeface="Aegean"/>
                <a:cs typeface="Aegean"/>
              </a:rPr>
              <a:t>object,	</a:t>
            </a:r>
            <a:r>
              <a:rPr sz="2400" spc="65" dirty="0">
                <a:latin typeface="Aegean"/>
                <a:cs typeface="Aegean"/>
              </a:rPr>
              <a:t>simply	</a:t>
            </a:r>
            <a:r>
              <a:rPr sz="2400" spc="105" dirty="0">
                <a:latin typeface="Aegean"/>
                <a:cs typeface="Aegean"/>
              </a:rPr>
              <a:t>divide	</a:t>
            </a:r>
            <a:r>
              <a:rPr sz="2400" spc="80" dirty="0">
                <a:latin typeface="Aegean"/>
                <a:cs typeface="Aegean"/>
              </a:rPr>
              <a:t>the	</a:t>
            </a:r>
            <a:r>
              <a:rPr sz="2400" spc="-20" dirty="0">
                <a:latin typeface="Aegean"/>
                <a:cs typeface="Aegean"/>
              </a:rPr>
              <a:t>round-trip</a:t>
            </a:r>
            <a:endParaRPr sz="2400">
              <a:latin typeface="Aegean"/>
              <a:cs typeface="Aegean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Aegean"/>
                <a:cs typeface="Aegean"/>
              </a:rPr>
              <a:t>distance </a:t>
            </a:r>
            <a:r>
              <a:rPr sz="2400" spc="165" dirty="0">
                <a:latin typeface="Aegean"/>
                <a:cs typeface="Aegean"/>
              </a:rPr>
              <a:t>in</a:t>
            </a:r>
            <a:r>
              <a:rPr sz="2400" spc="-175" dirty="0">
                <a:latin typeface="Aegean"/>
                <a:cs typeface="Aegean"/>
              </a:rPr>
              <a:t> </a:t>
            </a:r>
            <a:r>
              <a:rPr sz="2400" spc="-60" dirty="0">
                <a:latin typeface="Aegean"/>
                <a:cs typeface="Aegean"/>
              </a:rPr>
              <a:t>half.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3576" y="3607308"/>
            <a:ext cx="6701028" cy="113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1005078"/>
            <a:ext cx="861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Resistance </a:t>
            </a:r>
            <a:r>
              <a:rPr dirty="0"/>
              <a:t>Temperature </a:t>
            </a:r>
            <a:r>
              <a:rPr spc="-5" dirty="0"/>
              <a:t>Detector</a:t>
            </a:r>
            <a:r>
              <a:rPr spc="-130" dirty="0"/>
              <a:t> </a:t>
            </a:r>
            <a:r>
              <a:rPr dirty="0"/>
              <a:t>(RTD)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269" y="2116963"/>
            <a:ext cx="9471025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04" dirty="0">
                <a:latin typeface="Aegean"/>
                <a:cs typeface="Aegean"/>
              </a:rPr>
              <a:t>A </a:t>
            </a:r>
            <a:r>
              <a:rPr sz="2400" spc="45" dirty="0">
                <a:latin typeface="Aegean"/>
                <a:cs typeface="Aegean"/>
              </a:rPr>
              <a:t>Resistance </a:t>
            </a:r>
            <a:r>
              <a:rPr sz="2400" spc="145" dirty="0">
                <a:latin typeface="Aegean"/>
                <a:cs typeface="Aegean"/>
              </a:rPr>
              <a:t>Thermometer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45" dirty="0">
                <a:latin typeface="Aegean"/>
                <a:cs typeface="Aegean"/>
              </a:rPr>
              <a:t>Resistance </a:t>
            </a:r>
            <a:r>
              <a:rPr sz="2400" spc="75" dirty="0">
                <a:latin typeface="Aegean"/>
                <a:cs typeface="Aegean"/>
              </a:rPr>
              <a:t>Temperature </a:t>
            </a:r>
            <a:r>
              <a:rPr sz="2400" spc="-10" dirty="0">
                <a:latin typeface="Aegean"/>
                <a:cs typeface="Aegean"/>
              </a:rPr>
              <a:t>Detector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110" dirty="0">
                <a:latin typeface="Aegean"/>
                <a:cs typeface="Aegean"/>
              </a:rPr>
              <a:t>device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125" dirty="0">
                <a:latin typeface="Aegean"/>
                <a:cs typeface="Aegean"/>
              </a:rPr>
              <a:t>used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200" dirty="0">
                <a:latin typeface="Aegean"/>
                <a:cs typeface="Aegean"/>
              </a:rPr>
              <a:t>determine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85" dirty="0">
                <a:latin typeface="Aegean"/>
                <a:cs typeface="Aegean"/>
              </a:rPr>
              <a:t>temperature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130" dirty="0">
                <a:latin typeface="Aegean"/>
                <a:cs typeface="Aegean"/>
              </a:rPr>
              <a:t>measuring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10" dirty="0">
                <a:latin typeface="Aegean"/>
                <a:cs typeface="Aegean"/>
              </a:rPr>
              <a:t>resistance</a:t>
            </a:r>
            <a:r>
              <a:rPr sz="2400" spc="620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135" dirty="0">
                <a:latin typeface="Aegean"/>
                <a:cs typeface="Aegean"/>
              </a:rPr>
              <a:t>pure </a:t>
            </a:r>
            <a:r>
              <a:rPr sz="2400" spc="-95" dirty="0">
                <a:latin typeface="Aegean"/>
                <a:cs typeface="Aegean"/>
              </a:rPr>
              <a:t>electrical </a:t>
            </a:r>
            <a:r>
              <a:rPr sz="2400" spc="70" dirty="0">
                <a:latin typeface="Aegean"/>
                <a:cs typeface="Aegean"/>
              </a:rPr>
              <a:t>wire. </a:t>
            </a:r>
            <a:r>
              <a:rPr sz="2400" spc="-45" dirty="0">
                <a:latin typeface="Aegean"/>
                <a:cs typeface="Aegean"/>
              </a:rPr>
              <a:t>This </a:t>
            </a:r>
            <a:r>
              <a:rPr sz="2400" spc="55" dirty="0">
                <a:latin typeface="Aegean"/>
                <a:cs typeface="Aegean"/>
              </a:rPr>
              <a:t>wire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90" dirty="0">
                <a:latin typeface="Aegean"/>
                <a:cs typeface="Aegean"/>
              </a:rPr>
              <a:t>referred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85" dirty="0">
                <a:latin typeface="Aegean"/>
                <a:cs typeface="Aegean"/>
              </a:rPr>
              <a:t>temperature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50" dirty="0">
                <a:latin typeface="Aegean"/>
                <a:cs typeface="Aegean"/>
              </a:rPr>
              <a:t>sensor.</a:t>
            </a:r>
            <a:endParaRPr sz="2400">
              <a:latin typeface="Aegean"/>
              <a:cs typeface="Aegean"/>
            </a:endParaRPr>
          </a:p>
          <a:p>
            <a:pPr marL="1955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10" dirty="0">
                <a:latin typeface="Aegean"/>
                <a:cs typeface="Aegean"/>
              </a:rPr>
              <a:t>RTD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55" dirty="0">
                <a:latin typeface="Aegean"/>
                <a:cs typeface="Aegean"/>
              </a:rPr>
              <a:t>wire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a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35" dirty="0">
                <a:latin typeface="Aegean"/>
                <a:cs typeface="Aegean"/>
              </a:rPr>
              <a:t>pure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dirty="0">
                <a:latin typeface="Aegean"/>
                <a:cs typeface="Aegean"/>
              </a:rPr>
              <a:t>material,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-155" dirty="0">
                <a:latin typeface="Aegean"/>
                <a:cs typeface="Aegean"/>
              </a:rPr>
              <a:t>typically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60" dirty="0">
                <a:latin typeface="Aegean"/>
                <a:cs typeface="Aegean"/>
              </a:rPr>
              <a:t>platinum,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65" dirty="0">
                <a:latin typeface="Aegean"/>
                <a:cs typeface="Aegean"/>
              </a:rPr>
              <a:t>nickel,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14" dirty="0">
                <a:latin typeface="Aegean"/>
                <a:cs typeface="Aegean"/>
              </a:rPr>
              <a:t>copper.</a:t>
            </a:r>
            <a:endParaRPr sz="2400">
              <a:latin typeface="Aegean"/>
              <a:cs typeface="Aegean"/>
            </a:endParaRPr>
          </a:p>
          <a:p>
            <a:pPr marL="195580" marR="698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15" dirty="0">
                <a:latin typeface="Aegean"/>
                <a:cs typeface="Aegean"/>
              </a:rPr>
              <a:t>material </a:t>
            </a:r>
            <a:r>
              <a:rPr sz="2400" dirty="0">
                <a:latin typeface="Aegean"/>
                <a:cs typeface="Aegean"/>
              </a:rPr>
              <a:t>has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-75" dirty="0">
                <a:latin typeface="Aegean"/>
                <a:cs typeface="Aegean"/>
              </a:rPr>
              <a:t>accurate </a:t>
            </a:r>
            <a:r>
              <a:rPr sz="2400" spc="30" dirty="0">
                <a:latin typeface="Aegean"/>
                <a:cs typeface="Aegean"/>
              </a:rPr>
              <a:t>resistance/temperature </a:t>
            </a:r>
            <a:r>
              <a:rPr sz="2400" spc="5" dirty="0">
                <a:latin typeface="Aegean"/>
                <a:cs typeface="Aegean"/>
              </a:rPr>
              <a:t>relationship </a:t>
            </a:r>
            <a:r>
              <a:rPr sz="2400" spc="80" dirty="0">
                <a:latin typeface="Aegean"/>
                <a:cs typeface="Aegean"/>
              </a:rPr>
              <a:t>which 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25" dirty="0">
                <a:latin typeface="Aegean"/>
                <a:cs typeface="Aegean"/>
              </a:rPr>
              <a:t>used</a:t>
            </a:r>
            <a:r>
              <a:rPr sz="2400" spc="-434" dirty="0">
                <a:latin typeface="Aegean"/>
                <a:cs typeface="Aegean"/>
              </a:rPr>
              <a:t>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70" dirty="0">
                <a:latin typeface="Aegean"/>
                <a:cs typeface="Aegean"/>
              </a:rPr>
              <a:t>provide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25" dirty="0">
                <a:latin typeface="Aegean"/>
                <a:cs typeface="Aegean"/>
              </a:rPr>
              <a:t>indication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90" dirty="0">
                <a:latin typeface="Aegean"/>
                <a:cs typeface="Aegean"/>
              </a:rPr>
              <a:t>temperature.</a:t>
            </a:r>
            <a:endParaRPr sz="2400">
              <a:latin typeface="Aegean"/>
              <a:cs typeface="Aegean"/>
            </a:endParaRPr>
          </a:p>
          <a:p>
            <a:pPr marL="1955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50" dirty="0">
                <a:latin typeface="Aegean"/>
                <a:cs typeface="Aegean"/>
              </a:rPr>
              <a:t>As </a:t>
            </a:r>
            <a:r>
              <a:rPr sz="2400" spc="10" dirty="0">
                <a:latin typeface="Aegean"/>
                <a:cs typeface="Aegean"/>
              </a:rPr>
              <a:t>RTD </a:t>
            </a:r>
            <a:r>
              <a:rPr sz="2400" spc="145" dirty="0">
                <a:latin typeface="Aegean"/>
                <a:cs typeface="Aegean"/>
              </a:rPr>
              <a:t>elements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-20" dirty="0">
                <a:latin typeface="Aegean"/>
                <a:cs typeface="Aegean"/>
              </a:rPr>
              <a:t>fragile, </a:t>
            </a:r>
            <a:r>
              <a:rPr sz="2400" spc="20" dirty="0">
                <a:latin typeface="Aegean"/>
                <a:cs typeface="Aegean"/>
              </a:rPr>
              <a:t>they are </a:t>
            </a:r>
            <a:r>
              <a:rPr sz="2400" spc="35" dirty="0">
                <a:latin typeface="Aegean"/>
                <a:cs typeface="Aegean"/>
              </a:rPr>
              <a:t>often </a:t>
            </a:r>
            <a:r>
              <a:rPr sz="2400" spc="114" dirty="0">
                <a:latin typeface="Aegean"/>
                <a:cs typeface="Aegean"/>
              </a:rPr>
              <a:t>housed </a:t>
            </a:r>
            <a:r>
              <a:rPr sz="2400" spc="160" dirty="0">
                <a:latin typeface="Aegean"/>
                <a:cs typeface="Aegean"/>
              </a:rPr>
              <a:t>in</a:t>
            </a:r>
            <a:r>
              <a:rPr sz="2400" spc="385" dirty="0">
                <a:latin typeface="Aegean"/>
                <a:cs typeface="Aegean"/>
              </a:rPr>
              <a:t> </a:t>
            </a:r>
            <a:r>
              <a:rPr sz="2400" spc="-15" dirty="0">
                <a:latin typeface="Aegean"/>
                <a:cs typeface="Aegean"/>
              </a:rPr>
              <a:t>protective</a:t>
            </a:r>
            <a:endParaRPr sz="2400">
              <a:latin typeface="Aegean"/>
              <a:cs typeface="Aegean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400" spc="114" dirty="0">
                <a:latin typeface="Aegean"/>
                <a:cs typeface="Aegean"/>
              </a:rPr>
              <a:t>probes.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1005078"/>
            <a:ext cx="861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Resistance </a:t>
            </a:r>
            <a:r>
              <a:rPr dirty="0"/>
              <a:t>Temperature </a:t>
            </a:r>
            <a:r>
              <a:rPr spc="-5" dirty="0"/>
              <a:t>Detector</a:t>
            </a:r>
            <a:r>
              <a:rPr spc="-130" dirty="0"/>
              <a:t> </a:t>
            </a:r>
            <a:r>
              <a:rPr dirty="0"/>
              <a:t>(RTD)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269" y="2080386"/>
            <a:ext cx="9468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2880">
              <a:lnSpc>
                <a:spcPts val="2590"/>
              </a:lnSpc>
              <a:spcBef>
                <a:spcPts val="42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881380" algn="l"/>
                <a:tab pos="2222500" algn="l"/>
                <a:tab pos="2705735" algn="l"/>
                <a:tab pos="4218940" algn="l"/>
                <a:tab pos="4702175" algn="l"/>
                <a:tab pos="5060315" algn="l"/>
                <a:tab pos="5835015" algn="l"/>
                <a:tab pos="6617970" algn="l"/>
                <a:tab pos="8467090" algn="l"/>
                <a:tab pos="9130030" algn="l"/>
              </a:tabLst>
            </a:pPr>
            <a:r>
              <a:rPr sz="2400" spc="85" dirty="0">
                <a:latin typeface="Aegean"/>
                <a:cs typeface="Aegean"/>
              </a:rPr>
              <a:t>Th</a:t>
            </a:r>
            <a:r>
              <a:rPr sz="2400" spc="55" dirty="0">
                <a:latin typeface="Aegean"/>
                <a:cs typeface="Aegean"/>
              </a:rPr>
              <a:t>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150" dirty="0">
                <a:latin typeface="Aegean"/>
                <a:cs typeface="Aegean"/>
              </a:rPr>
              <a:t>variat</a:t>
            </a:r>
            <a:r>
              <a:rPr sz="2400" spc="-60" dirty="0">
                <a:latin typeface="Aegean"/>
                <a:cs typeface="Aegean"/>
              </a:rPr>
              <a:t>i</a:t>
            </a:r>
            <a:r>
              <a:rPr sz="2400" spc="110" dirty="0">
                <a:latin typeface="Aegean"/>
                <a:cs typeface="Aegean"/>
              </a:rPr>
              <a:t>on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30" dirty="0">
                <a:latin typeface="Aegean"/>
                <a:cs typeface="Aegean"/>
              </a:rPr>
              <a:t>resistan</a:t>
            </a:r>
            <a:r>
              <a:rPr sz="2400" spc="-45" dirty="0">
                <a:latin typeface="Aegean"/>
                <a:cs typeface="Aegean"/>
              </a:rPr>
              <a:t>c</a:t>
            </a:r>
            <a:r>
              <a:rPr sz="2400" spc="365" dirty="0">
                <a:latin typeface="Aegean"/>
                <a:cs typeface="Aegean"/>
              </a:rPr>
              <a:t>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135" dirty="0">
                <a:latin typeface="Aegean"/>
                <a:cs typeface="Aegean"/>
              </a:rPr>
              <a:t>a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55" dirty="0">
                <a:latin typeface="Aegean"/>
                <a:cs typeface="Aegean"/>
              </a:rPr>
              <a:t>wir</a:t>
            </a:r>
            <a:r>
              <a:rPr sz="2400" spc="50" dirty="0">
                <a:latin typeface="Aegean"/>
                <a:cs typeface="Aegean"/>
              </a:rPr>
              <a:t>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30" dirty="0">
                <a:latin typeface="Aegean"/>
                <a:cs typeface="Aegean"/>
              </a:rPr>
              <a:t>wit</a:t>
            </a:r>
            <a:r>
              <a:rPr sz="2400" spc="-20" dirty="0">
                <a:latin typeface="Aegean"/>
                <a:cs typeface="Aegean"/>
              </a:rPr>
              <a:t>h</a:t>
            </a:r>
            <a:r>
              <a:rPr sz="2400" dirty="0">
                <a:latin typeface="Aegean"/>
                <a:cs typeface="Aegean"/>
              </a:rPr>
              <a:t>	t</a:t>
            </a:r>
            <a:r>
              <a:rPr sz="2400" spc="5" dirty="0">
                <a:latin typeface="Aegean"/>
                <a:cs typeface="Aegean"/>
              </a:rPr>
              <a:t>e</a:t>
            </a:r>
            <a:r>
              <a:rPr sz="2400" spc="210" dirty="0">
                <a:latin typeface="Aegean"/>
                <a:cs typeface="Aegean"/>
              </a:rPr>
              <a:t>mper</a:t>
            </a:r>
            <a:r>
              <a:rPr sz="2400" spc="275" dirty="0">
                <a:latin typeface="Aegean"/>
                <a:cs typeface="Aegean"/>
              </a:rPr>
              <a:t>a</a:t>
            </a:r>
            <a:r>
              <a:rPr sz="2400" spc="-35" dirty="0">
                <a:latin typeface="Aegean"/>
                <a:cs typeface="Aegean"/>
              </a:rPr>
              <a:t>ture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15" dirty="0">
                <a:latin typeface="Aegean"/>
                <a:cs typeface="Aegean"/>
              </a:rPr>
              <a:t>can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275" dirty="0">
                <a:latin typeface="Aegean"/>
                <a:cs typeface="Aegean"/>
              </a:rPr>
              <a:t>be  </a:t>
            </a:r>
            <a:r>
              <a:rPr sz="2400" spc="135" dirty="0">
                <a:latin typeface="Aegean"/>
                <a:cs typeface="Aegean"/>
              </a:rPr>
              <a:t>represented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-70" dirty="0">
                <a:latin typeface="Aegean"/>
                <a:cs typeface="Aegean"/>
              </a:rPr>
              <a:t>following</a:t>
            </a:r>
            <a:r>
              <a:rPr sz="2400" spc="-445" dirty="0">
                <a:latin typeface="Aegean"/>
                <a:cs typeface="Aegean"/>
              </a:rPr>
              <a:t> </a:t>
            </a:r>
            <a:r>
              <a:rPr sz="2400" spc="10" dirty="0">
                <a:latin typeface="Aegean"/>
                <a:cs typeface="Aegean"/>
              </a:rPr>
              <a:t>equation: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284" y="4106036"/>
            <a:ext cx="5416550" cy="15970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i="1" spc="-95" dirty="0">
                <a:latin typeface="Arial"/>
                <a:cs typeface="Arial"/>
              </a:rPr>
              <a:t>Where,</a:t>
            </a:r>
            <a:endParaRPr sz="2400">
              <a:latin typeface="Arial"/>
              <a:cs typeface="Arial"/>
            </a:endParaRPr>
          </a:p>
          <a:p>
            <a:pPr marL="12700" marR="1111250">
              <a:lnSpc>
                <a:spcPct val="107100"/>
              </a:lnSpc>
              <a:spcBef>
                <a:spcPts val="10"/>
              </a:spcBef>
            </a:pPr>
            <a:r>
              <a:rPr sz="2400" i="1" spc="-229" dirty="0">
                <a:latin typeface="Arial"/>
                <a:cs typeface="Arial"/>
              </a:rPr>
              <a:t>R0 </a:t>
            </a:r>
            <a:r>
              <a:rPr sz="2400" i="1" spc="-195" dirty="0">
                <a:latin typeface="Arial"/>
                <a:cs typeface="Arial"/>
              </a:rPr>
              <a:t>= </a:t>
            </a:r>
            <a:r>
              <a:rPr sz="2400" i="1" spc="-155" dirty="0">
                <a:latin typeface="Arial"/>
                <a:cs typeface="Arial"/>
              </a:rPr>
              <a:t>Resistance </a:t>
            </a:r>
            <a:r>
              <a:rPr sz="2400" i="1" spc="15" dirty="0">
                <a:latin typeface="Arial"/>
                <a:cs typeface="Arial"/>
              </a:rPr>
              <a:t>at </a:t>
            </a:r>
            <a:r>
              <a:rPr sz="2400" i="1" spc="-35" dirty="0">
                <a:latin typeface="Arial"/>
                <a:cs typeface="Arial"/>
              </a:rPr>
              <a:t>temperature</a:t>
            </a:r>
            <a:r>
              <a:rPr sz="2400" i="1" spc="-390" dirty="0">
                <a:latin typeface="Arial"/>
                <a:cs typeface="Arial"/>
              </a:rPr>
              <a:t> </a:t>
            </a:r>
            <a:r>
              <a:rPr sz="2400" i="1" spc="-160" dirty="0">
                <a:latin typeface="Arial"/>
                <a:cs typeface="Arial"/>
              </a:rPr>
              <a:t>T0  </a:t>
            </a:r>
            <a:r>
              <a:rPr sz="2400" i="1" spc="-90" dirty="0">
                <a:latin typeface="Arial"/>
                <a:cs typeface="Arial"/>
              </a:rPr>
              <a:t>Rt </a:t>
            </a:r>
            <a:r>
              <a:rPr sz="2400" i="1" spc="-190" dirty="0">
                <a:latin typeface="Arial"/>
                <a:cs typeface="Arial"/>
              </a:rPr>
              <a:t>= </a:t>
            </a:r>
            <a:r>
              <a:rPr sz="2400" i="1" spc="-155" dirty="0">
                <a:latin typeface="Arial"/>
                <a:cs typeface="Arial"/>
              </a:rPr>
              <a:t>Resistance </a:t>
            </a:r>
            <a:r>
              <a:rPr sz="2400" i="1" spc="20" dirty="0">
                <a:latin typeface="Arial"/>
                <a:cs typeface="Arial"/>
              </a:rPr>
              <a:t>at</a:t>
            </a:r>
            <a:r>
              <a:rPr sz="2400" i="1" spc="-495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temperature </a:t>
            </a:r>
            <a:r>
              <a:rPr sz="2400" i="1" spc="-20" dirty="0">
                <a:latin typeface="Arial"/>
                <a:cs typeface="Arial"/>
              </a:rPr>
              <a:t>Tt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i="1" spc="5" dirty="0">
                <a:latin typeface="Arial"/>
                <a:cs typeface="Arial"/>
              </a:rPr>
              <a:t>α</a:t>
            </a:r>
            <a:r>
              <a:rPr sz="2400" i="1" spc="-180" dirty="0">
                <a:latin typeface="Arial"/>
                <a:cs typeface="Arial"/>
              </a:rPr>
              <a:t> </a:t>
            </a:r>
            <a:r>
              <a:rPr sz="2400" i="1" spc="-195" dirty="0">
                <a:latin typeface="Arial"/>
                <a:cs typeface="Arial"/>
              </a:rPr>
              <a:t>=</a:t>
            </a:r>
            <a:r>
              <a:rPr sz="2400" i="1" spc="-165" dirty="0">
                <a:latin typeface="Arial"/>
                <a:cs typeface="Arial"/>
              </a:rPr>
              <a:t> </a:t>
            </a:r>
            <a:r>
              <a:rPr sz="2400" i="1" spc="-85" dirty="0">
                <a:latin typeface="Arial"/>
                <a:cs typeface="Arial"/>
              </a:rPr>
              <a:t>Temperature</a:t>
            </a:r>
            <a:r>
              <a:rPr sz="2400" i="1" spc="-185" dirty="0">
                <a:latin typeface="Arial"/>
                <a:cs typeface="Arial"/>
              </a:rPr>
              <a:t> </a:t>
            </a:r>
            <a:r>
              <a:rPr sz="2400" i="1" spc="-40" dirty="0">
                <a:latin typeface="Arial"/>
                <a:cs typeface="Arial"/>
              </a:rPr>
              <a:t>coefficient</a:t>
            </a:r>
            <a:r>
              <a:rPr sz="2400" i="1" spc="-165" dirty="0">
                <a:latin typeface="Arial"/>
                <a:cs typeface="Arial"/>
              </a:rPr>
              <a:t> </a:t>
            </a:r>
            <a:r>
              <a:rPr sz="2400" i="1" spc="30" dirty="0">
                <a:latin typeface="Arial"/>
                <a:cs typeface="Arial"/>
              </a:rPr>
              <a:t>of</a:t>
            </a:r>
            <a:r>
              <a:rPr sz="2400" i="1" spc="-180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the</a:t>
            </a:r>
            <a:r>
              <a:rPr sz="2400" i="1" spc="-175" dirty="0">
                <a:latin typeface="Arial"/>
                <a:cs typeface="Arial"/>
              </a:rPr>
              <a:t> </a:t>
            </a:r>
            <a:r>
              <a:rPr sz="2400" i="1" spc="-40" dirty="0">
                <a:latin typeface="Arial"/>
                <a:cs typeface="Arial"/>
              </a:rPr>
              <a:t>material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3211" y="3192779"/>
            <a:ext cx="3134867" cy="80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1005078"/>
            <a:ext cx="861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Resistance </a:t>
            </a:r>
            <a:r>
              <a:rPr dirty="0"/>
              <a:t>Temperature </a:t>
            </a:r>
            <a:r>
              <a:rPr spc="-5" dirty="0"/>
              <a:t>Detector</a:t>
            </a:r>
            <a:r>
              <a:rPr spc="-130" dirty="0"/>
              <a:t> </a:t>
            </a:r>
            <a:r>
              <a:rPr dirty="0"/>
              <a:t>(RTD)</a:t>
            </a:r>
          </a:p>
        </p:txBody>
      </p:sp>
      <p:sp>
        <p:nvSpPr>
          <p:cNvPr id="3" name="object 3"/>
          <p:cNvSpPr/>
          <p:nvPr/>
        </p:nvSpPr>
        <p:spPr>
          <a:xfrm>
            <a:off x="8865743" y="2144902"/>
            <a:ext cx="277368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87739" y="2116963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Aegean"/>
                <a:cs typeface="Aegean"/>
              </a:rPr>
              <a:t>and </a:t>
            </a:r>
            <a:r>
              <a:rPr sz="2400" spc="-20" dirty="0">
                <a:latin typeface="Aegean"/>
                <a:cs typeface="Aegean"/>
              </a:rPr>
              <a:t>is</a:t>
            </a:r>
            <a:r>
              <a:rPr sz="2400" spc="150" dirty="0">
                <a:latin typeface="Aegean"/>
                <a:cs typeface="Aegean"/>
              </a:rPr>
              <a:t> </a:t>
            </a:r>
            <a:r>
              <a:rPr sz="2400" spc="-175" dirty="0">
                <a:latin typeface="Aegean"/>
                <a:cs typeface="Aegean"/>
              </a:rPr>
              <a:t>usually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269" y="2116963"/>
            <a:ext cx="738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90" dirty="0">
                <a:latin typeface="Aegean"/>
                <a:cs typeface="Aegean"/>
              </a:rPr>
              <a:t>temperature </a:t>
            </a:r>
            <a:r>
              <a:rPr sz="2400" spc="35" dirty="0">
                <a:latin typeface="Aegean"/>
                <a:cs typeface="Aegean"/>
              </a:rPr>
              <a:t>coefficient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10" dirty="0">
                <a:latin typeface="Aegean"/>
                <a:cs typeface="Aegean"/>
              </a:rPr>
              <a:t>resistance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40" dirty="0">
                <a:latin typeface="Aegean"/>
                <a:cs typeface="Aegean"/>
              </a:rPr>
              <a:t>denoted </a:t>
            </a:r>
            <a:r>
              <a:rPr sz="2400" spc="80" dirty="0">
                <a:latin typeface="Aegean"/>
                <a:cs typeface="Aegean"/>
              </a:rPr>
              <a:t>by  </a:t>
            </a:r>
            <a:r>
              <a:rPr sz="2400" spc="120" dirty="0">
                <a:latin typeface="Aegean"/>
                <a:cs typeface="Aegean"/>
              </a:rPr>
              <a:t>given </a:t>
            </a:r>
            <a:r>
              <a:rPr sz="2400" spc="165" dirty="0">
                <a:latin typeface="Aegean"/>
                <a:cs typeface="Aegean"/>
              </a:rPr>
              <a:t>in</a:t>
            </a:r>
            <a:r>
              <a:rPr sz="2400" spc="-365" dirty="0">
                <a:latin typeface="Aegean"/>
                <a:cs typeface="Aegean"/>
              </a:rPr>
              <a:t> </a:t>
            </a:r>
            <a:r>
              <a:rPr sz="2400" spc="-25" dirty="0">
                <a:latin typeface="Aegean"/>
                <a:cs typeface="Aegean"/>
              </a:rPr>
              <a:t>units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229" dirty="0">
                <a:latin typeface="Aegean"/>
                <a:cs typeface="Aegean"/>
              </a:rPr>
              <a:t>Ω: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900" y="4403217"/>
            <a:ext cx="562102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212121"/>
                </a:solidFill>
                <a:latin typeface="Arial"/>
                <a:cs typeface="Arial"/>
              </a:rPr>
              <a:t>Where,</a:t>
            </a:r>
            <a:endParaRPr sz="2400">
              <a:latin typeface="Arial"/>
              <a:cs typeface="Arial"/>
            </a:endParaRPr>
          </a:p>
          <a:p>
            <a:pPr marL="188595" marR="30480">
              <a:lnSpc>
                <a:spcPct val="100000"/>
              </a:lnSpc>
              <a:spcBef>
                <a:spcPts val="20"/>
              </a:spcBef>
            </a:pPr>
            <a:r>
              <a:rPr sz="2400" i="1" spc="-220" dirty="0">
                <a:solidFill>
                  <a:srgbClr val="212121"/>
                </a:solidFill>
                <a:latin typeface="Arial"/>
                <a:cs typeface="Arial"/>
              </a:rPr>
              <a:t>R</a:t>
            </a:r>
            <a:r>
              <a:rPr sz="2775" i="1" spc="-330" baseline="-21021" dirty="0">
                <a:solidFill>
                  <a:srgbClr val="212121"/>
                </a:solidFill>
                <a:latin typeface="Arial"/>
                <a:cs typeface="Arial"/>
              </a:rPr>
              <a:t>0 </a:t>
            </a:r>
            <a:r>
              <a:rPr sz="2400" i="1" spc="-130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2400" i="1" spc="-1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400" i="1" spc="-110" dirty="0">
                <a:solidFill>
                  <a:srgbClr val="212121"/>
                </a:solidFill>
                <a:latin typeface="Arial"/>
                <a:cs typeface="Arial"/>
              </a:rPr>
              <a:t>resistance </a:t>
            </a:r>
            <a:r>
              <a:rPr sz="2400" i="1" spc="3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2400" i="1" spc="-1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400" i="1" spc="-135" dirty="0">
                <a:solidFill>
                  <a:srgbClr val="212121"/>
                </a:solidFill>
                <a:latin typeface="Arial"/>
                <a:cs typeface="Arial"/>
              </a:rPr>
              <a:t>sensor </a:t>
            </a:r>
            <a:r>
              <a:rPr sz="2400" i="1" spc="15" dirty="0">
                <a:solidFill>
                  <a:srgbClr val="212121"/>
                </a:solidFill>
                <a:latin typeface="Arial"/>
                <a:cs typeface="Arial"/>
              </a:rPr>
              <a:t>at </a:t>
            </a:r>
            <a:r>
              <a:rPr sz="2400" i="1" spc="-55" dirty="0">
                <a:solidFill>
                  <a:srgbClr val="212121"/>
                </a:solidFill>
                <a:latin typeface="Arial"/>
                <a:cs typeface="Arial"/>
              </a:rPr>
              <a:t>0 </a:t>
            </a:r>
            <a:r>
              <a:rPr sz="2400" i="1" spc="-275" dirty="0">
                <a:solidFill>
                  <a:srgbClr val="212121"/>
                </a:solidFill>
                <a:latin typeface="Arial"/>
                <a:cs typeface="Arial"/>
              </a:rPr>
              <a:t>°C  </a:t>
            </a:r>
            <a:r>
              <a:rPr sz="2400" i="1" spc="-220" dirty="0">
                <a:solidFill>
                  <a:srgbClr val="212121"/>
                </a:solidFill>
                <a:latin typeface="Arial"/>
                <a:cs typeface="Arial"/>
              </a:rPr>
              <a:t>R</a:t>
            </a:r>
            <a:r>
              <a:rPr sz="2775" i="1" spc="-330" baseline="-21021" dirty="0">
                <a:solidFill>
                  <a:srgbClr val="212121"/>
                </a:solidFill>
                <a:latin typeface="Arial"/>
                <a:cs typeface="Arial"/>
              </a:rPr>
              <a:t>100</a:t>
            </a:r>
            <a:r>
              <a:rPr sz="2775" i="1" spc="-22" baseline="-2102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2400" i="1" spc="-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i="1" spc="-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212121"/>
                </a:solidFill>
                <a:latin typeface="Arial"/>
                <a:cs typeface="Arial"/>
              </a:rPr>
              <a:t>resistance</a:t>
            </a:r>
            <a:r>
              <a:rPr sz="2400" i="1" spc="-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400" i="1" spc="-1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i="1" spc="-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135" dirty="0">
                <a:solidFill>
                  <a:srgbClr val="212121"/>
                </a:solidFill>
                <a:latin typeface="Arial"/>
                <a:cs typeface="Arial"/>
              </a:rPr>
              <a:t>sensor</a:t>
            </a:r>
            <a:r>
              <a:rPr sz="2400" i="1" spc="-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1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2400" i="1" spc="-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210" dirty="0">
                <a:solidFill>
                  <a:srgbClr val="212121"/>
                </a:solidFill>
                <a:latin typeface="Arial"/>
                <a:cs typeface="Arial"/>
              </a:rPr>
              <a:t>100</a:t>
            </a:r>
            <a:r>
              <a:rPr sz="2400" i="1" spc="-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i="1" spc="-275" dirty="0">
                <a:solidFill>
                  <a:srgbClr val="212121"/>
                </a:solidFill>
                <a:latin typeface="Arial"/>
                <a:cs typeface="Arial"/>
              </a:rPr>
              <a:t>°C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10811" y="2886455"/>
            <a:ext cx="3169919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089" y="1005078"/>
            <a:ext cx="619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Temperature </a:t>
            </a:r>
            <a:r>
              <a:rPr spc="-5" dirty="0"/>
              <a:t>Sensor</a:t>
            </a:r>
            <a:r>
              <a:rPr spc="-90" dirty="0"/>
              <a:t> </a:t>
            </a:r>
            <a:r>
              <a:rPr spc="-5" dirty="0"/>
              <a:t>(LM-35)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2116963"/>
            <a:ext cx="926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55" dirty="0">
                <a:latin typeface="Aegean"/>
                <a:cs typeface="Aegean"/>
              </a:rPr>
              <a:t>LM35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35" dirty="0">
                <a:latin typeface="Aegean"/>
                <a:cs typeface="Aegean"/>
              </a:rPr>
              <a:t>integrated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85" dirty="0">
                <a:latin typeface="Aegean"/>
                <a:cs typeface="Aegean"/>
              </a:rPr>
              <a:t>circuit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20" dirty="0">
                <a:latin typeface="Aegean"/>
                <a:cs typeface="Aegean"/>
              </a:rPr>
              <a:t>can </a:t>
            </a:r>
            <a:r>
              <a:rPr sz="2400" spc="340" dirty="0">
                <a:latin typeface="Aegean"/>
                <a:cs typeface="Aegean"/>
              </a:rPr>
              <a:t>be </a:t>
            </a:r>
            <a:r>
              <a:rPr sz="2400" spc="125" dirty="0">
                <a:latin typeface="Aegean"/>
                <a:cs typeface="Aegean"/>
              </a:rPr>
              <a:t>used 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spc="150" dirty="0">
                <a:latin typeface="Aegean"/>
                <a:cs typeface="Aegean"/>
              </a:rPr>
              <a:t> </a:t>
            </a:r>
            <a:r>
              <a:rPr sz="2400" spc="155" dirty="0">
                <a:latin typeface="Aegean"/>
                <a:cs typeface="Aegean"/>
              </a:rPr>
              <a:t>measure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230" y="2482722"/>
            <a:ext cx="907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0" algn="l"/>
                <a:tab pos="2835275" algn="l"/>
                <a:tab pos="3455670" algn="l"/>
                <a:tab pos="4926330" algn="l"/>
                <a:tab pos="6116955" algn="l"/>
                <a:tab pos="8047990" algn="l"/>
                <a:tab pos="8633460" algn="l"/>
              </a:tabLst>
            </a:pPr>
            <a:r>
              <a:rPr sz="2400" dirty="0">
                <a:latin typeface="Aegean"/>
                <a:cs typeface="Aegean"/>
              </a:rPr>
              <a:t>t</a:t>
            </a:r>
            <a:r>
              <a:rPr sz="2400" spc="5" dirty="0">
                <a:latin typeface="Aegean"/>
                <a:cs typeface="Aegean"/>
              </a:rPr>
              <a:t>e</a:t>
            </a:r>
            <a:r>
              <a:rPr sz="2400" spc="105" dirty="0">
                <a:latin typeface="Aegean"/>
                <a:cs typeface="Aegean"/>
              </a:rPr>
              <a:t>mperature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30" dirty="0">
                <a:latin typeface="Aegean"/>
                <a:cs typeface="Aegean"/>
              </a:rPr>
              <a:t>wit</a:t>
            </a:r>
            <a:r>
              <a:rPr sz="2400" spc="-20" dirty="0">
                <a:latin typeface="Aegean"/>
                <a:cs typeface="Aegean"/>
              </a:rPr>
              <a:t>h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90" dirty="0">
                <a:latin typeface="Aegean"/>
                <a:cs typeface="Aegean"/>
              </a:rPr>
              <a:t>a</a:t>
            </a:r>
            <a:r>
              <a:rPr sz="2400" spc="60" dirty="0">
                <a:latin typeface="Aegean"/>
                <a:cs typeface="Aegean"/>
              </a:rPr>
              <a:t>n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40" dirty="0">
                <a:latin typeface="Aegean"/>
                <a:cs typeface="Aegean"/>
              </a:rPr>
              <a:t>el</a:t>
            </a:r>
            <a:r>
              <a:rPr sz="2400" spc="-50" dirty="0">
                <a:latin typeface="Aegean"/>
                <a:cs typeface="Aegean"/>
              </a:rPr>
              <a:t>ectr</a:t>
            </a:r>
            <a:r>
              <a:rPr sz="2400" spc="-5" dirty="0">
                <a:latin typeface="Aegean"/>
                <a:cs typeface="Aegean"/>
              </a:rPr>
              <a:t>i</a:t>
            </a:r>
            <a:r>
              <a:rPr sz="2400" spc="-85" dirty="0">
                <a:latin typeface="Aegean"/>
                <a:cs typeface="Aegean"/>
              </a:rPr>
              <a:t>c</a:t>
            </a:r>
            <a:r>
              <a:rPr sz="2400" spc="-290" dirty="0">
                <a:latin typeface="Aegean"/>
                <a:cs typeface="Aegean"/>
              </a:rPr>
              <a:t>al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70" dirty="0">
                <a:latin typeface="Aegean"/>
                <a:cs typeface="Aegean"/>
              </a:rPr>
              <a:t>output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15" dirty="0">
                <a:latin typeface="Aegean"/>
                <a:cs typeface="Aegean"/>
              </a:rPr>
              <a:t>proport</a:t>
            </a:r>
            <a:r>
              <a:rPr sz="2400" spc="-5" dirty="0">
                <a:latin typeface="Aegean"/>
                <a:cs typeface="Aegean"/>
              </a:rPr>
              <a:t>i</a:t>
            </a:r>
            <a:r>
              <a:rPr sz="2400" spc="-65" dirty="0">
                <a:latin typeface="Aegean"/>
                <a:cs typeface="Aegean"/>
              </a:rPr>
              <a:t>o</a:t>
            </a:r>
            <a:r>
              <a:rPr sz="2400" spc="60" dirty="0">
                <a:latin typeface="Aegean"/>
                <a:cs typeface="Aegean"/>
              </a:rPr>
              <a:t>n</a:t>
            </a:r>
            <a:r>
              <a:rPr sz="2400" spc="70" dirty="0">
                <a:latin typeface="Aegean"/>
                <a:cs typeface="Aegean"/>
              </a:rPr>
              <a:t>a</a:t>
            </a:r>
            <a:r>
              <a:rPr sz="2400" spc="-440" dirty="0">
                <a:latin typeface="Aegean"/>
                <a:cs typeface="Aegean"/>
              </a:rPr>
              <a:t>l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dirty="0">
                <a:latin typeface="Aegean"/>
                <a:cs typeface="Aegean"/>
              </a:rPr>
              <a:t>	</a:t>
            </a:r>
            <a:r>
              <a:rPr sz="2400" spc="80" dirty="0">
                <a:latin typeface="Aegean"/>
                <a:cs typeface="Aegean"/>
              </a:rPr>
              <a:t>the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994"/>
              </a:spcBef>
            </a:pPr>
            <a:r>
              <a:rPr spc="85" dirty="0"/>
              <a:t>temperature </a:t>
            </a:r>
            <a:r>
              <a:rPr spc="75" dirty="0"/>
              <a:t>(in</a:t>
            </a:r>
            <a:r>
              <a:rPr spc="-240" dirty="0"/>
              <a:t> </a:t>
            </a:r>
            <a:r>
              <a:rPr spc="-215" dirty="0"/>
              <a:t>⁰C)</a:t>
            </a: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85" dirty="0"/>
              <a:t>Measures</a:t>
            </a:r>
            <a:r>
              <a:rPr spc="-80" dirty="0"/>
              <a:t> </a:t>
            </a:r>
            <a:r>
              <a:rPr spc="85" dirty="0"/>
              <a:t>temperature</a:t>
            </a:r>
            <a:r>
              <a:rPr spc="-80" dirty="0"/>
              <a:t> </a:t>
            </a:r>
            <a:r>
              <a:rPr spc="215" dirty="0"/>
              <a:t>more</a:t>
            </a:r>
            <a:r>
              <a:rPr spc="-75" dirty="0"/>
              <a:t> </a:t>
            </a:r>
            <a:r>
              <a:rPr spc="-120" dirty="0"/>
              <a:t>accurately</a:t>
            </a:r>
            <a:r>
              <a:rPr spc="-60" dirty="0"/>
              <a:t> </a:t>
            </a:r>
            <a:r>
              <a:rPr dirty="0"/>
              <a:t>than</a:t>
            </a:r>
            <a:r>
              <a:rPr spc="-70" dirty="0"/>
              <a:t> </a:t>
            </a:r>
            <a:r>
              <a:rPr spc="-135" dirty="0"/>
              <a:t>a</a:t>
            </a:r>
            <a:r>
              <a:rPr spc="-85" dirty="0"/>
              <a:t> </a:t>
            </a:r>
            <a:r>
              <a:rPr spc="75" dirty="0"/>
              <a:t>using</a:t>
            </a:r>
            <a:r>
              <a:rPr spc="-70" dirty="0"/>
              <a:t> </a:t>
            </a:r>
            <a:r>
              <a:rPr spc="-135" dirty="0"/>
              <a:t>a</a:t>
            </a:r>
            <a:r>
              <a:rPr spc="-70" dirty="0"/>
              <a:t> </a:t>
            </a:r>
            <a:r>
              <a:rPr spc="25" dirty="0"/>
              <a:t>thermistor.</a:t>
            </a: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75" dirty="0"/>
              <a:t>The</a:t>
            </a:r>
            <a:r>
              <a:rPr spc="-70" dirty="0"/>
              <a:t> </a:t>
            </a:r>
            <a:r>
              <a:rPr spc="40" dirty="0"/>
              <a:t>sensor</a:t>
            </a:r>
            <a:r>
              <a:rPr spc="-85" dirty="0"/>
              <a:t> </a:t>
            </a:r>
            <a:r>
              <a:rPr spc="-100" dirty="0"/>
              <a:t>circuitry</a:t>
            </a:r>
            <a:r>
              <a:rPr spc="-55" dirty="0"/>
              <a:t> </a:t>
            </a:r>
            <a:r>
              <a:rPr spc="-20" dirty="0"/>
              <a:t>is</a:t>
            </a:r>
            <a:r>
              <a:rPr spc="-95" dirty="0"/>
              <a:t> </a:t>
            </a:r>
            <a:r>
              <a:rPr spc="45" dirty="0"/>
              <a:t>sealed</a:t>
            </a:r>
            <a:r>
              <a:rPr spc="-70" dirty="0"/>
              <a:t> </a:t>
            </a:r>
            <a:r>
              <a:rPr spc="110" dirty="0"/>
              <a:t>and</a:t>
            </a:r>
            <a:r>
              <a:rPr spc="-75" dirty="0"/>
              <a:t> </a:t>
            </a:r>
            <a:r>
              <a:rPr spc="-50" dirty="0"/>
              <a:t>not</a:t>
            </a:r>
            <a:r>
              <a:rPr spc="-75" dirty="0"/>
              <a:t> </a:t>
            </a:r>
            <a:r>
              <a:rPr spc="20" dirty="0"/>
              <a:t>subject</a:t>
            </a:r>
            <a:r>
              <a:rPr spc="-65" dirty="0"/>
              <a:t> </a:t>
            </a:r>
            <a:r>
              <a:rPr spc="-210" dirty="0"/>
              <a:t>to</a:t>
            </a:r>
            <a:r>
              <a:rPr spc="-85" dirty="0"/>
              <a:t> </a:t>
            </a:r>
            <a:r>
              <a:rPr dirty="0"/>
              <a:t>oxidation.</a:t>
            </a: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75" dirty="0"/>
              <a:t>The </a:t>
            </a:r>
            <a:r>
              <a:rPr spc="-55" dirty="0"/>
              <a:t>LM35 </a:t>
            </a:r>
            <a:r>
              <a:rPr spc="80" dirty="0"/>
              <a:t>generates </a:t>
            </a:r>
            <a:r>
              <a:rPr spc="-135" dirty="0"/>
              <a:t>a </a:t>
            </a:r>
            <a:r>
              <a:rPr spc="140" dirty="0"/>
              <a:t>higher </a:t>
            </a:r>
            <a:r>
              <a:rPr spc="-65" dirty="0"/>
              <a:t>output </a:t>
            </a:r>
            <a:r>
              <a:rPr spc="-105" dirty="0"/>
              <a:t>voltage </a:t>
            </a:r>
            <a:r>
              <a:rPr spc="5" dirty="0"/>
              <a:t>than </a:t>
            </a:r>
            <a:r>
              <a:rPr spc="60" dirty="0"/>
              <a:t>thermocouples </a:t>
            </a:r>
            <a:r>
              <a:rPr spc="110" dirty="0"/>
              <a:t>and  </a:t>
            </a:r>
            <a:r>
              <a:rPr spc="140" dirty="0"/>
              <a:t>may</a:t>
            </a:r>
            <a:r>
              <a:rPr spc="-90" dirty="0"/>
              <a:t> </a:t>
            </a:r>
            <a:r>
              <a:rPr spc="-50" dirty="0"/>
              <a:t>not</a:t>
            </a:r>
            <a:r>
              <a:rPr spc="-85" dirty="0"/>
              <a:t> </a:t>
            </a:r>
            <a:r>
              <a:rPr spc="45" dirty="0"/>
              <a:t>require</a:t>
            </a:r>
            <a:r>
              <a:rPr spc="-60" dirty="0"/>
              <a:t> </a:t>
            </a:r>
            <a:r>
              <a:rPr spc="-155" dirty="0"/>
              <a:t>that</a:t>
            </a:r>
            <a:r>
              <a:rPr spc="-85" dirty="0"/>
              <a:t> </a:t>
            </a:r>
            <a:r>
              <a:rPr spc="80" dirty="0"/>
              <a:t>the</a:t>
            </a:r>
            <a:r>
              <a:rPr spc="-70" dirty="0"/>
              <a:t> output</a:t>
            </a:r>
            <a:r>
              <a:rPr spc="-75" dirty="0"/>
              <a:t> </a:t>
            </a:r>
            <a:r>
              <a:rPr spc="-105" dirty="0"/>
              <a:t>voltage</a:t>
            </a:r>
            <a:r>
              <a:rPr spc="-75" dirty="0"/>
              <a:t> </a:t>
            </a:r>
            <a:r>
              <a:rPr spc="340" dirty="0"/>
              <a:t>be</a:t>
            </a:r>
            <a:r>
              <a:rPr spc="-60" dirty="0"/>
              <a:t> </a:t>
            </a:r>
            <a:r>
              <a:rPr spc="120" dirty="0"/>
              <a:t>amplified.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089" y="1005078"/>
            <a:ext cx="619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Temperature </a:t>
            </a:r>
            <a:r>
              <a:rPr spc="-5" dirty="0"/>
              <a:t>Sensor</a:t>
            </a:r>
            <a:r>
              <a:rPr spc="-90" dirty="0"/>
              <a:t> </a:t>
            </a:r>
            <a:r>
              <a:rPr spc="-5" dirty="0"/>
              <a:t>(LM-35)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785899"/>
            <a:ext cx="6576695" cy="46183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2200" b="1" spc="-135" dirty="0">
                <a:latin typeface="Trebuchet MS"/>
                <a:cs typeface="Trebuchet MS"/>
              </a:rPr>
              <a:t>LM-35</a:t>
            </a:r>
            <a:r>
              <a:rPr sz="2200" b="1" spc="-200" dirty="0">
                <a:latin typeface="Trebuchet MS"/>
                <a:cs typeface="Trebuchet MS"/>
              </a:rPr>
              <a:t> </a:t>
            </a:r>
            <a:r>
              <a:rPr sz="2200" b="1" spc="-114" dirty="0">
                <a:latin typeface="Trebuchet MS"/>
                <a:cs typeface="Trebuchet MS"/>
              </a:rPr>
              <a:t>Features</a:t>
            </a:r>
            <a:endParaRPr sz="2200">
              <a:latin typeface="Trebuchet MS"/>
              <a:cs typeface="Trebuchet MS"/>
            </a:endParaRPr>
          </a:p>
          <a:p>
            <a:pPr marL="194945" marR="6985" indent="-182880" algn="just">
              <a:lnSpc>
                <a:spcPct val="100000"/>
              </a:lnSpc>
              <a:spcBef>
                <a:spcPts val="89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-130" dirty="0">
                <a:latin typeface="Aegean"/>
                <a:cs typeface="Aegean"/>
              </a:rPr>
              <a:t>It </a:t>
            </a:r>
            <a:r>
              <a:rPr sz="2200" dirty="0">
                <a:latin typeface="Aegean"/>
                <a:cs typeface="Aegean"/>
              </a:rPr>
              <a:t>has </a:t>
            </a:r>
            <a:r>
              <a:rPr sz="2200" spc="60" dirty="0">
                <a:latin typeface="Aegean"/>
                <a:cs typeface="Aegean"/>
              </a:rPr>
              <a:t>an </a:t>
            </a:r>
            <a:r>
              <a:rPr sz="2200" spc="-70" dirty="0">
                <a:latin typeface="Aegean"/>
                <a:cs typeface="Aegean"/>
              </a:rPr>
              <a:t>output </a:t>
            </a:r>
            <a:r>
              <a:rPr sz="2200" spc="-100" dirty="0">
                <a:latin typeface="Aegean"/>
                <a:cs typeface="Aegean"/>
              </a:rPr>
              <a:t>voltage </a:t>
            </a:r>
            <a:r>
              <a:rPr sz="2200" spc="-145" dirty="0">
                <a:latin typeface="Aegean"/>
                <a:cs typeface="Aegean"/>
              </a:rPr>
              <a:t>that </a:t>
            </a:r>
            <a:r>
              <a:rPr sz="2200" spc="-25" dirty="0">
                <a:latin typeface="Aegean"/>
                <a:cs typeface="Aegean"/>
              </a:rPr>
              <a:t>is </a:t>
            </a:r>
            <a:r>
              <a:rPr sz="2200" spc="-40" dirty="0">
                <a:latin typeface="Aegean"/>
                <a:cs typeface="Aegean"/>
              </a:rPr>
              <a:t>proportional </a:t>
            </a:r>
            <a:r>
              <a:rPr sz="2200" spc="-195" dirty="0">
                <a:latin typeface="Aegean"/>
                <a:cs typeface="Aegean"/>
              </a:rPr>
              <a:t>to </a:t>
            </a:r>
            <a:r>
              <a:rPr sz="2200" spc="70" dirty="0">
                <a:latin typeface="Aegean"/>
                <a:cs typeface="Aegean"/>
              </a:rPr>
              <a:t>the  </a:t>
            </a:r>
            <a:r>
              <a:rPr sz="2200" spc="-50" dirty="0">
                <a:latin typeface="Aegean"/>
                <a:cs typeface="Aegean"/>
              </a:rPr>
              <a:t>Celsius</a:t>
            </a:r>
            <a:r>
              <a:rPr sz="2200" spc="-75" dirty="0">
                <a:latin typeface="Aegean"/>
                <a:cs typeface="Aegean"/>
              </a:rPr>
              <a:t> </a:t>
            </a:r>
            <a:r>
              <a:rPr sz="2200" spc="80" dirty="0">
                <a:latin typeface="Aegean"/>
                <a:cs typeface="Aegean"/>
              </a:rPr>
              <a:t>temperature.</a:t>
            </a:r>
            <a:endParaRPr sz="2200">
              <a:latin typeface="Aegean"/>
              <a:cs typeface="Aegean"/>
            </a:endParaRPr>
          </a:p>
          <a:p>
            <a:pPr marL="194945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-75" dirty="0">
                <a:latin typeface="Aegean"/>
                <a:cs typeface="Aegean"/>
              </a:rPr>
              <a:t>scale </a:t>
            </a:r>
            <a:r>
              <a:rPr sz="2200" spc="-135" dirty="0">
                <a:latin typeface="Aegean"/>
                <a:cs typeface="Aegean"/>
              </a:rPr>
              <a:t>factor </a:t>
            </a:r>
            <a:r>
              <a:rPr sz="2200" spc="-25" dirty="0">
                <a:latin typeface="Aegean"/>
                <a:cs typeface="Aegean"/>
              </a:rPr>
              <a:t>is</a:t>
            </a:r>
            <a:r>
              <a:rPr sz="2200" spc="-180" dirty="0">
                <a:latin typeface="Aegean"/>
                <a:cs typeface="Aegean"/>
              </a:rPr>
              <a:t> </a:t>
            </a:r>
            <a:r>
              <a:rPr sz="2200" spc="-260" dirty="0">
                <a:latin typeface="Aegean"/>
                <a:cs typeface="Aegean"/>
              </a:rPr>
              <a:t>.01V/⁰C</a:t>
            </a:r>
            <a:endParaRPr sz="2200">
              <a:latin typeface="Aegean"/>
              <a:cs typeface="Aege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-100" dirty="0">
                <a:latin typeface="Aegean"/>
                <a:cs typeface="Aegean"/>
              </a:rPr>
              <a:t>LM-35 </a:t>
            </a:r>
            <a:r>
              <a:rPr sz="2200" spc="90" dirty="0">
                <a:latin typeface="Aegean"/>
                <a:cs typeface="Aegean"/>
              </a:rPr>
              <a:t>does </a:t>
            </a:r>
            <a:r>
              <a:rPr sz="2200" spc="-45" dirty="0">
                <a:latin typeface="Aegean"/>
                <a:cs typeface="Aegean"/>
              </a:rPr>
              <a:t>not </a:t>
            </a:r>
            <a:r>
              <a:rPr sz="2200" spc="35" dirty="0">
                <a:latin typeface="Aegean"/>
                <a:cs typeface="Aegean"/>
              </a:rPr>
              <a:t>require</a:t>
            </a:r>
            <a:r>
              <a:rPr sz="2200" spc="-390" dirty="0">
                <a:latin typeface="Aegean"/>
                <a:cs typeface="Aegean"/>
              </a:rPr>
              <a:t> </a:t>
            </a:r>
            <a:r>
              <a:rPr sz="2200" spc="-5" dirty="0">
                <a:latin typeface="Aegean"/>
                <a:cs typeface="Aegean"/>
              </a:rPr>
              <a:t>any </a:t>
            </a:r>
            <a:r>
              <a:rPr sz="2200" spc="-30" dirty="0">
                <a:latin typeface="Aegean"/>
                <a:cs typeface="Aegean"/>
              </a:rPr>
              <a:t>external </a:t>
            </a:r>
            <a:r>
              <a:rPr sz="2200" spc="-60" dirty="0">
                <a:latin typeface="Aegean"/>
                <a:cs typeface="Aegean"/>
              </a:rPr>
              <a:t>calibration </a:t>
            </a:r>
            <a:r>
              <a:rPr sz="2200" spc="-110" dirty="0">
                <a:latin typeface="Aegean"/>
                <a:cs typeface="Aegean"/>
              </a:rPr>
              <a:t>or  </a:t>
            </a:r>
            <a:r>
              <a:rPr sz="2200" spc="155" dirty="0">
                <a:latin typeface="Aegean"/>
                <a:cs typeface="Aegean"/>
              </a:rPr>
              <a:t>trimming </a:t>
            </a:r>
            <a:r>
              <a:rPr sz="2200" spc="100" dirty="0">
                <a:latin typeface="Aegean"/>
                <a:cs typeface="Aegean"/>
              </a:rPr>
              <a:t>and </a:t>
            </a:r>
            <a:r>
              <a:rPr sz="2200" spc="60" dirty="0">
                <a:latin typeface="Aegean"/>
                <a:cs typeface="Aegean"/>
              </a:rPr>
              <a:t>maintains an </a:t>
            </a:r>
            <a:r>
              <a:rPr sz="2200" spc="-100" dirty="0">
                <a:latin typeface="Aegean"/>
                <a:cs typeface="Aegean"/>
              </a:rPr>
              <a:t>accuracy </a:t>
            </a:r>
            <a:r>
              <a:rPr sz="2200" spc="-55" dirty="0">
                <a:latin typeface="Aegean"/>
                <a:cs typeface="Aegean"/>
              </a:rPr>
              <a:t>of </a:t>
            </a:r>
            <a:r>
              <a:rPr sz="2200" spc="-145" dirty="0">
                <a:latin typeface="Aegean"/>
                <a:cs typeface="Aegean"/>
              </a:rPr>
              <a:t>±0.4⁰C </a:t>
            </a:r>
            <a:r>
              <a:rPr sz="2200" spc="-229" dirty="0">
                <a:latin typeface="Aegean"/>
                <a:cs typeface="Aegean"/>
              </a:rPr>
              <a:t>at</a:t>
            </a:r>
            <a:r>
              <a:rPr sz="2200" spc="-365" dirty="0">
                <a:latin typeface="Aegean"/>
                <a:cs typeface="Aegean"/>
              </a:rPr>
              <a:t> </a:t>
            </a:r>
            <a:r>
              <a:rPr sz="2200" spc="95" dirty="0">
                <a:latin typeface="Aegean"/>
                <a:cs typeface="Aegean"/>
              </a:rPr>
              <a:t>room  </a:t>
            </a:r>
            <a:r>
              <a:rPr sz="2200" spc="80" dirty="0">
                <a:latin typeface="Aegean"/>
                <a:cs typeface="Aegean"/>
              </a:rPr>
              <a:t>temperature </a:t>
            </a:r>
            <a:r>
              <a:rPr sz="2200" spc="105" dirty="0">
                <a:latin typeface="Aegean"/>
                <a:cs typeface="Aegean"/>
              </a:rPr>
              <a:t>and </a:t>
            </a:r>
            <a:r>
              <a:rPr sz="2200" spc="-140" dirty="0">
                <a:latin typeface="Aegean"/>
                <a:cs typeface="Aegean"/>
              </a:rPr>
              <a:t>±0.8⁰C </a:t>
            </a:r>
            <a:r>
              <a:rPr sz="2200" spc="-20" dirty="0">
                <a:latin typeface="Aegean"/>
                <a:cs typeface="Aegean"/>
              </a:rPr>
              <a:t>over </a:t>
            </a:r>
            <a:r>
              <a:rPr sz="2200" spc="-125" dirty="0">
                <a:latin typeface="Aegean"/>
                <a:cs typeface="Aegean"/>
              </a:rPr>
              <a:t>a </a:t>
            </a:r>
            <a:r>
              <a:rPr sz="2200" spc="85" dirty="0">
                <a:latin typeface="Aegean"/>
                <a:cs typeface="Aegean"/>
              </a:rPr>
              <a:t>range </a:t>
            </a:r>
            <a:r>
              <a:rPr sz="2200" spc="-55" dirty="0">
                <a:latin typeface="Aegean"/>
                <a:cs typeface="Aegean"/>
              </a:rPr>
              <a:t>of</a:t>
            </a:r>
            <a:r>
              <a:rPr sz="2200" spc="-360" dirty="0">
                <a:latin typeface="Aegean"/>
                <a:cs typeface="Aegean"/>
              </a:rPr>
              <a:t> </a:t>
            </a:r>
            <a:r>
              <a:rPr sz="2200" spc="-204" dirty="0">
                <a:latin typeface="Aegean"/>
                <a:cs typeface="Aegean"/>
              </a:rPr>
              <a:t>0⁰C </a:t>
            </a:r>
            <a:r>
              <a:rPr sz="2200" spc="-195" dirty="0">
                <a:latin typeface="Aegean"/>
                <a:cs typeface="Aegean"/>
              </a:rPr>
              <a:t>to 100⁰C.</a:t>
            </a:r>
            <a:endParaRPr sz="2200">
              <a:latin typeface="Aegean"/>
              <a:cs typeface="Aege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spc="5" dirty="0">
                <a:latin typeface="Aegean"/>
                <a:cs typeface="Aegean"/>
              </a:rPr>
              <a:t>Another </a:t>
            </a:r>
            <a:r>
              <a:rPr sz="2200" spc="25" dirty="0">
                <a:latin typeface="Aegean"/>
                <a:cs typeface="Aegean"/>
              </a:rPr>
              <a:t>important </a:t>
            </a:r>
            <a:r>
              <a:rPr sz="2200" spc="-70" dirty="0">
                <a:latin typeface="Aegean"/>
                <a:cs typeface="Aegean"/>
              </a:rPr>
              <a:t>characteristic </a:t>
            </a:r>
            <a:r>
              <a:rPr sz="2200" spc="-55" dirty="0">
                <a:latin typeface="Aegean"/>
                <a:cs typeface="Aegean"/>
              </a:rPr>
              <a:t>of </a:t>
            </a: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-100" dirty="0">
                <a:latin typeface="Aegean"/>
                <a:cs typeface="Aegean"/>
              </a:rPr>
              <a:t>LM-35 </a:t>
            </a:r>
            <a:r>
              <a:rPr sz="2200" spc="-25" dirty="0">
                <a:latin typeface="Aegean"/>
                <a:cs typeface="Aegean"/>
              </a:rPr>
              <a:t>is </a:t>
            </a:r>
            <a:r>
              <a:rPr sz="2200" spc="-150" dirty="0">
                <a:latin typeface="Aegean"/>
                <a:cs typeface="Aegean"/>
              </a:rPr>
              <a:t>that  </a:t>
            </a:r>
            <a:r>
              <a:rPr sz="2200" spc="-145" dirty="0">
                <a:latin typeface="Aegean"/>
                <a:cs typeface="Aegean"/>
              </a:rPr>
              <a:t>it </a:t>
            </a:r>
            <a:r>
              <a:rPr sz="2200" spc="-45" dirty="0">
                <a:latin typeface="Aegean"/>
                <a:cs typeface="Aegean"/>
              </a:rPr>
              <a:t>draws </a:t>
            </a:r>
            <a:r>
              <a:rPr sz="2200" spc="-90" dirty="0">
                <a:latin typeface="Aegean"/>
                <a:cs typeface="Aegean"/>
              </a:rPr>
              <a:t>only </a:t>
            </a:r>
            <a:r>
              <a:rPr sz="2200" spc="-114" dirty="0">
                <a:latin typeface="Aegean"/>
                <a:cs typeface="Aegean"/>
              </a:rPr>
              <a:t>60 </a:t>
            </a:r>
            <a:r>
              <a:rPr sz="2200" spc="80" dirty="0">
                <a:latin typeface="Aegean"/>
                <a:cs typeface="Aegean"/>
              </a:rPr>
              <a:t>micro </a:t>
            </a:r>
            <a:r>
              <a:rPr sz="2200" spc="180" dirty="0">
                <a:latin typeface="Aegean"/>
                <a:cs typeface="Aegean"/>
              </a:rPr>
              <a:t>amps </a:t>
            </a:r>
            <a:r>
              <a:rPr sz="2200" spc="100" dirty="0">
                <a:latin typeface="Aegean"/>
                <a:cs typeface="Aegean"/>
              </a:rPr>
              <a:t>from </a:t>
            </a:r>
            <a:r>
              <a:rPr sz="2200" spc="-130" dirty="0">
                <a:latin typeface="Aegean"/>
                <a:cs typeface="Aegean"/>
              </a:rPr>
              <a:t>its </a:t>
            </a:r>
            <a:r>
              <a:rPr sz="2200" spc="-5" dirty="0">
                <a:latin typeface="Aegean"/>
                <a:cs typeface="Aegean"/>
              </a:rPr>
              <a:t>supply </a:t>
            </a:r>
            <a:r>
              <a:rPr sz="2200" spc="100" dirty="0">
                <a:latin typeface="Aegean"/>
                <a:cs typeface="Aegean"/>
              </a:rPr>
              <a:t>and  </a:t>
            </a:r>
            <a:r>
              <a:rPr sz="2200" spc="50" dirty="0">
                <a:latin typeface="Aegean"/>
                <a:cs typeface="Aegean"/>
              </a:rPr>
              <a:t>possesses </a:t>
            </a:r>
            <a:r>
              <a:rPr sz="2200" spc="-125" dirty="0">
                <a:latin typeface="Aegean"/>
                <a:cs typeface="Aegean"/>
              </a:rPr>
              <a:t>a </a:t>
            </a:r>
            <a:r>
              <a:rPr sz="2200" spc="-155" dirty="0">
                <a:latin typeface="Aegean"/>
                <a:cs typeface="Aegean"/>
              </a:rPr>
              <a:t>low </a:t>
            </a:r>
            <a:r>
              <a:rPr sz="2200" dirty="0">
                <a:latin typeface="Aegean"/>
                <a:cs typeface="Aegean"/>
              </a:rPr>
              <a:t>self-heating </a:t>
            </a:r>
            <a:r>
              <a:rPr sz="2200" spc="-40" dirty="0">
                <a:latin typeface="Aegean"/>
                <a:cs typeface="Aegean"/>
              </a:rPr>
              <a:t>capability. </a:t>
            </a:r>
            <a:r>
              <a:rPr sz="2200" spc="65" dirty="0">
                <a:latin typeface="Aegean"/>
                <a:cs typeface="Aegean"/>
              </a:rPr>
              <a:t>The </a:t>
            </a:r>
            <a:r>
              <a:rPr sz="2200" spc="30" dirty="0">
                <a:latin typeface="Aegean"/>
                <a:cs typeface="Aegean"/>
              </a:rPr>
              <a:t>sensor  </a:t>
            </a:r>
            <a:r>
              <a:rPr sz="2200" dirty="0">
                <a:latin typeface="Aegean"/>
                <a:cs typeface="Aegean"/>
              </a:rPr>
              <a:t>self-heating </a:t>
            </a:r>
            <a:r>
              <a:rPr sz="2200" spc="-5" dirty="0">
                <a:latin typeface="Aegean"/>
                <a:cs typeface="Aegean"/>
              </a:rPr>
              <a:t>causes </a:t>
            </a:r>
            <a:r>
              <a:rPr sz="2200" spc="-65" dirty="0">
                <a:latin typeface="Aegean"/>
                <a:cs typeface="Aegean"/>
              </a:rPr>
              <a:t>less </a:t>
            </a:r>
            <a:r>
              <a:rPr sz="2200" dirty="0">
                <a:latin typeface="Aegean"/>
                <a:cs typeface="Aegean"/>
              </a:rPr>
              <a:t>than </a:t>
            </a:r>
            <a:r>
              <a:rPr sz="2200" spc="-215" dirty="0">
                <a:latin typeface="Aegean"/>
                <a:cs typeface="Aegean"/>
              </a:rPr>
              <a:t>0.1⁰C </a:t>
            </a:r>
            <a:r>
              <a:rPr sz="2200" spc="75" dirty="0">
                <a:latin typeface="Aegean"/>
                <a:cs typeface="Aegean"/>
              </a:rPr>
              <a:t>temperature </a:t>
            </a:r>
            <a:r>
              <a:rPr sz="2200" spc="30" dirty="0">
                <a:latin typeface="Aegean"/>
                <a:cs typeface="Aegean"/>
              </a:rPr>
              <a:t>rise </a:t>
            </a:r>
            <a:r>
              <a:rPr sz="2200" spc="145" dirty="0">
                <a:latin typeface="Aegean"/>
                <a:cs typeface="Aegean"/>
              </a:rPr>
              <a:t>in  </a:t>
            </a:r>
            <a:r>
              <a:rPr sz="2200" spc="-240" dirty="0">
                <a:latin typeface="Aegean"/>
                <a:cs typeface="Aegean"/>
              </a:rPr>
              <a:t>still</a:t>
            </a:r>
            <a:r>
              <a:rPr sz="2200" spc="-95" dirty="0">
                <a:latin typeface="Aegean"/>
                <a:cs typeface="Aegean"/>
              </a:rPr>
              <a:t> </a:t>
            </a:r>
            <a:r>
              <a:rPr sz="2200" spc="-35" dirty="0">
                <a:latin typeface="Aegean"/>
                <a:cs typeface="Aegean"/>
              </a:rPr>
              <a:t>air.</a:t>
            </a:r>
            <a:endParaRPr sz="220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7323" y="2442984"/>
            <a:ext cx="2351306" cy="293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597" y="1005078"/>
            <a:ext cx="262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Light</a:t>
            </a:r>
            <a:r>
              <a:rPr spc="-70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2116963"/>
            <a:ext cx="9262745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762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04" dirty="0">
                <a:latin typeface="Aegean"/>
                <a:cs typeface="Aegean"/>
              </a:rPr>
              <a:t>A </a:t>
            </a:r>
            <a:r>
              <a:rPr sz="2400" b="1" spc="-70" dirty="0">
                <a:latin typeface="Trebuchet MS"/>
                <a:cs typeface="Trebuchet MS"/>
              </a:rPr>
              <a:t>photoresistor </a:t>
            </a:r>
            <a:r>
              <a:rPr sz="2400" spc="-110" dirty="0">
                <a:latin typeface="Aegean"/>
                <a:cs typeface="Aegean"/>
              </a:rPr>
              <a:t>(or </a:t>
            </a:r>
            <a:r>
              <a:rPr sz="2400" b="1" spc="-100" dirty="0">
                <a:latin typeface="Trebuchet MS"/>
                <a:cs typeface="Trebuchet MS"/>
              </a:rPr>
              <a:t>light-dependent </a:t>
            </a:r>
            <a:r>
              <a:rPr sz="2400" b="1" spc="-60" dirty="0">
                <a:latin typeface="Trebuchet MS"/>
                <a:cs typeface="Trebuchet MS"/>
              </a:rPr>
              <a:t>resistor</a:t>
            </a:r>
            <a:r>
              <a:rPr sz="2400" spc="-60" dirty="0">
                <a:latin typeface="Aegean"/>
                <a:cs typeface="Aegean"/>
              </a:rPr>
              <a:t>, </a:t>
            </a:r>
            <a:r>
              <a:rPr sz="2400" b="1" spc="-70" dirty="0">
                <a:latin typeface="Trebuchet MS"/>
                <a:cs typeface="Trebuchet MS"/>
              </a:rPr>
              <a:t>LDR</a:t>
            </a:r>
            <a:r>
              <a:rPr sz="2400" spc="-70" dirty="0">
                <a:latin typeface="Aegean"/>
                <a:cs typeface="Aegean"/>
              </a:rPr>
              <a:t>)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90" dirty="0">
                <a:latin typeface="Aegean"/>
                <a:cs typeface="Aegean"/>
              </a:rPr>
              <a:t>light-controlled  </a:t>
            </a:r>
            <a:r>
              <a:rPr sz="2400" spc="-50" dirty="0">
                <a:latin typeface="Aegean"/>
                <a:cs typeface="Aegean"/>
              </a:rPr>
              <a:t>variable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45" dirty="0">
                <a:latin typeface="Aegean"/>
                <a:cs typeface="Aegean"/>
              </a:rPr>
              <a:t>resistor.</a:t>
            </a:r>
            <a:endParaRPr sz="2400">
              <a:latin typeface="Aegean"/>
              <a:cs typeface="Aegean"/>
            </a:endParaRPr>
          </a:p>
          <a:p>
            <a:pPr marL="195580" marR="698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10" dirty="0">
                <a:latin typeface="Aegean"/>
                <a:cs typeface="Aegean"/>
              </a:rPr>
              <a:t>resistance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b="1" spc="-70" dirty="0">
                <a:latin typeface="Trebuchet MS"/>
                <a:cs typeface="Trebuchet MS"/>
              </a:rPr>
              <a:t>photoresistor </a:t>
            </a:r>
            <a:r>
              <a:rPr sz="2400" spc="75" dirty="0">
                <a:latin typeface="Aegean"/>
                <a:cs typeface="Aegean"/>
              </a:rPr>
              <a:t>decreases </a:t>
            </a:r>
            <a:r>
              <a:rPr sz="2400" spc="-25" dirty="0">
                <a:latin typeface="Aegean"/>
                <a:cs typeface="Aegean"/>
              </a:rPr>
              <a:t>with </a:t>
            </a:r>
            <a:r>
              <a:rPr sz="2400" spc="65" dirty="0">
                <a:latin typeface="Aegean"/>
                <a:cs typeface="Aegean"/>
              </a:rPr>
              <a:t>increasing </a:t>
            </a:r>
            <a:r>
              <a:rPr sz="2400" spc="95" dirty="0">
                <a:latin typeface="Aegean"/>
                <a:cs typeface="Aegean"/>
              </a:rPr>
              <a:t>incident  </a:t>
            </a:r>
            <a:r>
              <a:rPr sz="2400" spc="-80" dirty="0">
                <a:latin typeface="Aegean"/>
                <a:cs typeface="Aegean"/>
              </a:rPr>
              <a:t>light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intensity;</a:t>
            </a:r>
            <a:endParaRPr sz="2400">
              <a:latin typeface="Aegean"/>
              <a:cs typeface="Aege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175" dirty="0">
                <a:latin typeface="Aegean"/>
                <a:cs typeface="Aegean"/>
              </a:rPr>
              <a:t>In </a:t>
            </a:r>
            <a:r>
              <a:rPr sz="2400" spc="5" dirty="0">
                <a:latin typeface="Aegean"/>
                <a:cs typeface="Aegean"/>
              </a:rPr>
              <a:t>other </a:t>
            </a:r>
            <a:r>
              <a:rPr sz="2400" spc="-5" dirty="0">
                <a:latin typeface="Aegean"/>
                <a:cs typeface="Aegean"/>
              </a:rPr>
              <a:t>words, </a:t>
            </a:r>
            <a:r>
              <a:rPr sz="2400" spc="-155" dirty="0">
                <a:latin typeface="Aegean"/>
                <a:cs typeface="Aegean"/>
              </a:rPr>
              <a:t>it </a:t>
            </a:r>
            <a:r>
              <a:rPr sz="2400" spc="60" dirty="0">
                <a:latin typeface="Aegean"/>
                <a:cs typeface="Aegean"/>
              </a:rPr>
              <a:t>exhibits</a:t>
            </a:r>
            <a:r>
              <a:rPr sz="2400" spc="-425" dirty="0">
                <a:latin typeface="Aegean"/>
                <a:cs typeface="Aegean"/>
              </a:rPr>
              <a:t> </a:t>
            </a:r>
            <a:r>
              <a:rPr sz="2400" spc="-30" dirty="0">
                <a:latin typeface="Aegean"/>
                <a:cs typeface="Aegean"/>
              </a:rPr>
              <a:t>photoconductivity.</a:t>
            </a:r>
            <a:endParaRPr sz="2400">
              <a:latin typeface="Aegean"/>
              <a:cs typeface="Aege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175" dirty="0">
                <a:latin typeface="Aegean"/>
                <a:cs typeface="Aegean"/>
              </a:rPr>
              <a:t>In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40" dirty="0">
                <a:latin typeface="Aegean"/>
                <a:cs typeface="Aegean"/>
              </a:rPr>
              <a:t>dark,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35" dirty="0">
                <a:latin typeface="Aegean"/>
                <a:cs typeface="Aegean"/>
              </a:rPr>
              <a:t>photoresistor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60" dirty="0">
                <a:latin typeface="Aegean"/>
                <a:cs typeface="Aegean"/>
              </a:rPr>
              <a:t>have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0" dirty="0">
                <a:latin typeface="Aegean"/>
                <a:cs typeface="Aegean"/>
              </a:rPr>
              <a:t>resistance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165" dirty="0">
                <a:latin typeface="Aegean"/>
                <a:cs typeface="Aegean"/>
              </a:rPr>
              <a:t>high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-45" dirty="0">
                <a:latin typeface="Aegean"/>
                <a:cs typeface="Aegean"/>
              </a:rPr>
              <a:t>several  </a:t>
            </a:r>
            <a:r>
              <a:rPr sz="2400" spc="285" dirty="0">
                <a:latin typeface="Aegean"/>
                <a:cs typeface="Aegean"/>
              </a:rPr>
              <a:t>megohms </a:t>
            </a:r>
            <a:r>
              <a:rPr sz="2400" spc="-45" dirty="0">
                <a:latin typeface="Aegean"/>
                <a:cs typeface="Aegean"/>
              </a:rPr>
              <a:t>(MΩ), </a:t>
            </a:r>
            <a:r>
              <a:rPr sz="2400" spc="35" dirty="0">
                <a:latin typeface="Aegean"/>
                <a:cs typeface="Aegean"/>
              </a:rPr>
              <a:t>while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50" dirty="0">
                <a:latin typeface="Aegean"/>
                <a:cs typeface="Aegean"/>
              </a:rPr>
              <a:t>light,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35" dirty="0">
                <a:latin typeface="Aegean"/>
                <a:cs typeface="Aegean"/>
              </a:rPr>
              <a:t>photoresistor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60" dirty="0">
                <a:latin typeface="Aegean"/>
                <a:cs typeface="Aegean"/>
              </a:rPr>
              <a:t>have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10" dirty="0">
                <a:latin typeface="Aegean"/>
                <a:cs typeface="Aegean"/>
              </a:rPr>
              <a:t>resistance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-170" dirty="0">
                <a:latin typeface="Aegean"/>
                <a:cs typeface="Aegean"/>
              </a:rPr>
              <a:t>low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00" dirty="0">
                <a:latin typeface="Aegean"/>
                <a:cs typeface="Aegean"/>
              </a:rPr>
              <a:t>few </a:t>
            </a:r>
            <a:r>
              <a:rPr sz="2400" spc="160" dirty="0">
                <a:latin typeface="Aegean"/>
                <a:cs typeface="Aegean"/>
              </a:rPr>
              <a:t>hundred</a:t>
            </a:r>
            <a:r>
              <a:rPr sz="2400" spc="-130" dirty="0">
                <a:latin typeface="Aegean"/>
                <a:cs typeface="Aegean"/>
              </a:rPr>
              <a:t> </a:t>
            </a:r>
            <a:r>
              <a:rPr sz="2400" spc="185" dirty="0">
                <a:latin typeface="Aegean"/>
                <a:cs typeface="Aegean"/>
              </a:rPr>
              <a:t>ohms.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5241" y="2907233"/>
            <a:ext cx="910399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A </a:t>
            </a:r>
            <a:r>
              <a:rPr sz="3200" b="1" spc="-100" dirty="0">
                <a:latin typeface="Trebuchet MS"/>
                <a:cs typeface="Trebuchet MS"/>
              </a:rPr>
              <a:t>sensor is </a:t>
            </a:r>
            <a:r>
              <a:rPr sz="3200" b="1" spc="-130" dirty="0">
                <a:latin typeface="Trebuchet MS"/>
                <a:cs typeface="Trebuchet MS"/>
              </a:rPr>
              <a:t>a </a:t>
            </a:r>
            <a:r>
              <a:rPr sz="3200" b="1" spc="-170" dirty="0">
                <a:latin typeface="Trebuchet MS"/>
                <a:cs typeface="Trebuchet MS"/>
              </a:rPr>
              <a:t>device </a:t>
            </a:r>
            <a:r>
              <a:rPr sz="3200" b="1" spc="-130" dirty="0">
                <a:latin typeface="Trebuchet MS"/>
                <a:cs typeface="Trebuchet MS"/>
              </a:rPr>
              <a:t>which </a:t>
            </a:r>
            <a:r>
              <a:rPr sz="3200" b="1" spc="-140" dirty="0">
                <a:latin typeface="Trebuchet MS"/>
                <a:cs typeface="Trebuchet MS"/>
              </a:rPr>
              <a:t>detects </a:t>
            </a:r>
            <a:r>
              <a:rPr sz="3200" b="1" spc="-120" dirty="0">
                <a:latin typeface="Trebuchet MS"/>
                <a:cs typeface="Trebuchet MS"/>
              </a:rPr>
              <a:t>one </a:t>
            </a:r>
            <a:r>
              <a:rPr sz="3200" b="1" spc="-65" dirty="0">
                <a:latin typeface="Trebuchet MS"/>
                <a:cs typeface="Trebuchet MS"/>
              </a:rPr>
              <a:t>form </a:t>
            </a:r>
            <a:r>
              <a:rPr sz="3200" b="1" spc="-30" dirty="0">
                <a:latin typeface="Trebuchet MS"/>
                <a:cs typeface="Trebuchet MS"/>
              </a:rPr>
              <a:t>of  </a:t>
            </a:r>
            <a:r>
              <a:rPr sz="3200" b="1" spc="-114" dirty="0">
                <a:latin typeface="Trebuchet MS"/>
                <a:cs typeface="Trebuchet MS"/>
              </a:rPr>
              <a:t>energy </a:t>
            </a:r>
            <a:r>
              <a:rPr sz="3200" b="1" spc="-125" dirty="0">
                <a:latin typeface="Trebuchet MS"/>
                <a:cs typeface="Trebuchet MS"/>
              </a:rPr>
              <a:t>and converts </a:t>
            </a:r>
            <a:r>
              <a:rPr sz="3200" b="1" spc="-150" dirty="0">
                <a:latin typeface="Trebuchet MS"/>
                <a:cs typeface="Trebuchet MS"/>
              </a:rPr>
              <a:t>the </a:t>
            </a:r>
            <a:r>
              <a:rPr sz="3200" b="1" spc="-120" dirty="0">
                <a:latin typeface="Trebuchet MS"/>
                <a:cs typeface="Trebuchet MS"/>
              </a:rPr>
              <a:t>data </a:t>
            </a:r>
            <a:r>
              <a:rPr sz="3200" b="1" spc="-65" dirty="0">
                <a:latin typeface="Trebuchet MS"/>
                <a:cs typeface="Trebuchet MS"/>
              </a:rPr>
              <a:t>to </a:t>
            </a:r>
            <a:r>
              <a:rPr sz="3200" b="1" spc="-165" dirty="0">
                <a:latin typeface="Trebuchet MS"/>
                <a:cs typeface="Trebuchet MS"/>
              </a:rPr>
              <a:t>electrical </a:t>
            </a:r>
            <a:r>
              <a:rPr sz="3200" b="1" spc="-175" dirty="0">
                <a:latin typeface="Trebuchet MS"/>
                <a:cs typeface="Trebuchet MS"/>
              </a:rPr>
              <a:t>energy.  </a:t>
            </a:r>
            <a:r>
              <a:rPr sz="3200" b="1" spc="-150" dirty="0">
                <a:latin typeface="Trebuchet MS"/>
                <a:cs typeface="Trebuchet MS"/>
              </a:rPr>
              <a:t>For </a:t>
            </a:r>
            <a:r>
              <a:rPr sz="3200" b="1" spc="-165" dirty="0">
                <a:latin typeface="Trebuchet MS"/>
                <a:cs typeface="Trebuchet MS"/>
              </a:rPr>
              <a:t>example,</a:t>
            </a:r>
            <a:r>
              <a:rPr sz="3200" b="1" spc="-390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rebuchet MS"/>
                <a:cs typeface="Trebuchet MS"/>
              </a:rPr>
              <a:t>microphone.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597" y="1005078"/>
            <a:ext cx="262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Light</a:t>
            </a:r>
            <a:r>
              <a:rPr spc="-70" dirty="0"/>
              <a:t> </a:t>
            </a:r>
            <a:r>
              <a:rPr spc="-5" dirty="0"/>
              <a:t>Sensor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49067" y="2339339"/>
            <a:ext cx="7818120" cy="3069590"/>
            <a:chOff x="2449067" y="2339339"/>
            <a:chExt cx="7818120" cy="3069590"/>
          </a:xfrm>
        </p:grpSpPr>
        <p:sp>
          <p:nvSpPr>
            <p:cNvPr id="4" name="object 4"/>
            <p:cNvSpPr/>
            <p:nvPr/>
          </p:nvSpPr>
          <p:spPr>
            <a:xfrm>
              <a:off x="2449067" y="2542031"/>
              <a:ext cx="2523744" cy="2523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9132" y="2339339"/>
              <a:ext cx="4258056" cy="3069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65882" y="5409996"/>
            <a:ext cx="1438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latin typeface="Aegean"/>
                <a:cs typeface="Aegean"/>
              </a:rPr>
              <a:t>A </a:t>
            </a:r>
            <a:r>
              <a:rPr sz="2000" spc="-95" dirty="0">
                <a:latin typeface="Aegean"/>
                <a:cs typeface="Aegean"/>
              </a:rPr>
              <a:t>typical</a:t>
            </a:r>
            <a:r>
              <a:rPr sz="2000" spc="-65" dirty="0">
                <a:latin typeface="Aegean"/>
                <a:cs typeface="Aegean"/>
              </a:rPr>
              <a:t> </a:t>
            </a:r>
            <a:r>
              <a:rPr sz="2000" spc="95" dirty="0">
                <a:latin typeface="Aegean"/>
                <a:cs typeface="Aegean"/>
              </a:rPr>
              <a:t>LDR</a:t>
            </a:r>
            <a:endParaRPr sz="2000">
              <a:latin typeface="Aegean"/>
              <a:cs typeface="Aege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5828" y="5610250"/>
            <a:ext cx="4880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egean"/>
                <a:cs typeface="Aegean"/>
              </a:rPr>
              <a:t>Typical </a:t>
            </a:r>
            <a:r>
              <a:rPr sz="2000" spc="95" dirty="0">
                <a:latin typeface="Aegean"/>
                <a:cs typeface="Aegean"/>
              </a:rPr>
              <a:t>LDR </a:t>
            </a:r>
            <a:r>
              <a:rPr sz="2000" spc="5" dirty="0">
                <a:latin typeface="Aegean"/>
                <a:cs typeface="Aegean"/>
              </a:rPr>
              <a:t>resistance </a:t>
            </a:r>
            <a:r>
              <a:rPr sz="2000" spc="-135" dirty="0">
                <a:latin typeface="Aegean"/>
                <a:cs typeface="Aegean"/>
              </a:rPr>
              <a:t>vs </a:t>
            </a:r>
            <a:r>
              <a:rPr sz="2000" spc="-70" dirty="0">
                <a:latin typeface="Aegean"/>
                <a:cs typeface="Aegean"/>
              </a:rPr>
              <a:t>light </a:t>
            </a:r>
            <a:r>
              <a:rPr sz="2000" dirty="0">
                <a:latin typeface="Aegean"/>
                <a:cs typeface="Aegean"/>
              </a:rPr>
              <a:t>intensity</a:t>
            </a:r>
            <a:r>
              <a:rPr sz="2000" spc="-225" dirty="0">
                <a:latin typeface="Aegean"/>
                <a:cs typeface="Aegean"/>
              </a:rPr>
              <a:t> </a:t>
            </a:r>
            <a:r>
              <a:rPr sz="2000" spc="65" dirty="0">
                <a:latin typeface="Aegean"/>
                <a:cs typeface="Aegean"/>
              </a:rPr>
              <a:t>graph</a:t>
            </a:r>
            <a:endParaRPr sz="20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597" y="1005078"/>
            <a:ext cx="262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Light</a:t>
            </a:r>
            <a:r>
              <a:rPr spc="-70" dirty="0"/>
              <a:t> </a:t>
            </a:r>
            <a:r>
              <a:rPr spc="-5" dirty="0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2052955"/>
            <a:ext cx="9261475" cy="36366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80" dirty="0">
                <a:latin typeface="Trebuchet MS"/>
                <a:cs typeface="Trebuchet MS"/>
              </a:rPr>
              <a:t>Applications </a:t>
            </a:r>
            <a:r>
              <a:rPr sz="2400" b="1" spc="-20" dirty="0">
                <a:latin typeface="Trebuchet MS"/>
                <a:cs typeface="Trebuchet MS"/>
              </a:rPr>
              <a:t>of</a:t>
            </a:r>
            <a:r>
              <a:rPr sz="2400" b="1" spc="-32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LDRs</a:t>
            </a:r>
            <a:endParaRPr sz="2400">
              <a:latin typeface="Trebuchet MS"/>
              <a:cs typeface="Trebuchet MS"/>
            </a:endParaRPr>
          </a:p>
          <a:p>
            <a:pPr marL="469900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b="1" spc="-60" dirty="0">
                <a:latin typeface="Trebuchet MS"/>
                <a:cs typeface="Trebuchet MS"/>
              </a:rPr>
              <a:t>Lighting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switch</a:t>
            </a:r>
            <a:endParaRPr sz="2400">
              <a:latin typeface="Trebuchet MS"/>
              <a:cs typeface="Trebuchet MS"/>
            </a:endParaRPr>
          </a:p>
          <a:p>
            <a:pPr marL="561340" marR="5080" algn="just">
              <a:lnSpc>
                <a:spcPct val="100000"/>
              </a:lnSpc>
              <a:spcBef>
                <a:spcPts val="505"/>
              </a:spcBef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50" dirty="0">
                <a:latin typeface="Aegean"/>
                <a:cs typeface="Aegean"/>
              </a:rPr>
              <a:t>most </a:t>
            </a:r>
            <a:r>
              <a:rPr sz="2400" spc="-5" dirty="0">
                <a:latin typeface="Aegean"/>
                <a:cs typeface="Aegean"/>
              </a:rPr>
              <a:t>obvious </a:t>
            </a:r>
            <a:r>
              <a:rPr sz="2400" spc="-20" dirty="0">
                <a:latin typeface="Aegean"/>
                <a:cs typeface="Aegean"/>
              </a:rPr>
              <a:t>application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75" dirty="0">
                <a:latin typeface="Aegean"/>
                <a:cs typeface="Aegean"/>
              </a:rPr>
              <a:t>an </a:t>
            </a:r>
            <a:r>
              <a:rPr sz="2400" spc="110" dirty="0">
                <a:latin typeface="Aegean"/>
                <a:cs typeface="Aegean"/>
              </a:rPr>
              <a:t>LDR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120" dirty="0">
                <a:latin typeface="Aegean"/>
                <a:cs typeface="Aegean"/>
              </a:rPr>
              <a:t>automatically </a:t>
            </a:r>
            <a:r>
              <a:rPr sz="2400" spc="-60" dirty="0">
                <a:latin typeface="Aegean"/>
                <a:cs typeface="Aegean"/>
              </a:rPr>
              <a:t>turn</a:t>
            </a:r>
            <a:r>
              <a:rPr sz="2400" spc="-15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on 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-250" dirty="0">
                <a:latin typeface="Aegean"/>
                <a:cs typeface="Aegean"/>
              </a:rPr>
              <a:t>at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10" dirty="0">
                <a:latin typeface="Aegean"/>
                <a:cs typeface="Aegean"/>
              </a:rPr>
              <a:t>certain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-45" dirty="0">
                <a:latin typeface="Aegean"/>
                <a:cs typeface="Aegean"/>
              </a:rPr>
              <a:t>level. </a:t>
            </a:r>
            <a:r>
              <a:rPr sz="2400" spc="30" dirty="0">
                <a:latin typeface="Aegean"/>
                <a:cs typeface="Aegean"/>
              </a:rPr>
              <a:t>An </a:t>
            </a:r>
            <a:r>
              <a:rPr sz="2400" spc="160" dirty="0">
                <a:latin typeface="Aegean"/>
                <a:cs typeface="Aegean"/>
              </a:rPr>
              <a:t>example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45" dirty="0">
                <a:latin typeface="Aegean"/>
                <a:cs typeface="Aegean"/>
              </a:rPr>
              <a:t>this </a:t>
            </a:r>
            <a:r>
              <a:rPr sz="2400" spc="-70" dirty="0">
                <a:latin typeface="Aegean"/>
                <a:cs typeface="Aegean"/>
              </a:rPr>
              <a:t>could </a:t>
            </a:r>
            <a:r>
              <a:rPr sz="2400" spc="345" dirty="0">
                <a:latin typeface="Aegean"/>
                <a:cs typeface="Aegean"/>
              </a:rPr>
              <a:t>be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45" dirty="0">
                <a:latin typeface="Aegean"/>
                <a:cs typeface="Aegean"/>
              </a:rPr>
              <a:t>street 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10" dirty="0">
                <a:latin typeface="Aegean"/>
                <a:cs typeface="Aegean"/>
              </a:rPr>
              <a:t>garden</a:t>
            </a:r>
            <a:r>
              <a:rPr sz="2400" spc="10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light.</a:t>
            </a:r>
            <a:endParaRPr sz="2400">
              <a:latin typeface="Aegean"/>
              <a:cs typeface="Aegean"/>
            </a:endParaRPr>
          </a:p>
          <a:p>
            <a:pPr marL="469900" indent="-183515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b="1" spc="-120" dirty="0">
                <a:latin typeface="Trebuchet MS"/>
                <a:cs typeface="Trebuchet MS"/>
              </a:rPr>
              <a:t>Camera </a:t>
            </a:r>
            <a:r>
              <a:rPr sz="2400" b="1" spc="-100" dirty="0">
                <a:latin typeface="Trebuchet MS"/>
                <a:cs typeface="Trebuchet MS"/>
              </a:rPr>
              <a:t>shutter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control</a:t>
            </a:r>
            <a:endParaRPr sz="2400">
              <a:latin typeface="Trebuchet MS"/>
              <a:cs typeface="Trebuchet MS"/>
            </a:endParaRPr>
          </a:p>
          <a:p>
            <a:pPr marL="561340" marR="5080" algn="just">
              <a:lnSpc>
                <a:spcPct val="100000"/>
              </a:lnSpc>
              <a:spcBef>
                <a:spcPts val="505"/>
              </a:spcBef>
            </a:pPr>
            <a:r>
              <a:rPr sz="2400" spc="55" dirty="0">
                <a:latin typeface="Aegean"/>
                <a:cs typeface="Aegean"/>
              </a:rPr>
              <a:t>LDRs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345" dirty="0">
                <a:latin typeface="Aegean"/>
                <a:cs typeface="Aegean"/>
              </a:rPr>
              <a:t>be </a:t>
            </a:r>
            <a:r>
              <a:rPr sz="2400" spc="125" dirty="0">
                <a:latin typeface="Aegean"/>
                <a:cs typeface="Aegean"/>
              </a:rPr>
              <a:t>used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-125" dirty="0">
                <a:latin typeface="Aegean"/>
                <a:cs typeface="Aegean"/>
              </a:rPr>
              <a:t>control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55" dirty="0">
                <a:latin typeface="Aegean"/>
                <a:cs typeface="Aegean"/>
              </a:rPr>
              <a:t>shutter </a:t>
            </a:r>
            <a:r>
              <a:rPr sz="2400" spc="229" dirty="0">
                <a:latin typeface="Aegean"/>
                <a:cs typeface="Aegean"/>
              </a:rPr>
              <a:t>speed </a:t>
            </a:r>
            <a:r>
              <a:rPr sz="2400" spc="110" dirty="0">
                <a:latin typeface="Aegean"/>
                <a:cs typeface="Aegean"/>
              </a:rPr>
              <a:t>on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95" dirty="0">
                <a:latin typeface="Aegean"/>
                <a:cs typeface="Aegean"/>
              </a:rPr>
              <a:t>camera. </a:t>
            </a:r>
            <a:r>
              <a:rPr sz="2400" spc="75" dirty="0">
                <a:latin typeface="Aegean"/>
                <a:cs typeface="Aegean"/>
              </a:rPr>
              <a:t>The  </a:t>
            </a:r>
            <a:r>
              <a:rPr sz="2400" spc="110" dirty="0">
                <a:latin typeface="Aegean"/>
                <a:cs typeface="Aegean"/>
              </a:rPr>
              <a:t>LDR </a:t>
            </a:r>
            <a:r>
              <a:rPr sz="2400" spc="-60" dirty="0">
                <a:latin typeface="Aegean"/>
                <a:cs typeface="Aegean"/>
              </a:rPr>
              <a:t>would </a:t>
            </a:r>
            <a:r>
              <a:rPr sz="2400" spc="340" dirty="0">
                <a:latin typeface="Aegean"/>
                <a:cs typeface="Aegean"/>
              </a:rPr>
              <a:t>be </a:t>
            </a:r>
            <a:r>
              <a:rPr sz="2400" spc="125" dirty="0">
                <a:latin typeface="Aegean"/>
                <a:cs typeface="Aegean"/>
              </a:rPr>
              <a:t>used </a:t>
            </a:r>
            <a:r>
              <a:rPr sz="2400" spc="-204" dirty="0">
                <a:latin typeface="Aegean"/>
                <a:cs typeface="Aegean"/>
              </a:rPr>
              <a:t>to </a:t>
            </a:r>
            <a:r>
              <a:rPr sz="2400" spc="155" dirty="0">
                <a:latin typeface="Aegean"/>
                <a:cs typeface="Aegean"/>
              </a:rPr>
              <a:t>measure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5" dirty="0">
                <a:latin typeface="Aegean"/>
                <a:cs typeface="Aegean"/>
              </a:rPr>
              <a:t>intensity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130" dirty="0">
                <a:latin typeface="Aegean"/>
                <a:cs typeface="Aegean"/>
              </a:rPr>
              <a:t>then  </a:t>
            </a:r>
            <a:r>
              <a:rPr sz="2400" spc="-65" dirty="0">
                <a:latin typeface="Aegean"/>
                <a:cs typeface="Aegean"/>
              </a:rPr>
              <a:t>adjusts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90" dirty="0">
                <a:latin typeface="Aegean"/>
                <a:cs typeface="Aegean"/>
              </a:rPr>
              <a:t>camera</a:t>
            </a:r>
            <a:r>
              <a:rPr sz="2400" spc="-90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shutter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229" dirty="0">
                <a:latin typeface="Aegean"/>
                <a:cs typeface="Aegean"/>
              </a:rPr>
              <a:t>speed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210" dirty="0">
                <a:latin typeface="Aegean"/>
                <a:cs typeface="Aegean"/>
              </a:rPr>
              <a:t>to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35" dirty="0">
                <a:latin typeface="Aegean"/>
                <a:cs typeface="Aegean"/>
              </a:rPr>
              <a:t>appropriate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45" dirty="0">
                <a:latin typeface="Aegean"/>
                <a:cs typeface="Aegean"/>
              </a:rPr>
              <a:t>level.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082" y="1005078"/>
            <a:ext cx="402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Photoconductivity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2910281"/>
            <a:ext cx="926147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rebuchet MS"/>
                <a:cs typeface="Trebuchet MS"/>
              </a:rPr>
              <a:t>Photoconductivity </a:t>
            </a:r>
            <a:r>
              <a:rPr sz="2800" spc="-20" dirty="0">
                <a:latin typeface="Aegean"/>
                <a:cs typeface="Aegean"/>
              </a:rPr>
              <a:t>is </a:t>
            </a:r>
            <a:r>
              <a:rPr sz="2800" spc="75" dirty="0">
                <a:latin typeface="Aegean"/>
                <a:cs typeface="Aegean"/>
              </a:rPr>
              <a:t>an </a:t>
            </a:r>
            <a:r>
              <a:rPr sz="2800" spc="-120" dirty="0">
                <a:latin typeface="Aegean"/>
                <a:cs typeface="Aegean"/>
              </a:rPr>
              <a:t>optical </a:t>
            </a:r>
            <a:r>
              <a:rPr sz="2800" spc="130" dirty="0">
                <a:latin typeface="Aegean"/>
                <a:cs typeface="Aegean"/>
              </a:rPr>
              <a:t>and </a:t>
            </a:r>
            <a:r>
              <a:rPr sz="2800" spc="-110" dirty="0">
                <a:latin typeface="Aegean"/>
                <a:cs typeface="Aegean"/>
              </a:rPr>
              <a:t>electrical </a:t>
            </a:r>
            <a:r>
              <a:rPr sz="2800" spc="310" dirty="0">
                <a:latin typeface="Aegean"/>
                <a:cs typeface="Aegean"/>
              </a:rPr>
              <a:t>phenomenon</a:t>
            </a:r>
            <a:r>
              <a:rPr sz="2800" spc="-5" dirty="0">
                <a:latin typeface="Aegean"/>
                <a:cs typeface="Aegean"/>
              </a:rPr>
              <a:t> </a:t>
            </a:r>
            <a:r>
              <a:rPr sz="2800" spc="190" dirty="0">
                <a:latin typeface="Aegean"/>
                <a:cs typeface="Aegean"/>
              </a:rPr>
              <a:t>in  </a:t>
            </a:r>
            <a:r>
              <a:rPr sz="2800" spc="95" dirty="0">
                <a:latin typeface="Aegean"/>
                <a:cs typeface="Aegean"/>
              </a:rPr>
              <a:t>which</a:t>
            </a:r>
            <a:r>
              <a:rPr sz="2800" spc="-85" dirty="0">
                <a:latin typeface="Aegean"/>
                <a:cs typeface="Aegean"/>
              </a:rPr>
              <a:t> </a:t>
            </a:r>
            <a:r>
              <a:rPr sz="2800" spc="-160" dirty="0">
                <a:latin typeface="Aegean"/>
                <a:cs typeface="Aegean"/>
              </a:rPr>
              <a:t>a</a:t>
            </a:r>
            <a:r>
              <a:rPr sz="2800" spc="-80" dirty="0">
                <a:latin typeface="Aegean"/>
                <a:cs typeface="Aegean"/>
              </a:rPr>
              <a:t> </a:t>
            </a:r>
            <a:r>
              <a:rPr sz="2800" spc="-20" dirty="0">
                <a:latin typeface="Aegean"/>
                <a:cs typeface="Aegean"/>
              </a:rPr>
              <a:t>material</a:t>
            </a:r>
            <a:r>
              <a:rPr sz="2800" spc="-95" dirty="0">
                <a:latin typeface="Aegean"/>
                <a:cs typeface="Aegean"/>
              </a:rPr>
              <a:t> </a:t>
            </a:r>
            <a:r>
              <a:rPr sz="2800" spc="250" dirty="0">
                <a:latin typeface="Aegean"/>
                <a:cs typeface="Aegean"/>
              </a:rPr>
              <a:t>becomes</a:t>
            </a:r>
            <a:r>
              <a:rPr sz="2800" spc="-85" dirty="0">
                <a:latin typeface="Aegean"/>
                <a:cs typeface="Aegean"/>
              </a:rPr>
              <a:t> </a:t>
            </a:r>
            <a:r>
              <a:rPr sz="2800" spc="250" dirty="0">
                <a:latin typeface="Aegean"/>
                <a:cs typeface="Aegean"/>
              </a:rPr>
              <a:t>more</a:t>
            </a:r>
            <a:r>
              <a:rPr sz="2800" spc="-80" dirty="0">
                <a:latin typeface="Aegean"/>
                <a:cs typeface="Aegean"/>
              </a:rPr>
              <a:t> </a:t>
            </a:r>
            <a:r>
              <a:rPr sz="2800" spc="-155" dirty="0">
                <a:latin typeface="Aegean"/>
                <a:cs typeface="Aegean"/>
              </a:rPr>
              <a:t>electrically</a:t>
            </a:r>
            <a:r>
              <a:rPr sz="2800" spc="-80" dirty="0">
                <a:latin typeface="Aegean"/>
                <a:cs typeface="Aegean"/>
              </a:rPr>
              <a:t> </a:t>
            </a:r>
            <a:r>
              <a:rPr sz="2800" spc="10" dirty="0">
                <a:latin typeface="Aegean"/>
                <a:cs typeface="Aegean"/>
              </a:rPr>
              <a:t>conductive</a:t>
            </a:r>
            <a:r>
              <a:rPr sz="2800" spc="-75" dirty="0">
                <a:latin typeface="Aegean"/>
                <a:cs typeface="Aegean"/>
              </a:rPr>
              <a:t> </a:t>
            </a:r>
            <a:r>
              <a:rPr sz="2800" spc="225" dirty="0">
                <a:latin typeface="Aegean"/>
                <a:cs typeface="Aegean"/>
              </a:rPr>
              <a:t>due</a:t>
            </a:r>
            <a:r>
              <a:rPr sz="2800" spc="-85" dirty="0">
                <a:latin typeface="Aegean"/>
                <a:cs typeface="Aegean"/>
              </a:rPr>
              <a:t> </a:t>
            </a:r>
            <a:r>
              <a:rPr sz="2800" spc="-245" dirty="0">
                <a:latin typeface="Aegean"/>
                <a:cs typeface="Aegean"/>
              </a:rPr>
              <a:t>to  </a:t>
            </a:r>
            <a:r>
              <a:rPr sz="2800" spc="90" dirty="0">
                <a:latin typeface="Aegean"/>
                <a:cs typeface="Aegean"/>
              </a:rPr>
              <a:t>the </a:t>
            </a:r>
            <a:r>
              <a:rPr sz="2800" spc="10" dirty="0">
                <a:latin typeface="Aegean"/>
                <a:cs typeface="Aegean"/>
              </a:rPr>
              <a:t>absorption </a:t>
            </a:r>
            <a:r>
              <a:rPr sz="2800" spc="-65" dirty="0">
                <a:latin typeface="Aegean"/>
                <a:cs typeface="Aegean"/>
              </a:rPr>
              <a:t>of </a:t>
            </a:r>
            <a:r>
              <a:rPr sz="2800" spc="40" dirty="0">
                <a:latin typeface="Aegean"/>
                <a:cs typeface="Aegean"/>
              </a:rPr>
              <a:t>electromagnetic </a:t>
            </a:r>
            <a:r>
              <a:rPr sz="2800" spc="-35" dirty="0">
                <a:latin typeface="Aegean"/>
                <a:cs typeface="Aegean"/>
              </a:rPr>
              <a:t>radiation </a:t>
            </a:r>
            <a:r>
              <a:rPr sz="2800" spc="25" dirty="0">
                <a:latin typeface="Aegean"/>
                <a:cs typeface="Aegean"/>
              </a:rPr>
              <a:t>such </a:t>
            </a:r>
            <a:r>
              <a:rPr sz="2800" spc="-135" dirty="0">
                <a:latin typeface="Aegean"/>
                <a:cs typeface="Aegean"/>
              </a:rPr>
              <a:t>as </a:t>
            </a:r>
            <a:r>
              <a:rPr sz="2800" dirty="0">
                <a:latin typeface="Aegean"/>
                <a:cs typeface="Aegean"/>
              </a:rPr>
              <a:t>visible  </a:t>
            </a:r>
            <a:r>
              <a:rPr sz="2800" spc="-55" dirty="0">
                <a:latin typeface="Aegean"/>
                <a:cs typeface="Aegean"/>
              </a:rPr>
              <a:t>light, </a:t>
            </a:r>
            <a:r>
              <a:rPr sz="2800" spc="-185" dirty="0">
                <a:latin typeface="Aegean"/>
                <a:cs typeface="Aegean"/>
              </a:rPr>
              <a:t>ultraviolet </a:t>
            </a:r>
            <a:r>
              <a:rPr sz="2800" spc="-55" dirty="0">
                <a:latin typeface="Aegean"/>
                <a:cs typeface="Aegean"/>
              </a:rPr>
              <a:t>light, </a:t>
            </a:r>
            <a:r>
              <a:rPr sz="2800" spc="55" dirty="0">
                <a:latin typeface="Aegean"/>
                <a:cs typeface="Aegean"/>
              </a:rPr>
              <a:t>infrared </a:t>
            </a:r>
            <a:r>
              <a:rPr sz="2800" spc="-55" dirty="0">
                <a:latin typeface="Aegean"/>
                <a:cs typeface="Aegean"/>
              </a:rPr>
              <a:t>light, </a:t>
            </a:r>
            <a:r>
              <a:rPr sz="2800" spc="-135" dirty="0">
                <a:latin typeface="Aegean"/>
                <a:cs typeface="Aegean"/>
              </a:rPr>
              <a:t>or </a:t>
            </a:r>
            <a:r>
              <a:rPr sz="2800" spc="295" dirty="0">
                <a:latin typeface="Aegean"/>
                <a:cs typeface="Aegean"/>
              </a:rPr>
              <a:t>gamma</a:t>
            </a:r>
            <a:r>
              <a:rPr sz="2800" spc="-265" dirty="0">
                <a:latin typeface="Aegean"/>
                <a:cs typeface="Aegean"/>
              </a:rPr>
              <a:t> </a:t>
            </a:r>
            <a:r>
              <a:rPr sz="2800" spc="-20" dirty="0">
                <a:latin typeface="Aegean"/>
                <a:cs typeface="Aegean"/>
              </a:rPr>
              <a:t>radiation.</a:t>
            </a:r>
            <a:endParaRPr sz="28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58" y="2762250"/>
            <a:ext cx="332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/>
              <a:t>THANK</a:t>
            </a:r>
            <a:r>
              <a:rPr sz="4800" spc="-310" dirty="0"/>
              <a:t> </a:t>
            </a:r>
            <a:r>
              <a:rPr sz="4800" spc="-6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465" y="1006602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Transducer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1500" y="2155952"/>
            <a:ext cx="9508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15" dirty="0">
                <a:latin typeface="Aegean"/>
                <a:cs typeface="Aegean"/>
              </a:rPr>
              <a:t>transducer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345" dirty="0">
                <a:latin typeface="Aegean"/>
                <a:cs typeface="Aegean"/>
              </a:rPr>
              <a:t>be </a:t>
            </a:r>
            <a:r>
              <a:rPr sz="2400" spc="200" dirty="0">
                <a:latin typeface="Aegean"/>
                <a:cs typeface="Aegean"/>
              </a:rPr>
              <a:t>defined </a:t>
            </a:r>
            <a:r>
              <a:rPr sz="2400" spc="-114" dirty="0">
                <a:latin typeface="Aegean"/>
                <a:cs typeface="Aegean"/>
              </a:rPr>
              <a:t>as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10" dirty="0">
                <a:latin typeface="Aegean"/>
                <a:cs typeface="Aegean"/>
              </a:rPr>
              <a:t>device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125" dirty="0">
                <a:latin typeface="Aegean"/>
                <a:cs typeface="Aegean"/>
              </a:rPr>
              <a:t>used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15" dirty="0">
                <a:latin typeface="Aegean"/>
                <a:cs typeface="Aegean"/>
              </a:rPr>
              <a:t>converting  </a:t>
            </a:r>
            <a:r>
              <a:rPr sz="2400" spc="195" dirty="0">
                <a:latin typeface="Aegean"/>
                <a:cs typeface="Aegean"/>
              </a:rPr>
              <a:t>one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form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30" dirty="0">
                <a:latin typeface="Aegean"/>
                <a:cs typeface="Aegean"/>
              </a:rPr>
              <a:t>energy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25" dirty="0">
                <a:latin typeface="Aegean"/>
                <a:cs typeface="Aegean"/>
              </a:rPr>
              <a:t>into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20" dirty="0">
                <a:latin typeface="Aegean"/>
                <a:cs typeface="Aegean"/>
              </a:rPr>
              <a:t>another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form.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500" y="4442586"/>
            <a:ext cx="9509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Aegean"/>
                <a:cs typeface="Aegean"/>
              </a:rPr>
              <a:t>In </a:t>
            </a:r>
            <a:r>
              <a:rPr sz="2400" spc="60" dirty="0">
                <a:latin typeface="Aegean"/>
                <a:cs typeface="Aegean"/>
              </a:rPr>
              <a:t>general, </a:t>
            </a:r>
            <a:r>
              <a:rPr sz="2400" spc="-25" dirty="0">
                <a:latin typeface="Aegean"/>
                <a:cs typeface="Aegean"/>
              </a:rPr>
              <a:t>transducers </a:t>
            </a:r>
            <a:r>
              <a:rPr sz="2400" spc="-5" dirty="0">
                <a:latin typeface="Aegean"/>
                <a:cs typeface="Aegean"/>
              </a:rPr>
              <a:t>deal </a:t>
            </a:r>
            <a:r>
              <a:rPr sz="2400" spc="-25" dirty="0">
                <a:latin typeface="Aegean"/>
                <a:cs typeface="Aegean"/>
              </a:rPr>
              <a:t>with </a:t>
            </a:r>
            <a:r>
              <a:rPr sz="2400" spc="70" dirty="0">
                <a:latin typeface="Aegean"/>
                <a:cs typeface="Aegean"/>
              </a:rPr>
              <a:t>different </a:t>
            </a:r>
            <a:r>
              <a:rPr sz="2400" spc="135" dirty="0">
                <a:latin typeface="Aegean"/>
                <a:cs typeface="Aegean"/>
              </a:rPr>
              <a:t>energy </a:t>
            </a:r>
            <a:r>
              <a:rPr sz="2400" spc="15" dirty="0">
                <a:latin typeface="Aegean"/>
                <a:cs typeface="Aegean"/>
              </a:rPr>
              <a:t>types </a:t>
            </a:r>
            <a:r>
              <a:rPr sz="2400" spc="20" dirty="0">
                <a:latin typeface="Aegean"/>
                <a:cs typeface="Aegean"/>
              </a:rPr>
              <a:t>such </a:t>
            </a:r>
            <a:r>
              <a:rPr sz="2400" spc="-114" dirty="0">
                <a:latin typeface="Aegean"/>
                <a:cs typeface="Aegean"/>
              </a:rPr>
              <a:t>as</a:t>
            </a:r>
            <a:r>
              <a:rPr sz="2400" spc="-300" dirty="0">
                <a:latin typeface="Aegean"/>
                <a:cs typeface="Aegean"/>
              </a:rPr>
              <a:t> </a:t>
            </a:r>
            <a:r>
              <a:rPr sz="2400" spc="-95" dirty="0">
                <a:latin typeface="Aegean"/>
                <a:cs typeface="Aegean"/>
              </a:rPr>
              <a:t>electrical  </a:t>
            </a:r>
            <a:r>
              <a:rPr sz="2400" spc="130" dirty="0">
                <a:latin typeface="Aegean"/>
                <a:cs typeface="Aegean"/>
              </a:rPr>
              <a:t>energy, </a:t>
            </a:r>
            <a:r>
              <a:rPr sz="2400" spc="75" dirty="0">
                <a:latin typeface="Aegean"/>
                <a:cs typeface="Aegean"/>
              </a:rPr>
              <a:t>mechanical </a:t>
            </a:r>
            <a:r>
              <a:rPr sz="2400" spc="125" dirty="0">
                <a:latin typeface="Aegean"/>
                <a:cs typeface="Aegean"/>
              </a:rPr>
              <a:t>energy, </a:t>
            </a:r>
            <a:r>
              <a:rPr sz="2400" spc="75" dirty="0">
                <a:latin typeface="Aegean"/>
                <a:cs typeface="Aegean"/>
              </a:rPr>
              <a:t>chemical </a:t>
            </a:r>
            <a:r>
              <a:rPr sz="2400" spc="125" dirty="0">
                <a:latin typeface="Aegean"/>
                <a:cs typeface="Aegean"/>
              </a:rPr>
              <a:t>energy, </a:t>
            </a:r>
            <a:r>
              <a:rPr sz="2400" spc="-80" dirty="0">
                <a:latin typeface="Aegean"/>
                <a:cs typeface="Aegean"/>
              </a:rPr>
              <a:t>light </a:t>
            </a:r>
            <a:r>
              <a:rPr sz="2400" spc="130" dirty="0">
                <a:latin typeface="Aegean"/>
                <a:cs typeface="Aegean"/>
              </a:rPr>
              <a:t>energy,  </a:t>
            </a:r>
            <a:r>
              <a:rPr sz="2400" spc="35" dirty="0">
                <a:latin typeface="Aegean"/>
                <a:cs typeface="Aegean"/>
              </a:rPr>
              <a:t>electromagnetic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energy,</a:t>
            </a:r>
            <a:r>
              <a:rPr sz="2400" spc="-55" dirty="0">
                <a:latin typeface="Aegean"/>
                <a:cs typeface="Aegean"/>
              </a:rPr>
              <a:t> </a:t>
            </a:r>
            <a:r>
              <a:rPr sz="2400" spc="30" dirty="0">
                <a:latin typeface="Aegean"/>
                <a:cs typeface="Aegean"/>
              </a:rPr>
              <a:t>thermal</a:t>
            </a:r>
            <a:r>
              <a:rPr sz="2400" spc="-6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energy,</a:t>
            </a:r>
            <a:r>
              <a:rPr sz="2400" spc="-60" dirty="0">
                <a:latin typeface="Aegean"/>
                <a:cs typeface="Aegean"/>
              </a:rPr>
              <a:t> </a:t>
            </a:r>
            <a:r>
              <a:rPr sz="2400" spc="-95" dirty="0">
                <a:latin typeface="Aegean"/>
                <a:cs typeface="Aegean"/>
              </a:rPr>
              <a:t>acoustic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125" dirty="0">
                <a:latin typeface="Aegean"/>
                <a:cs typeface="Aegean"/>
              </a:rPr>
              <a:t>energy,</a:t>
            </a:r>
            <a:r>
              <a:rPr sz="2400" spc="-4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and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-75" dirty="0">
                <a:latin typeface="Aegean"/>
                <a:cs typeface="Aegean"/>
              </a:rPr>
              <a:t>so</a:t>
            </a:r>
            <a:r>
              <a:rPr sz="2400" spc="-80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on.</a:t>
            </a:r>
            <a:endParaRPr sz="2400">
              <a:latin typeface="Aegean"/>
              <a:cs typeface="Aege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0315" y="3073907"/>
            <a:ext cx="4571999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465" y="887425"/>
            <a:ext cx="244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Transducer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1500" y="1790191"/>
            <a:ext cx="9510395" cy="439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egean"/>
                <a:cs typeface="Aegean"/>
              </a:rPr>
              <a:t>For </a:t>
            </a:r>
            <a:r>
              <a:rPr sz="2400" spc="150" dirty="0">
                <a:latin typeface="Aegean"/>
                <a:cs typeface="Aegean"/>
              </a:rPr>
              <a:t>example, </a:t>
            </a:r>
            <a:r>
              <a:rPr sz="2400" spc="60" dirty="0">
                <a:latin typeface="Aegean"/>
                <a:cs typeface="Aegean"/>
              </a:rPr>
              <a:t>consider </a:t>
            </a:r>
            <a:r>
              <a:rPr sz="2400" spc="225" dirty="0">
                <a:latin typeface="Aegean"/>
                <a:cs typeface="Aegean"/>
              </a:rPr>
              <a:t>mic </a:t>
            </a:r>
            <a:r>
              <a:rPr sz="2400" spc="145" dirty="0">
                <a:latin typeface="Aegean"/>
                <a:cs typeface="Aegean"/>
              </a:rPr>
              <a:t>(mic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114" dirty="0">
                <a:latin typeface="Aegean"/>
                <a:cs typeface="Aegean"/>
              </a:rPr>
              <a:t>telephone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160" dirty="0">
                <a:latin typeface="Aegean"/>
                <a:cs typeface="Aegean"/>
              </a:rPr>
              <a:t>mobile </a:t>
            </a:r>
            <a:r>
              <a:rPr sz="2400" spc="225" dirty="0">
                <a:latin typeface="Aegean"/>
                <a:cs typeface="Aegean"/>
              </a:rPr>
              <a:t>phone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20" dirty="0">
                <a:latin typeface="Aegean"/>
                <a:cs typeface="Aegean"/>
              </a:rPr>
              <a:t>audio  </a:t>
            </a:r>
            <a:r>
              <a:rPr sz="2400" spc="-30" dirty="0">
                <a:latin typeface="Aegean"/>
                <a:cs typeface="Aegean"/>
              </a:rPr>
              <a:t>set </a:t>
            </a:r>
            <a:r>
              <a:rPr sz="2400" spc="145" dirty="0">
                <a:latin typeface="Aegean"/>
                <a:cs typeface="Aegean"/>
              </a:rPr>
              <a:t>mic) </a:t>
            </a:r>
            <a:r>
              <a:rPr sz="2400" spc="175" dirty="0">
                <a:latin typeface="Aegean"/>
                <a:cs typeface="Aegean"/>
              </a:rPr>
              <a:t>we </a:t>
            </a:r>
            <a:r>
              <a:rPr sz="2400" spc="100" dirty="0">
                <a:latin typeface="Aegean"/>
                <a:cs typeface="Aegean"/>
              </a:rPr>
              <a:t>use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-60" dirty="0">
                <a:latin typeface="Aegean"/>
                <a:cs typeface="Aegean"/>
              </a:rPr>
              <a:t>our </a:t>
            </a:r>
            <a:r>
              <a:rPr sz="2400" spc="-120" dirty="0">
                <a:latin typeface="Aegean"/>
                <a:cs typeface="Aegean"/>
              </a:rPr>
              <a:t>day-to-day </a:t>
            </a:r>
            <a:r>
              <a:rPr sz="2400" spc="-20" dirty="0">
                <a:latin typeface="Aegean"/>
                <a:cs typeface="Aegean"/>
              </a:rPr>
              <a:t>life </a:t>
            </a:r>
            <a:r>
              <a:rPr sz="2400" spc="-50" dirty="0">
                <a:latin typeface="Aegean"/>
                <a:cs typeface="Aegean"/>
              </a:rPr>
              <a:t>converts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0" dirty="0">
                <a:latin typeface="Aegean"/>
                <a:cs typeface="Aegean"/>
              </a:rPr>
              <a:t>audio </a:t>
            </a:r>
            <a:r>
              <a:rPr sz="2400" spc="-45" dirty="0">
                <a:latin typeface="Aegean"/>
                <a:cs typeface="Aegean"/>
              </a:rPr>
              <a:t>signals </a:t>
            </a:r>
            <a:r>
              <a:rPr sz="2400" spc="-25" dirty="0">
                <a:latin typeface="Aegean"/>
                <a:cs typeface="Aegean"/>
              </a:rPr>
              <a:t>into  </a:t>
            </a:r>
            <a:r>
              <a:rPr sz="2400" spc="-100" dirty="0">
                <a:latin typeface="Aegean"/>
                <a:cs typeface="Aegean"/>
              </a:rPr>
              <a:t>electrical </a:t>
            </a:r>
            <a:r>
              <a:rPr sz="2400" spc="-45" dirty="0">
                <a:latin typeface="Aegean"/>
                <a:cs typeface="Aegean"/>
              </a:rPr>
              <a:t>signals </a:t>
            </a:r>
            <a:r>
              <a:rPr sz="2400" spc="114" dirty="0">
                <a:latin typeface="Aegean"/>
                <a:cs typeface="Aegean"/>
              </a:rPr>
              <a:t>and </a:t>
            </a:r>
            <a:r>
              <a:rPr sz="2400" spc="130" dirty="0">
                <a:latin typeface="Aegean"/>
                <a:cs typeface="Aegean"/>
              </a:rPr>
              <a:t>then </a:t>
            </a:r>
            <a:r>
              <a:rPr sz="2400" spc="85" dirty="0">
                <a:latin typeface="Aegean"/>
                <a:cs typeface="Aegean"/>
              </a:rPr>
              <a:t>amplifies </a:t>
            </a:r>
            <a:r>
              <a:rPr sz="2400" spc="-160" dirty="0">
                <a:latin typeface="Aegean"/>
                <a:cs typeface="Aegean"/>
              </a:rPr>
              <a:t>it </a:t>
            </a:r>
            <a:r>
              <a:rPr sz="2400" spc="-25" dirty="0">
                <a:latin typeface="Aegean"/>
                <a:cs typeface="Aegean"/>
              </a:rPr>
              <a:t>into </a:t>
            </a:r>
            <a:r>
              <a:rPr sz="2400" spc="85" dirty="0">
                <a:latin typeface="Aegean"/>
                <a:cs typeface="Aegean"/>
              </a:rPr>
              <a:t>the </a:t>
            </a:r>
            <a:r>
              <a:rPr sz="2400" spc="130" dirty="0">
                <a:latin typeface="Aegean"/>
                <a:cs typeface="Aegean"/>
              </a:rPr>
              <a:t>desired </a:t>
            </a:r>
            <a:r>
              <a:rPr sz="2400" spc="90" dirty="0">
                <a:latin typeface="Aegean"/>
                <a:cs typeface="Aegean"/>
              </a:rPr>
              <a:t>range </a:t>
            </a:r>
            <a:r>
              <a:rPr sz="2400" spc="195" dirty="0">
                <a:latin typeface="Aegean"/>
                <a:cs typeface="Aegean"/>
              </a:rPr>
              <a:t>(depends</a:t>
            </a:r>
            <a:r>
              <a:rPr sz="2400" spc="-270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on  </a:t>
            </a:r>
            <a:r>
              <a:rPr sz="2400" spc="60" dirty="0">
                <a:latin typeface="Aegean"/>
                <a:cs typeface="Aegean"/>
              </a:rPr>
              <a:t>system</a:t>
            </a:r>
            <a:r>
              <a:rPr sz="2400" spc="-95" dirty="0">
                <a:latin typeface="Aegean"/>
                <a:cs typeface="Aegean"/>
              </a:rPr>
              <a:t> </a:t>
            </a:r>
            <a:r>
              <a:rPr sz="2400" spc="110" dirty="0">
                <a:latin typeface="Aegean"/>
                <a:cs typeface="Aegean"/>
              </a:rPr>
              <a:t>and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15" dirty="0">
                <a:latin typeface="Aegean"/>
                <a:cs typeface="Aegean"/>
              </a:rPr>
              <a:t>settings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55" dirty="0">
                <a:latin typeface="Aegean"/>
                <a:cs typeface="Aegean"/>
              </a:rPr>
              <a:t>of</a:t>
            </a:r>
            <a:r>
              <a:rPr sz="2400" spc="-85" dirty="0">
                <a:latin typeface="Aegean"/>
                <a:cs typeface="Aegean"/>
              </a:rPr>
              <a:t> </a:t>
            </a:r>
            <a:r>
              <a:rPr sz="2400" spc="80" dirty="0">
                <a:latin typeface="Aegean"/>
                <a:cs typeface="Aegean"/>
              </a:rPr>
              <a:t>the</a:t>
            </a:r>
            <a:r>
              <a:rPr sz="2400" spc="-70" dirty="0">
                <a:latin typeface="Aegean"/>
                <a:cs typeface="Aegean"/>
              </a:rPr>
              <a:t> </a:t>
            </a:r>
            <a:r>
              <a:rPr sz="2400" spc="25" dirty="0">
                <a:latin typeface="Aegean"/>
                <a:cs typeface="Aegean"/>
              </a:rPr>
              <a:t>user).</a:t>
            </a:r>
            <a:endParaRPr sz="2400">
              <a:latin typeface="Aegean"/>
              <a:cs typeface="Aegean"/>
            </a:endParaRPr>
          </a:p>
          <a:p>
            <a:pPr marL="12700" marR="6985" algn="just">
              <a:lnSpc>
                <a:spcPct val="100000"/>
              </a:lnSpc>
              <a:spcBef>
                <a:spcPts val="900"/>
              </a:spcBef>
            </a:pPr>
            <a:r>
              <a:rPr sz="2400" spc="120" dirty="0">
                <a:latin typeface="Aegean"/>
                <a:cs typeface="Aegean"/>
              </a:rPr>
              <a:t>Then, </a:t>
            </a:r>
            <a:r>
              <a:rPr sz="2400" spc="-50" dirty="0">
                <a:latin typeface="Aegean"/>
                <a:cs typeface="Aegean"/>
              </a:rPr>
              <a:t>converts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100" dirty="0">
                <a:latin typeface="Aegean"/>
                <a:cs typeface="Aegean"/>
              </a:rPr>
              <a:t>electrical </a:t>
            </a:r>
            <a:r>
              <a:rPr sz="2400" spc="-45" dirty="0">
                <a:latin typeface="Aegean"/>
                <a:cs typeface="Aegean"/>
              </a:rPr>
              <a:t>signals </a:t>
            </a:r>
            <a:r>
              <a:rPr sz="2400" spc="-25" dirty="0">
                <a:latin typeface="Aegean"/>
                <a:cs typeface="Aegean"/>
              </a:rPr>
              <a:t>into </a:t>
            </a:r>
            <a:r>
              <a:rPr sz="2400" spc="15" dirty="0">
                <a:latin typeface="Aegean"/>
                <a:cs typeface="Aegean"/>
              </a:rPr>
              <a:t>audio </a:t>
            </a:r>
            <a:r>
              <a:rPr sz="2400" spc="-45" dirty="0">
                <a:latin typeface="Aegean"/>
                <a:cs typeface="Aegean"/>
              </a:rPr>
              <a:t>signals </a:t>
            </a:r>
            <a:r>
              <a:rPr sz="2400" spc="-254" dirty="0">
                <a:latin typeface="Aegean"/>
                <a:cs typeface="Aegean"/>
              </a:rPr>
              <a:t>at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65" dirty="0">
                <a:latin typeface="Aegean"/>
                <a:cs typeface="Aegean"/>
              </a:rPr>
              <a:t>output </a:t>
            </a:r>
            <a:r>
              <a:rPr sz="2400" spc="-55" dirty="0">
                <a:latin typeface="Aegean"/>
                <a:cs typeface="Aegean"/>
              </a:rPr>
              <a:t>of 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95" dirty="0">
                <a:latin typeface="Aegean"/>
                <a:cs typeface="Aegean"/>
              </a:rPr>
              <a:t>speakers </a:t>
            </a:r>
            <a:r>
              <a:rPr sz="2400" spc="-110" dirty="0">
                <a:latin typeface="Aegean"/>
                <a:cs typeface="Aegean"/>
              </a:rPr>
              <a:t>or</a:t>
            </a:r>
            <a:r>
              <a:rPr sz="2400" spc="-409" dirty="0">
                <a:latin typeface="Aegean"/>
                <a:cs typeface="Aegean"/>
              </a:rPr>
              <a:t> </a:t>
            </a:r>
            <a:r>
              <a:rPr sz="2400" spc="60" dirty="0">
                <a:latin typeface="Aegean"/>
                <a:cs typeface="Aegean"/>
              </a:rPr>
              <a:t>loudspeaker.</a:t>
            </a:r>
            <a:endParaRPr sz="2400">
              <a:latin typeface="Aegean"/>
              <a:cs typeface="Aegean"/>
            </a:endParaRPr>
          </a:p>
          <a:p>
            <a:pPr marL="12700" marR="7620" algn="just">
              <a:lnSpc>
                <a:spcPct val="100000"/>
              </a:lnSpc>
              <a:spcBef>
                <a:spcPts val="905"/>
              </a:spcBef>
            </a:pP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20" dirty="0">
                <a:latin typeface="Aegean"/>
                <a:cs typeface="Aegean"/>
              </a:rPr>
              <a:t>fluorescent </a:t>
            </a:r>
            <a:r>
              <a:rPr sz="2400" spc="25" dirty="0">
                <a:latin typeface="Aegean"/>
                <a:cs typeface="Aegean"/>
              </a:rPr>
              <a:t>bulbs </a:t>
            </a:r>
            <a:r>
              <a:rPr sz="2400" spc="175" dirty="0">
                <a:latin typeface="Aegean"/>
                <a:cs typeface="Aegean"/>
              </a:rPr>
              <a:t>we </a:t>
            </a:r>
            <a:r>
              <a:rPr sz="2400" spc="100" dirty="0">
                <a:latin typeface="Aegean"/>
                <a:cs typeface="Aegean"/>
              </a:rPr>
              <a:t>use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15" dirty="0">
                <a:latin typeface="Aegean"/>
                <a:cs typeface="Aegean"/>
              </a:rPr>
              <a:t>lighting, </a:t>
            </a:r>
            <a:r>
              <a:rPr sz="2400" spc="-50" dirty="0">
                <a:latin typeface="Aegean"/>
                <a:cs typeface="Aegean"/>
              </a:rPr>
              <a:t>converts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100" dirty="0">
                <a:latin typeface="Aegean"/>
                <a:cs typeface="Aegean"/>
              </a:rPr>
              <a:t>electrical </a:t>
            </a:r>
            <a:r>
              <a:rPr sz="2400" spc="135" dirty="0">
                <a:latin typeface="Aegean"/>
                <a:cs typeface="Aegean"/>
              </a:rPr>
              <a:t>energy  </a:t>
            </a:r>
            <a:r>
              <a:rPr sz="2400" spc="-25" dirty="0">
                <a:latin typeface="Aegean"/>
                <a:cs typeface="Aegean"/>
              </a:rPr>
              <a:t>into </a:t>
            </a:r>
            <a:r>
              <a:rPr sz="2400" spc="-80" dirty="0">
                <a:latin typeface="Aegean"/>
                <a:cs typeface="Aegean"/>
              </a:rPr>
              <a:t>light</a:t>
            </a:r>
            <a:r>
              <a:rPr sz="2400" spc="-130" dirty="0">
                <a:latin typeface="Aegean"/>
                <a:cs typeface="Aegean"/>
              </a:rPr>
              <a:t> </a:t>
            </a:r>
            <a:r>
              <a:rPr sz="2400" spc="130" dirty="0">
                <a:latin typeface="Aegean"/>
                <a:cs typeface="Aegean"/>
              </a:rPr>
              <a:t>energy.</a:t>
            </a:r>
            <a:endParaRPr sz="2400">
              <a:latin typeface="Aegean"/>
              <a:cs typeface="Aegean"/>
            </a:endParaRPr>
          </a:p>
          <a:p>
            <a:pPr marL="12700" marR="6350" algn="just">
              <a:lnSpc>
                <a:spcPct val="100000"/>
              </a:lnSpc>
              <a:spcBef>
                <a:spcPts val="900"/>
              </a:spcBef>
            </a:pPr>
            <a:r>
              <a:rPr sz="2400" spc="75" dirty="0">
                <a:latin typeface="Aegean"/>
                <a:cs typeface="Aegean"/>
              </a:rPr>
              <a:t>The</a:t>
            </a:r>
            <a:r>
              <a:rPr sz="2400" spc="15" dirty="0">
                <a:latin typeface="Aegean"/>
                <a:cs typeface="Aegean"/>
              </a:rPr>
              <a:t> </a:t>
            </a:r>
            <a:r>
              <a:rPr sz="2400" spc="195" dirty="0">
                <a:latin typeface="Aegean"/>
                <a:cs typeface="Aegean"/>
              </a:rPr>
              <a:t>mic,</a:t>
            </a:r>
            <a:r>
              <a:rPr sz="2400" spc="10" dirty="0">
                <a:latin typeface="Aegean"/>
                <a:cs typeface="Aegean"/>
              </a:rPr>
              <a:t> </a:t>
            </a:r>
            <a:r>
              <a:rPr sz="2400" spc="120" dirty="0">
                <a:latin typeface="Aegean"/>
                <a:cs typeface="Aegean"/>
              </a:rPr>
              <a:t>speaker,</a:t>
            </a:r>
            <a:r>
              <a:rPr sz="2400" dirty="0">
                <a:latin typeface="Aegean"/>
                <a:cs typeface="Aegean"/>
              </a:rPr>
              <a:t> </a:t>
            </a:r>
            <a:r>
              <a:rPr sz="2400" spc="114" dirty="0">
                <a:latin typeface="Aegean"/>
                <a:cs typeface="Aegean"/>
              </a:rPr>
              <a:t>and</a:t>
            </a:r>
            <a:r>
              <a:rPr sz="2400" spc="15" dirty="0">
                <a:latin typeface="Aegean"/>
                <a:cs typeface="Aegean"/>
              </a:rPr>
              <a:t> </a:t>
            </a:r>
            <a:r>
              <a:rPr sz="2400" spc="-20" dirty="0">
                <a:latin typeface="Aegean"/>
                <a:cs typeface="Aegean"/>
              </a:rPr>
              <a:t>fluorescent</a:t>
            </a:r>
            <a:r>
              <a:rPr sz="2400" spc="15" dirty="0">
                <a:latin typeface="Aegean"/>
                <a:cs typeface="Aegean"/>
              </a:rPr>
              <a:t> </a:t>
            </a:r>
            <a:r>
              <a:rPr sz="2400" spc="55" dirty="0">
                <a:latin typeface="Aegean"/>
                <a:cs typeface="Aegean"/>
              </a:rPr>
              <a:t>bulb</a:t>
            </a:r>
            <a:r>
              <a:rPr sz="2400" spc="25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can</a:t>
            </a:r>
            <a:r>
              <a:rPr sz="2400" spc="5" dirty="0">
                <a:latin typeface="Aegean"/>
                <a:cs typeface="Aegean"/>
              </a:rPr>
              <a:t> </a:t>
            </a:r>
            <a:r>
              <a:rPr sz="2400" spc="345" dirty="0">
                <a:latin typeface="Aegean"/>
                <a:cs typeface="Aegean"/>
              </a:rPr>
              <a:t>be</a:t>
            </a:r>
            <a:r>
              <a:rPr sz="2400" spc="25" dirty="0">
                <a:latin typeface="Aegean"/>
                <a:cs typeface="Aegean"/>
              </a:rPr>
              <a:t> </a:t>
            </a:r>
            <a:r>
              <a:rPr sz="2400" spc="105" dirty="0">
                <a:latin typeface="Aegean"/>
                <a:cs typeface="Aegean"/>
              </a:rPr>
              <a:t>considered</a:t>
            </a:r>
            <a:r>
              <a:rPr sz="2400" spc="15" dirty="0">
                <a:latin typeface="Aegean"/>
                <a:cs typeface="Aegean"/>
              </a:rPr>
              <a:t> </a:t>
            </a:r>
            <a:r>
              <a:rPr sz="2400" spc="-114" dirty="0">
                <a:latin typeface="Aegean"/>
                <a:cs typeface="Aegean"/>
              </a:rPr>
              <a:t>as</a:t>
            </a:r>
            <a:r>
              <a:rPr sz="2400" dirty="0">
                <a:latin typeface="Aegean"/>
                <a:cs typeface="Aegean"/>
              </a:rPr>
              <a:t> </a:t>
            </a:r>
            <a:r>
              <a:rPr sz="2400" spc="-10" dirty="0">
                <a:latin typeface="Aegean"/>
                <a:cs typeface="Aegean"/>
              </a:rPr>
              <a:t>transducers.  </a:t>
            </a:r>
            <a:r>
              <a:rPr sz="2400" spc="-60" dirty="0">
                <a:latin typeface="Aegean"/>
                <a:cs typeface="Aegean"/>
              </a:rPr>
              <a:t>Similarly, </a:t>
            </a:r>
            <a:r>
              <a:rPr sz="2400" spc="85" dirty="0">
                <a:latin typeface="Aegean"/>
                <a:cs typeface="Aegean"/>
              </a:rPr>
              <a:t>there </a:t>
            </a:r>
            <a:r>
              <a:rPr sz="2400" spc="20" dirty="0">
                <a:latin typeface="Aegean"/>
                <a:cs typeface="Aegean"/>
              </a:rPr>
              <a:t>are </a:t>
            </a:r>
            <a:r>
              <a:rPr sz="2400" spc="70" dirty="0">
                <a:latin typeface="Aegean"/>
                <a:cs typeface="Aegean"/>
              </a:rPr>
              <a:t>different </a:t>
            </a:r>
            <a:r>
              <a:rPr sz="2400" spc="15" dirty="0">
                <a:latin typeface="Aegean"/>
                <a:cs typeface="Aegean"/>
              </a:rPr>
              <a:t>types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-25" dirty="0">
                <a:latin typeface="Aegean"/>
                <a:cs typeface="Aegean"/>
              </a:rPr>
              <a:t>transducers </a:t>
            </a:r>
            <a:r>
              <a:rPr sz="2400" spc="130" dirty="0">
                <a:latin typeface="Aegean"/>
                <a:cs typeface="Aegean"/>
              </a:rPr>
              <a:t>used </a:t>
            </a:r>
            <a:r>
              <a:rPr sz="2400" spc="165" dirty="0">
                <a:latin typeface="Aegean"/>
                <a:cs typeface="Aegean"/>
              </a:rPr>
              <a:t>in </a:t>
            </a:r>
            <a:r>
              <a:rPr sz="2400" spc="-114" dirty="0">
                <a:latin typeface="Aegean"/>
                <a:cs typeface="Aegean"/>
              </a:rPr>
              <a:t>practical  </a:t>
            </a:r>
            <a:r>
              <a:rPr sz="2400" spc="-15" dirty="0">
                <a:latin typeface="Aegean"/>
                <a:cs typeface="Aegean"/>
              </a:rPr>
              <a:t>applications.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1006602"/>
            <a:ext cx="194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Actuator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902825" cy="343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Aegean"/>
                <a:cs typeface="Aegean"/>
              </a:rPr>
              <a:t>An </a:t>
            </a:r>
            <a:r>
              <a:rPr sz="2400" spc="-160" dirty="0">
                <a:latin typeface="Aegean"/>
                <a:cs typeface="Aegean"/>
              </a:rPr>
              <a:t>actuator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10" dirty="0">
                <a:latin typeface="Aegean"/>
                <a:cs typeface="Aegean"/>
              </a:rPr>
              <a:t>device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75" dirty="0">
                <a:latin typeface="Aegean"/>
                <a:cs typeface="Aegean"/>
              </a:rPr>
              <a:t>responsible </a:t>
            </a:r>
            <a:r>
              <a:rPr sz="2400" spc="-90" dirty="0">
                <a:latin typeface="Aegean"/>
                <a:cs typeface="Aegean"/>
              </a:rPr>
              <a:t>for </a:t>
            </a:r>
            <a:r>
              <a:rPr sz="2400" spc="150" dirty="0">
                <a:latin typeface="Aegean"/>
                <a:cs typeface="Aegean"/>
              </a:rPr>
              <a:t>moving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80" dirty="0">
                <a:latin typeface="Aegean"/>
                <a:cs typeface="Aegean"/>
              </a:rPr>
              <a:t>controlling </a:t>
            </a:r>
            <a:r>
              <a:rPr sz="2400" spc="-135" dirty="0">
                <a:latin typeface="Aegean"/>
                <a:cs typeface="Aegean"/>
              </a:rPr>
              <a:t>a  </a:t>
            </a:r>
            <a:r>
              <a:rPr sz="2400" spc="225" dirty="0">
                <a:latin typeface="Aegean"/>
                <a:cs typeface="Aegean"/>
              </a:rPr>
              <a:t>mechanism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70" dirty="0">
                <a:latin typeface="Aegean"/>
                <a:cs typeface="Aegean"/>
              </a:rPr>
              <a:t>system.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-80" dirty="0">
                <a:latin typeface="Aegean"/>
                <a:cs typeface="Aegean"/>
              </a:rPr>
              <a:t>controlled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40" dirty="0">
                <a:latin typeface="Aegean"/>
                <a:cs typeface="Aegean"/>
              </a:rPr>
              <a:t>signal </a:t>
            </a:r>
            <a:r>
              <a:rPr sz="2400" spc="110" dirty="0">
                <a:latin typeface="Aegean"/>
                <a:cs typeface="Aegean"/>
              </a:rPr>
              <a:t>from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130" dirty="0">
                <a:latin typeface="Aegean"/>
                <a:cs typeface="Aegean"/>
              </a:rPr>
              <a:t>control </a:t>
            </a:r>
            <a:r>
              <a:rPr sz="2400" spc="60" dirty="0">
                <a:latin typeface="Aegean"/>
                <a:cs typeface="Aegean"/>
              </a:rPr>
              <a:t>system </a:t>
            </a:r>
            <a:r>
              <a:rPr sz="2400" spc="-110" dirty="0">
                <a:latin typeface="Aegean"/>
                <a:cs typeface="Aegean"/>
              </a:rPr>
              <a:t>or  </a:t>
            </a:r>
            <a:r>
              <a:rPr sz="2400" spc="50" dirty="0">
                <a:latin typeface="Aegean"/>
                <a:cs typeface="Aegean"/>
              </a:rPr>
              <a:t>manual </a:t>
            </a:r>
            <a:r>
              <a:rPr sz="2400" spc="-100" dirty="0">
                <a:latin typeface="Aegean"/>
                <a:cs typeface="Aegean"/>
              </a:rPr>
              <a:t>control. </a:t>
            </a:r>
            <a:r>
              <a:rPr sz="2400" spc="-145" dirty="0">
                <a:latin typeface="Aegean"/>
                <a:cs typeface="Aegean"/>
              </a:rPr>
              <a:t>It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65" dirty="0">
                <a:latin typeface="Aegean"/>
                <a:cs typeface="Aegean"/>
              </a:rPr>
              <a:t>operated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5" dirty="0">
                <a:latin typeface="Aegean"/>
                <a:cs typeface="Aegean"/>
              </a:rPr>
              <a:t>source </a:t>
            </a:r>
            <a:r>
              <a:rPr sz="2400" spc="-55" dirty="0">
                <a:latin typeface="Aegean"/>
                <a:cs typeface="Aegean"/>
              </a:rPr>
              <a:t>of </a:t>
            </a:r>
            <a:r>
              <a:rPr sz="2400" spc="130" dirty="0">
                <a:latin typeface="Aegean"/>
                <a:cs typeface="Aegean"/>
              </a:rPr>
              <a:t>energy,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335" dirty="0">
                <a:latin typeface="Aegean"/>
                <a:cs typeface="Aegean"/>
              </a:rPr>
              <a:t>be  </a:t>
            </a:r>
            <a:r>
              <a:rPr sz="2400" spc="75" dirty="0">
                <a:latin typeface="Aegean"/>
                <a:cs typeface="Aegean"/>
              </a:rPr>
              <a:t>mechanical </a:t>
            </a:r>
            <a:r>
              <a:rPr sz="2400" spc="20" dirty="0">
                <a:latin typeface="Aegean"/>
                <a:cs typeface="Aegean"/>
              </a:rPr>
              <a:t>force, </a:t>
            </a:r>
            <a:r>
              <a:rPr sz="2400" spc="-95" dirty="0">
                <a:latin typeface="Aegean"/>
                <a:cs typeface="Aegean"/>
              </a:rPr>
              <a:t>electrical </a:t>
            </a:r>
            <a:r>
              <a:rPr sz="2400" dirty="0">
                <a:latin typeface="Aegean"/>
                <a:cs typeface="Aegean"/>
              </a:rPr>
              <a:t>current, </a:t>
            </a:r>
            <a:r>
              <a:rPr sz="2400" spc="-50" dirty="0">
                <a:latin typeface="Aegean"/>
                <a:cs typeface="Aegean"/>
              </a:rPr>
              <a:t>hydraulic </a:t>
            </a:r>
            <a:r>
              <a:rPr sz="2400" spc="-40" dirty="0">
                <a:latin typeface="Aegean"/>
                <a:cs typeface="Aegean"/>
              </a:rPr>
              <a:t>fluid </a:t>
            </a:r>
            <a:r>
              <a:rPr sz="2400" spc="70" dirty="0">
                <a:latin typeface="Aegean"/>
                <a:cs typeface="Aegean"/>
              </a:rPr>
              <a:t>pressure </a:t>
            </a:r>
            <a:r>
              <a:rPr sz="2400" spc="110" dirty="0">
                <a:latin typeface="Aegean"/>
                <a:cs typeface="Aegean"/>
              </a:rPr>
              <a:t>and </a:t>
            </a:r>
            <a:r>
              <a:rPr sz="2400" spc="-45" dirty="0">
                <a:latin typeface="Aegean"/>
                <a:cs typeface="Aegean"/>
              </a:rPr>
              <a:t>converts  </a:t>
            </a:r>
            <a:r>
              <a:rPr sz="2400" spc="-155" dirty="0">
                <a:latin typeface="Aegean"/>
                <a:cs typeface="Aegean"/>
              </a:rPr>
              <a:t>that </a:t>
            </a:r>
            <a:r>
              <a:rPr sz="2400" spc="130" dirty="0">
                <a:latin typeface="Aegean"/>
                <a:cs typeface="Aegean"/>
              </a:rPr>
              <a:t>energy </a:t>
            </a:r>
            <a:r>
              <a:rPr sz="2400" spc="-25" dirty="0">
                <a:latin typeface="Aegean"/>
                <a:cs typeface="Aegean"/>
              </a:rPr>
              <a:t>into</a:t>
            </a:r>
            <a:r>
              <a:rPr sz="2400" spc="-200" dirty="0">
                <a:latin typeface="Aegean"/>
                <a:cs typeface="Aegean"/>
              </a:rPr>
              <a:t> </a:t>
            </a:r>
            <a:r>
              <a:rPr sz="2400" spc="100" dirty="0">
                <a:latin typeface="Aegean"/>
                <a:cs typeface="Aegean"/>
              </a:rPr>
              <a:t>motion.</a:t>
            </a:r>
            <a:endParaRPr sz="2400">
              <a:latin typeface="Aegean"/>
              <a:cs typeface="Aegean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2400" spc="30" dirty="0">
                <a:latin typeface="Aegean"/>
                <a:cs typeface="Aegean"/>
              </a:rPr>
              <a:t>An </a:t>
            </a:r>
            <a:r>
              <a:rPr sz="2400" spc="-160" dirty="0">
                <a:latin typeface="Aegean"/>
                <a:cs typeface="Aegean"/>
              </a:rPr>
              <a:t>actuator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225" dirty="0">
                <a:latin typeface="Aegean"/>
                <a:cs typeface="Aegean"/>
              </a:rPr>
              <a:t>mechanism </a:t>
            </a:r>
            <a:r>
              <a:rPr sz="2400" spc="90" dirty="0">
                <a:latin typeface="Aegean"/>
                <a:cs typeface="Aegean"/>
              </a:rPr>
              <a:t>by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-130" dirty="0">
                <a:latin typeface="Aegean"/>
                <a:cs typeface="Aegean"/>
              </a:rPr>
              <a:t>control </a:t>
            </a:r>
            <a:r>
              <a:rPr sz="2400" spc="60" dirty="0">
                <a:latin typeface="Aegean"/>
                <a:cs typeface="Aegean"/>
              </a:rPr>
              <a:t>system </a:t>
            </a:r>
            <a:r>
              <a:rPr sz="2400" spc="-170" dirty="0">
                <a:latin typeface="Aegean"/>
                <a:cs typeface="Aegean"/>
              </a:rPr>
              <a:t>acts </a:t>
            </a:r>
            <a:r>
              <a:rPr sz="2400" spc="145" dirty="0">
                <a:latin typeface="Aegean"/>
                <a:cs typeface="Aegean"/>
              </a:rPr>
              <a:t>upon </a:t>
            </a:r>
            <a:r>
              <a:rPr sz="2400" spc="80" dirty="0">
                <a:latin typeface="Aegean"/>
                <a:cs typeface="Aegean"/>
              </a:rPr>
              <a:t>an  </a:t>
            </a:r>
            <a:r>
              <a:rPr sz="2400" spc="130" dirty="0">
                <a:latin typeface="Aegean"/>
                <a:cs typeface="Aegean"/>
              </a:rPr>
              <a:t>environment. </a:t>
            </a:r>
            <a:r>
              <a:rPr sz="2400" spc="75" dirty="0">
                <a:latin typeface="Aegean"/>
                <a:cs typeface="Aegean"/>
              </a:rPr>
              <a:t>The </a:t>
            </a:r>
            <a:r>
              <a:rPr sz="2400" spc="-130" dirty="0">
                <a:latin typeface="Aegean"/>
                <a:cs typeface="Aegean"/>
              </a:rPr>
              <a:t>control </a:t>
            </a:r>
            <a:r>
              <a:rPr sz="2400" spc="60" dirty="0">
                <a:latin typeface="Aegean"/>
                <a:cs typeface="Aegean"/>
              </a:rPr>
              <a:t>system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340" dirty="0">
                <a:latin typeface="Aegean"/>
                <a:cs typeface="Aegean"/>
              </a:rPr>
              <a:t>be </a:t>
            </a:r>
            <a:r>
              <a:rPr sz="2400" spc="150" dirty="0">
                <a:latin typeface="Aegean"/>
                <a:cs typeface="Aegean"/>
              </a:rPr>
              <a:t>simple </a:t>
            </a:r>
            <a:r>
              <a:rPr sz="2400" spc="-114" dirty="0">
                <a:latin typeface="Aegean"/>
                <a:cs typeface="Aegean"/>
              </a:rPr>
              <a:t>(a </a:t>
            </a:r>
            <a:r>
              <a:rPr sz="2400" spc="100" dirty="0">
                <a:latin typeface="Aegean"/>
                <a:cs typeface="Aegean"/>
              </a:rPr>
              <a:t>fixed </a:t>
            </a:r>
            <a:r>
              <a:rPr sz="2400" spc="75" dirty="0">
                <a:latin typeface="Aegean"/>
                <a:cs typeface="Aegean"/>
              </a:rPr>
              <a:t>mechanical </a:t>
            </a:r>
            <a:r>
              <a:rPr sz="2400" spc="-110" dirty="0">
                <a:latin typeface="Aegean"/>
                <a:cs typeface="Aegean"/>
              </a:rPr>
              <a:t>or  </a:t>
            </a:r>
            <a:r>
              <a:rPr sz="2400" spc="-15" dirty="0">
                <a:latin typeface="Aegean"/>
                <a:cs typeface="Aegean"/>
              </a:rPr>
              <a:t>electronic </a:t>
            </a:r>
            <a:r>
              <a:rPr sz="2400" spc="50" dirty="0">
                <a:latin typeface="Aegean"/>
                <a:cs typeface="Aegean"/>
              </a:rPr>
              <a:t>system), </a:t>
            </a:r>
            <a:r>
              <a:rPr sz="2400" spc="-15" dirty="0">
                <a:latin typeface="Aegean"/>
                <a:cs typeface="Aegean"/>
              </a:rPr>
              <a:t>software-based </a:t>
            </a:r>
            <a:r>
              <a:rPr sz="2400" spc="120" dirty="0">
                <a:latin typeface="Aegean"/>
                <a:cs typeface="Aegean"/>
              </a:rPr>
              <a:t>(e.g.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45" dirty="0">
                <a:latin typeface="Aegean"/>
                <a:cs typeface="Aegean"/>
              </a:rPr>
              <a:t>printer </a:t>
            </a:r>
            <a:r>
              <a:rPr sz="2400" spc="25" dirty="0">
                <a:latin typeface="Aegean"/>
                <a:cs typeface="Aegean"/>
              </a:rPr>
              <a:t>driver, </a:t>
            </a:r>
            <a:r>
              <a:rPr sz="2400" spc="-65" dirty="0">
                <a:latin typeface="Aegean"/>
                <a:cs typeface="Aegean"/>
              </a:rPr>
              <a:t>robot</a:t>
            </a:r>
            <a:r>
              <a:rPr sz="2400" spc="470" dirty="0">
                <a:latin typeface="Aegean"/>
                <a:cs typeface="Aegean"/>
              </a:rPr>
              <a:t> </a:t>
            </a:r>
            <a:r>
              <a:rPr sz="2400" spc="-130" dirty="0">
                <a:latin typeface="Aegean"/>
                <a:cs typeface="Aegean"/>
              </a:rPr>
              <a:t>control  </a:t>
            </a:r>
            <a:r>
              <a:rPr sz="2400" spc="45" dirty="0">
                <a:latin typeface="Aegean"/>
                <a:cs typeface="Aegean"/>
              </a:rPr>
              <a:t>system),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204" dirty="0">
                <a:latin typeface="Aegean"/>
                <a:cs typeface="Aegean"/>
              </a:rPr>
              <a:t>human,</a:t>
            </a:r>
            <a:r>
              <a:rPr sz="2400" spc="-300" dirty="0">
                <a:latin typeface="Aegean"/>
                <a:cs typeface="Aegean"/>
              </a:rPr>
              <a:t>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0" dirty="0">
                <a:latin typeface="Aegean"/>
                <a:cs typeface="Aegean"/>
              </a:rPr>
              <a:t>any </a:t>
            </a:r>
            <a:r>
              <a:rPr sz="2400" spc="5" dirty="0">
                <a:latin typeface="Aegean"/>
                <a:cs typeface="Aegean"/>
              </a:rPr>
              <a:t>other </a:t>
            </a:r>
            <a:r>
              <a:rPr sz="2400" spc="70" dirty="0">
                <a:latin typeface="Aegean"/>
                <a:cs typeface="Aegean"/>
              </a:rPr>
              <a:t>input.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1005078"/>
            <a:ext cx="8238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of Sensors and</a:t>
            </a:r>
            <a:r>
              <a:rPr spc="-60" dirty="0"/>
              <a:t> </a:t>
            </a:r>
            <a:r>
              <a:rPr dirty="0"/>
              <a:t>Transducers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4810" y="2088769"/>
          <a:ext cx="8869680" cy="384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6560"/>
                <a:gridCol w="2956560"/>
                <a:gridCol w="2956560"/>
              </a:tblGrid>
              <a:tr h="9144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Medium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Input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Device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(Sensor)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 marL="565150" marR="670560" indent="115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Output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Device  (Actuator)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Light</a:t>
                      </a:r>
                      <a:r>
                        <a:rPr sz="18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Device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84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Light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Dependent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Resistor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(LDR),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Photodiode,  Photo-Transistor, Solar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R="47815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Cell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358775" indent="261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Lights &amp; Lamps, LED,  Displays,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Fiber</a:t>
                      </a:r>
                      <a:r>
                        <a:rPr sz="1800" spc="-4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Optics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1463001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Temperature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229235" marR="217804" indent="-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Thermocouple,  Thermistor,</a:t>
                      </a:r>
                      <a:r>
                        <a:rPr sz="1800" spc="-3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Thermostat, 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Resistive</a:t>
                      </a:r>
                      <a:r>
                        <a:rPr sz="1800" spc="-4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Temperature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R="74549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Detectors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Heater,</a:t>
                      </a:r>
                      <a:r>
                        <a:rPr sz="1800" spc="2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Fan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759714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Passive and active</a:t>
            </a:r>
            <a:r>
              <a:rPr spc="-85" dirty="0"/>
              <a:t> </a:t>
            </a:r>
            <a:r>
              <a:rPr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116963"/>
            <a:ext cx="931735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i="1" spc="-195" dirty="0">
                <a:latin typeface="Arial"/>
                <a:cs typeface="Arial"/>
              </a:rPr>
              <a:t>Passive </a:t>
            </a:r>
            <a:r>
              <a:rPr sz="2400" spc="20" dirty="0">
                <a:latin typeface="Aegean"/>
                <a:cs typeface="Aegean"/>
              </a:rPr>
              <a:t>sensors </a:t>
            </a:r>
            <a:r>
              <a:rPr sz="2400" spc="45" dirty="0">
                <a:latin typeface="Aegean"/>
                <a:cs typeface="Aegean"/>
              </a:rPr>
              <a:t>require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-20" dirty="0">
                <a:latin typeface="Aegean"/>
                <a:cs typeface="Aegean"/>
              </a:rPr>
              <a:t>external </a:t>
            </a:r>
            <a:r>
              <a:rPr sz="2400" spc="90" dirty="0">
                <a:latin typeface="Aegean"/>
                <a:cs typeface="Aegean"/>
              </a:rPr>
              <a:t>power </a:t>
            </a:r>
            <a:r>
              <a:rPr sz="2400" spc="-5" dirty="0">
                <a:latin typeface="Aegean"/>
                <a:cs typeface="Aegean"/>
              </a:rPr>
              <a:t>source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55" dirty="0">
                <a:latin typeface="Aegean"/>
                <a:cs typeface="Aegean"/>
              </a:rPr>
              <a:t>operate, </a:t>
            </a:r>
            <a:r>
              <a:rPr sz="2400" spc="85" dirty="0">
                <a:latin typeface="Aegean"/>
                <a:cs typeface="Aegean"/>
              </a:rPr>
              <a:t>which </a:t>
            </a:r>
            <a:r>
              <a:rPr sz="2400" spc="-10" dirty="0">
                <a:latin typeface="Aegean"/>
                <a:cs typeface="Aegean"/>
              </a:rPr>
              <a:t>is  </a:t>
            </a:r>
            <a:r>
              <a:rPr sz="2400" spc="-90" dirty="0">
                <a:latin typeface="Aegean"/>
                <a:cs typeface="Aegean"/>
              </a:rPr>
              <a:t>called </a:t>
            </a:r>
            <a:r>
              <a:rPr sz="2400" spc="75" dirty="0">
                <a:latin typeface="Aegean"/>
                <a:cs typeface="Aegean"/>
              </a:rPr>
              <a:t>an </a:t>
            </a:r>
            <a:r>
              <a:rPr sz="2400" spc="-35" dirty="0">
                <a:latin typeface="Aegean"/>
                <a:cs typeface="Aegean"/>
              </a:rPr>
              <a:t>excitation </a:t>
            </a:r>
            <a:r>
              <a:rPr sz="2400" spc="-20" dirty="0">
                <a:latin typeface="Aegean"/>
                <a:cs typeface="Aegean"/>
              </a:rPr>
              <a:t>signal.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35" dirty="0">
                <a:latin typeface="Aegean"/>
                <a:cs typeface="Aegean"/>
              </a:rPr>
              <a:t>signal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60" dirty="0">
                <a:latin typeface="Aegean"/>
                <a:cs typeface="Aegean"/>
              </a:rPr>
              <a:t>modulated </a:t>
            </a:r>
            <a:r>
              <a:rPr sz="2400" spc="80" dirty="0">
                <a:latin typeface="Aegean"/>
                <a:cs typeface="Aegean"/>
              </a:rPr>
              <a:t>by the </a:t>
            </a:r>
            <a:r>
              <a:rPr sz="2400" spc="40" dirty="0">
                <a:latin typeface="Aegean"/>
                <a:cs typeface="Aegean"/>
              </a:rPr>
              <a:t>sensor </a:t>
            </a:r>
            <a:r>
              <a:rPr sz="2400" spc="-210" dirty="0">
                <a:latin typeface="Aegean"/>
                <a:cs typeface="Aegean"/>
              </a:rPr>
              <a:t>to 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70" dirty="0">
                <a:latin typeface="Aegean"/>
                <a:cs typeface="Aegean"/>
              </a:rPr>
              <a:t>an </a:t>
            </a:r>
            <a:r>
              <a:rPr sz="2400" spc="-70" dirty="0">
                <a:latin typeface="Aegean"/>
                <a:cs typeface="Aegean"/>
              </a:rPr>
              <a:t>output</a:t>
            </a:r>
            <a:r>
              <a:rPr sz="2400" spc="-375" dirty="0">
                <a:latin typeface="Aegean"/>
                <a:cs typeface="Aegean"/>
              </a:rPr>
              <a:t> </a:t>
            </a:r>
            <a:r>
              <a:rPr sz="2400" spc="-15" dirty="0">
                <a:latin typeface="Aegean"/>
                <a:cs typeface="Aegean"/>
              </a:rPr>
              <a:t>signal.</a:t>
            </a:r>
            <a:endParaRPr sz="2400">
              <a:latin typeface="Aegean"/>
              <a:cs typeface="Aege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400">
              <a:latin typeface="Aegean"/>
              <a:cs typeface="Aege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Wingdings"/>
              <a:buChar char=""/>
            </a:pPr>
            <a:endParaRPr sz="2250">
              <a:latin typeface="Aegean"/>
              <a:cs typeface="Aegean"/>
            </a:endParaRPr>
          </a:p>
          <a:p>
            <a:pPr marL="195580" marR="8890" indent="-182880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50" dirty="0">
                <a:latin typeface="Aegean"/>
                <a:cs typeface="Aegean"/>
              </a:rPr>
              <a:t>For </a:t>
            </a:r>
            <a:r>
              <a:rPr sz="2400" spc="150" dirty="0">
                <a:latin typeface="Aegean"/>
                <a:cs typeface="Aegean"/>
              </a:rPr>
              <a:t>example,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15" dirty="0">
                <a:latin typeface="Aegean"/>
                <a:cs typeface="Aegean"/>
              </a:rPr>
              <a:t>thermistor </a:t>
            </a:r>
            <a:r>
              <a:rPr sz="2400" spc="105" dirty="0">
                <a:latin typeface="Aegean"/>
                <a:cs typeface="Aegean"/>
              </a:rPr>
              <a:t>does </a:t>
            </a:r>
            <a:r>
              <a:rPr sz="2400" spc="-55" dirty="0">
                <a:latin typeface="Aegean"/>
                <a:cs typeface="Aegean"/>
              </a:rPr>
              <a:t>not </a:t>
            </a:r>
            <a:r>
              <a:rPr sz="2400" spc="100" dirty="0">
                <a:latin typeface="Aegean"/>
                <a:cs typeface="Aegean"/>
              </a:rPr>
              <a:t>generate </a:t>
            </a:r>
            <a:r>
              <a:rPr sz="2400" spc="-10" dirty="0">
                <a:latin typeface="Aegean"/>
                <a:cs typeface="Aegean"/>
              </a:rPr>
              <a:t>any </a:t>
            </a:r>
            <a:r>
              <a:rPr sz="2400" spc="-95" dirty="0">
                <a:latin typeface="Aegean"/>
                <a:cs typeface="Aegean"/>
              </a:rPr>
              <a:t>electrical </a:t>
            </a:r>
            <a:r>
              <a:rPr sz="2400" spc="-15" dirty="0">
                <a:latin typeface="Aegean"/>
                <a:cs typeface="Aegean"/>
              </a:rPr>
              <a:t>signal, </a:t>
            </a:r>
            <a:r>
              <a:rPr sz="2400" spc="-5" dirty="0">
                <a:latin typeface="Aegean"/>
                <a:cs typeface="Aegean"/>
              </a:rPr>
              <a:t>but  </a:t>
            </a:r>
            <a:r>
              <a:rPr sz="2400" spc="80" dirty="0">
                <a:latin typeface="Aegean"/>
                <a:cs typeface="Aegean"/>
              </a:rPr>
              <a:t>by </a:t>
            </a:r>
            <a:r>
              <a:rPr sz="2400" spc="65" dirty="0">
                <a:latin typeface="Aegean"/>
                <a:cs typeface="Aegean"/>
              </a:rPr>
              <a:t>passing an </a:t>
            </a:r>
            <a:r>
              <a:rPr sz="2400" spc="-45" dirty="0">
                <a:latin typeface="Aegean"/>
                <a:cs typeface="Aegean"/>
              </a:rPr>
              <a:t>electric </a:t>
            </a:r>
            <a:r>
              <a:rPr sz="2400" spc="-20" dirty="0">
                <a:latin typeface="Aegean"/>
                <a:cs typeface="Aegean"/>
              </a:rPr>
              <a:t>current </a:t>
            </a:r>
            <a:r>
              <a:rPr sz="2400" spc="5" dirty="0">
                <a:latin typeface="Aegean"/>
                <a:cs typeface="Aegean"/>
              </a:rPr>
              <a:t>through </a:t>
            </a:r>
            <a:r>
              <a:rPr sz="2400" spc="-70" dirty="0">
                <a:latin typeface="Aegean"/>
                <a:cs typeface="Aegean"/>
              </a:rPr>
              <a:t>it, </a:t>
            </a:r>
            <a:r>
              <a:rPr sz="2400" spc="-140" dirty="0">
                <a:latin typeface="Aegean"/>
                <a:cs typeface="Aegean"/>
              </a:rPr>
              <a:t>its </a:t>
            </a:r>
            <a:r>
              <a:rPr sz="2400" spc="10" dirty="0">
                <a:latin typeface="Aegean"/>
                <a:cs typeface="Aegean"/>
              </a:rPr>
              <a:t>resistance</a:t>
            </a:r>
            <a:r>
              <a:rPr sz="2400" spc="620" dirty="0">
                <a:latin typeface="Aegean"/>
                <a:cs typeface="Aegean"/>
              </a:rPr>
              <a:t> </a:t>
            </a:r>
            <a:r>
              <a:rPr sz="2400" spc="15" dirty="0">
                <a:latin typeface="Aegean"/>
                <a:cs typeface="Aegean"/>
              </a:rPr>
              <a:t>can </a:t>
            </a:r>
            <a:r>
              <a:rPr sz="2400" spc="350" dirty="0">
                <a:latin typeface="Aegean"/>
                <a:cs typeface="Aegean"/>
              </a:rPr>
              <a:t>be  </a:t>
            </a:r>
            <a:r>
              <a:rPr sz="2400" spc="160" dirty="0">
                <a:latin typeface="Aegean"/>
                <a:cs typeface="Aegean"/>
              </a:rPr>
              <a:t>measured </a:t>
            </a:r>
            <a:r>
              <a:rPr sz="2400" spc="90" dirty="0">
                <a:latin typeface="Aegean"/>
                <a:cs typeface="Aegean"/>
              </a:rPr>
              <a:t>by </a:t>
            </a:r>
            <a:r>
              <a:rPr sz="2400" spc="60" dirty="0">
                <a:latin typeface="Aegean"/>
                <a:cs typeface="Aegean"/>
              </a:rPr>
              <a:t>detecting </a:t>
            </a:r>
            <a:r>
              <a:rPr sz="2400" spc="-85" dirty="0">
                <a:latin typeface="Aegean"/>
                <a:cs typeface="Aegean"/>
              </a:rPr>
              <a:t>variations </a:t>
            </a:r>
            <a:r>
              <a:rPr sz="2400" spc="155" dirty="0">
                <a:latin typeface="Aegean"/>
                <a:cs typeface="Aegean"/>
              </a:rPr>
              <a:t>in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-20" dirty="0">
                <a:latin typeface="Aegean"/>
                <a:cs typeface="Aegean"/>
              </a:rPr>
              <a:t>current </a:t>
            </a:r>
            <a:r>
              <a:rPr sz="2400" spc="-110" dirty="0">
                <a:latin typeface="Aegean"/>
                <a:cs typeface="Aegean"/>
              </a:rPr>
              <a:t>or </a:t>
            </a:r>
            <a:r>
              <a:rPr sz="2400" spc="-105" dirty="0">
                <a:latin typeface="Aegean"/>
                <a:cs typeface="Aegean"/>
              </a:rPr>
              <a:t>voltage across </a:t>
            </a:r>
            <a:r>
              <a:rPr sz="2400" spc="80" dirty="0">
                <a:latin typeface="Aegean"/>
                <a:cs typeface="Aegean"/>
              </a:rPr>
              <a:t>the  </a:t>
            </a:r>
            <a:r>
              <a:rPr sz="2400" spc="25" dirty="0">
                <a:latin typeface="Aegean"/>
                <a:cs typeface="Aegean"/>
              </a:rPr>
              <a:t>thermistor.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759714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Passive and active</a:t>
            </a:r>
            <a:r>
              <a:rPr spc="-85" dirty="0"/>
              <a:t> </a:t>
            </a:r>
            <a:r>
              <a:rPr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116963"/>
            <a:ext cx="93141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5" dirty="0">
                <a:latin typeface="Aegean"/>
                <a:cs typeface="Aegean"/>
              </a:rPr>
              <a:t>Active </a:t>
            </a:r>
            <a:r>
              <a:rPr sz="2400" spc="20" dirty="0">
                <a:latin typeface="Aegean"/>
                <a:cs typeface="Aegean"/>
              </a:rPr>
              <a:t>sensors are </a:t>
            </a:r>
            <a:r>
              <a:rPr sz="2400" spc="15" dirty="0">
                <a:latin typeface="Aegean"/>
                <a:cs typeface="Aegean"/>
              </a:rPr>
              <a:t>those </a:t>
            </a:r>
            <a:r>
              <a:rPr sz="2400" spc="80" dirty="0">
                <a:latin typeface="Aegean"/>
                <a:cs typeface="Aegean"/>
              </a:rPr>
              <a:t>which do </a:t>
            </a:r>
            <a:r>
              <a:rPr sz="2400" spc="-50" dirty="0">
                <a:latin typeface="Aegean"/>
                <a:cs typeface="Aegean"/>
              </a:rPr>
              <a:t>not </a:t>
            </a:r>
            <a:r>
              <a:rPr sz="2400" spc="45" dirty="0">
                <a:latin typeface="Aegean"/>
                <a:cs typeface="Aegean"/>
              </a:rPr>
              <a:t>require </a:t>
            </a:r>
            <a:r>
              <a:rPr sz="2400" spc="-10" dirty="0">
                <a:latin typeface="Aegean"/>
                <a:cs typeface="Aegean"/>
              </a:rPr>
              <a:t>any </a:t>
            </a:r>
            <a:r>
              <a:rPr sz="2400" spc="90" dirty="0">
                <a:latin typeface="Aegean"/>
                <a:cs typeface="Aegean"/>
              </a:rPr>
              <a:t>power </a:t>
            </a:r>
            <a:r>
              <a:rPr sz="2400" spc="-5" dirty="0">
                <a:latin typeface="Aegean"/>
                <a:cs typeface="Aegean"/>
              </a:rPr>
              <a:t>source </a:t>
            </a:r>
            <a:r>
              <a:rPr sz="2400" spc="-90" dirty="0">
                <a:latin typeface="Aegean"/>
                <a:cs typeface="Aegean"/>
              </a:rPr>
              <a:t>for  </a:t>
            </a:r>
            <a:r>
              <a:rPr sz="2400" spc="25" dirty="0">
                <a:latin typeface="Aegean"/>
                <a:cs typeface="Aegean"/>
              </a:rPr>
              <a:t>their </a:t>
            </a:r>
            <a:r>
              <a:rPr sz="2400" spc="35" dirty="0">
                <a:latin typeface="Aegean"/>
                <a:cs typeface="Aegean"/>
              </a:rPr>
              <a:t>operation. </a:t>
            </a:r>
            <a:r>
              <a:rPr sz="2400" spc="15" dirty="0">
                <a:latin typeface="Aegean"/>
                <a:cs typeface="Aegean"/>
              </a:rPr>
              <a:t>They </a:t>
            </a:r>
            <a:r>
              <a:rPr sz="2400" spc="-10" dirty="0">
                <a:latin typeface="Aegean"/>
                <a:cs typeface="Aegean"/>
              </a:rPr>
              <a:t>work </a:t>
            </a:r>
            <a:r>
              <a:rPr sz="2400" spc="110" dirty="0">
                <a:latin typeface="Aegean"/>
                <a:cs typeface="Aegean"/>
              </a:rPr>
              <a:t>on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130" dirty="0">
                <a:latin typeface="Aegean"/>
                <a:cs typeface="Aegean"/>
              </a:rPr>
              <a:t>energy </a:t>
            </a:r>
            <a:r>
              <a:rPr sz="2400" spc="30" dirty="0">
                <a:latin typeface="Aegean"/>
                <a:cs typeface="Aegean"/>
              </a:rPr>
              <a:t>conversion </a:t>
            </a:r>
            <a:r>
              <a:rPr sz="2400" spc="80" dirty="0">
                <a:latin typeface="Aegean"/>
                <a:cs typeface="Aegean"/>
              </a:rPr>
              <a:t>principle. </a:t>
            </a:r>
            <a:r>
              <a:rPr sz="2400" spc="20" dirty="0">
                <a:latin typeface="Aegean"/>
                <a:cs typeface="Aegean"/>
              </a:rPr>
              <a:t>They  </a:t>
            </a:r>
            <a:r>
              <a:rPr sz="2400" spc="85" dirty="0">
                <a:latin typeface="Aegean"/>
                <a:cs typeface="Aegean"/>
              </a:rPr>
              <a:t>produce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-100" dirty="0">
                <a:latin typeface="Aegean"/>
                <a:cs typeface="Aegean"/>
              </a:rPr>
              <a:t>electrical </a:t>
            </a:r>
            <a:r>
              <a:rPr sz="2400" spc="-40" dirty="0">
                <a:latin typeface="Aegean"/>
                <a:cs typeface="Aegean"/>
              </a:rPr>
              <a:t>signal</a:t>
            </a:r>
            <a:r>
              <a:rPr sz="2400" spc="520" dirty="0">
                <a:latin typeface="Aegean"/>
                <a:cs typeface="Aegean"/>
              </a:rPr>
              <a:t> </a:t>
            </a:r>
            <a:r>
              <a:rPr sz="2400" spc="-40" dirty="0">
                <a:latin typeface="Aegean"/>
                <a:cs typeface="Aegean"/>
              </a:rPr>
              <a:t>proportional</a:t>
            </a:r>
            <a:r>
              <a:rPr sz="2400" spc="520" dirty="0">
                <a:latin typeface="Aegean"/>
                <a:cs typeface="Aegean"/>
              </a:rPr>
              <a:t> </a:t>
            </a:r>
            <a:r>
              <a:rPr sz="2400" spc="-210" dirty="0">
                <a:latin typeface="Aegean"/>
                <a:cs typeface="Aegean"/>
              </a:rPr>
              <a:t>to </a:t>
            </a:r>
            <a:r>
              <a:rPr sz="2400" spc="80" dirty="0">
                <a:latin typeface="Aegean"/>
                <a:cs typeface="Aegean"/>
              </a:rPr>
              <a:t>the </a:t>
            </a:r>
            <a:r>
              <a:rPr sz="2400" spc="60" dirty="0">
                <a:latin typeface="Aegean"/>
                <a:cs typeface="Aegean"/>
              </a:rPr>
              <a:t>input</a:t>
            </a:r>
            <a:r>
              <a:rPr sz="2400" spc="720" dirty="0">
                <a:latin typeface="Aegean"/>
                <a:cs typeface="Aegean"/>
              </a:rPr>
              <a:t> </a:t>
            </a:r>
            <a:r>
              <a:rPr sz="2400" spc="-50" dirty="0">
                <a:latin typeface="Aegean"/>
                <a:cs typeface="Aegean"/>
              </a:rPr>
              <a:t>(physical  </a:t>
            </a:r>
            <a:r>
              <a:rPr sz="2400" spc="-85" dirty="0">
                <a:latin typeface="Aegean"/>
                <a:cs typeface="Aegean"/>
              </a:rPr>
              <a:t>quantity). </a:t>
            </a:r>
            <a:r>
              <a:rPr sz="2400" spc="-50" dirty="0">
                <a:latin typeface="Aegean"/>
                <a:cs typeface="Aegean"/>
              </a:rPr>
              <a:t>For </a:t>
            </a:r>
            <a:r>
              <a:rPr sz="2400" spc="150" dirty="0">
                <a:latin typeface="Aegean"/>
                <a:cs typeface="Aegean"/>
              </a:rPr>
              <a:t>example,</a:t>
            </a:r>
            <a:r>
              <a:rPr sz="2400" spc="-385" dirty="0">
                <a:latin typeface="Aegean"/>
                <a:cs typeface="Aegean"/>
              </a:rPr>
              <a:t> </a:t>
            </a:r>
            <a:r>
              <a:rPr sz="2400" spc="-135" dirty="0">
                <a:latin typeface="Aegean"/>
                <a:cs typeface="Aegean"/>
              </a:rPr>
              <a:t>a </a:t>
            </a:r>
            <a:r>
              <a:rPr sz="2400" spc="70" dirty="0">
                <a:latin typeface="Aegean"/>
                <a:cs typeface="Aegean"/>
              </a:rPr>
              <a:t>thermocouple </a:t>
            </a:r>
            <a:r>
              <a:rPr sz="2400" spc="-20" dirty="0">
                <a:latin typeface="Aegean"/>
                <a:cs typeface="Aegean"/>
              </a:rPr>
              <a:t>is </a:t>
            </a:r>
            <a:r>
              <a:rPr sz="2400" spc="65" dirty="0">
                <a:latin typeface="Aegean"/>
                <a:cs typeface="Aegean"/>
              </a:rPr>
              <a:t>an </a:t>
            </a:r>
            <a:r>
              <a:rPr sz="2400" spc="-65" dirty="0">
                <a:latin typeface="Aegean"/>
                <a:cs typeface="Aegean"/>
              </a:rPr>
              <a:t>active </a:t>
            </a:r>
            <a:r>
              <a:rPr sz="2400" spc="50" dirty="0">
                <a:latin typeface="Aegean"/>
                <a:cs typeface="Aegean"/>
              </a:rPr>
              <a:t>sensor.</a:t>
            </a:r>
            <a:endParaRPr sz="2400">
              <a:latin typeface="Aegean"/>
              <a:cs typeface="Aege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1942</Words>
  <Application>Microsoft Office PowerPoint</Application>
  <PresentationFormat>Custom</PresentationFormat>
  <Paragraphs>129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MICROCONTROLLER BASED SYSTEM DESIGN</vt:lpstr>
      <vt:lpstr>Sensor</vt:lpstr>
      <vt:lpstr>Sensor</vt:lpstr>
      <vt:lpstr>Transducer</vt:lpstr>
      <vt:lpstr>Transducer</vt:lpstr>
      <vt:lpstr>Actuator</vt:lpstr>
      <vt:lpstr>Examples of Sensors and Transducers</vt:lpstr>
      <vt:lpstr>Passive and active sensors</vt:lpstr>
      <vt:lpstr>Passive and active sensors</vt:lpstr>
      <vt:lpstr>Characteristics of Sensors</vt:lpstr>
      <vt:lpstr>Characteristics of Sensors</vt:lpstr>
      <vt:lpstr>Characteristics of Sensors</vt:lpstr>
      <vt:lpstr>Characteristics of Sensors</vt:lpstr>
      <vt:lpstr>Characteristics of Sensors</vt:lpstr>
      <vt:lpstr>Characteristics of Sensors</vt:lpstr>
      <vt:lpstr>Analogue Sensors</vt:lpstr>
      <vt:lpstr>Digital Sensors</vt:lpstr>
      <vt:lpstr>IR Sensor</vt:lpstr>
      <vt:lpstr>IR Sensor</vt:lpstr>
      <vt:lpstr>IR Sensor</vt:lpstr>
      <vt:lpstr>Sonar Sensor</vt:lpstr>
      <vt:lpstr>Sonar Sensor</vt:lpstr>
      <vt:lpstr>Sonar Sensor</vt:lpstr>
      <vt:lpstr>Resistance Temperature Detector (RTD)</vt:lpstr>
      <vt:lpstr>Resistance Temperature Detector (RTD)</vt:lpstr>
      <vt:lpstr>Resistance Temperature Detector (RTD)</vt:lpstr>
      <vt:lpstr>Temperature Sensor (LM-35)</vt:lpstr>
      <vt:lpstr>Temperature Sensor (LM-35)</vt:lpstr>
      <vt:lpstr>Light Sensor</vt:lpstr>
      <vt:lpstr>Light Sensor</vt:lpstr>
      <vt:lpstr>Light Sensor</vt:lpstr>
      <vt:lpstr>Photoconductivity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Afsana Ahmed Munia</dc:creator>
  <cp:lastModifiedBy>ASUS</cp:lastModifiedBy>
  <cp:revision>1</cp:revision>
  <dcterms:created xsi:type="dcterms:W3CDTF">2021-09-12T23:21:23Z</dcterms:created>
  <dcterms:modified xsi:type="dcterms:W3CDTF">2021-09-12T23:22:12Z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2018-07-16T00:00:00Z</vt:filetime>
  </property>
  <property fmtid="{D5CDD505-2E9C-101B-9397-08002B2CF9AE}" pid="3" name="Creator">
    <vt:lpwstr>www.convertapi.com      </vt:lpwstr>
  </property>
  <property fmtid="{D5CDD505-2E9C-101B-9397-08002B2CF9AE}" pid="4" name="LastSaved">
    <vt:filetime>2021-09-12T00:00:00Z</vt:filetime>
  </property>
</Properties>
</file>