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3" r:id="rId4"/>
    <p:sldId id="26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79A8A4"/>
    <a:srgbClr val="0033CC"/>
    <a:srgbClr val="023047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18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2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7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4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0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51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04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1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5517C16-4BBD-4211-9E29-0F5E52EBFCB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98543D1-B87D-4B13-A92F-FD77E93FC6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2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C46DC6-CF92-4977-B0B2-C992BE29B664}"/>
              </a:ext>
            </a:extLst>
          </p:cNvPr>
          <p:cNvSpPr/>
          <p:nvPr/>
        </p:nvSpPr>
        <p:spPr>
          <a:xfrm>
            <a:off x="0" y="1220514"/>
            <a:ext cx="12192000" cy="1524390"/>
          </a:xfrm>
          <a:prstGeom prst="rect">
            <a:avLst/>
          </a:prstGeom>
          <a:solidFill>
            <a:srgbClr val="219EBC"/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Accounting in Action</a:t>
            </a:r>
            <a:endParaRPr lang="en-US" sz="4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8907C6-BB7F-4DBB-9127-43AEE61D5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41051"/>
              </p:ext>
            </p:extLst>
          </p:nvPr>
        </p:nvGraphicFramePr>
        <p:xfrm>
          <a:off x="2603304" y="3484489"/>
          <a:ext cx="698539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391">
                  <a:extLst>
                    <a:ext uri="{9D8B030D-6E8A-4147-A177-3AD203B41FA5}">
                      <a16:colId xmlns:a16="http://schemas.microsoft.com/office/drawing/2014/main" val="3397735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Prepared By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1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Maisha Tasnim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59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Lecturer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98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Dept. of Arts &amp; Science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97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Ahsanullah University of Science &amp; Technology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39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33C0-7825-405F-8A2D-A9E9262A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Accounting?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1702-3DEA-42B7-BD4E-7C31F534C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395911" cy="416204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Accounting</a:t>
            </a:r>
            <a:r>
              <a:rPr lang="en-US" sz="3200" dirty="0">
                <a:solidFill>
                  <a:schemeClr val="tx1"/>
                </a:solidFill>
              </a:rPr>
              <a:t> consists of three basic activities-  </a:t>
            </a:r>
          </a:p>
          <a:p>
            <a:pPr marL="514350" indent="-514350">
              <a:buAutoNum type="romanLcParenBoth"/>
            </a:pPr>
            <a:r>
              <a:rPr lang="en-US" sz="3200" dirty="0">
                <a:solidFill>
                  <a:schemeClr val="tx1"/>
                </a:solidFill>
              </a:rPr>
              <a:t>To </a:t>
            </a:r>
            <a:r>
              <a:rPr lang="en-US" sz="3200" b="1" dirty="0">
                <a:solidFill>
                  <a:schemeClr val="tx1"/>
                </a:solidFill>
              </a:rPr>
              <a:t>identify, record, and communicate</a:t>
            </a:r>
            <a:r>
              <a:rPr lang="en-US" sz="3200" dirty="0">
                <a:solidFill>
                  <a:schemeClr val="tx1"/>
                </a:solidFill>
              </a:rPr>
              <a:t> the economic events of an </a:t>
            </a:r>
          </a:p>
          <a:p>
            <a:pPr marL="514350" indent="-514350">
              <a:buAutoNum type="romanLcParenBoth"/>
            </a:pPr>
            <a:r>
              <a:rPr lang="en-US" sz="3200" dirty="0">
                <a:solidFill>
                  <a:schemeClr val="tx1"/>
                </a:solidFill>
              </a:rPr>
              <a:t>organization to </a:t>
            </a:r>
          </a:p>
          <a:p>
            <a:pPr marL="514350" indent="-514350">
              <a:buAutoNum type="romanLcParenBoth"/>
            </a:pPr>
            <a:r>
              <a:rPr lang="en-US" sz="3200" dirty="0">
                <a:solidFill>
                  <a:schemeClr val="tx1"/>
                </a:solidFill>
              </a:rPr>
              <a:t>interested users.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99E82BB-04F3-4153-81BD-4FE6A52E6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58002"/>
              </p:ext>
            </p:extLst>
          </p:nvPr>
        </p:nvGraphicFramePr>
        <p:xfrm>
          <a:off x="7815263" y="4594225"/>
          <a:ext cx="13636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3" imgW="362520" imgH="491040" progId="Package">
                  <p:embed/>
                </p:oleObj>
              </mc:Choice>
              <mc:Fallback>
                <p:oleObj name="Packager Shell Object" showAsIcon="1" r:id="rId3" imgW="3625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5263" y="4594225"/>
                        <a:ext cx="1363662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B8C5-7C6A-4CB2-9C79-FB13F9DF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658" y="136358"/>
            <a:ext cx="8770571" cy="1432198"/>
          </a:xfrm>
        </p:spPr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/>
              <a:t>&amp; </a:t>
            </a:r>
            <a:r>
              <a:rPr lang="en-US" dirty="0" smtClean="0"/>
              <a:t>User</a:t>
            </a:r>
            <a:r>
              <a:rPr lang="en-US" dirty="0" smtClean="0"/>
              <a:t>s </a:t>
            </a:r>
            <a:r>
              <a:rPr lang="en-US" dirty="0"/>
              <a:t>of Accounting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BF2D-F435-4ACF-9545-2B7579C34E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68557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1"/>
                </a:solidFill>
              </a:rPr>
              <a:t>There are two broad groups of </a:t>
            </a:r>
            <a:r>
              <a:rPr lang="en-US" sz="2700" dirty="0" smtClean="0">
                <a:solidFill>
                  <a:schemeClr val="tx1"/>
                </a:solidFill>
              </a:rPr>
              <a:t>users</a:t>
            </a:r>
            <a:r>
              <a:rPr lang="en-US" sz="2700" dirty="0">
                <a:solidFill>
                  <a:schemeClr val="tx1"/>
                </a:solidFill>
              </a:rPr>
              <a:t>. users of financial information: internal users and external 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tx1"/>
                </a:solidFill>
              </a:rPr>
              <a:t>Internal Users: </a:t>
            </a:r>
            <a:r>
              <a:rPr lang="en-US" sz="2700" dirty="0">
                <a:solidFill>
                  <a:schemeClr val="tx1"/>
                </a:solidFill>
              </a:rPr>
              <a:t>Internal users of accounting information are managers who plan, organize, and run the business.</a:t>
            </a:r>
            <a:endParaRPr lang="en-US" sz="27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A2FE4B-3E5A-4C95-BE4A-548BB99F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3577389"/>
            <a:ext cx="10186737" cy="31442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9D96-9E33-42F1-BB35-04A96967841A}"/>
              </a:ext>
            </a:extLst>
          </p:cNvPr>
          <p:cNvCxnSpPr/>
          <p:nvPr/>
        </p:nvCxnSpPr>
        <p:spPr>
          <a:xfrm>
            <a:off x="3054016" y="1568557"/>
            <a:ext cx="8770571" cy="0"/>
          </a:xfrm>
          <a:prstGeom prst="line">
            <a:avLst/>
          </a:prstGeom>
          <a:ln w="28575">
            <a:solidFill>
              <a:srgbClr val="79A8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6D62B8-5EB3-4AA9-BD61-5228CF6ADCC6}"/>
              </a:ext>
            </a:extLst>
          </p:cNvPr>
          <p:cNvCxnSpPr/>
          <p:nvPr/>
        </p:nvCxnSpPr>
        <p:spPr>
          <a:xfrm>
            <a:off x="2917658" y="2179539"/>
            <a:ext cx="8770571" cy="0"/>
          </a:xfrm>
          <a:prstGeom prst="line">
            <a:avLst/>
          </a:prstGeom>
          <a:ln w="57150">
            <a:solidFill>
              <a:srgbClr val="FEF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B8C5-7C6A-4CB2-9C79-FB13F9DF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658" y="136358"/>
            <a:ext cx="8770571" cy="1560716"/>
          </a:xfrm>
        </p:spPr>
        <p:txBody>
          <a:bodyPr/>
          <a:lstStyle/>
          <a:p>
            <a:r>
              <a:rPr lang="en-US" dirty="0"/>
              <a:t>Uses &amp; Users of Accounting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BF2D-F435-4ACF-9545-2B7579C34E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8667" y="155651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External Users: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Individuals and organizations outside a company who want financial information about the company.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D62B8-5EB3-4AA9-BD61-5228CF6ADCC6}"/>
              </a:ext>
            </a:extLst>
          </p:cNvPr>
          <p:cNvCxnSpPr/>
          <p:nvPr/>
        </p:nvCxnSpPr>
        <p:spPr>
          <a:xfrm>
            <a:off x="2917658" y="2179539"/>
            <a:ext cx="8770571" cy="0"/>
          </a:xfrm>
          <a:prstGeom prst="line">
            <a:avLst/>
          </a:prstGeom>
          <a:ln w="57150">
            <a:solidFill>
              <a:srgbClr val="FEF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9D96-9E33-42F1-BB35-04A96967841A}"/>
              </a:ext>
            </a:extLst>
          </p:cNvPr>
          <p:cNvCxnSpPr/>
          <p:nvPr/>
        </p:nvCxnSpPr>
        <p:spPr>
          <a:xfrm>
            <a:off x="3054016" y="1568557"/>
            <a:ext cx="8770571" cy="0"/>
          </a:xfrm>
          <a:prstGeom prst="line">
            <a:avLst/>
          </a:prstGeom>
          <a:ln w="28575">
            <a:solidFill>
              <a:srgbClr val="79A8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74D8D38-14FB-44FB-AC98-5E9ABE00C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7" y="3456618"/>
            <a:ext cx="10524247" cy="30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CCE-175A-4427-B023-679B1804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658" y="312821"/>
            <a:ext cx="8770571" cy="1560716"/>
          </a:xfrm>
        </p:spPr>
        <p:txBody>
          <a:bodyPr/>
          <a:lstStyle/>
          <a:p>
            <a:r>
              <a:rPr lang="en-US" dirty="0"/>
              <a:t>Branches of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D922D-7FD3-44FC-80FA-CBD02C4D94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94324"/>
            <a:ext cx="10363826" cy="520522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There is two major branches of accounting. They are Financial Accounting &amp; Managerial Accounting.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</a:rPr>
              <a:t>Financial Accounting: </a:t>
            </a:r>
            <a:r>
              <a:rPr lang="en-US" sz="2800" dirty="0">
                <a:solidFill>
                  <a:schemeClr val="tx1"/>
                </a:solidFill>
              </a:rPr>
              <a:t>Financial accounting involves recording and classifying business transactions, and preparing and presenting financial statements to be used by internal and external users.</a:t>
            </a:r>
          </a:p>
          <a:p>
            <a:pPr marL="0" indent="0" algn="just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</a:rPr>
              <a:t>Managerial Accounting: </a:t>
            </a:r>
            <a:r>
              <a:rPr lang="en-US" sz="2800" dirty="0">
                <a:solidFill>
                  <a:schemeClr val="tx1"/>
                </a:solidFill>
              </a:rPr>
              <a:t>Managerial and management accounting focuses on providing information for use by internal users, the management.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There are other types of accounting as well such as Cost Accounting, Forensic Accounting. Tax Accounting etc.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FF4D88-3718-4EB1-A770-5594B429B544}"/>
              </a:ext>
            </a:extLst>
          </p:cNvPr>
          <p:cNvCxnSpPr/>
          <p:nvPr/>
        </p:nvCxnSpPr>
        <p:spPr>
          <a:xfrm>
            <a:off x="2917658" y="1137736"/>
            <a:ext cx="8770571" cy="0"/>
          </a:xfrm>
          <a:prstGeom prst="line">
            <a:avLst/>
          </a:prstGeom>
          <a:ln w="28575">
            <a:solidFill>
              <a:srgbClr val="79A8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47666B-AEB0-41EB-A403-D703087B8FF7}"/>
              </a:ext>
            </a:extLst>
          </p:cNvPr>
          <p:cNvCxnSpPr/>
          <p:nvPr/>
        </p:nvCxnSpPr>
        <p:spPr>
          <a:xfrm>
            <a:off x="2917658" y="2179539"/>
            <a:ext cx="8770571" cy="0"/>
          </a:xfrm>
          <a:prstGeom prst="line">
            <a:avLst/>
          </a:prstGeom>
          <a:ln w="57150">
            <a:solidFill>
              <a:srgbClr val="FEF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5A8B-B24C-49F8-B37D-DF4E01D6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Financial &amp; Managerial Accounting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9D1020-86FE-42CF-A9EB-BE84F6BCD55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7471609"/>
              </p:ext>
            </p:extLst>
          </p:nvPr>
        </p:nvGraphicFramePr>
        <p:xfrm>
          <a:off x="914400" y="2366963"/>
          <a:ext cx="10363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341263547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80130888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16549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Financial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External &amp; 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Only internal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1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Types of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Statement of Profit &amp; Loss, Statement of Financial Position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Job Cost Report, Cost of Goods Sold Report, Production Cost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4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Reported annually, semi-annually, and quarterly.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8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Purpose of the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 help the external users in making decisions.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 help the management in making plans and maintaining controls.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0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7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115D-B039-4FEB-8906-5E65A9DE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Objectives of Accounting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CB7E-4EA0-4068-BB76-4E7159067A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99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Compliance with Statutory Requirements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Safeguarding of Interest of Various Stakeholders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Helps in the Measurement of profit and Loss of Business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Presentation of Historical records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Periodic Reporting and Wide Availability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Reliability and Relevance</a:t>
            </a:r>
          </a:p>
          <a:p>
            <a:r>
              <a:rPr lang="en-US" sz="2800" dirty="0">
                <a:solidFill>
                  <a:schemeClr val="tx1"/>
                </a:solidFill>
              </a:rPr>
              <a:t>Easy to Understand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71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5859-01F2-43A2-B806-088DC9DD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Characteristics of Accounting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A592E-BB41-49BF-8C04-63831C60B09F}"/>
              </a:ext>
            </a:extLst>
          </p:cNvPr>
          <p:cNvSpPr txBox="1"/>
          <p:nvPr/>
        </p:nvSpPr>
        <p:spPr>
          <a:xfrm>
            <a:off x="3930316" y="2342147"/>
            <a:ext cx="491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Fundamental Characteristics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DFEDAB-F271-4C2F-8947-6D783A313DB1}"/>
              </a:ext>
            </a:extLst>
          </p:cNvPr>
          <p:cNvCxnSpPr>
            <a:cxnSpLocks/>
          </p:cNvCxnSpPr>
          <p:nvPr/>
        </p:nvCxnSpPr>
        <p:spPr>
          <a:xfrm flipV="1">
            <a:off x="3930316" y="2926922"/>
            <a:ext cx="4788198" cy="11652"/>
          </a:xfrm>
          <a:prstGeom prst="line">
            <a:avLst/>
          </a:prstGeom>
          <a:ln w="76200"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E045B-6ED1-4540-9073-988273C59D89}"/>
              </a:ext>
            </a:extLst>
          </p:cNvPr>
          <p:cNvSpPr/>
          <p:nvPr/>
        </p:nvSpPr>
        <p:spPr>
          <a:xfrm>
            <a:off x="2858753" y="3247003"/>
            <a:ext cx="2847475" cy="1009888"/>
          </a:xfrm>
          <a:prstGeom prst="rect">
            <a:avLst/>
          </a:prstGeom>
          <a:solidFill>
            <a:srgbClr val="023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RELEVANCE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043C5-BFD8-4217-A1F7-ECD6990DAED5}"/>
              </a:ext>
            </a:extLst>
          </p:cNvPr>
          <p:cNvSpPr/>
          <p:nvPr/>
        </p:nvSpPr>
        <p:spPr>
          <a:xfrm>
            <a:off x="6954253" y="3247003"/>
            <a:ext cx="2703094" cy="1009884"/>
          </a:xfrm>
          <a:prstGeom prst="rect">
            <a:avLst/>
          </a:prstGeom>
          <a:solidFill>
            <a:srgbClr val="023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FAITHFUL REPRESENTATION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15109-1545-4F21-A363-9C1BA692C6C4}"/>
              </a:ext>
            </a:extLst>
          </p:cNvPr>
          <p:cNvSpPr txBox="1"/>
          <p:nvPr/>
        </p:nvSpPr>
        <p:spPr>
          <a:xfrm>
            <a:off x="4282491" y="4488737"/>
            <a:ext cx="4436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Enhancing Characteristics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C888AC-FC10-4342-B1ED-7846770AC026}"/>
              </a:ext>
            </a:extLst>
          </p:cNvPr>
          <p:cNvCxnSpPr>
            <a:cxnSpLocks/>
          </p:cNvCxnSpPr>
          <p:nvPr/>
        </p:nvCxnSpPr>
        <p:spPr>
          <a:xfrm>
            <a:off x="1957137" y="5073512"/>
            <a:ext cx="8470231" cy="0"/>
          </a:xfrm>
          <a:prstGeom prst="line">
            <a:avLst/>
          </a:prstGeom>
          <a:ln w="76200">
            <a:solidFill>
              <a:srgbClr val="0033CC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A60EB49-CB55-4EE3-9864-2F9DD93CA282}"/>
              </a:ext>
            </a:extLst>
          </p:cNvPr>
          <p:cNvSpPr/>
          <p:nvPr/>
        </p:nvSpPr>
        <p:spPr>
          <a:xfrm>
            <a:off x="701064" y="5374829"/>
            <a:ext cx="2240126" cy="1009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VERIFIABILITY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7C37EE-47E6-4EFF-AB44-15D8C53A6B57}"/>
              </a:ext>
            </a:extLst>
          </p:cNvPr>
          <p:cNvSpPr/>
          <p:nvPr/>
        </p:nvSpPr>
        <p:spPr>
          <a:xfrm>
            <a:off x="3520698" y="5374829"/>
            <a:ext cx="2240126" cy="1009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TIMELINESS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D795A6-8683-4C90-9276-46DD8667B131}"/>
              </a:ext>
            </a:extLst>
          </p:cNvPr>
          <p:cNvSpPr/>
          <p:nvPr/>
        </p:nvSpPr>
        <p:spPr>
          <a:xfrm>
            <a:off x="6562384" y="5374829"/>
            <a:ext cx="2240126" cy="1009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UNDERSTANDABILITY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63E76B-0B77-411C-BD5A-DA8FDEE1F7AE}"/>
              </a:ext>
            </a:extLst>
          </p:cNvPr>
          <p:cNvSpPr/>
          <p:nvPr/>
        </p:nvSpPr>
        <p:spPr>
          <a:xfrm>
            <a:off x="9472862" y="5374829"/>
            <a:ext cx="2240126" cy="1009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COMPARABILITY</a:t>
            </a:r>
          </a:p>
        </p:txBody>
      </p:sp>
    </p:spTree>
    <p:extLst>
      <p:ext uri="{BB962C8B-B14F-4D97-AF65-F5344CB8AC3E}">
        <p14:creationId xmlns:p14="http://schemas.microsoft.com/office/powerpoint/2010/main" val="286010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1E66-064A-459E-B00F-9BD2FF0E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dirty="0"/>
              <a:t>Conceptual Framework and GAAP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D365-30AE-458B-A476-9611529ED4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9961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Conceptual Framework </a:t>
            </a:r>
            <a:r>
              <a:rPr lang="en-US" sz="2600" dirty="0">
                <a:solidFill>
                  <a:schemeClr val="tx1"/>
                </a:solidFill>
              </a:rPr>
              <a:t>of Accounting refers to the rule and standards that set the nature, function and limits of financial accounting and financial statements. This is developed by International Accounting Standards Board (IASB).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GAAP </a:t>
            </a:r>
            <a:r>
              <a:rPr lang="en-US" sz="2600" dirty="0">
                <a:solidFill>
                  <a:schemeClr val="tx1"/>
                </a:solidFill>
              </a:rPr>
              <a:t>(Generally Accepted Accounting Principles): The primary accounting standard-setting body in the United States, the Financial Accounting Standards Board (FASB) has developed GAAP which is also a set of rules and standards set for the companies in the USA.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956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400</TotalTime>
  <Words>418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Feathered</vt:lpstr>
      <vt:lpstr>Package</vt:lpstr>
      <vt:lpstr>PowerPoint Presentation</vt:lpstr>
      <vt:lpstr>What is Accounting?</vt:lpstr>
      <vt:lpstr>Uses &amp; Users of Accounting Information</vt:lpstr>
      <vt:lpstr>Uses &amp; Users of Accounting Information</vt:lpstr>
      <vt:lpstr>Branches of Accounting</vt:lpstr>
      <vt:lpstr>Difference between Financial &amp; Managerial Accounting</vt:lpstr>
      <vt:lpstr>Basic Objectives of Accounting Information</vt:lpstr>
      <vt:lpstr>Qualitative Characteristics of Accounting Information</vt:lpstr>
      <vt:lpstr>Conceptual Framework and GAAP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PC</cp:lastModifiedBy>
  <cp:revision>28</cp:revision>
  <dcterms:created xsi:type="dcterms:W3CDTF">2021-06-19T16:10:01Z</dcterms:created>
  <dcterms:modified xsi:type="dcterms:W3CDTF">2021-06-20T03:42:51Z</dcterms:modified>
</cp:coreProperties>
</file>