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9"/>
  </p:notesMasterIdLst>
  <p:sldIdLst>
    <p:sldId id="256" r:id="rId2"/>
    <p:sldId id="257" r:id="rId3"/>
    <p:sldId id="258" r:id="rId4"/>
    <p:sldId id="259" r:id="rId5"/>
    <p:sldId id="260" r:id="rId6"/>
    <p:sldId id="270" r:id="rId7"/>
    <p:sldId id="261" r:id="rId8"/>
    <p:sldId id="262" r:id="rId9"/>
    <p:sldId id="274" r:id="rId10"/>
    <p:sldId id="263" r:id="rId11"/>
    <p:sldId id="267" r:id="rId12"/>
    <p:sldId id="265" r:id="rId13"/>
    <p:sldId id="272" r:id="rId14"/>
    <p:sldId id="266" r:id="rId15"/>
    <p:sldId id="268" r:id="rId16"/>
    <p:sldId id="273" r:id="rId17"/>
    <p:sldId id="2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589A10-7395-40BD-8D08-28BFDAD9AC61}" type="datetimeFigureOut">
              <a:rPr lang="en-US" smtClean="0"/>
              <a:t>6/29/2021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11021-C846-406B-8036-9FDF923DF715}" type="slidenum">
              <a:rPr lang="en-US" smtClean="0"/>
              <a:t>‹#›</a:t>
            </a:fld>
            <a:endParaRPr lang="en-US"/>
          </a:p>
        </p:txBody>
      </p:sp>
    </p:spTree>
    <p:extLst>
      <p:ext uri="{BB962C8B-B14F-4D97-AF65-F5344CB8AC3E}">
        <p14:creationId xmlns:p14="http://schemas.microsoft.com/office/powerpoint/2010/main" val="1042067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911021-C846-406B-8036-9FDF923DF715}" type="slidenum">
              <a:rPr lang="en-US" smtClean="0"/>
              <a:t>14</a:t>
            </a:fld>
            <a:endParaRPr lang="en-US"/>
          </a:p>
        </p:txBody>
      </p:sp>
    </p:spTree>
    <p:extLst>
      <p:ext uri="{BB962C8B-B14F-4D97-AF65-F5344CB8AC3E}">
        <p14:creationId xmlns:p14="http://schemas.microsoft.com/office/powerpoint/2010/main" val="20867130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68A7269D-E1D9-4273-BC5F-04FEAA5870B6}" type="datetimeFigureOut">
              <a:rPr lang="en-US" smtClean="0"/>
              <a:t>6/29/2021</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3C95E5FD-6CF9-4C1D-81E7-E6D229426D56}" type="slidenum">
              <a:rPr lang="en-US" smtClean="0"/>
              <a:t>‹#›</a:t>
            </a:fld>
            <a:endParaRPr lang="en-US"/>
          </a:p>
        </p:txBody>
      </p:sp>
    </p:spTree>
    <p:extLst>
      <p:ext uri="{BB962C8B-B14F-4D97-AF65-F5344CB8AC3E}">
        <p14:creationId xmlns:p14="http://schemas.microsoft.com/office/powerpoint/2010/main" val="16901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8A7269D-E1D9-4273-BC5F-04FEAA5870B6}"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3C95E5FD-6CF9-4C1D-81E7-E6D229426D56}" type="slidenum">
              <a:rPr lang="en-US" smtClean="0"/>
              <a:t>‹#›</a:t>
            </a:fld>
            <a:endParaRPr lang="en-US"/>
          </a:p>
        </p:txBody>
      </p:sp>
    </p:spTree>
    <p:extLst>
      <p:ext uri="{BB962C8B-B14F-4D97-AF65-F5344CB8AC3E}">
        <p14:creationId xmlns:p14="http://schemas.microsoft.com/office/powerpoint/2010/main" val="3915515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8A7269D-E1D9-4273-BC5F-04FEAA5870B6}"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3C95E5FD-6CF9-4C1D-81E7-E6D229426D56}" type="slidenum">
              <a:rPr lang="en-US" smtClean="0"/>
              <a:t>‹#›</a:t>
            </a:fld>
            <a:endParaRPr lang="en-US"/>
          </a:p>
        </p:txBody>
      </p:sp>
    </p:spTree>
    <p:extLst>
      <p:ext uri="{BB962C8B-B14F-4D97-AF65-F5344CB8AC3E}">
        <p14:creationId xmlns:p14="http://schemas.microsoft.com/office/powerpoint/2010/main" val="4088488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8A7269D-E1D9-4273-BC5F-04FEAA5870B6}"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3C95E5FD-6CF9-4C1D-81E7-E6D229426D56}" type="slidenum">
              <a:rPr lang="en-US" smtClean="0"/>
              <a:t>‹#›</a:t>
            </a:fld>
            <a:endParaRPr lang="en-US"/>
          </a:p>
        </p:txBody>
      </p:sp>
    </p:spTree>
    <p:extLst>
      <p:ext uri="{BB962C8B-B14F-4D97-AF65-F5344CB8AC3E}">
        <p14:creationId xmlns:p14="http://schemas.microsoft.com/office/powerpoint/2010/main" val="2105376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A7269D-E1D9-4273-BC5F-04FEAA5870B6}"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3C95E5FD-6CF9-4C1D-81E7-E6D229426D56}" type="slidenum">
              <a:rPr lang="en-US" smtClean="0"/>
              <a:t>‹#›</a:t>
            </a:fld>
            <a:endParaRPr lang="en-US"/>
          </a:p>
        </p:txBody>
      </p:sp>
    </p:spTree>
    <p:extLst>
      <p:ext uri="{BB962C8B-B14F-4D97-AF65-F5344CB8AC3E}">
        <p14:creationId xmlns:p14="http://schemas.microsoft.com/office/powerpoint/2010/main" val="1221926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8A7269D-E1D9-4273-BC5F-04FEAA5870B6}" type="datetimeFigureOut">
              <a:rPr lang="en-US" smtClean="0"/>
              <a:t>6/29/2021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3C95E5FD-6CF9-4C1D-81E7-E6D229426D56}" type="slidenum">
              <a:rPr lang="en-US" smtClean="0"/>
              <a:t>‹#›</a:t>
            </a:fld>
            <a:endParaRPr lang="en-US"/>
          </a:p>
        </p:txBody>
      </p:sp>
    </p:spTree>
    <p:extLst>
      <p:ext uri="{BB962C8B-B14F-4D97-AF65-F5344CB8AC3E}">
        <p14:creationId xmlns:p14="http://schemas.microsoft.com/office/powerpoint/2010/main" val="968873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8A7269D-E1D9-4273-BC5F-04FEAA5870B6}" type="datetimeFigureOut">
              <a:rPr lang="en-US" smtClean="0"/>
              <a:t>6/29/2021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3C95E5FD-6CF9-4C1D-81E7-E6D229426D56}" type="slidenum">
              <a:rPr lang="en-US" smtClean="0"/>
              <a:t>‹#›</a:t>
            </a:fld>
            <a:endParaRPr lang="en-US"/>
          </a:p>
        </p:txBody>
      </p:sp>
    </p:spTree>
    <p:extLst>
      <p:ext uri="{BB962C8B-B14F-4D97-AF65-F5344CB8AC3E}">
        <p14:creationId xmlns:p14="http://schemas.microsoft.com/office/powerpoint/2010/main" val="806413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68A7269D-E1D9-4273-BC5F-04FEAA5870B6}" type="datetimeFigureOut">
              <a:rPr lang="en-US" smtClean="0"/>
              <a:t>6/29/2021</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3C95E5FD-6CF9-4C1D-81E7-E6D229426D56}" type="slidenum">
              <a:rPr lang="en-US" smtClean="0"/>
              <a:t>‹#›</a:t>
            </a:fld>
            <a:endParaRPr lang="en-US"/>
          </a:p>
        </p:txBody>
      </p:sp>
    </p:spTree>
    <p:extLst>
      <p:ext uri="{BB962C8B-B14F-4D97-AF65-F5344CB8AC3E}">
        <p14:creationId xmlns:p14="http://schemas.microsoft.com/office/powerpoint/2010/main" val="2651383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A7269D-E1D9-4273-BC5F-04FEAA5870B6}" type="datetimeFigureOut">
              <a:rPr lang="en-US" smtClean="0"/>
              <a:t>6/29/2021</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3C95E5FD-6CF9-4C1D-81E7-E6D229426D56}" type="slidenum">
              <a:rPr lang="en-US" smtClean="0"/>
              <a:t>‹#›</a:t>
            </a:fld>
            <a:endParaRPr lang="en-US"/>
          </a:p>
        </p:txBody>
      </p:sp>
    </p:spTree>
    <p:extLst>
      <p:ext uri="{BB962C8B-B14F-4D97-AF65-F5344CB8AC3E}">
        <p14:creationId xmlns:p14="http://schemas.microsoft.com/office/powerpoint/2010/main" val="333499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A7269D-E1D9-4273-BC5F-04FEAA5870B6}"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3C95E5FD-6CF9-4C1D-81E7-E6D229426D56}" type="slidenum">
              <a:rPr lang="en-US" smtClean="0"/>
              <a:t>‹#›</a:t>
            </a:fld>
            <a:endParaRPr lang="en-US"/>
          </a:p>
        </p:txBody>
      </p:sp>
    </p:spTree>
    <p:extLst>
      <p:ext uri="{BB962C8B-B14F-4D97-AF65-F5344CB8AC3E}">
        <p14:creationId xmlns:p14="http://schemas.microsoft.com/office/powerpoint/2010/main" val="290696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A7269D-E1D9-4273-BC5F-04FEAA5870B6}"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3C95E5FD-6CF9-4C1D-81E7-E6D229426D56}" type="slidenum">
              <a:rPr lang="en-US" smtClean="0"/>
              <a:t>‹#›</a:t>
            </a:fld>
            <a:endParaRPr lang="en-US"/>
          </a:p>
        </p:txBody>
      </p:sp>
    </p:spTree>
    <p:extLst>
      <p:ext uri="{BB962C8B-B14F-4D97-AF65-F5344CB8AC3E}">
        <p14:creationId xmlns:p14="http://schemas.microsoft.com/office/powerpoint/2010/main" val="28094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A7269D-E1D9-4273-BC5F-04FEAA5870B6}"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3C95E5FD-6CF9-4C1D-81E7-E6D229426D56}" type="slidenum">
              <a:rPr lang="en-US" smtClean="0"/>
              <a:t>‹#›</a:t>
            </a:fld>
            <a:endParaRPr lang="en-US"/>
          </a:p>
        </p:txBody>
      </p:sp>
    </p:spTree>
    <p:extLst>
      <p:ext uri="{BB962C8B-B14F-4D97-AF65-F5344CB8AC3E}">
        <p14:creationId xmlns:p14="http://schemas.microsoft.com/office/powerpoint/2010/main" val="129429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A7269D-E1D9-4273-BC5F-04FEAA5870B6}" type="datetimeFigureOut">
              <a:rPr lang="en-US" smtClean="0"/>
              <a:t>6/29/2021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3C95E5FD-6CF9-4C1D-81E7-E6D229426D56}" type="slidenum">
              <a:rPr lang="en-US" smtClean="0"/>
              <a:t>‹#›</a:t>
            </a:fld>
            <a:endParaRPr lang="en-US"/>
          </a:p>
        </p:txBody>
      </p:sp>
    </p:spTree>
    <p:extLst>
      <p:ext uri="{BB962C8B-B14F-4D97-AF65-F5344CB8AC3E}">
        <p14:creationId xmlns:p14="http://schemas.microsoft.com/office/powerpoint/2010/main" val="648808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A7269D-E1D9-4273-BC5F-04FEAA5870B6}" type="datetimeFigureOut">
              <a:rPr lang="en-US" smtClean="0"/>
              <a:t>6/29/2021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3C95E5FD-6CF9-4C1D-81E7-E6D229426D56}" type="slidenum">
              <a:rPr lang="en-US" smtClean="0"/>
              <a:t>‹#›</a:t>
            </a:fld>
            <a:endParaRPr lang="en-US"/>
          </a:p>
        </p:txBody>
      </p:sp>
    </p:spTree>
    <p:extLst>
      <p:ext uri="{BB962C8B-B14F-4D97-AF65-F5344CB8AC3E}">
        <p14:creationId xmlns:p14="http://schemas.microsoft.com/office/powerpoint/2010/main" val="227257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68A7269D-E1D9-4273-BC5F-04FEAA5870B6}" type="datetimeFigureOut">
              <a:rPr lang="en-US" smtClean="0"/>
              <a:t>6/29/2021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3C95E5FD-6CF9-4C1D-81E7-E6D229426D56}" type="slidenum">
              <a:rPr lang="en-US" smtClean="0"/>
              <a:t>‹#›</a:t>
            </a:fld>
            <a:endParaRPr lang="en-US"/>
          </a:p>
        </p:txBody>
      </p:sp>
    </p:spTree>
    <p:extLst>
      <p:ext uri="{BB962C8B-B14F-4D97-AF65-F5344CB8AC3E}">
        <p14:creationId xmlns:p14="http://schemas.microsoft.com/office/powerpoint/2010/main" val="2595473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8A7269D-E1D9-4273-BC5F-04FEAA5870B6}"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3C95E5FD-6CF9-4C1D-81E7-E6D229426D56}" type="slidenum">
              <a:rPr lang="en-US" smtClean="0"/>
              <a:t>‹#›</a:t>
            </a:fld>
            <a:endParaRPr lang="en-US"/>
          </a:p>
        </p:txBody>
      </p:sp>
    </p:spTree>
    <p:extLst>
      <p:ext uri="{BB962C8B-B14F-4D97-AF65-F5344CB8AC3E}">
        <p14:creationId xmlns:p14="http://schemas.microsoft.com/office/powerpoint/2010/main" val="3766303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8A7269D-E1D9-4273-BC5F-04FEAA5870B6}"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3C95E5FD-6CF9-4C1D-81E7-E6D229426D56}" type="slidenum">
              <a:rPr lang="en-US" smtClean="0"/>
              <a:t>‹#›</a:t>
            </a:fld>
            <a:endParaRPr lang="en-US"/>
          </a:p>
        </p:txBody>
      </p:sp>
    </p:spTree>
    <p:extLst>
      <p:ext uri="{BB962C8B-B14F-4D97-AF65-F5344CB8AC3E}">
        <p14:creationId xmlns:p14="http://schemas.microsoft.com/office/powerpoint/2010/main" val="207252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68A7269D-E1D9-4273-BC5F-04FEAA5870B6}" type="datetimeFigureOut">
              <a:rPr lang="en-US" smtClean="0"/>
              <a:t>6/29/2021</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3C95E5FD-6CF9-4C1D-81E7-E6D229426D56}" type="slidenum">
              <a:rPr lang="en-US" smtClean="0"/>
              <a:t>‹#›</a:t>
            </a:fld>
            <a:endParaRPr lang="en-US"/>
          </a:p>
        </p:txBody>
      </p:sp>
    </p:spTree>
    <p:extLst>
      <p:ext uri="{BB962C8B-B14F-4D97-AF65-F5344CB8AC3E}">
        <p14:creationId xmlns:p14="http://schemas.microsoft.com/office/powerpoint/2010/main" val="3785590338"/>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3688" y="2226503"/>
            <a:ext cx="5020431" cy="1778561"/>
          </a:xfrm>
        </p:spPr>
        <p:txBody>
          <a:bodyPr/>
          <a:lstStyle/>
          <a:p>
            <a:pPr algn="ctr"/>
            <a:r>
              <a:rPr lang="en-GB" b="1" dirty="0" smtClean="0"/>
              <a:t>Introduction to Accounting </a:t>
            </a:r>
            <a:endParaRPr lang="en-US" b="1" dirty="0"/>
          </a:p>
        </p:txBody>
      </p:sp>
      <p:sp>
        <p:nvSpPr>
          <p:cNvPr id="3" name="Subtitle 2"/>
          <p:cNvSpPr>
            <a:spLocks noGrp="1"/>
          </p:cNvSpPr>
          <p:nvPr>
            <p:ph type="subTitle" idx="1"/>
          </p:nvPr>
        </p:nvSpPr>
        <p:spPr>
          <a:xfrm>
            <a:off x="533400" y="3228536"/>
            <a:ext cx="7854696" cy="632512"/>
          </a:xfrm>
        </p:spPr>
        <p:txBody>
          <a:bodyPr/>
          <a:lstStyle/>
          <a:p>
            <a:r>
              <a:rPr lang="en-GB" b="1" dirty="0" smtClean="0">
                <a:solidFill>
                  <a:schemeClr val="tx1"/>
                </a:solidFill>
              </a:rPr>
              <a:t>Part 2</a:t>
            </a:r>
          </a:p>
          <a:p>
            <a:endParaRPr lang="en-US" dirty="0"/>
          </a:p>
        </p:txBody>
      </p:sp>
      <p:sp>
        <p:nvSpPr>
          <p:cNvPr id="4" name="TextBox 3"/>
          <p:cNvSpPr txBox="1"/>
          <p:nvPr/>
        </p:nvSpPr>
        <p:spPr>
          <a:xfrm>
            <a:off x="605136" y="4653136"/>
            <a:ext cx="7704856" cy="1477328"/>
          </a:xfrm>
          <a:prstGeom prst="rect">
            <a:avLst/>
          </a:prstGeom>
          <a:noFill/>
        </p:spPr>
        <p:txBody>
          <a:bodyPr wrap="square" rtlCol="0">
            <a:spAutoFit/>
          </a:bodyPr>
          <a:lstStyle/>
          <a:p>
            <a:r>
              <a:rPr lang="en-GB" dirty="0" smtClean="0">
                <a:solidFill>
                  <a:schemeClr val="bg1"/>
                </a:solidFill>
              </a:rPr>
              <a:t>Prepared by :</a:t>
            </a:r>
          </a:p>
          <a:p>
            <a:r>
              <a:rPr lang="en-GB" dirty="0" err="1" smtClean="0">
                <a:solidFill>
                  <a:schemeClr val="bg1"/>
                </a:solidFill>
              </a:rPr>
              <a:t>Maisha</a:t>
            </a:r>
            <a:r>
              <a:rPr lang="en-GB" dirty="0" smtClean="0">
                <a:solidFill>
                  <a:schemeClr val="bg1"/>
                </a:solidFill>
              </a:rPr>
              <a:t> </a:t>
            </a:r>
            <a:r>
              <a:rPr lang="en-GB" dirty="0" err="1" smtClean="0">
                <a:solidFill>
                  <a:schemeClr val="bg1"/>
                </a:solidFill>
              </a:rPr>
              <a:t>Tasnim</a:t>
            </a:r>
            <a:endParaRPr lang="en-GB" dirty="0" smtClean="0">
              <a:solidFill>
                <a:schemeClr val="bg1"/>
              </a:solidFill>
            </a:endParaRPr>
          </a:p>
          <a:p>
            <a:r>
              <a:rPr lang="en-GB" dirty="0" smtClean="0">
                <a:solidFill>
                  <a:schemeClr val="bg1"/>
                </a:solidFill>
              </a:rPr>
              <a:t>Lecturer </a:t>
            </a:r>
          </a:p>
          <a:p>
            <a:r>
              <a:rPr lang="en-GB" dirty="0" smtClean="0">
                <a:solidFill>
                  <a:schemeClr val="bg1"/>
                </a:solidFill>
              </a:rPr>
              <a:t>Dept. of Arts &amp; Science</a:t>
            </a:r>
          </a:p>
          <a:p>
            <a:r>
              <a:rPr lang="en-GB" dirty="0" smtClean="0">
                <a:solidFill>
                  <a:schemeClr val="bg1"/>
                </a:solidFill>
              </a:rPr>
              <a:t>Ahsanullah University of Science &amp; Technology</a:t>
            </a:r>
            <a:endParaRPr lang="en-US" dirty="0">
              <a:solidFill>
                <a:schemeClr val="bg1"/>
              </a:solidFill>
            </a:endParaRPr>
          </a:p>
        </p:txBody>
      </p:sp>
    </p:spTree>
    <p:extLst>
      <p:ext uri="{BB962C8B-B14F-4D97-AF65-F5344CB8AC3E}">
        <p14:creationId xmlns:p14="http://schemas.microsoft.com/office/powerpoint/2010/main" val="2227904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Matching Principle</a:t>
            </a:r>
            <a:endParaRPr lang="en-US" dirty="0"/>
          </a:p>
        </p:txBody>
      </p:sp>
      <p:sp>
        <p:nvSpPr>
          <p:cNvPr id="3" name="Content Placeholder 2"/>
          <p:cNvSpPr>
            <a:spLocks noGrp="1"/>
          </p:cNvSpPr>
          <p:nvPr>
            <p:ph idx="1"/>
          </p:nvPr>
        </p:nvSpPr>
        <p:spPr>
          <a:xfrm>
            <a:off x="864382" y="2489200"/>
            <a:ext cx="7452034" cy="3530600"/>
          </a:xfrm>
        </p:spPr>
        <p:txBody>
          <a:bodyPr/>
          <a:lstStyle/>
          <a:p>
            <a:pPr algn="just"/>
            <a:r>
              <a:rPr lang="en-GB" sz="2000" b="1" dirty="0" smtClean="0">
                <a:solidFill>
                  <a:schemeClr val="tx1"/>
                </a:solidFill>
              </a:rPr>
              <a:t>This principle requires the business organisations to apply accrual basis of accounting. Revenues must match with the expenses.</a:t>
            </a:r>
          </a:p>
          <a:p>
            <a:pPr algn="just"/>
            <a:r>
              <a:rPr lang="en-GB" sz="2000" b="1" dirty="0" smtClean="0">
                <a:solidFill>
                  <a:schemeClr val="tx1"/>
                </a:solidFill>
              </a:rPr>
              <a:t>X bookshop buys 10 books with </a:t>
            </a:r>
            <a:r>
              <a:rPr lang="en-GB" sz="2000" b="1" dirty="0" err="1" smtClean="0">
                <a:solidFill>
                  <a:schemeClr val="tx1"/>
                </a:solidFill>
              </a:rPr>
              <a:t>tk</a:t>
            </a:r>
            <a:r>
              <a:rPr lang="en-GB" sz="2000" b="1" dirty="0" smtClean="0">
                <a:solidFill>
                  <a:schemeClr val="tx1"/>
                </a:solidFill>
              </a:rPr>
              <a:t> 1000. Then it sells 5 books at </a:t>
            </a:r>
            <a:r>
              <a:rPr lang="en-GB" sz="2000" b="1" dirty="0" err="1" smtClean="0">
                <a:solidFill>
                  <a:schemeClr val="tx1"/>
                </a:solidFill>
              </a:rPr>
              <a:t>tk</a:t>
            </a:r>
            <a:r>
              <a:rPr lang="en-GB" sz="2000" b="1" dirty="0" smtClean="0">
                <a:solidFill>
                  <a:schemeClr val="tx1"/>
                </a:solidFill>
              </a:rPr>
              <a:t> 750. </a:t>
            </a:r>
            <a:endParaRPr lang="en-GB" sz="2000" b="1" dirty="0">
              <a:solidFill>
                <a:schemeClr val="tx1"/>
              </a:solidFill>
            </a:endParaRPr>
          </a:p>
          <a:p>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623543724"/>
              </p:ext>
            </p:extLst>
          </p:nvPr>
        </p:nvGraphicFramePr>
        <p:xfrm>
          <a:off x="1115616" y="4365104"/>
          <a:ext cx="7200800" cy="1829165"/>
        </p:xfrm>
        <a:graphic>
          <a:graphicData uri="http://schemas.openxmlformats.org/drawingml/2006/table">
            <a:tbl>
              <a:tblPr firstRow="1" bandRow="1">
                <a:tableStyleId>{5940675A-B579-460E-94D1-54222C63F5DA}</a:tableStyleId>
              </a:tblPr>
              <a:tblGrid>
                <a:gridCol w="5328592">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tblGrid>
              <a:tr h="504056">
                <a:tc>
                  <a:txBody>
                    <a:bodyPr/>
                    <a:lstStyle/>
                    <a:p>
                      <a:r>
                        <a:rPr lang="en-GB" sz="2000" b="1" dirty="0" smtClean="0"/>
                        <a:t>transactions</a:t>
                      </a:r>
                      <a:endParaRPr lang="en-US" sz="2000" b="1" dirty="0"/>
                    </a:p>
                  </a:txBody>
                  <a:tcPr/>
                </a:tc>
                <a:tc>
                  <a:txBody>
                    <a:bodyPr/>
                    <a:lstStyle/>
                    <a:p>
                      <a:r>
                        <a:rPr lang="en-GB" sz="2000" b="1" dirty="0" smtClean="0"/>
                        <a:t>Amount</a:t>
                      </a:r>
                      <a:endParaRPr lang="en-US" sz="2000" b="1" dirty="0"/>
                    </a:p>
                  </a:txBody>
                  <a:tcPr/>
                </a:tc>
                <a:extLst>
                  <a:ext uri="{0D108BD9-81ED-4DB2-BD59-A6C34878D82A}">
                    <a16:rowId xmlns:a16="http://schemas.microsoft.com/office/drawing/2014/main" val="10000"/>
                  </a:ext>
                </a:extLst>
              </a:tr>
              <a:tr h="624069">
                <a:tc>
                  <a:txBody>
                    <a:bodyPr/>
                    <a:lstStyle/>
                    <a:p>
                      <a:r>
                        <a:rPr lang="en-GB" sz="2000" b="1" dirty="0" smtClean="0"/>
                        <a:t>Sales Revenue from</a:t>
                      </a:r>
                      <a:r>
                        <a:rPr lang="en-GB" sz="2000" b="1" baseline="0" dirty="0" smtClean="0"/>
                        <a:t> 5 books </a:t>
                      </a:r>
                      <a:endParaRPr lang="en-US" sz="2000" b="1" dirty="0"/>
                    </a:p>
                  </a:txBody>
                  <a:tcPr/>
                </a:tc>
                <a:tc>
                  <a:txBody>
                    <a:bodyPr/>
                    <a:lstStyle/>
                    <a:p>
                      <a:r>
                        <a:rPr lang="en-GB" sz="2000" b="1" dirty="0" smtClean="0"/>
                        <a:t>750</a:t>
                      </a:r>
                      <a:endParaRPr lang="en-US" sz="2000" b="1" dirty="0"/>
                    </a:p>
                  </a:txBody>
                  <a:tcPr/>
                </a:tc>
                <a:extLst>
                  <a:ext uri="{0D108BD9-81ED-4DB2-BD59-A6C34878D82A}">
                    <a16:rowId xmlns:a16="http://schemas.microsoft.com/office/drawing/2014/main" val="10001"/>
                  </a:ext>
                </a:extLst>
              </a:tr>
              <a:tr h="624069">
                <a:tc>
                  <a:txBody>
                    <a:bodyPr/>
                    <a:lstStyle/>
                    <a:p>
                      <a:r>
                        <a:rPr lang="en-GB" sz="2000" b="1" dirty="0" smtClean="0"/>
                        <a:t>Cost of sales (10 or 5 books?)</a:t>
                      </a:r>
                      <a:endParaRPr lang="en-US" sz="2000" b="1" dirty="0"/>
                    </a:p>
                  </a:txBody>
                  <a:tcPr/>
                </a:tc>
                <a:tc>
                  <a:txBody>
                    <a:bodyPr/>
                    <a:lstStyle/>
                    <a:p>
                      <a:r>
                        <a:rPr lang="en-GB" sz="2000" b="1" dirty="0" smtClean="0"/>
                        <a:t>(1000 or 500?)</a:t>
                      </a:r>
                      <a:endParaRPr lang="en-US" sz="2000" b="1"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00181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Full Disclosure Principle</a:t>
            </a:r>
            <a:endParaRPr lang="en-US" dirty="0"/>
          </a:p>
        </p:txBody>
      </p:sp>
      <p:sp>
        <p:nvSpPr>
          <p:cNvPr id="3" name="Content Placeholder 2"/>
          <p:cNvSpPr>
            <a:spLocks noGrp="1"/>
          </p:cNvSpPr>
          <p:nvPr>
            <p:ph idx="1"/>
          </p:nvPr>
        </p:nvSpPr>
        <p:spPr>
          <a:xfrm>
            <a:off x="864382" y="2489200"/>
            <a:ext cx="7812074" cy="3530600"/>
          </a:xfrm>
        </p:spPr>
        <p:txBody>
          <a:bodyPr>
            <a:noAutofit/>
          </a:bodyPr>
          <a:lstStyle/>
          <a:p>
            <a:pPr algn="just"/>
            <a:r>
              <a:rPr lang="en-US" sz="2000" b="1" dirty="0">
                <a:solidFill>
                  <a:schemeClr val="tx1"/>
                </a:solidFill>
              </a:rPr>
              <a:t>If certain information is important to an investor or lender using the financial statements, that information should be disclosed within the statement or in the notes to the statement</a:t>
            </a:r>
            <a:r>
              <a:rPr lang="en-US" sz="2000" b="1" dirty="0" smtClean="0">
                <a:solidFill>
                  <a:schemeClr val="tx1"/>
                </a:solidFill>
              </a:rPr>
              <a:t>.</a:t>
            </a:r>
          </a:p>
          <a:p>
            <a:pPr algn="just"/>
            <a:r>
              <a:rPr lang="en-US" sz="2000" b="1" dirty="0">
                <a:solidFill>
                  <a:schemeClr val="tx1"/>
                </a:solidFill>
              </a:rPr>
              <a:t>As an example, let's say a company is named in a lawsuit that demands a significant amount of money. When the financial statements are prepared it is not clear whether the company will be able to defend itself or whether it might lose the lawsuit. As a result of these conditions and because of the full disclosure principle the lawsuit will be described in the notes to the financial statements</a:t>
            </a:r>
          </a:p>
        </p:txBody>
      </p:sp>
    </p:spTree>
    <p:extLst>
      <p:ext uri="{BB962C8B-B14F-4D97-AF65-F5344CB8AC3E}">
        <p14:creationId xmlns:p14="http://schemas.microsoft.com/office/powerpoint/2010/main" val="2381217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Revenue Recognition Principle</a:t>
            </a:r>
            <a:endParaRPr lang="en-US" dirty="0"/>
          </a:p>
        </p:txBody>
      </p:sp>
      <p:sp>
        <p:nvSpPr>
          <p:cNvPr id="3" name="Content Placeholder 2"/>
          <p:cNvSpPr>
            <a:spLocks noGrp="1"/>
          </p:cNvSpPr>
          <p:nvPr>
            <p:ph idx="1"/>
          </p:nvPr>
        </p:nvSpPr>
        <p:spPr>
          <a:xfrm>
            <a:off x="864382" y="2489200"/>
            <a:ext cx="7596050" cy="3530600"/>
          </a:xfrm>
        </p:spPr>
        <p:txBody>
          <a:bodyPr>
            <a:normAutofit/>
          </a:bodyPr>
          <a:lstStyle/>
          <a:p>
            <a:pPr algn="just"/>
            <a:r>
              <a:rPr lang="en-US" sz="2000" b="1" dirty="0">
                <a:solidFill>
                  <a:schemeClr val="tx1"/>
                </a:solidFill>
              </a:rPr>
              <a:t>Under </a:t>
            </a:r>
            <a:r>
              <a:rPr lang="en-US" sz="2000" b="1" dirty="0" smtClean="0">
                <a:solidFill>
                  <a:schemeClr val="tx1"/>
                </a:solidFill>
              </a:rPr>
              <a:t>this principle, </a:t>
            </a:r>
            <a:r>
              <a:rPr lang="en-US" sz="2000" b="1" dirty="0">
                <a:solidFill>
                  <a:schemeClr val="tx1"/>
                </a:solidFill>
              </a:rPr>
              <a:t>revenues are recognized as soon as a product has been sold or a service has been performed, regardless of when the money is actually received. </a:t>
            </a:r>
            <a:endParaRPr lang="en-US" sz="2000" b="1" dirty="0" smtClean="0">
              <a:solidFill>
                <a:schemeClr val="tx1"/>
              </a:solidFill>
            </a:endParaRPr>
          </a:p>
          <a:p>
            <a:pPr algn="just"/>
            <a:r>
              <a:rPr lang="en-US" sz="2000" b="1" dirty="0" smtClean="0">
                <a:solidFill>
                  <a:schemeClr val="tx1"/>
                </a:solidFill>
              </a:rPr>
              <a:t>For example, if Clark software firm has agreed to build up a software for Wayne Inc. for an amount of $1000, then Clark Software should recognize this $1000 as revenue earned as soon as it completes the job. </a:t>
            </a:r>
            <a:endParaRPr lang="en-US" sz="2000" b="1" dirty="0">
              <a:solidFill>
                <a:schemeClr val="tx1"/>
              </a:solidFill>
            </a:endParaRPr>
          </a:p>
        </p:txBody>
      </p:sp>
    </p:spTree>
    <p:extLst>
      <p:ext uri="{BB962C8B-B14F-4D97-AF65-F5344CB8AC3E}">
        <p14:creationId xmlns:p14="http://schemas.microsoft.com/office/powerpoint/2010/main" val="2239174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Constraints</a:t>
            </a:r>
            <a:endParaRPr lang="en-US" b="1" dirty="0"/>
          </a:p>
        </p:txBody>
      </p:sp>
      <p:sp>
        <p:nvSpPr>
          <p:cNvPr id="3" name="Content Placeholder 2"/>
          <p:cNvSpPr>
            <a:spLocks noGrp="1"/>
          </p:cNvSpPr>
          <p:nvPr>
            <p:ph idx="1"/>
          </p:nvPr>
        </p:nvSpPr>
        <p:spPr>
          <a:xfrm>
            <a:off x="864382" y="2489200"/>
            <a:ext cx="7596050" cy="3676104"/>
          </a:xfrm>
        </p:spPr>
        <p:txBody>
          <a:bodyPr>
            <a:normAutofit/>
          </a:bodyPr>
          <a:lstStyle/>
          <a:p>
            <a:r>
              <a:rPr lang="en-US" sz="2000" b="1" dirty="0">
                <a:solidFill>
                  <a:schemeClr val="tx1"/>
                </a:solidFill>
              </a:rPr>
              <a:t>A constraint is a limit, regulation, or confinement within prescribed bounds. </a:t>
            </a:r>
            <a:endParaRPr lang="en-US" sz="2000" b="1" dirty="0" smtClean="0">
              <a:solidFill>
                <a:schemeClr val="tx1"/>
              </a:solidFill>
            </a:endParaRPr>
          </a:p>
          <a:p>
            <a:pPr marL="0" indent="0">
              <a:buNone/>
            </a:pPr>
            <a:r>
              <a:rPr lang="en-US" sz="2000" b="1" dirty="0" smtClean="0">
                <a:solidFill>
                  <a:schemeClr val="tx1"/>
                </a:solidFill>
              </a:rPr>
              <a:t>They </a:t>
            </a:r>
            <a:r>
              <a:rPr lang="en-US" sz="2000" b="1" dirty="0">
                <a:solidFill>
                  <a:schemeClr val="tx1"/>
                </a:solidFill>
              </a:rPr>
              <a:t>consist of</a:t>
            </a:r>
            <a:r>
              <a:rPr lang="en-US" sz="2000" b="1" dirty="0" smtClean="0">
                <a:solidFill>
                  <a:schemeClr val="tx1"/>
                </a:solidFill>
              </a:rPr>
              <a:t>:</a:t>
            </a:r>
          </a:p>
          <a:p>
            <a:r>
              <a:rPr lang="en-US" sz="2000" b="1" dirty="0" smtClean="0">
                <a:solidFill>
                  <a:schemeClr val="tx1"/>
                </a:solidFill>
              </a:rPr>
              <a:t>Cost </a:t>
            </a:r>
            <a:r>
              <a:rPr lang="en-US" sz="2000" b="1" dirty="0">
                <a:solidFill>
                  <a:schemeClr val="tx1"/>
                </a:solidFill>
              </a:rPr>
              <a:t>Effectiveness </a:t>
            </a:r>
            <a:endParaRPr lang="en-US" sz="2000" b="1" dirty="0" smtClean="0">
              <a:solidFill>
                <a:schemeClr val="tx1"/>
              </a:solidFill>
            </a:endParaRPr>
          </a:p>
          <a:p>
            <a:r>
              <a:rPr lang="en-US" sz="2000" b="1" dirty="0" smtClean="0">
                <a:solidFill>
                  <a:schemeClr val="tx1"/>
                </a:solidFill>
              </a:rPr>
              <a:t>Materiality </a:t>
            </a:r>
          </a:p>
          <a:p>
            <a:r>
              <a:rPr lang="en-US" sz="2000" b="1" dirty="0" smtClean="0">
                <a:solidFill>
                  <a:schemeClr val="tx1"/>
                </a:solidFill>
              </a:rPr>
              <a:t>Conservatism</a:t>
            </a:r>
            <a:endParaRPr lang="en-US" sz="2000" b="1" dirty="0">
              <a:solidFill>
                <a:schemeClr val="tx1"/>
              </a:solidFill>
            </a:endParaRPr>
          </a:p>
        </p:txBody>
      </p:sp>
    </p:spTree>
    <p:extLst>
      <p:ext uri="{BB962C8B-B14F-4D97-AF65-F5344CB8AC3E}">
        <p14:creationId xmlns:p14="http://schemas.microsoft.com/office/powerpoint/2010/main" val="3616545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Materiality</a:t>
            </a:r>
            <a:endParaRPr lang="en-US" dirty="0"/>
          </a:p>
        </p:txBody>
      </p:sp>
      <p:sp>
        <p:nvSpPr>
          <p:cNvPr id="3" name="Content Placeholder 2"/>
          <p:cNvSpPr>
            <a:spLocks noGrp="1"/>
          </p:cNvSpPr>
          <p:nvPr>
            <p:ph idx="1"/>
          </p:nvPr>
        </p:nvSpPr>
        <p:spPr>
          <a:xfrm>
            <a:off x="864382" y="2489200"/>
            <a:ext cx="7236010" cy="3530600"/>
          </a:xfrm>
        </p:spPr>
        <p:txBody>
          <a:bodyPr>
            <a:normAutofit fontScale="92500"/>
          </a:bodyPr>
          <a:lstStyle/>
          <a:p>
            <a:pPr algn="just"/>
            <a:r>
              <a:rPr lang="en-GB" sz="2200" b="1" dirty="0" smtClean="0">
                <a:solidFill>
                  <a:schemeClr val="tx1"/>
                </a:solidFill>
              </a:rPr>
              <a:t>This is an exception to the full disclosure principle. According to materiality constraint, companies  need not to disclose immaterial information.</a:t>
            </a:r>
          </a:p>
          <a:p>
            <a:pPr algn="just"/>
            <a:r>
              <a:rPr lang="en-GB" sz="2200" b="1" dirty="0" smtClean="0">
                <a:solidFill>
                  <a:schemeClr val="tx1"/>
                </a:solidFill>
              </a:rPr>
              <a:t>An information  is material if it can influence the decision of the users of accounting information. It is a matter of judgement and discretion. </a:t>
            </a:r>
          </a:p>
          <a:p>
            <a:pPr algn="just"/>
            <a:r>
              <a:rPr lang="en-US" sz="2200" b="1" dirty="0">
                <a:solidFill>
                  <a:schemeClr val="tx1"/>
                </a:solidFill>
              </a:rPr>
              <a:t>Example:  A company purchases a Trashcan for $10.  Per GAAP, this amount should be capitalized as an asset and </a:t>
            </a:r>
            <a:r>
              <a:rPr lang="en-US" sz="2200" b="1" dirty="0" smtClean="0">
                <a:solidFill>
                  <a:schemeClr val="tx1"/>
                </a:solidFill>
              </a:rPr>
              <a:t>depreciated. Because </a:t>
            </a:r>
            <a:r>
              <a:rPr lang="en-US" sz="2200" b="1" dirty="0">
                <a:solidFill>
                  <a:schemeClr val="tx1"/>
                </a:solidFill>
              </a:rPr>
              <a:t>the amount is immaterial, the $10 can be recorded as an expense</a:t>
            </a:r>
          </a:p>
        </p:txBody>
      </p:sp>
    </p:spTree>
    <p:extLst>
      <p:ext uri="{BB962C8B-B14F-4D97-AF65-F5344CB8AC3E}">
        <p14:creationId xmlns:p14="http://schemas.microsoft.com/office/powerpoint/2010/main" val="3089208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Conservatism</a:t>
            </a:r>
            <a:endParaRPr lang="en-US" dirty="0"/>
          </a:p>
        </p:txBody>
      </p:sp>
      <p:sp>
        <p:nvSpPr>
          <p:cNvPr id="3" name="Content Placeholder 2"/>
          <p:cNvSpPr>
            <a:spLocks noGrp="1"/>
          </p:cNvSpPr>
          <p:nvPr>
            <p:ph idx="1"/>
          </p:nvPr>
        </p:nvSpPr>
        <p:spPr>
          <a:xfrm>
            <a:off x="864382" y="2489200"/>
            <a:ext cx="7740066" cy="3530600"/>
          </a:xfrm>
        </p:spPr>
        <p:txBody>
          <a:bodyPr>
            <a:normAutofit/>
          </a:bodyPr>
          <a:lstStyle/>
          <a:p>
            <a:pPr algn="just"/>
            <a:r>
              <a:rPr lang="en-US" sz="2000" b="1" dirty="0" smtClean="0">
                <a:solidFill>
                  <a:schemeClr val="tx1"/>
                </a:solidFill>
              </a:rPr>
              <a:t>Conservatism  is a constraint in </a:t>
            </a:r>
            <a:r>
              <a:rPr lang="en-US" sz="2000" b="1" dirty="0">
                <a:solidFill>
                  <a:schemeClr val="tx1"/>
                </a:solidFill>
              </a:rPr>
              <a:t>accounting under GAAP which recognizes and records expenses and liabilities-certain or uncertain, as soon as possible but recognizes revenues and assets when they are assured of being received. </a:t>
            </a:r>
            <a:endParaRPr lang="en-US" sz="2000" b="1" dirty="0" smtClean="0">
              <a:solidFill>
                <a:schemeClr val="tx1"/>
              </a:solidFill>
            </a:endParaRPr>
          </a:p>
          <a:p>
            <a:pPr algn="just"/>
            <a:r>
              <a:rPr lang="en-US" sz="2000" b="1" dirty="0">
                <a:solidFill>
                  <a:schemeClr val="tx1"/>
                </a:solidFill>
              </a:rPr>
              <a:t>Example:  There is the potential for a customer to sue the company.  Although, the customer may choose not to sue, the accountant will disclose this potential lawsuit to investors.</a:t>
            </a:r>
          </a:p>
          <a:p>
            <a:pPr algn="just"/>
            <a:endParaRPr lang="en-US" sz="2000" b="1" dirty="0">
              <a:solidFill>
                <a:schemeClr val="tx1"/>
              </a:solidFill>
            </a:endParaRPr>
          </a:p>
        </p:txBody>
      </p:sp>
    </p:spTree>
    <p:extLst>
      <p:ext uri="{BB962C8B-B14F-4D97-AF65-F5344CB8AC3E}">
        <p14:creationId xmlns:p14="http://schemas.microsoft.com/office/powerpoint/2010/main" val="2598924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Effectiveness Constraint</a:t>
            </a:r>
          </a:p>
        </p:txBody>
      </p:sp>
      <p:sp>
        <p:nvSpPr>
          <p:cNvPr id="3" name="Content Placeholder 2"/>
          <p:cNvSpPr>
            <a:spLocks noGrp="1"/>
          </p:cNvSpPr>
          <p:nvPr>
            <p:ph idx="1"/>
          </p:nvPr>
        </p:nvSpPr>
        <p:spPr>
          <a:xfrm>
            <a:off x="864382" y="2489200"/>
            <a:ext cx="7740066" cy="3530600"/>
          </a:xfrm>
        </p:spPr>
        <p:txBody>
          <a:bodyPr>
            <a:normAutofit/>
          </a:bodyPr>
          <a:lstStyle/>
          <a:p>
            <a:pPr algn="just"/>
            <a:r>
              <a:rPr lang="en-US" sz="2000" b="1" dirty="0">
                <a:solidFill>
                  <a:schemeClr val="tx1"/>
                </a:solidFill>
              </a:rPr>
              <a:t>Also called Cost Benefit Constraint </a:t>
            </a:r>
            <a:endParaRPr lang="en-US" sz="2000" b="1" dirty="0" smtClean="0">
              <a:solidFill>
                <a:schemeClr val="tx1"/>
              </a:solidFill>
            </a:endParaRPr>
          </a:p>
          <a:p>
            <a:pPr algn="just"/>
            <a:r>
              <a:rPr lang="en-US" sz="2000" b="1" dirty="0" smtClean="0">
                <a:solidFill>
                  <a:schemeClr val="tx1"/>
                </a:solidFill>
              </a:rPr>
              <a:t>The </a:t>
            </a:r>
            <a:r>
              <a:rPr lang="en-US" sz="2000" b="1" dirty="0">
                <a:solidFill>
                  <a:schemeClr val="tx1"/>
                </a:solidFill>
              </a:rPr>
              <a:t>cost of providing accounting information should not exceed the benefit of the information it is reporting. </a:t>
            </a:r>
            <a:endParaRPr lang="en-US" sz="2000" b="1" dirty="0" smtClean="0">
              <a:solidFill>
                <a:schemeClr val="tx1"/>
              </a:solidFill>
            </a:endParaRPr>
          </a:p>
          <a:p>
            <a:pPr algn="just"/>
            <a:r>
              <a:rPr lang="en-US" sz="2000" b="1" dirty="0" smtClean="0">
                <a:solidFill>
                  <a:schemeClr val="tx1"/>
                </a:solidFill>
              </a:rPr>
              <a:t>Example</a:t>
            </a:r>
            <a:r>
              <a:rPr lang="en-US" sz="2000" b="1" dirty="0">
                <a:solidFill>
                  <a:schemeClr val="tx1"/>
                </a:solidFill>
              </a:rPr>
              <a:t>:  Your checkbook register and bank statement differs by $0.10.  Rather than waste time to find the $0.10, the accountant should record the amount as miscellaneous expense or income</a:t>
            </a:r>
          </a:p>
        </p:txBody>
      </p:sp>
    </p:spTree>
    <p:extLst>
      <p:ext uri="{BB962C8B-B14F-4D97-AF65-F5344CB8AC3E}">
        <p14:creationId xmlns:p14="http://schemas.microsoft.com/office/powerpoint/2010/main" val="92414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76640"/>
          </a:xfrm>
        </p:spPr>
        <p:txBody>
          <a:bodyPr>
            <a:normAutofit fontScale="90000"/>
          </a:bodyPr>
          <a:lstStyle/>
          <a:p>
            <a:endParaRPr lang="en-US" dirty="0"/>
          </a:p>
        </p:txBody>
      </p:sp>
      <p:sp>
        <p:nvSpPr>
          <p:cNvPr id="3" name="Content Placeholder 2"/>
          <p:cNvSpPr>
            <a:spLocks noGrp="1"/>
          </p:cNvSpPr>
          <p:nvPr>
            <p:ph idx="1"/>
          </p:nvPr>
        </p:nvSpPr>
        <p:spPr>
          <a:xfrm>
            <a:off x="457200" y="1268760"/>
            <a:ext cx="8229600" cy="5055840"/>
          </a:xfrm>
        </p:spPr>
        <p:txBody>
          <a:bodyPr/>
          <a:lstStyle/>
          <a:p>
            <a:pPr marL="0" indent="0">
              <a:buNone/>
            </a:pPr>
            <a:endParaRPr lang="en-GB" dirty="0" smtClean="0"/>
          </a:p>
          <a:p>
            <a:pPr marL="0" indent="0">
              <a:buNone/>
            </a:pPr>
            <a:endParaRPr lang="en-GB" dirty="0"/>
          </a:p>
          <a:p>
            <a:pPr marL="0" indent="0" algn="ctr">
              <a:buNone/>
            </a:pPr>
            <a:endParaRPr lang="en-GB" sz="4400" b="1" smtClean="0"/>
          </a:p>
          <a:p>
            <a:pPr marL="0" indent="0" algn="ctr">
              <a:buNone/>
            </a:pPr>
            <a:r>
              <a:rPr lang="en-GB" sz="4400" b="1" smtClean="0"/>
              <a:t>ANY </a:t>
            </a:r>
            <a:r>
              <a:rPr lang="en-GB" sz="4400" b="1" dirty="0" smtClean="0"/>
              <a:t>QUERIES?</a:t>
            </a:r>
            <a:endParaRPr lang="en-US" sz="4400" b="1" dirty="0"/>
          </a:p>
        </p:txBody>
      </p:sp>
    </p:spTree>
    <p:extLst>
      <p:ext uri="{BB962C8B-B14F-4D97-AF65-F5344CB8AC3E}">
        <p14:creationId xmlns:p14="http://schemas.microsoft.com/office/powerpoint/2010/main" val="1779920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Accounting Assumptions </a:t>
            </a:r>
            <a:endParaRPr lang="en-US" b="1" dirty="0"/>
          </a:p>
        </p:txBody>
      </p:sp>
      <p:sp>
        <p:nvSpPr>
          <p:cNvPr id="3" name="Content Placeholder 2"/>
          <p:cNvSpPr>
            <a:spLocks noGrp="1"/>
          </p:cNvSpPr>
          <p:nvPr>
            <p:ph idx="1"/>
          </p:nvPr>
        </p:nvSpPr>
        <p:spPr>
          <a:xfrm>
            <a:off x="865970" y="2492896"/>
            <a:ext cx="7450446" cy="3960440"/>
          </a:xfrm>
        </p:spPr>
        <p:txBody>
          <a:bodyPr>
            <a:normAutofit/>
          </a:bodyPr>
          <a:lstStyle/>
          <a:p>
            <a:pPr marL="0" indent="0" algn="just">
              <a:buNone/>
            </a:pPr>
            <a:r>
              <a:rPr lang="en-US" sz="2000" b="1" dirty="0">
                <a:solidFill>
                  <a:schemeClr val="tx1"/>
                </a:solidFill>
              </a:rPr>
              <a:t>Assumptions are agreed upon rules of accounting, and are basic, understood beliefs. </a:t>
            </a:r>
            <a:endParaRPr lang="en-US" sz="2000" b="1" dirty="0" smtClean="0">
              <a:solidFill>
                <a:schemeClr val="tx1"/>
              </a:solidFill>
            </a:endParaRPr>
          </a:p>
          <a:p>
            <a:pPr marL="0" indent="0" algn="just">
              <a:buNone/>
            </a:pPr>
            <a:r>
              <a:rPr lang="en-GB" sz="2000" b="1" dirty="0" smtClean="0">
                <a:solidFill>
                  <a:schemeClr val="tx1"/>
                </a:solidFill>
              </a:rPr>
              <a:t>Accounting assumptions are also known as Accounting Concepts based on which various accounting methods and procedures have been developed. </a:t>
            </a:r>
            <a:r>
              <a:rPr lang="en-US" sz="2000" b="1" dirty="0">
                <a:solidFill>
                  <a:schemeClr val="tx1"/>
                </a:solidFill>
              </a:rPr>
              <a:t>There are Four Basic Assumptions of Accounting: </a:t>
            </a:r>
            <a:endParaRPr lang="en-GB" sz="2000" b="1" dirty="0" smtClean="0">
              <a:solidFill>
                <a:schemeClr val="tx1"/>
              </a:solidFill>
            </a:endParaRPr>
          </a:p>
          <a:p>
            <a:r>
              <a:rPr lang="en-GB" sz="2000" b="1" dirty="0" smtClean="0">
                <a:solidFill>
                  <a:schemeClr val="tx1"/>
                </a:solidFill>
              </a:rPr>
              <a:t>Economic Entity Assumption</a:t>
            </a:r>
          </a:p>
          <a:p>
            <a:r>
              <a:rPr lang="en-GB" sz="2000" b="1" dirty="0" smtClean="0">
                <a:solidFill>
                  <a:schemeClr val="tx1"/>
                </a:solidFill>
              </a:rPr>
              <a:t>Monetary Unit Assumption</a:t>
            </a:r>
          </a:p>
          <a:p>
            <a:r>
              <a:rPr lang="en-GB" sz="2000" b="1" dirty="0" smtClean="0">
                <a:solidFill>
                  <a:schemeClr val="tx1"/>
                </a:solidFill>
              </a:rPr>
              <a:t>Time Period Assumption</a:t>
            </a:r>
          </a:p>
          <a:p>
            <a:r>
              <a:rPr lang="en-GB" sz="2000" b="1" dirty="0" smtClean="0">
                <a:solidFill>
                  <a:schemeClr val="tx1"/>
                </a:solidFill>
              </a:rPr>
              <a:t>Going Concern Assumption</a:t>
            </a:r>
            <a:endParaRPr lang="en-US" sz="2000" b="1" dirty="0">
              <a:solidFill>
                <a:schemeClr val="tx1"/>
              </a:solidFill>
            </a:endParaRPr>
          </a:p>
        </p:txBody>
      </p:sp>
    </p:spTree>
    <p:extLst>
      <p:ext uri="{BB962C8B-B14F-4D97-AF65-F5344CB8AC3E}">
        <p14:creationId xmlns:p14="http://schemas.microsoft.com/office/powerpoint/2010/main" val="2699179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973005"/>
            <a:ext cx="6798734" cy="799811"/>
          </a:xfrm>
        </p:spPr>
        <p:txBody>
          <a:bodyPr/>
          <a:lstStyle/>
          <a:p>
            <a:r>
              <a:rPr lang="en-GB" dirty="0" smtClean="0"/>
              <a:t>Economic Entity Assumption</a:t>
            </a:r>
            <a:endParaRPr lang="en-US" dirty="0"/>
          </a:p>
        </p:txBody>
      </p:sp>
      <p:sp>
        <p:nvSpPr>
          <p:cNvPr id="3" name="Content Placeholder 2"/>
          <p:cNvSpPr>
            <a:spLocks noGrp="1"/>
          </p:cNvSpPr>
          <p:nvPr>
            <p:ph idx="1"/>
          </p:nvPr>
        </p:nvSpPr>
        <p:spPr>
          <a:xfrm>
            <a:off x="467544" y="2420888"/>
            <a:ext cx="8229600" cy="2520280"/>
          </a:xfrm>
        </p:spPr>
        <p:txBody>
          <a:bodyPr>
            <a:normAutofit/>
          </a:bodyPr>
          <a:lstStyle/>
          <a:p>
            <a:r>
              <a:rPr lang="en-GB" sz="2000" b="1" dirty="0" smtClean="0">
                <a:solidFill>
                  <a:schemeClr val="tx1"/>
                </a:solidFill>
              </a:rPr>
              <a:t>Under this assumption, the business organisation (economic entity) is always considered to be a separate entity from its owners. </a:t>
            </a:r>
          </a:p>
          <a:p>
            <a:r>
              <a:rPr lang="en-GB" sz="2000" b="1" dirty="0" smtClean="0">
                <a:solidFill>
                  <a:schemeClr val="tx1"/>
                </a:solidFill>
              </a:rPr>
              <a:t>When owner provides capital for the business organisation to conduct its operations, it is recorded as transactions happened between owner and business organisation.</a:t>
            </a:r>
          </a:p>
        </p:txBody>
      </p:sp>
      <p:sp>
        <p:nvSpPr>
          <p:cNvPr id="4" name="TextBox 3"/>
          <p:cNvSpPr txBox="1"/>
          <p:nvPr/>
        </p:nvSpPr>
        <p:spPr>
          <a:xfrm>
            <a:off x="1043608" y="5373216"/>
            <a:ext cx="7272808" cy="523220"/>
          </a:xfrm>
          <a:prstGeom prst="rect">
            <a:avLst/>
          </a:prstGeom>
          <a:solidFill>
            <a:srgbClr val="FFFF00"/>
          </a:solidFill>
        </p:spPr>
        <p:txBody>
          <a:bodyPr wrap="square" rtlCol="0">
            <a:spAutoFit/>
          </a:bodyPr>
          <a:lstStyle/>
          <a:p>
            <a:pPr algn="just"/>
            <a:r>
              <a:rPr lang="en-GB" sz="2800" dirty="0" smtClean="0"/>
              <a:t>Owner is separate from the business</a:t>
            </a:r>
            <a:endParaRPr lang="en-US" sz="2800" dirty="0"/>
          </a:p>
        </p:txBody>
      </p:sp>
    </p:spTree>
    <p:extLst>
      <p:ext uri="{BB962C8B-B14F-4D97-AF65-F5344CB8AC3E}">
        <p14:creationId xmlns:p14="http://schemas.microsoft.com/office/powerpoint/2010/main" val="2431269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Monetary Unit Assumption</a:t>
            </a:r>
            <a:endParaRPr lang="en-US" dirty="0"/>
          </a:p>
        </p:txBody>
      </p:sp>
      <p:sp>
        <p:nvSpPr>
          <p:cNvPr id="3" name="Content Placeholder 2"/>
          <p:cNvSpPr>
            <a:spLocks noGrp="1"/>
          </p:cNvSpPr>
          <p:nvPr>
            <p:ph idx="1"/>
          </p:nvPr>
        </p:nvSpPr>
        <p:spPr>
          <a:xfrm>
            <a:off x="457200" y="1935480"/>
            <a:ext cx="8229600" cy="3149704"/>
          </a:xfrm>
        </p:spPr>
        <p:txBody>
          <a:bodyPr/>
          <a:lstStyle/>
          <a:p>
            <a:endParaRPr lang="en-GB" dirty="0" smtClean="0"/>
          </a:p>
          <a:p>
            <a:r>
              <a:rPr lang="en-GB" sz="2000" b="1" dirty="0" smtClean="0">
                <a:solidFill>
                  <a:schemeClr val="tx1"/>
                </a:solidFill>
              </a:rPr>
              <a:t>Under this assumption, events that can be measured in monetary unit should be recorded in the book of accounts.</a:t>
            </a:r>
          </a:p>
          <a:p>
            <a:r>
              <a:rPr lang="en-GB" sz="2000" b="1" dirty="0" smtClean="0">
                <a:solidFill>
                  <a:schemeClr val="tx1"/>
                </a:solidFill>
              </a:rPr>
              <a:t>Other than these events, no other information shall not be recorded in the ‘books of Accounts’.</a:t>
            </a:r>
            <a:endParaRPr lang="en-GB" sz="2000" b="1" dirty="0">
              <a:solidFill>
                <a:schemeClr val="tx1"/>
              </a:solidFill>
            </a:endParaRPr>
          </a:p>
          <a:p>
            <a:r>
              <a:rPr lang="en-GB" sz="2000" b="1" dirty="0" smtClean="0">
                <a:solidFill>
                  <a:schemeClr val="tx1"/>
                </a:solidFill>
              </a:rPr>
              <a:t>Information that is important but not measured in monetary unit will be included in the Notes. </a:t>
            </a:r>
            <a:endParaRPr lang="en-US" sz="2000" b="1" dirty="0" smtClean="0">
              <a:solidFill>
                <a:schemeClr val="tx1"/>
              </a:solidFill>
            </a:endParaRPr>
          </a:p>
        </p:txBody>
      </p:sp>
      <p:sp>
        <p:nvSpPr>
          <p:cNvPr id="4" name="TextBox 3"/>
          <p:cNvSpPr txBox="1"/>
          <p:nvPr/>
        </p:nvSpPr>
        <p:spPr>
          <a:xfrm>
            <a:off x="971600" y="5373216"/>
            <a:ext cx="7416824" cy="954107"/>
          </a:xfrm>
          <a:prstGeom prst="rect">
            <a:avLst/>
          </a:prstGeom>
          <a:solidFill>
            <a:srgbClr val="FFFF00"/>
          </a:solidFill>
        </p:spPr>
        <p:txBody>
          <a:bodyPr wrap="square" rtlCol="0">
            <a:spAutoFit/>
          </a:bodyPr>
          <a:lstStyle/>
          <a:p>
            <a:pPr algn="just"/>
            <a:r>
              <a:rPr lang="en-GB" sz="2800" dirty="0" smtClean="0"/>
              <a:t>Record only money-related events in the Books of Accounts</a:t>
            </a:r>
            <a:endParaRPr lang="en-US" sz="2800" dirty="0"/>
          </a:p>
        </p:txBody>
      </p:sp>
    </p:spTree>
    <p:extLst>
      <p:ext uri="{BB962C8B-B14F-4D97-AF65-F5344CB8AC3E}">
        <p14:creationId xmlns:p14="http://schemas.microsoft.com/office/powerpoint/2010/main" val="2136578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Accounting Period Assumption</a:t>
            </a:r>
            <a:endParaRPr lang="en-US" dirty="0"/>
          </a:p>
        </p:txBody>
      </p:sp>
      <p:sp>
        <p:nvSpPr>
          <p:cNvPr id="3" name="Content Placeholder 2"/>
          <p:cNvSpPr>
            <a:spLocks noGrp="1"/>
          </p:cNvSpPr>
          <p:nvPr>
            <p:ph idx="1"/>
          </p:nvPr>
        </p:nvSpPr>
        <p:spPr>
          <a:xfrm>
            <a:off x="457200" y="1935480"/>
            <a:ext cx="8229600" cy="2717656"/>
          </a:xfrm>
        </p:spPr>
        <p:txBody>
          <a:bodyPr/>
          <a:lstStyle/>
          <a:p>
            <a:endParaRPr lang="en-GB" dirty="0" smtClean="0"/>
          </a:p>
          <a:p>
            <a:r>
              <a:rPr lang="en-GB" sz="2000" b="1" dirty="0" smtClean="0">
                <a:solidFill>
                  <a:schemeClr val="tx1"/>
                </a:solidFill>
              </a:rPr>
              <a:t>Users of the accounting information need to be informed about the performance of the business periodically. </a:t>
            </a:r>
          </a:p>
          <a:p>
            <a:r>
              <a:rPr lang="en-GB" sz="2000" b="1" dirty="0" smtClean="0">
                <a:solidFill>
                  <a:schemeClr val="tx1"/>
                </a:solidFill>
              </a:rPr>
              <a:t>After specific interval or time-period, the financial statements and reports are prepared.</a:t>
            </a:r>
          </a:p>
          <a:p>
            <a:r>
              <a:rPr lang="en-GB" sz="2000" b="1" dirty="0" smtClean="0">
                <a:solidFill>
                  <a:schemeClr val="tx1"/>
                </a:solidFill>
              </a:rPr>
              <a:t>Normal periodic interval extends to twelve months.</a:t>
            </a:r>
            <a:endParaRPr lang="en-GB" sz="2000" b="1" dirty="0">
              <a:solidFill>
                <a:schemeClr val="tx1"/>
              </a:solidFill>
            </a:endParaRPr>
          </a:p>
          <a:p>
            <a:endParaRPr lang="en-GB" sz="2000" b="1" dirty="0" smtClean="0">
              <a:solidFill>
                <a:schemeClr val="tx1"/>
              </a:solidFill>
            </a:endParaRPr>
          </a:p>
        </p:txBody>
      </p:sp>
      <p:sp>
        <p:nvSpPr>
          <p:cNvPr id="6" name="TextBox 5"/>
          <p:cNvSpPr txBox="1"/>
          <p:nvPr/>
        </p:nvSpPr>
        <p:spPr>
          <a:xfrm>
            <a:off x="827584" y="5085184"/>
            <a:ext cx="7848872" cy="954107"/>
          </a:xfrm>
          <a:prstGeom prst="rect">
            <a:avLst/>
          </a:prstGeom>
          <a:solidFill>
            <a:srgbClr val="FFFF00"/>
          </a:solidFill>
        </p:spPr>
        <p:txBody>
          <a:bodyPr wrap="square" rtlCol="0">
            <a:spAutoFit/>
          </a:bodyPr>
          <a:lstStyle/>
          <a:p>
            <a:r>
              <a:rPr lang="en-US" sz="2800" dirty="0"/>
              <a:t>Prepare Accounting Reports/Financial Statements after every 12 months </a:t>
            </a:r>
          </a:p>
        </p:txBody>
      </p:sp>
    </p:spTree>
    <p:extLst>
      <p:ext uri="{BB962C8B-B14F-4D97-AF65-F5344CB8AC3E}">
        <p14:creationId xmlns:p14="http://schemas.microsoft.com/office/powerpoint/2010/main" val="4250182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Concern Assumption</a:t>
            </a:r>
            <a:endParaRPr lang="en-US" dirty="0"/>
          </a:p>
        </p:txBody>
      </p:sp>
      <p:sp>
        <p:nvSpPr>
          <p:cNvPr id="3" name="Content Placeholder 2"/>
          <p:cNvSpPr>
            <a:spLocks noGrp="1"/>
          </p:cNvSpPr>
          <p:nvPr>
            <p:ph idx="1"/>
          </p:nvPr>
        </p:nvSpPr>
        <p:spPr>
          <a:xfrm>
            <a:off x="864382" y="2489200"/>
            <a:ext cx="7164002" cy="3530600"/>
          </a:xfrm>
        </p:spPr>
        <p:txBody>
          <a:bodyPr>
            <a:normAutofit/>
          </a:bodyPr>
          <a:lstStyle/>
          <a:p>
            <a:pPr algn="just"/>
            <a:r>
              <a:rPr lang="en-US" sz="2000" b="1" dirty="0">
                <a:solidFill>
                  <a:schemeClr val="tx1"/>
                </a:solidFill>
              </a:rPr>
              <a:t>Financial statements are prepared under the assumption that the company will remain in business indefinitely unless there is sufficient evidence otherwise</a:t>
            </a:r>
            <a:r>
              <a:rPr lang="en-US" sz="2000" b="1" dirty="0" smtClean="0">
                <a:solidFill>
                  <a:schemeClr val="tx1"/>
                </a:solidFill>
              </a:rPr>
              <a:t>.</a:t>
            </a:r>
          </a:p>
          <a:p>
            <a:pPr algn="just"/>
            <a:r>
              <a:rPr lang="en-US" sz="2000" b="1" dirty="0" smtClean="0">
                <a:solidFill>
                  <a:schemeClr val="tx1"/>
                </a:solidFill>
              </a:rPr>
              <a:t> </a:t>
            </a:r>
            <a:r>
              <a:rPr lang="en-US" sz="2000" b="1" dirty="0">
                <a:solidFill>
                  <a:schemeClr val="tx1"/>
                </a:solidFill>
              </a:rPr>
              <a:t>If there is evidence that a company may possibly have a going concern issue, this must be disclosed in the financial statements. </a:t>
            </a:r>
          </a:p>
        </p:txBody>
      </p:sp>
      <p:sp>
        <p:nvSpPr>
          <p:cNvPr id="4" name="TextBox 3"/>
          <p:cNvSpPr txBox="1"/>
          <p:nvPr/>
        </p:nvSpPr>
        <p:spPr>
          <a:xfrm>
            <a:off x="827584" y="5085184"/>
            <a:ext cx="7848872" cy="954107"/>
          </a:xfrm>
          <a:prstGeom prst="rect">
            <a:avLst/>
          </a:prstGeom>
          <a:solidFill>
            <a:srgbClr val="FFFF00"/>
          </a:solidFill>
        </p:spPr>
        <p:txBody>
          <a:bodyPr wrap="square" rtlCol="0">
            <a:spAutoFit/>
          </a:bodyPr>
          <a:lstStyle/>
          <a:p>
            <a:r>
              <a:rPr lang="en-US" sz="2800" dirty="0" smtClean="0"/>
              <a:t>Business entity will continue to operate indefinitely for a long period in future.</a:t>
            </a:r>
            <a:endParaRPr lang="en-US" sz="2800" dirty="0"/>
          </a:p>
        </p:txBody>
      </p:sp>
    </p:spTree>
    <p:extLst>
      <p:ext uri="{BB962C8B-B14F-4D97-AF65-F5344CB8AC3E}">
        <p14:creationId xmlns:p14="http://schemas.microsoft.com/office/powerpoint/2010/main" val="285299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Accounting Principles</a:t>
            </a:r>
            <a:endParaRPr lang="en-US" b="1" dirty="0"/>
          </a:p>
        </p:txBody>
      </p:sp>
      <p:sp>
        <p:nvSpPr>
          <p:cNvPr id="3" name="Content Placeholder 2"/>
          <p:cNvSpPr>
            <a:spLocks noGrp="1"/>
          </p:cNvSpPr>
          <p:nvPr>
            <p:ph idx="1"/>
          </p:nvPr>
        </p:nvSpPr>
        <p:spPr>
          <a:xfrm>
            <a:off x="864382" y="2276872"/>
            <a:ext cx="7596050" cy="4176464"/>
          </a:xfrm>
        </p:spPr>
        <p:txBody>
          <a:bodyPr>
            <a:normAutofit/>
          </a:bodyPr>
          <a:lstStyle/>
          <a:p>
            <a:pPr marL="0" indent="0" algn="just">
              <a:buNone/>
            </a:pPr>
            <a:r>
              <a:rPr lang="en-US" sz="2400" b="1" dirty="0">
                <a:solidFill>
                  <a:schemeClr val="tx1"/>
                </a:solidFill>
              </a:rPr>
              <a:t>Principles are accounting rules used to prepare, present, and report financial statements. Principles dictate how events should be recorded and reported</a:t>
            </a:r>
            <a:r>
              <a:rPr lang="en-US" sz="2400" dirty="0"/>
              <a:t>. </a:t>
            </a:r>
            <a:endParaRPr lang="en-US" sz="2400" dirty="0" smtClean="0"/>
          </a:p>
          <a:p>
            <a:r>
              <a:rPr lang="en-GB" sz="2400" b="1" dirty="0" smtClean="0">
                <a:solidFill>
                  <a:schemeClr val="tx1"/>
                </a:solidFill>
              </a:rPr>
              <a:t>Cost Principle/Historical Cost Principle</a:t>
            </a:r>
          </a:p>
          <a:p>
            <a:r>
              <a:rPr lang="en-GB" sz="2400" b="1" dirty="0" smtClean="0">
                <a:solidFill>
                  <a:schemeClr val="tx1"/>
                </a:solidFill>
              </a:rPr>
              <a:t>Matching Principle</a:t>
            </a:r>
          </a:p>
          <a:p>
            <a:r>
              <a:rPr lang="en-GB" sz="2400" b="1" dirty="0" smtClean="0">
                <a:solidFill>
                  <a:schemeClr val="tx1"/>
                </a:solidFill>
              </a:rPr>
              <a:t>Full Disclosure Principle</a:t>
            </a:r>
          </a:p>
          <a:p>
            <a:r>
              <a:rPr lang="en-GB" sz="2400" b="1" dirty="0" smtClean="0">
                <a:solidFill>
                  <a:schemeClr val="tx1"/>
                </a:solidFill>
              </a:rPr>
              <a:t>Revenue Recognition Principle</a:t>
            </a:r>
            <a:endParaRPr lang="en-US" sz="2400" b="1" dirty="0">
              <a:solidFill>
                <a:schemeClr val="tx1"/>
              </a:solidFill>
            </a:endParaRPr>
          </a:p>
        </p:txBody>
      </p:sp>
    </p:spTree>
    <p:extLst>
      <p:ext uri="{BB962C8B-B14F-4D97-AF65-F5344CB8AC3E}">
        <p14:creationId xmlns:p14="http://schemas.microsoft.com/office/powerpoint/2010/main" val="2207109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Cost Principle</a:t>
            </a:r>
            <a:endParaRPr lang="en-US" dirty="0"/>
          </a:p>
        </p:txBody>
      </p:sp>
      <p:sp>
        <p:nvSpPr>
          <p:cNvPr id="3" name="Content Placeholder 2"/>
          <p:cNvSpPr>
            <a:spLocks noGrp="1"/>
          </p:cNvSpPr>
          <p:nvPr>
            <p:ph idx="1"/>
          </p:nvPr>
        </p:nvSpPr>
        <p:spPr>
          <a:xfrm>
            <a:off x="864382" y="2562696"/>
            <a:ext cx="7596050" cy="3530600"/>
          </a:xfrm>
        </p:spPr>
        <p:txBody>
          <a:bodyPr>
            <a:normAutofit/>
          </a:bodyPr>
          <a:lstStyle/>
          <a:p>
            <a:pPr algn="just"/>
            <a:r>
              <a:rPr lang="en-US" sz="2000" b="1" dirty="0">
                <a:solidFill>
                  <a:schemeClr val="tx1"/>
                </a:solidFill>
              </a:rPr>
              <a:t>From an accountant's point of view, the term "cost" refers to the amount spent (cash or the cash equivalent) when an item was originally obtained, whether that purchase happened last year or thirty years ago. </a:t>
            </a:r>
          </a:p>
          <a:p>
            <a:pPr algn="just"/>
            <a:r>
              <a:rPr lang="en-GB" sz="2000" b="1" dirty="0" smtClean="0">
                <a:solidFill>
                  <a:schemeClr val="tx1"/>
                </a:solidFill>
              </a:rPr>
              <a:t>Show the cost of the assets in the financial statements as it is. </a:t>
            </a:r>
          </a:p>
          <a:p>
            <a:pPr algn="just"/>
            <a:r>
              <a:rPr lang="en-GB" sz="2000" b="1" dirty="0" smtClean="0">
                <a:solidFill>
                  <a:schemeClr val="tx1"/>
                </a:solidFill>
              </a:rPr>
              <a:t>Subtract the amount of depreciation  each year.</a:t>
            </a:r>
            <a:endParaRPr lang="en-US" sz="2000" b="1" dirty="0" smtClean="0">
              <a:solidFill>
                <a:schemeClr val="tx1"/>
              </a:solidFill>
            </a:endParaRPr>
          </a:p>
        </p:txBody>
      </p:sp>
    </p:spTree>
    <p:extLst>
      <p:ext uri="{BB962C8B-B14F-4D97-AF65-F5344CB8AC3E}">
        <p14:creationId xmlns:p14="http://schemas.microsoft.com/office/powerpoint/2010/main" val="2860870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Cost Concept &amp; Depreciation</a:t>
            </a:r>
            <a:endParaRPr lang="en-US" b="1" dirty="0"/>
          </a:p>
        </p:txBody>
      </p:sp>
      <p:sp>
        <p:nvSpPr>
          <p:cNvPr id="6" name="Content Placeholder 5"/>
          <p:cNvSpPr>
            <a:spLocks noGrp="1"/>
          </p:cNvSpPr>
          <p:nvPr>
            <p:ph idx="1"/>
          </p:nvPr>
        </p:nvSpPr>
        <p:spPr>
          <a:xfrm>
            <a:off x="467544" y="2348880"/>
            <a:ext cx="8136904" cy="3670920"/>
          </a:xfrm>
        </p:spPr>
        <p:txBody>
          <a:bodyPr/>
          <a:lstStyle/>
          <a:p>
            <a:r>
              <a:rPr lang="en-US" b="1" dirty="0" smtClean="0"/>
              <a:t>X store buys a computer for tk. 50,000 and determines to use it for 5 years.</a:t>
            </a:r>
          </a:p>
          <a:p>
            <a:r>
              <a:rPr lang="en-US" b="1" dirty="0" smtClean="0"/>
              <a:t>Depreciation expense for each year= 50,000/5= 10,000 tk.</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50144433"/>
              </p:ext>
            </p:extLst>
          </p:nvPr>
        </p:nvGraphicFramePr>
        <p:xfrm>
          <a:off x="700695" y="3501008"/>
          <a:ext cx="7670601" cy="3058656"/>
        </p:xfrm>
        <a:graphic>
          <a:graphicData uri="http://schemas.openxmlformats.org/drawingml/2006/table">
            <a:tbl>
              <a:tblPr firstRow="1" bandRow="1">
                <a:tableStyleId>{5C22544A-7EE6-4342-B048-85BDC9FD1C3A}</a:tableStyleId>
              </a:tblPr>
              <a:tblGrid>
                <a:gridCol w="1483280">
                  <a:extLst>
                    <a:ext uri="{9D8B030D-6E8A-4147-A177-3AD203B41FA5}">
                      <a16:colId xmlns:a16="http://schemas.microsoft.com/office/drawing/2014/main" val="174714744"/>
                    </a:ext>
                  </a:extLst>
                </a:gridCol>
                <a:gridCol w="1502271">
                  <a:extLst>
                    <a:ext uri="{9D8B030D-6E8A-4147-A177-3AD203B41FA5}">
                      <a16:colId xmlns:a16="http://schemas.microsoft.com/office/drawing/2014/main" val="1127811780"/>
                    </a:ext>
                  </a:extLst>
                </a:gridCol>
                <a:gridCol w="1502271">
                  <a:extLst>
                    <a:ext uri="{9D8B030D-6E8A-4147-A177-3AD203B41FA5}">
                      <a16:colId xmlns:a16="http://schemas.microsoft.com/office/drawing/2014/main" val="4268134453"/>
                    </a:ext>
                  </a:extLst>
                </a:gridCol>
                <a:gridCol w="1670611">
                  <a:extLst>
                    <a:ext uri="{9D8B030D-6E8A-4147-A177-3AD203B41FA5}">
                      <a16:colId xmlns:a16="http://schemas.microsoft.com/office/drawing/2014/main" val="1287489494"/>
                    </a:ext>
                  </a:extLst>
                </a:gridCol>
                <a:gridCol w="1512168">
                  <a:extLst>
                    <a:ext uri="{9D8B030D-6E8A-4147-A177-3AD203B41FA5}">
                      <a16:colId xmlns:a16="http://schemas.microsoft.com/office/drawing/2014/main" val="953116533"/>
                    </a:ext>
                  </a:extLst>
                </a:gridCol>
              </a:tblGrid>
              <a:tr h="864096">
                <a:tc>
                  <a:txBody>
                    <a:bodyPr/>
                    <a:lstStyle/>
                    <a:p>
                      <a:r>
                        <a:rPr lang="en-US" b="1" dirty="0" smtClean="0"/>
                        <a:t>2020, December</a:t>
                      </a:r>
                      <a:endParaRPr lang="en-US" b="1" dirty="0"/>
                    </a:p>
                  </a:txBody>
                  <a:tcPr/>
                </a:tc>
                <a:tc>
                  <a:txBody>
                    <a:bodyPr/>
                    <a:lstStyle/>
                    <a:p>
                      <a:r>
                        <a:rPr lang="en-US" b="1" dirty="0" smtClean="0"/>
                        <a:t>2021, December</a:t>
                      </a:r>
                      <a:endParaRPr lang="en-US" b="1" dirty="0"/>
                    </a:p>
                  </a:txBody>
                  <a:tcPr/>
                </a:tc>
                <a:tc>
                  <a:txBody>
                    <a:bodyPr/>
                    <a:lstStyle/>
                    <a:p>
                      <a:r>
                        <a:rPr lang="en-US" b="1" dirty="0" smtClean="0"/>
                        <a:t>2022, December</a:t>
                      </a:r>
                      <a:endParaRPr lang="en-US" b="1" dirty="0"/>
                    </a:p>
                  </a:txBody>
                  <a:tcPr/>
                </a:tc>
                <a:tc>
                  <a:txBody>
                    <a:bodyPr/>
                    <a:lstStyle/>
                    <a:p>
                      <a:r>
                        <a:rPr lang="en-US" b="1" dirty="0" smtClean="0"/>
                        <a:t>2023, December</a:t>
                      </a:r>
                      <a:endParaRPr lang="en-US" b="1" dirty="0"/>
                    </a:p>
                  </a:txBody>
                  <a:tcPr/>
                </a:tc>
                <a:tc>
                  <a:txBody>
                    <a:bodyPr/>
                    <a:lstStyle/>
                    <a:p>
                      <a:r>
                        <a:rPr lang="en-US" b="1" dirty="0" smtClean="0"/>
                        <a:t>2024, December</a:t>
                      </a:r>
                      <a:endParaRPr lang="en-US" b="1" dirty="0"/>
                    </a:p>
                  </a:txBody>
                  <a:tcPr/>
                </a:tc>
                <a:extLst>
                  <a:ext uri="{0D108BD9-81ED-4DB2-BD59-A6C34878D82A}">
                    <a16:rowId xmlns:a16="http://schemas.microsoft.com/office/drawing/2014/main" val="3783762534"/>
                  </a:ext>
                </a:extLst>
              </a:tr>
              <a:tr h="638526">
                <a:tc>
                  <a:txBody>
                    <a:bodyPr/>
                    <a:lstStyle/>
                    <a:p>
                      <a:pPr algn="r"/>
                      <a:r>
                        <a:rPr lang="en-US" b="1" dirty="0" smtClean="0"/>
                        <a:t>Computer= 50,000</a:t>
                      </a:r>
                      <a:endParaRPr lang="en-US" b="1" dirty="0"/>
                    </a:p>
                  </a:txBody>
                  <a:tcPr/>
                </a:tc>
                <a:tc>
                  <a:txBody>
                    <a:bodyPr/>
                    <a:lstStyle/>
                    <a:p>
                      <a:pPr algn="r"/>
                      <a:r>
                        <a:rPr lang="en-US" b="1" dirty="0" smtClean="0"/>
                        <a:t>Computer= 50,000</a:t>
                      </a:r>
                      <a:endParaRPr lang="en-US" b="1" dirty="0"/>
                    </a:p>
                  </a:txBody>
                  <a:tcPr/>
                </a:tc>
                <a:tc>
                  <a:txBody>
                    <a:bodyPr/>
                    <a:lstStyle/>
                    <a:p>
                      <a:pPr algn="r"/>
                      <a:r>
                        <a:rPr lang="en-US" b="1" dirty="0" smtClean="0"/>
                        <a:t>Computer=</a:t>
                      </a:r>
                      <a:r>
                        <a:rPr lang="en-US" b="1" baseline="0" dirty="0" smtClean="0"/>
                        <a:t> 50,000</a:t>
                      </a:r>
                      <a:endParaRPr lang="en-US" b="1" dirty="0"/>
                    </a:p>
                  </a:txBody>
                  <a:tcPr/>
                </a:tc>
                <a:tc>
                  <a:txBody>
                    <a:bodyPr/>
                    <a:lstStyle/>
                    <a:p>
                      <a:pPr algn="r"/>
                      <a:r>
                        <a:rPr lang="en-US" b="1" dirty="0" smtClean="0"/>
                        <a:t>Computer=</a:t>
                      </a:r>
                      <a:r>
                        <a:rPr lang="en-US" b="1" baseline="0" dirty="0" smtClean="0"/>
                        <a:t> 50,000</a:t>
                      </a:r>
                      <a:endParaRPr lang="en-US" b="1" dirty="0"/>
                    </a:p>
                  </a:txBody>
                  <a:tcPr/>
                </a:tc>
                <a:tc>
                  <a:txBody>
                    <a:bodyPr/>
                    <a:lstStyle/>
                    <a:p>
                      <a:pPr algn="r"/>
                      <a:r>
                        <a:rPr lang="en-US" b="1" dirty="0" smtClean="0"/>
                        <a:t>Computer=</a:t>
                      </a:r>
                      <a:r>
                        <a:rPr lang="en-US" b="1" baseline="0" dirty="0" smtClean="0"/>
                        <a:t> 50,000</a:t>
                      </a:r>
                      <a:endParaRPr lang="en-US" b="1" dirty="0"/>
                    </a:p>
                  </a:txBody>
                  <a:tcPr/>
                </a:tc>
                <a:extLst>
                  <a:ext uri="{0D108BD9-81ED-4DB2-BD59-A6C34878D82A}">
                    <a16:rowId xmlns:a16="http://schemas.microsoft.com/office/drawing/2014/main" val="1854876433"/>
                  </a:ext>
                </a:extLst>
              </a:tr>
              <a:tr h="520791">
                <a:tc>
                  <a:txBody>
                    <a:bodyPr/>
                    <a:lstStyle/>
                    <a:p>
                      <a:pPr algn="r"/>
                      <a:endParaRPr lang="en-US" b="1" dirty="0"/>
                    </a:p>
                  </a:txBody>
                  <a:tcPr/>
                </a:tc>
                <a:tc>
                  <a:txBody>
                    <a:bodyPr/>
                    <a:lstStyle/>
                    <a:p>
                      <a:pPr algn="r"/>
                      <a:r>
                        <a:rPr lang="en-US" b="1" dirty="0" smtClean="0"/>
                        <a:t>(-)Dep. Expense=        </a:t>
                      </a:r>
                      <a:r>
                        <a:rPr lang="en-US" b="1" baseline="0" dirty="0" smtClean="0"/>
                        <a:t>   </a:t>
                      </a:r>
                      <a:r>
                        <a:rPr lang="en-US" b="1" dirty="0" smtClean="0"/>
                        <a:t>10,000</a:t>
                      </a:r>
                      <a:endParaRPr lang="en-US" b="1" dirty="0"/>
                    </a:p>
                  </a:txBody>
                  <a:tcPr/>
                </a:tc>
                <a:tc>
                  <a:txBody>
                    <a:bodyPr/>
                    <a:lstStyle/>
                    <a:p>
                      <a:pPr algn="r"/>
                      <a:r>
                        <a:rPr lang="en-US" b="1" dirty="0" smtClean="0"/>
                        <a:t>(-)Dep. Expense= </a:t>
                      </a:r>
                    </a:p>
                    <a:p>
                      <a:pPr algn="r"/>
                      <a:r>
                        <a:rPr lang="en-US" b="1" dirty="0" smtClean="0"/>
                        <a:t>    20,000</a:t>
                      </a:r>
                      <a:endParaRPr lang="en-US" b="1" dirty="0"/>
                    </a:p>
                  </a:txBody>
                  <a:tcPr/>
                </a:tc>
                <a:tc>
                  <a:txBody>
                    <a:bodyPr/>
                    <a:lstStyle/>
                    <a:p>
                      <a:pPr algn="r"/>
                      <a:r>
                        <a:rPr lang="en-US" b="1" dirty="0" smtClean="0"/>
                        <a:t>(-)Dep. Expense=        30,000</a:t>
                      </a:r>
                      <a:endParaRPr lang="en-US" b="1" dirty="0"/>
                    </a:p>
                  </a:txBody>
                  <a:tcPr/>
                </a:tc>
                <a:tc>
                  <a:txBody>
                    <a:bodyPr/>
                    <a:lstStyle/>
                    <a:p>
                      <a:pPr algn="r"/>
                      <a:r>
                        <a:rPr lang="en-US" b="1" dirty="0" smtClean="0"/>
                        <a:t>(-)Dep. Expense=     40,000</a:t>
                      </a:r>
                      <a:endParaRPr lang="en-US" b="1" dirty="0"/>
                    </a:p>
                  </a:txBody>
                  <a:tcPr/>
                </a:tc>
                <a:extLst>
                  <a:ext uri="{0D108BD9-81ED-4DB2-BD59-A6C34878D82A}">
                    <a16:rowId xmlns:a16="http://schemas.microsoft.com/office/drawing/2014/main" val="1801569727"/>
                  </a:ext>
                </a:extLst>
              </a:tr>
              <a:tr h="520791">
                <a:tc>
                  <a:txBody>
                    <a:bodyPr/>
                    <a:lstStyle/>
                    <a:p>
                      <a:endParaRPr lang="en-US" b="1" dirty="0"/>
                    </a:p>
                  </a:txBody>
                  <a:tcPr/>
                </a:tc>
                <a:tc>
                  <a:txBody>
                    <a:bodyPr/>
                    <a:lstStyle/>
                    <a:p>
                      <a:pPr algn="r"/>
                      <a:r>
                        <a:rPr lang="en-US" b="1" dirty="0" smtClean="0"/>
                        <a:t>Total=  40,000</a:t>
                      </a:r>
                      <a:endParaRPr lang="en-US" b="1" dirty="0"/>
                    </a:p>
                  </a:txBody>
                  <a:tcPr/>
                </a:tc>
                <a:tc>
                  <a:txBody>
                    <a:bodyPr/>
                    <a:lstStyle/>
                    <a:p>
                      <a:pPr algn="r"/>
                      <a:r>
                        <a:rPr lang="en-US" b="1" dirty="0" smtClean="0"/>
                        <a:t>Total=  30,000</a:t>
                      </a:r>
                      <a:endParaRPr lang="en-US" b="1" dirty="0"/>
                    </a:p>
                  </a:txBody>
                  <a:tcPr/>
                </a:tc>
                <a:tc>
                  <a:txBody>
                    <a:bodyPr/>
                    <a:lstStyle/>
                    <a:p>
                      <a:pPr algn="r"/>
                      <a:r>
                        <a:rPr lang="en-US" b="1" dirty="0" smtClean="0"/>
                        <a:t>Total=  20,000</a:t>
                      </a:r>
                      <a:endParaRPr lang="en-US" b="1" dirty="0"/>
                    </a:p>
                  </a:txBody>
                  <a:tcPr/>
                </a:tc>
                <a:tc>
                  <a:txBody>
                    <a:bodyPr/>
                    <a:lstStyle/>
                    <a:p>
                      <a:pPr algn="r"/>
                      <a:r>
                        <a:rPr lang="en-US" b="1" dirty="0" smtClean="0"/>
                        <a:t>Total=  10,000</a:t>
                      </a:r>
                      <a:endParaRPr lang="en-US" b="1" dirty="0"/>
                    </a:p>
                  </a:txBody>
                  <a:tcPr/>
                </a:tc>
                <a:extLst>
                  <a:ext uri="{0D108BD9-81ED-4DB2-BD59-A6C34878D82A}">
                    <a16:rowId xmlns:a16="http://schemas.microsoft.com/office/drawing/2014/main" val="144077759"/>
                  </a:ext>
                </a:extLst>
              </a:tr>
            </a:tbl>
          </a:graphicData>
        </a:graphic>
      </p:graphicFrame>
    </p:spTree>
    <p:extLst>
      <p:ext uri="{BB962C8B-B14F-4D97-AF65-F5344CB8AC3E}">
        <p14:creationId xmlns:p14="http://schemas.microsoft.com/office/powerpoint/2010/main" val="2931084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916</TotalTime>
  <Words>1019</Words>
  <Application>Microsoft Office PowerPoint</Application>
  <PresentationFormat>On-screen Show (4:3)</PresentationFormat>
  <Paragraphs>103</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 Boardroom</vt:lpstr>
      <vt:lpstr>Introduction to Accounting </vt:lpstr>
      <vt:lpstr>Accounting Assumptions </vt:lpstr>
      <vt:lpstr>Economic Entity Assumption</vt:lpstr>
      <vt:lpstr>Monetary Unit Assumption</vt:lpstr>
      <vt:lpstr>Accounting Period Assumption</vt:lpstr>
      <vt:lpstr>Going Concern Assumption</vt:lpstr>
      <vt:lpstr>Accounting Principles</vt:lpstr>
      <vt:lpstr>Cost Principle</vt:lpstr>
      <vt:lpstr>Cost Concept &amp; Depreciation</vt:lpstr>
      <vt:lpstr>Matching Principle</vt:lpstr>
      <vt:lpstr>Full Disclosure Principle</vt:lpstr>
      <vt:lpstr>Revenue Recognition Principle</vt:lpstr>
      <vt:lpstr>Constraints</vt:lpstr>
      <vt:lpstr>Materiality</vt:lpstr>
      <vt:lpstr>Conservatism</vt:lpstr>
      <vt:lpstr>Cost Effectiveness Constraint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Accounting</dc:title>
  <dc:creator>Windows User</dc:creator>
  <cp:lastModifiedBy>PC</cp:lastModifiedBy>
  <cp:revision>24</cp:revision>
  <dcterms:created xsi:type="dcterms:W3CDTF">2020-12-19T15:42:34Z</dcterms:created>
  <dcterms:modified xsi:type="dcterms:W3CDTF">2021-06-29T17:07:19Z</dcterms:modified>
</cp:coreProperties>
</file>