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9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97942-5D0C-4D47-9EB9-3083FE8D908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76358-70B4-4544-825D-4A91BEC1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6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76358-70B4-4544-825D-4A91BEC1CC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4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0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52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3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60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2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8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587DB4-794F-40F5-927E-9C33885F490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FCCDF-123B-45F2-9A40-D3A75DB5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628800"/>
            <a:ext cx="6480720" cy="3456384"/>
          </a:xfrm>
        </p:spPr>
        <p:txBody>
          <a:bodyPr>
            <a:normAutofit/>
          </a:bodyPr>
          <a:lstStyle/>
          <a:p>
            <a:r>
              <a:rPr lang="en-GB" sz="5000" b="1" dirty="0" smtClean="0">
                <a:solidFill>
                  <a:schemeClr val="tx1"/>
                </a:solidFill>
              </a:rPr>
              <a:t>Accounting Equation &amp; FOUR Financial Statements</a:t>
            </a:r>
            <a:endParaRPr lang="en-US" sz="5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100811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Statement of financial performance (Income statement)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2493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9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GB" b="1" u="sng" dirty="0">
                <a:solidFill>
                  <a:schemeClr val="tx1"/>
                </a:solidFill>
              </a:rPr>
              <a:t>S</a:t>
            </a:r>
            <a:r>
              <a:rPr lang="en-GB" b="1" u="sng" dirty="0" smtClean="0">
                <a:solidFill>
                  <a:schemeClr val="tx1"/>
                </a:solidFill>
              </a:rPr>
              <a:t>ummary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42989"/>
            <a:ext cx="6809184" cy="419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5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Extended </a:t>
            </a:r>
            <a:r>
              <a:rPr lang="en-GB" b="1" dirty="0" smtClean="0"/>
              <a:t>Equation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Assets </a:t>
            </a:r>
            <a:r>
              <a:rPr lang="en-US" sz="3600" b="1" dirty="0"/>
              <a:t>= Liabilities + (</a:t>
            </a:r>
            <a:r>
              <a:rPr lang="en-US" sz="3600" b="1" dirty="0" smtClean="0"/>
              <a:t>Equity-Drawings + Revenues -Expenses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7571184" cy="5763040"/>
          </a:xfrm>
        </p:spPr>
        <p:txBody>
          <a:bodyPr/>
          <a:lstStyle/>
          <a:p>
            <a:r>
              <a:rPr lang="en-GB" b="1" dirty="0" smtClean="0"/>
              <a:t>Financial Position: </a:t>
            </a:r>
          </a:p>
          <a:p>
            <a:pPr marL="589788" lvl="1" indent="-342900"/>
            <a:r>
              <a:rPr lang="en-GB" dirty="0" smtClean="0">
                <a:solidFill>
                  <a:schemeClr val="tx1"/>
                </a:solidFill>
              </a:rPr>
              <a:t>Assets, Liabilities, and Owner’s Equity. </a:t>
            </a:r>
          </a:p>
          <a:p>
            <a:pPr marL="589788" lvl="1" indent="-342900"/>
            <a:r>
              <a:rPr lang="en-GB" b="1" dirty="0" smtClean="0">
                <a:solidFill>
                  <a:schemeClr val="tx1"/>
                </a:solidFill>
              </a:rPr>
              <a:t>Balance </a:t>
            </a:r>
            <a:r>
              <a:rPr lang="en-GB" b="1" dirty="0" smtClean="0">
                <a:solidFill>
                  <a:schemeClr val="tx1"/>
                </a:solidFill>
              </a:rPr>
              <a:t>Sheet</a:t>
            </a:r>
          </a:p>
          <a:p>
            <a:pPr marL="246888" lvl="1" indent="0">
              <a:buNone/>
            </a:pP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dirty="0" smtClean="0"/>
          </a:p>
          <a:p>
            <a:r>
              <a:rPr lang="en-GB" b="1" dirty="0" smtClean="0"/>
              <a:t>Financial Performance: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Revenues, Expenses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Net </a:t>
            </a:r>
            <a:r>
              <a:rPr lang="en-GB" dirty="0" smtClean="0">
                <a:solidFill>
                  <a:schemeClr val="tx1"/>
                </a:solidFill>
              </a:rPr>
              <a:t>Profit/Net </a:t>
            </a:r>
            <a:r>
              <a:rPr lang="en-GB" dirty="0" smtClean="0">
                <a:solidFill>
                  <a:schemeClr val="tx1"/>
                </a:solidFill>
              </a:rPr>
              <a:t>income = Total Revenues – Total Expenses</a:t>
            </a:r>
          </a:p>
          <a:p>
            <a:pPr lvl="1"/>
            <a:r>
              <a:rPr lang="en-GB" dirty="0" smtClean="0"/>
              <a:t>Statement of Profit or Loss/ Income Statement/ Statement of Financial Performance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785471"/>
          </a:xfrm>
        </p:spPr>
        <p:txBody>
          <a:bodyPr/>
          <a:lstStyle/>
          <a:p>
            <a:r>
              <a:rPr lang="en-GB" b="1" dirty="0" smtClean="0"/>
              <a:t>Transaction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643192" cy="42508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(Economic events)</a:t>
            </a:r>
            <a:endParaRPr lang="en-US" b="1" dirty="0"/>
          </a:p>
          <a:p>
            <a:r>
              <a:rPr lang="en-US" dirty="0"/>
              <a:t> A transaction must change </a:t>
            </a:r>
            <a:r>
              <a:rPr lang="en-US" dirty="0" smtClean="0"/>
              <a:t>the financial position (Assets = Liabilities + Equity)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 if an asset increases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Another must decrease, or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liability must increase, or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Owner’s equity must increase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dirty="0" smtClean="0"/>
              <a:t>A transaction can change the financial position in two ways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Net change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Structural change </a:t>
            </a:r>
            <a:endParaRPr lang="en-US" dirty="0">
              <a:solidFill>
                <a:schemeClr val="tx1"/>
              </a:solidFill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85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3188"/>
            <a:ext cx="835292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9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Describe the four financial statements and how they are prepared.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803" t="27174" r="17735" b="12208"/>
          <a:stretch/>
        </p:blipFill>
        <p:spPr bwMode="auto">
          <a:xfrm>
            <a:off x="1176866" y="2636912"/>
            <a:ext cx="6995533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44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3718" t="18530" r="23397" b="14794"/>
          <a:stretch/>
        </p:blipFill>
        <p:spPr bwMode="auto">
          <a:xfrm>
            <a:off x="-1" y="0"/>
            <a:ext cx="9252521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62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4039" t="19954" r="24039" b="13911"/>
          <a:stretch/>
        </p:blipFill>
        <p:spPr bwMode="auto">
          <a:xfrm>
            <a:off x="0" y="27384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58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24199" t="22520" r="24199" b="1106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604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864096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just"/>
            <a:r>
              <a:rPr lang="en-GB" b="1" dirty="0" smtClean="0">
                <a:solidFill>
                  <a:schemeClr val="tx1"/>
                </a:solidFill>
              </a:rPr>
              <a:t>Accounting equation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r>
              <a:rPr lang="en-GB" b="1" dirty="0" smtClean="0"/>
              <a:t>A business company has two fundamental elements; what it owns (assets)  and what it owes (liabilities &amp; equity).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167567"/>
            <a:ext cx="284797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4914541"/>
            <a:ext cx="21602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Assets </a:t>
            </a:r>
            <a:endParaRPr lang="en-US" b="1" dirty="0"/>
          </a:p>
        </p:txBody>
      </p:sp>
      <p:cxnSp>
        <p:nvCxnSpPr>
          <p:cNvPr id="6" name="Straight Connector 5"/>
          <p:cNvCxnSpPr>
            <a:stCxn id="1027" idx="3"/>
          </p:cNvCxnSpPr>
          <p:nvPr/>
        </p:nvCxnSpPr>
        <p:spPr>
          <a:xfrm flipV="1">
            <a:off x="4035598" y="3086802"/>
            <a:ext cx="1745970" cy="88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27" idx="3"/>
          </p:cNvCxnSpPr>
          <p:nvPr/>
        </p:nvCxnSpPr>
        <p:spPr>
          <a:xfrm>
            <a:off x="4035598" y="3967667"/>
            <a:ext cx="1976562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1568" y="2636705"/>
            <a:ext cx="16561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Creditors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71812" y="4229475"/>
            <a:ext cx="1944216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Owners/Investors/ Shareholders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85" y="3036522"/>
            <a:ext cx="1473243" cy="86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804" y="4894677"/>
            <a:ext cx="2088232" cy="131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57693" y="5589240"/>
            <a:ext cx="410445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Assets = Liabilities + Equity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56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Income Statement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Reports </a:t>
            </a:r>
            <a:r>
              <a:rPr lang="en-US" dirty="0"/>
              <a:t>the revenues and expenses for a specific period of time. </a:t>
            </a:r>
          </a:p>
          <a:p>
            <a:r>
              <a:rPr lang="en-US" dirty="0" smtClean="0"/>
              <a:t>Lists </a:t>
            </a:r>
            <a:r>
              <a:rPr lang="en-US" dirty="0"/>
              <a:t>revenues first, followed by expenses. </a:t>
            </a:r>
          </a:p>
          <a:p>
            <a:r>
              <a:rPr lang="en-US" dirty="0" smtClean="0"/>
              <a:t>Shows </a:t>
            </a:r>
            <a:r>
              <a:rPr lang="en-US" dirty="0"/>
              <a:t>net income (or net loss). </a:t>
            </a:r>
          </a:p>
          <a:p>
            <a:r>
              <a:rPr lang="en-US" dirty="0"/>
              <a:t>Income </a:t>
            </a:r>
            <a:r>
              <a:rPr lang="en-US" dirty="0" smtClean="0"/>
              <a:t>Statement</a:t>
            </a:r>
            <a:endParaRPr lang="en-US" dirty="0"/>
          </a:p>
          <a:p>
            <a:r>
              <a:rPr lang="en-US" dirty="0" smtClean="0"/>
              <a:t>Does </a:t>
            </a:r>
            <a:r>
              <a:rPr lang="en-US" dirty="0"/>
              <a:t>not include investment and withdrawal transactions between the owner and the business in measuring net income.</a:t>
            </a:r>
          </a:p>
        </p:txBody>
      </p:sp>
    </p:spTree>
    <p:extLst>
      <p:ext uri="{BB962C8B-B14F-4D97-AF65-F5344CB8AC3E}">
        <p14:creationId xmlns:p14="http://schemas.microsoft.com/office/powerpoint/2010/main" val="121905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Owner’s equity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 </a:t>
            </a:r>
            <a:r>
              <a:rPr lang="en-US" dirty="0"/>
              <a:t>the changes in owner’s equity for a specific period of time. </a:t>
            </a:r>
          </a:p>
          <a:p>
            <a:r>
              <a:rPr lang="en-US" dirty="0" smtClean="0"/>
              <a:t>The </a:t>
            </a:r>
            <a:r>
              <a:rPr lang="en-US" dirty="0"/>
              <a:t>time period is the same as that covered by the 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326947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Balance Sheet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Reports </a:t>
            </a:r>
            <a:r>
              <a:rPr lang="en-US" dirty="0"/>
              <a:t>the assets, liabilities, and owner's equity at a specific date.</a:t>
            </a:r>
          </a:p>
          <a:p>
            <a:r>
              <a:rPr lang="en-US" dirty="0" smtClean="0"/>
              <a:t>Lists </a:t>
            </a:r>
            <a:r>
              <a:rPr lang="en-US" dirty="0"/>
              <a:t>assets at the top, followed by liabilities and owner’s equity. </a:t>
            </a:r>
          </a:p>
          <a:p>
            <a:r>
              <a:rPr lang="en-US" dirty="0" smtClean="0"/>
              <a:t>Total </a:t>
            </a:r>
            <a:r>
              <a:rPr lang="en-US" dirty="0"/>
              <a:t>assets must equal total liabilities and owner's equity.</a:t>
            </a:r>
          </a:p>
          <a:p>
            <a:r>
              <a:rPr lang="en-US" dirty="0" smtClean="0"/>
              <a:t>Is </a:t>
            </a:r>
            <a:r>
              <a:rPr lang="en-US" dirty="0"/>
              <a:t>a snapshot of the company’s financial condition at a specific moment in time (usually the month-end or yearend)</a:t>
            </a:r>
          </a:p>
        </p:txBody>
      </p:sp>
    </p:spTree>
    <p:extLst>
      <p:ext uri="{BB962C8B-B14F-4D97-AF65-F5344CB8AC3E}">
        <p14:creationId xmlns:p14="http://schemas.microsoft.com/office/powerpoint/2010/main" val="384899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Statement of cash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r>
              <a:rPr lang="en-US" dirty="0"/>
              <a:t>on the cash receipts and payments for a specific period of time.</a:t>
            </a:r>
          </a:p>
          <a:p>
            <a:r>
              <a:rPr lang="en-US" dirty="0" smtClean="0"/>
              <a:t>Answers </a:t>
            </a:r>
            <a:r>
              <a:rPr lang="en-US" dirty="0"/>
              <a:t>the following:</a:t>
            </a:r>
          </a:p>
          <a:p>
            <a:pPr marL="0" indent="0">
              <a:buNone/>
            </a:pPr>
            <a:r>
              <a:rPr lang="en-US" dirty="0" smtClean="0"/>
              <a:t>	► </a:t>
            </a:r>
            <a:r>
              <a:rPr lang="en-US" dirty="0"/>
              <a:t>Where did cash come from?</a:t>
            </a:r>
          </a:p>
          <a:p>
            <a:pPr marL="0" indent="0">
              <a:buNone/>
            </a:pPr>
            <a:r>
              <a:rPr lang="en-US" dirty="0" smtClean="0"/>
              <a:t>	► </a:t>
            </a:r>
            <a:r>
              <a:rPr lang="en-US" dirty="0"/>
              <a:t>What was cash used for?</a:t>
            </a:r>
          </a:p>
          <a:p>
            <a:pPr marL="0" indent="0">
              <a:buNone/>
            </a:pPr>
            <a:r>
              <a:rPr lang="en-US" dirty="0" smtClean="0"/>
              <a:t>	► </a:t>
            </a:r>
            <a:r>
              <a:rPr lang="en-US" dirty="0"/>
              <a:t>What was the change in the cash balance?</a:t>
            </a:r>
          </a:p>
        </p:txBody>
      </p:sp>
    </p:spTree>
    <p:extLst>
      <p:ext uri="{BB962C8B-B14F-4D97-AF65-F5344CB8AC3E}">
        <p14:creationId xmlns:p14="http://schemas.microsoft.com/office/powerpoint/2010/main" val="363532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algn="ctr"/>
            <a:endParaRPr 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QUERIES?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7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06658" y="270520"/>
            <a:ext cx="8424936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Assets = Liabilities + Equity(capital)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406"/>
            <a:ext cx="8291264" cy="5690954"/>
          </a:xfrm>
        </p:spPr>
        <p:txBody>
          <a:bodyPr>
            <a:normAutofit/>
          </a:bodyPr>
          <a:lstStyle/>
          <a:p>
            <a:r>
              <a:rPr lang="en-GB" b="1" dirty="0" smtClean="0"/>
              <a:t>Assets</a:t>
            </a:r>
          </a:p>
          <a:p>
            <a:pPr lvl="1"/>
            <a:r>
              <a:rPr lang="en-GB" sz="1900" b="1" dirty="0" smtClean="0"/>
              <a:t>Provide future economic benefits</a:t>
            </a:r>
          </a:p>
          <a:p>
            <a:pPr marL="365760" lvl="1" indent="0">
              <a:buNone/>
            </a:pPr>
            <a:r>
              <a:rPr lang="en-GB" sz="1900" b="1" dirty="0" smtClean="0"/>
              <a:t>Stays in the business company for a long time (more than one/two year).</a:t>
            </a:r>
            <a:endParaRPr lang="en-US" sz="1900" b="1" dirty="0" smtClean="0"/>
          </a:p>
          <a:p>
            <a:r>
              <a:rPr lang="en-GB" dirty="0" smtClean="0"/>
              <a:t>Some examples of Common Assets in a business organisation.</a:t>
            </a:r>
          </a:p>
          <a:p>
            <a:pPr lvl="1"/>
            <a:r>
              <a:rPr lang="en-GB" dirty="0" smtClean="0"/>
              <a:t>Cash </a:t>
            </a:r>
          </a:p>
          <a:p>
            <a:pPr lvl="1"/>
            <a:r>
              <a:rPr lang="en-GB" dirty="0" smtClean="0"/>
              <a:t>Property, plant, </a:t>
            </a:r>
            <a:r>
              <a:rPr lang="en-GB" dirty="0"/>
              <a:t>and </a:t>
            </a:r>
            <a:r>
              <a:rPr lang="en-GB" dirty="0" smtClean="0"/>
              <a:t>equipment (Machineries, land)</a:t>
            </a:r>
          </a:p>
          <a:p>
            <a:pPr lvl="1"/>
            <a:r>
              <a:rPr lang="en-GB" dirty="0" smtClean="0"/>
              <a:t>Inventory</a:t>
            </a:r>
          </a:p>
          <a:p>
            <a:pPr lvl="1"/>
            <a:r>
              <a:rPr lang="en-GB" dirty="0" smtClean="0"/>
              <a:t>Land &amp; Buildings</a:t>
            </a:r>
          </a:p>
          <a:p>
            <a:pPr lvl="1"/>
            <a:r>
              <a:rPr lang="en-GB" dirty="0" smtClean="0"/>
              <a:t>Supplies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Accounts Receivable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Prepaid Expenses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Accrued Income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77072"/>
            <a:ext cx="432048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5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274638"/>
            <a:ext cx="8374391" cy="778098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Assets = Liabilities + Equity(capital)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r>
              <a:rPr lang="en-GB" b="1" dirty="0" smtClean="0"/>
              <a:t>Liabilities</a:t>
            </a:r>
          </a:p>
          <a:p>
            <a:pPr lvl="1"/>
            <a:r>
              <a:rPr lang="en-GB" b="1" dirty="0" smtClean="0"/>
              <a:t>A future economic benefit will flow from the company to outside parties. </a:t>
            </a:r>
          </a:p>
          <a:p>
            <a:r>
              <a:rPr lang="en-GB" dirty="0" smtClean="0"/>
              <a:t>Some examples of Liabilities</a:t>
            </a:r>
          </a:p>
          <a:p>
            <a:pPr lvl="1"/>
            <a:r>
              <a:rPr lang="en-GB" dirty="0" smtClean="0"/>
              <a:t>Long-term loan</a:t>
            </a:r>
          </a:p>
          <a:p>
            <a:pPr lvl="1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Accounts Payable</a:t>
            </a:r>
          </a:p>
          <a:p>
            <a:pPr lvl="1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Accrued Expenses</a:t>
            </a:r>
          </a:p>
          <a:p>
            <a:pPr lvl="1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Advanced Income/Unearned Income</a:t>
            </a:r>
          </a:p>
          <a:p>
            <a:r>
              <a:rPr lang="en-GB" dirty="0" smtClean="0"/>
              <a:t>Liability claims are to be paid before owner’s claims. 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324036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4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Assets = Liabilities + Equity(capital)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Owner’s Equity</a:t>
            </a:r>
          </a:p>
          <a:p>
            <a:pPr lvl="1"/>
            <a:r>
              <a:rPr lang="en-GB" b="1" dirty="0" smtClean="0"/>
              <a:t>Owner’s claim on Assets after Liabilities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GB" dirty="0" smtClean="0"/>
              <a:t>Some example of Owner’s equity</a:t>
            </a:r>
          </a:p>
          <a:p>
            <a:pPr lvl="1"/>
            <a:r>
              <a:rPr lang="en-GB" dirty="0" smtClean="0"/>
              <a:t>Capital/Share Capital</a:t>
            </a:r>
          </a:p>
          <a:p>
            <a:pPr lvl="1"/>
            <a:r>
              <a:rPr lang="en-GB" dirty="0" smtClean="0"/>
              <a:t>Net Income</a:t>
            </a:r>
          </a:p>
          <a:p>
            <a:pPr lvl="1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Drawing (money taken back by the owner from business) (mainly happens in proprietorship business). </a:t>
            </a:r>
          </a:p>
        </p:txBody>
      </p:sp>
    </p:spTree>
    <p:extLst>
      <p:ext uri="{BB962C8B-B14F-4D97-AF65-F5344CB8AC3E}">
        <p14:creationId xmlns:p14="http://schemas.microsoft.com/office/powerpoint/2010/main" val="39581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003232" cy="5925272"/>
          </a:xfrm>
        </p:spPr>
        <p:txBody>
          <a:bodyPr/>
          <a:lstStyle/>
          <a:p>
            <a:pPr algn="just"/>
            <a:r>
              <a:rPr lang="en-GB" b="1" dirty="0" smtClean="0"/>
              <a:t>Assets, Liabilities and Equity are shown in the balance sheet or ‘Statement of Financial Position’.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6"/>
            <a:ext cx="8318973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9353"/>
            <a:ext cx="8352928" cy="1303867"/>
          </a:xfrm>
          <a:solidFill>
            <a:schemeClr val="bg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Accrual Basis &amp; Cash basis of Accounting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84784"/>
            <a:ext cx="8363271" cy="4989168"/>
          </a:xfrm>
        </p:spPr>
        <p:txBody>
          <a:bodyPr/>
          <a:lstStyle/>
          <a:p>
            <a:pPr algn="ctr"/>
            <a:r>
              <a:rPr lang="en-GB" b="1" dirty="0" smtClean="0"/>
              <a:t>When Revenue and Expense is recorded?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70872"/>
              </p:ext>
            </p:extLst>
          </p:nvPr>
        </p:nvGraphicFramePr>
        <p:xfrm>
          <a:off x="395535" y="2204864"/>
          <a:ext cx="8352927" cy="43204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057">
                <a:tc>
                  <a:txBody>
                    <a:bodyPr/>
                    <a:lstStyle/>
                    <a:p>
                      <a:r>
                        <a:rPr lang="en-GB" dirty="0" smtClean="0"/>
                        <a:t>Particulars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Cash Basis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Accrual Basis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644">
                <a:tc>
                  <a:txBody>
                    <a:bodyPr/>
                    <a:lstStyle/>
                    <a:p>
                      <a:r>
                        <a:rPr lang="en-GB" dirty="0" smtClean="0"/>
                        <a:t>Recording</a:t>
                      </a:r>
                      <a:r>
                        <a:rPr lang="en-GB" baseline="0" dirty="0" smtClean="0"/>
                        <a:t>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When cash is received at 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When</a:t>
                      </a:r>
                      <a:r>
                        <a:rPr lang="en-GB" baseline="0" dirty="0" smtClean="0"/>
                        <a:t> product/service has been delivered to the customers.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057">
                <a:tc>
                  <a:txBody>
                    <a:bodyPr/>
                    <a:lstStyle/>
                    <a:p>
                      <a:r>
                        <a:rPr lang="en-GB" dirty="0" smtClean="0"/>
                        <a:t>Recording Expense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When cash is paid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When product/service has been received.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723">
                <a:tc>
                  <a:txBody>
                    <a:bodyPr/>
                    <a:lstStyle/>
                    <a:p>
                      <a:r>
                        <a:rPr lang="en-GB" dirty="0" smtClean="0"/>
                        <a:t>Example:</a:t>
                      </a:r>
                      <a:r>
                        <a:rPr lang="en-GB" baseline="0" dirty="0" smtClean="0"/>
                        <a:t> You sold a computer in 2020 but the customer will pay you in 2021. When you would record that you earned the revenue?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in 2021,</a:t>
                      </a:r>
                      <a:r>
                        <a:rPr lang="en-GB" baseline="0" dirty="0" smtClean="0"/>
                        <a:t> because that is when you will get the cash.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 2020, because that is when you have</a:t>
                      </a:r>
                      <a:r>
                        <a:rPr lang="en-GB" baseline="0" dirty="0" smtClean="0"/>
                        <a:t> delivered the computer to the customers. </a:t>
                      </a:r>
                    </a:p>
                    <a:p>
                      <a:endParaRPr lang="en-GB" baseline="0" dirty="0" smtClean="0"/>
                    </a:p>
                    <a:p>
                      <a:r>
                        <a:rPr lang="en-GB" b="1" baseline="0" dirty="0" smtClean="0"/>
                        <a:t>WE ALWAYS FOLLOW THIS ONE.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0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77" y="404664"/>
            <a:ext cx="8291264" cy="850106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Income (revenue) &amp; expenses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205192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Income &amp; Expenses are core activities of a business company. Income and Expense always affect balance sheet items.</a:t>
            </a:r>
          </a:p>
          <a:p>
            <a:r>
              <a:rPr lang="en-GB" b="1" dirty="0" smtClean="0"/>
              <a:t>Income </a:t>
            </a:r>
          </a:p>
          <a:p>
            <a:pPr lvl="1"/>
            <a:r>
              <a:rPr lang="en-GB" b="1" dirty="0" smtClean="0"/>
              <a:t>Gross increase in Owner’s equity that resulted from company’s  core business activity.</a:t>
            </a:r>
          </a:p>
          <a:p>
            <a:pPr lvl="1"/>
            <a:r>
              <a:rPr lang="en-GB" b="1" dirty="0" smtClean="0"/>
              <a:t>Income increase Assets generally. </a:t>
            </a:r>
            <a:endParaRPr lang="en-US" b="1" dirty="0" smtClean="0"/>
          </a:p>
          <a:p>
            <a:r>
              <a:rPr lang="en-GB" dirty="0" smtClean="0"/>
              <a:t>Some examples of Income (revenue)</a:t>
            </a:r>
          </a:p>
          <a:p>
            <a:pPr lvl="1"/>
            <a:r>
              <a:rPr lang="en-GB" dirty="0" smtClean="0"/>
              <a:t>Sales Revenue</a:t>
            </a:r>
          </a:p>
          <a:p>
            <a:pPr lvl="1"/>
            <a:r>
              <a:rPr lang="en-GB" dirty="0" smtClean="0"/>
              <a:t>Service Revenue</a:t>
            </a:r>
          </a:p>
          <a:p>
            <a:pPr lvl="1"/>
            <a:r>
              <a:rPr lang="en-GB" dirty="0" smtClean="0"/>
              <a:t>Commission Revenue (dealership business)</a:t>
            </a:r>
          </a:p>
          <a:p>
            <a:pPr lvl="1"/>
            <a:r>
              <a:rPr lang="en-GB" dirty="0" smtClean="0"/>
              <a:t>Interest Revenue (financial institutions)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78" y="3457988"/>
            <a:ext cx="2140997" cy="16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9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003232" cy="5709248"/>
          </a:xfrm>
        </p:spPr>
        <p:txBody>
          <a:bodyPr/>
          <a:lstStyle/>
          <a:p>
            <a:r>
              <a:rPr lang="en-GB" b="1" dirty="0" smtClean="0"/>
              <a:t>Expenses</a:t>
            </a:r>
          </a:p>
          <a:p>
            <a:pPr lvl="1"/>
            <a:r>
              <a:rPr lang="en-GB" b="1" dirty="0" smtClean="0"/>
              <a:t>Company spends for managing core business activities</a:t>
            </a:r>
          </a:p>
          <a:p>
            <a:pPr lvl="1"/>
            <a:r>
              <a:rPr lang="en-GB" b="1" dirty="0" smtClean="0"/>
              <a:t>Expense always increase liability or decrease owner’s equity and decrease Assets. </a:t>
            </a:r>
            <a:endParaRPr lang="en-US" b="1" dirty="0" smtClean="0"/>
          </a:p>
          <a:p>
            <a:r>
              <a:rPr lang="en-GB" dirty="0" smtClean="0"/>
              <a:t>Some examples of Expenses</a:t>
            </a:r>
          </a:p>
          <a:p>
            <a:pPr lvl="1"/>
            <a:r>
              <a:rPr lang="en-GB" dirty="0" smtClean="0"/>
              <a:t>Cost of sales </a:t>
            </a:r>
          </a:p>
          <a:p>
            <a:pPr lvl="1"/>
            <a:r>
              <a:rPr lang="en-GB" dirty="0" smtClean="0"/>
              <a:t>Salary</a:t>
            </a:r>
          </a:p>
          <a:p>
            <a:pPr lvl="1"/>
            <a:r>
              <a:rPr lang="en-GB" dirty="0" smtClean="0"/>
              <a:t>Advertising exp.</a:t>
            </a:r>
          </a:p>
          <a:p>
            <a:pPr lvl="1"/>
            <a:r>
              <a:rPr lang="en-GB" dirty="0" smtClean="0"/>
              <a:t>Rent </a:t>
            </a:r>
          </a:p>
          <a:p>
            <a:pPr lvl="1"/>
            <a:r>
              <a:rPr lang="en-GB" dirty="0" smtClean="0"/>
              <a:t>Commission exp.</a:t>
            </a:r>
          </a:p>
          <a:p>
            <a:pPr lvl="1"/>
            <a:r>
              <a:rPr lang="en-GB" dirty="0" smtClean="0"/>
              <a:t>Depreciation </a:t>
            </a:r>
          </a:p>
        </p:txBody>
      </p:sp>
    </p:spTree>
    <p:extLst>
      <p:ext uri="{BB962C8B-B14F-4D97-AF65-F5344CB8AC3E}">
        <p14:creationId xmlns:p14="http://schemas.microsoft.com/office/powerpoint/2010/main" val="7198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2928</TotalTime>
  <Words>713</Words>
  <Application>Microsoft Office PowerPoint</Application>
  <PresentationFormat>On-screen Show (4:3)</PresentationFormat>
  <Paragraphs>123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Garamond</vt:lpstr>
      <vt:lpstr>Organic</vt:lpstr>
      <vt:lpstr>Accounting Equation &amp; FOUR Financial Statements</vt:lpstr>
      <vt:lpstr>Accounting equation</vt:lpstr>
      <vt:lpstr>Assets = Liabilities + Equity(capital)</vt:lpstr>
      <vt:lpstr>Assets = Liabilities + Equity(capital)</vt:lpstr>
      <vt:lpstr>Assets = Liabilities + Equity(capital)</vt:lpstr>
      <vt:lpstr>PowerPoint Presentation</vt:lpstr>
      <vt:lpstr>Accrual Basis &amp; Cash basis of Accounting </vt:lpstr>
      <vt:lpstr>Income (revenue) &amp; expenses </vt:lpstr>
      <vt:lpstr>PowerPoint Presentation</vt:lpstr>
      <vt:lpstr>Statement of financial performance (Income statement)</vt:lpstr>
      <vt:lpstr>Summary</vt:lpstr>
      <vt:lpstr> Extended Equation</vt:lpstr>
      <vt:lpstr>PowerPoint Presentation</vt:lpstr>
      <vt:lpstr>Transaction analysis</vt:lpstr>
      <vt:lpstr>PowerPoint Presentation</vt:lpstr>
      <vt:lpstr>Describe the four financial statements and how they are prepared.</vt:lpstr>
      <vt:lpstr>PowerPoint Presentation</vt:lpstr>
      <vt:lpstr>PowerPoint Presentation</vt:lpstr>
      <vt:lpstr>PowerPoint Presentation</vt:lpstr>
      <vt:lpstr>Income Statement</vt:lpstr>
      <vt:lpstr>Owner’s equity statement</vt:lpstr>
      <vt:lpstr>Balance Sheet</vt:lpstr>
      <vt:lpstr>Statement of cash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in Action</dc:title>
  <dc:creator>Windows User</dc:creator>
  <cp:lastModifiedBy>PC</cp:lastModifiedBy>
  <cp:revision>41</cp:revision>
  <dcterms:created xsi:type="dcterms:W3CDTF">2020-12-22T16:24:14Z</dcterms:created>
  <dcterms:modified xsi:type="dcterms:W3CDTF">2021-07-05T15:22:08Z</dcterms:modified>
</cp:coreProperties>
</file>