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sldIdLst>
    <p:sldId id="256" r:id="rId2"/>
    <p:sldId id="257" r:id="rId3"/>
    <p:sldId id="259" r:id="rId4"/>
    <p:sldId id="262" r:id="rId5"/>
    <p:sldId id="260" r:id="rId6"/>
    <p:sldId id="263" r:id="rId7"/>
    <p:sldId id="264" r:id="rId8"/>
    <p:sldId id="265" r:id="rId9"/>
    <p:sldId id="261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94660"/>
  </p:normalViewPr>
  <p:slideViewPr>
    <p:cSldViewPr>
      <p:cViewPr varScale="1">
        <p:scale>
          <a:sx n="69" d="100"/>
          <a:sy n="69" d="100"/>
        </p:scale>
        <p:origin x="136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979F2D3-7212-4FD3-9611-8C73663A769B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23EA90D-C474-4C26-B54C-AB6F85F30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2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F2D3-7212-4FD3-9611-8C73663A769B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523EA90D-C474-4C26-B54C-AB6F85F30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5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F2D3-7212-4FD3-9611-8C73663A769B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523EA90D-C474-4C26-B54C-AB6F85F30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82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F2D3-7212-4FD3-9611-8C73663A769B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523EA90D-C474-4C26-B54C-AB6F85F30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82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F2D3-7212-4FD3-9611-8C73663A769B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523EA90D-C474-4C26-B54C-AB6F85F30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60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F2D3-7212-4FD3-9611-8C73663A769B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523EA90D-C474-4C26-B54C-AB6F85F30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0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F2D3-7212-4FD3-9611-8C73663A769B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523EA90D-C474-4C26-B54C-AB6F85F30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18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F2D3-7212-4FD3-9611-8C73663A769B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523EA90D-C474-4C26-B54C-AB6F85F30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92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F2D3-7212-4FD3-9611-8C73663A769B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523EA90D-C474-4C26-B54C-AB6F85F30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9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F2D3-7212-4FD3-9611-8C73663A769B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23EA90D-C474-4C26-B54C-AB6F85F30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7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F2D3-7212-4FD3-9611-8C73663A769B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23EA90D-C474-4C26-B54C-AB6F85F30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3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F2D3-7212-4FD3-9611-8C73663A769B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23EA90D-C474-4C26-B54C-AB6F85F30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7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F2D3-7212-4FD3-9611-8C73663A769B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23EA90D-C474-4C26-B54C-AB6F85F30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5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F2D3-7212-4FD3-9611-8C73663A769B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23EA90D-C474-4C26-B54C-AB6F85F30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5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F2D3-7212-4FD3-9611-8C73663A769B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523EA90D-C474-4C26-B54C-AB6F85F30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F2D3-7212-4FD3-9611-8C73663A769B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523EA90D-C474-4C26-B54C-AB6F85F30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6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F2D3-7212-4FD3-9611-8C73663A769B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523EA90D-C474-4C26-B54C-AB6F85F30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7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3979F2D3-7212-4FD3-9611-8C73663A769B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23EA90D-C474-4C26-B54C-AB6F85F30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4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Recording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1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</a:rPr>
              <a:t>The ledger posting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268760"/>
            <a:ext cx="8352928" cy="532859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94300"/>
            <a:ext cx="8640960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4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858218"/>
          </a:xfrm>
        </p:spPr>
        <p:txBody>
          <a:bodyPr/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Trial Balance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2132856"/>
            <a:ext cx="8352928" cy="446449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smtClean="0"/>
              <a:t>A </a:t>
            </a:r>
            <a:r>
              <a:rPr lang="en-US" b="1" dirty="0"/>
              <a:t>trial balance is a list of accounts and their balances at a given time</a:t>
            </a:r>
            <a:r>
              <a:rPr lang="en-US" b="1" dirty="0" smtClean="0"/>
              <a:t>.</a:t>
            </a:r>
          </a:p>
          <a:p>
            <a:pPr algn="just"/>
            <a:r>
              <a:rPr lang="en-US" b="1" dirty="0"/>
              <a:t>The trial balance proves the mathematical equality of debits and </a:t>
            </a:r>
            <a:r>
              <a:rPr lang="en-US" b="1" dirty="0" smtClean="0"/>
              <a:t>credits after </a:t>
            </a:r>
            <a:r>
              <a:rPr lang="en-US" b="1" dirty="0"/>
              <a:t>posting</a:t>
            </a:r>
            <a:r>
              <a:rPr lang="en-US" b="1" dirty="0" smtClean="0"/>
              <a:t>.</a:t>
            </a:r>
          </a:p>
          <a:p>
            <a:pPr algn="just"/>
            <a:r>
              <a:rPr lang="en-US" b="1" dirty="0" smtClean="0"/>
              <a:t>Trial </a:t>
            </a:r>
            <a:r>
              <a:rPr lang="en-US" b="1" dirty="0"/>
              <a:t>balance is useful in the preparation </a:t>
            </a:r>
            <a:r>
              <a:rPr lang="en-US" b="1" dirty="0" smtClean="0"/>
              <a:t>of financial statements.</a:t>
            </a:r>
          </a:p>
          <a:p>
            <a:pPr marL="0" indent="0" algn="just">
              <a:buNone/>
            </a:pPr>
            <a:r>
              <a:rPr lang="en-GB" sz="2600" b="1" dirty="0" smtClean="0"/>
              <a:t>Limitation</a:t>
            </a:r>
          </a:p>
          <a:p>
            <a:pPr marL="0" indent="0" algn="just">
              <a:buNone/>
            </a:pPr>
            <a:r>
              <a:rPr lang="en-US" b="1" dirty="0"/>
              <a:t>The trial </a:t>
            </a:r>
            <a:r>
              <a:rPr lang="en-US" b="1" dirty="0" smtClean="0"/>
              <a:t>balance does </a:t>
            </a:r>
            <a:r>
              <a:rPr lang="en-US" b="1" dirty="0"/>
              <a:t>not prove that the company has recorded all transactions or that </a:t>
            </a:r>
            <a:r>
              <a:rPr lang="en-US" b="1" dirty="0" smtClean="0"/>
              <a:t>the ledger </a:t>
            </a:r>
            <a:r>
              <a:rPr lang="en-US" b="1" dirty="0"/>
              <a:t>is correct.</a:t>
            </a:r>
            <a:endParaRPr lang="en-US" b="1" dirty="0" smtClean="0"/>
          </a:p>
          <a:p>
            <a:r>
              <a:rPr lang="en-US" b="1" dirty="0" smtClean="0">
                <a:solidFill>
                  <a:schemeClr val="tx2"/>
                </a:solidFill>
              </a:rPr>
              <a:t>A transaction is not journalized.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A correct journal entry is not posted.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A journal entry is posted twice.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Incorrect accounts are used in journalizing or posting.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Offsetting errors are made in recording the amount of a transaction.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39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Example:</a:t>
            </a:r>
            <a:endParaRPr 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6792"/>
            <a:ext cx="8291264" cy="508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0719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786210"/>
          </a:xfrm>
        </p:spPr>
        <p:txBody>
          <a:bodyPr>
            <a:norm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Some important points to remember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76872"/>
            <a:ext cx="8075240" cy="4197080"/>
          </a:xfrm>
        </p:spPr>
        <p:txBody>
          <a:bodyPr/>
          <a:lstStyle/>
          <a:p>
            <a:pPr algn="just"/>
            <a:r>
              <a:rPr lang="en-GB" b="1" dirty="0" smtClean="0"/>
              <a:t>Trial balance is prepared by taking the end balance from ledger accounts.</a:t>
            </a:r>
          </a:p>
          <a:p>
            <a:pPr algn="just"/>
            <a:r>
              <a:rPr lang="en-GB" b="1" dirty="0" smtClean="0"/>
              <a:t>In the ledger accounts </a:t>
            </a:r>
          </a:p>
          <a:p>
            <a:pPr lvl="1" algn="just"/>
            <a:r>
              <a:rPr lang="en-GB" sz="2200" b="1" dirty="0" smtClean="0"/>
              <a:t>All asset accounts always have Debit Balance</a:t>
            </a:r>
          </a:p>
          <a:p>
            <a:pPr lvl="1" algn="just"/>
            <a:r>
              <a:rPr lang="en-GB" sz="2200" b="1" dirty="0" smtClean="0"/>
              <a:t>All liability accounts always have Credit Balance</a:t>
            </a:r>
          </a:p>
          <a:p>
            <a:pPr lvl="1" algn="just"/>
            <a:r>
              <a:rPr lang="en-GB" sz="2200" b="1" dirty="0" smtClean="0"/>
              <a:t>All equity account always have Credit Balance; except for Drawings which has Debit Balance.</a:t>
            </a:r>
          </a:p>
          <a:p>
            <a:pPr lvl="1" algn="just"/>
            <a:r>
              <a:rPr lang="en-GB" sz="2200" b="1" dirty="0" smtClean="0"/>
              <a:t>All income accounts have Credit Balance</a:t>
            </a:r>
          </a:p>
          <a:p>
            <a:pPr lvl="1" algn="just"/>
            <a:r>
              <a:rPr lang="en-GB" sz="2200" b="1" dirty="0" smtClean="0"/>
              <a:t>All expenses accounts have Debit Balance. 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7431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464" y="606980"/>
            <a:ext cx="7239000" cy="1656184"/>
          </a:xfrm>
        </p:spPr>
        <p:txBody>
          <a:bodyPr/>
          <a:lstStyle/>
          <a:p>
            <a:pPr algn="ctr"/>
            <a:r>
              <a:rPr lang="en-GB" sz="4000" b="1" dirty="0" smtClean="0"/>
              <a:t>The Account </a:t>
            </a:r>
            <a:endParaRPr lang="en-US" sz="40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2276872"/>
            <a:ext cx="7560840" cy="4178864"/>
          </a:xfrm>
        </p:spPr>
        <p:txBody>
          <a:bodyPr>
            <a:normAutofit/>
          </a:bodyPr>
          <a:lstStyle/>
          <a:p>
            <a:r>
              <a:rPr lang="en-US" sz="2000" b="1" dirty="0"/>
              <a:t>An account is an individual accounting record of increases and decreases in a </a:t>
            </a:r>
            <a:r>
              <a:rPr lang="en-US" sz="2000" b="1" dirty="0" smtClean="0"/>
              <a:t>specific </a:t>
            </a:r>
            <a:r>
              <a:rPr lang="en-US" sz="2000" b="1" dirty="0"/>
              <a:t>asset, liability, or owner’s equity item</a:t>
            </a:r>
            <a:r>
              <a:rPr lang="en-US" sz="2000" b="1" dirty="0" smtClean="0"/>
              <a:t>.</a:t>
            </a:r>
          </a:p>
          <a:p>
            <a:r>
              <a:rPr lang="en-GB" sz="2000" b="1" dirty="0" smtClean="0"/>
              <a:t>For example, a bookstore buys books on credit for </a:t>
            </a:r>
            <a:r>
              <a:rPr lang="en-GB" sz="2000" b="1" dirty="0" err="1" smtClean="0"/>
              <a:t>tk</a:t>
            </a:r>
            <a:r>
              <a:rPr lang="en-GB" sz="2000" b="1" dirty="0" smtClean="0"/>
              <a:t> 1000.</a:t>
            </a:r>
          </a:p>
          <a:p>
            <a:pPr marL="0" indent="0">
              <a:buNone/>
            </a:pPr>
            <a:r>
              <a:rPr lang="en-GB" sz="2000" b="1" dirty="0"/>
              <a:t> </a:t>
            </a:r>
            <a:r>
              <a:rPr lang="en-GB" sz="2000" b="1" dirty="0" smtClean="0"/>
              <a:t>for this transaction, Inventory increases (Asset)</a:t>
            </a:r>
          </a:p>
          <a:p>
            <a:pPr marL="0" indent="0">
              <a:buNone/>
            </a:pPr>
            <a:r>
              <a:rPr lang="en-GB" sz="2000" b="1" dirty="0"/>
              <a:t> </a:t>
            </a:r>
            <a:r>
              <a:rPr lang="en-GB" sz="2000" b="1" dirty="0" smtClean="0"/>
              <a:t>                 Accounts Payable increases (Liability)</a:t>
            </a:r>
          </a:p>
          <a:p>
            <a:r>
              <a:rPr lang="en-GB" sz="2000" b="1" dirty="0" smtClean="0"/>
              <a:t>Here, inventory is an account and Accounts Payable is another account.</a:t>
            </a:r>
          </a:p>
          <a:p>
            <a:r>
              <a:rPr lang="en-GB" sz="2000" b="1" dirty="0" smtClean="0"/>
              <a:t>Each transaction must have at least 2 accounts (sometimes there can be 3 or 4 accounts too)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5668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04704"/>
          </a:xfrm>
        </p:spPr>
        <p:txBody>
          <a:bodyPr/>
          <a:lstStyle/>
          <a:p>
            <a:pPr algn="ctr"/>
            <a:r>
              <a:rPr lang="en-GB" b="1" dirty="0" smtClean="0"/>
              <a:t>Debit and Credit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407571" cy="5328592"/>
          </a:xfrm>
        </p:spPr>
        <p:txBody>
          <a:bodyPr/>
          <a:lstStyle/>
          <a:p>
            <a:pPr algn="just"/>
            <a:r>
              <a:rPr lang="en-GB" sz="2400" b="1" dirty="0" smtClean="0">
                <a:solidFill>
                  <a:schemeClr val="bg2"/>
                </a:solidFill>
              </a:rPr>
              <a:t>Debit and credit are used in the recording process to determine the effects of business transactions on the financial positions of the company.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688924"/>
              </p:ext>
            </p:extLst>
          </p:nvPr>
        </p:nvGraphicFramePr>
        <p:xfrm>
          <a:off x="467544" y="2348880"/>
          <a:ext cx="8191547" cy="388843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61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4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570">
                <a:tc>
                  <a:txBody>
                    <a:bodyPr/>
                    <a:lstStyle/>
                    <a:p>
                      <a:r>
                        <a:rPr lang="en-GB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Credit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085">
                <a:tc>
                  <a:txBody>
                    <a:bodyPr/>
                    <a:lstStyle/>
                    <a:p>
                      <a:r>
                        <a:rPr lang="en-GB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increase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decrease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085">
                <a:tc>
                  <a:txBody>
                    <a:bodyPr/>
                    <a:lstStyle/>
                    <a:p>
                      <a:r>
                        <a:rPr lang="en-GB" dirty="0" smtClean="0"/>
                        <a:t>Expense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increase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decrease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637">
                <a:tc>
                  <a:txBody>
                    <a:bodyPr/>
                    <a:lstStyle/>
                    <a:p>
                      <a:r>
                        <a:rPr lang="en-GB" dirty="0" smtClean="0"/>
                        <a:t>Liability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decrease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increase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637">
                <a:tc>
                  <a:txBody>
                    <a:bodyPr/>
                    <a:lstStyle/>
                    <a:p>
                      <a:r>
                        <a:rPr lang="en-GB" dirty="0" smtClean="0"/>
                        <a:t>Owner’s equity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decrease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increase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442">
                <a:tc>
                  <a:txBody>
                    <a:bodyPr/>
                    <a:lstStyle/>
                    <a:p>
                      <a:r>
                        <a:rPr lang="en-GB" dirty="0" smtClean="0"/>
                        <a:t>Income/Revenue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decrease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Increase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269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Always recorded</a:t>
                      </a:r>
                      <a:r>
                        <a:rPr lang="en-US" b="1" baseline="0" dirty="0" smtClean="0">
                          <a:solidFill>
                            <a:schemeClr val="tx2"/>
                          </a:solidFill>
                        </a:rPr>
                        <a:t> on the left side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Always recorded</a:t>
                      </a:r>
                      <a:r>
                        <a:rPr lang="en-US" b="1" baseline="0" dirty="0" smtClean="0">
                          <a:solidFill>
                            <a:schemeClr val="tx2"/>
                          </a:solidFill>
                        </a:rPr>
                        <a:t> on the right side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15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03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930226"/>
          </a:xfrm>
        </p:spPr>
        <p:txBody>
          <a:bodyPr/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The Journal Entries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147248" cy="5133184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sz="2000" b="1" dirty="0" smtClean="0"/>
              <a:t>An initial recording process or recording book.</a:t>
            </a:r>
          </a:p>
          <a:p>
            <a:r>
              <a:rPr lang="en-GB" sz="2000" b="1" dirty="0" smtClean="0"/>
              <a:t>Shows the effects arising from a business transaction.</a:t>
            </a:r>
          </a:p>
          <a:p>
            <a:r>
              <a:rPr lang="en-GB" sz="2000" b="1" dirty="0" smtClean="0"/>
              <a:t>It is not an official record or formal working-book.</a:t>
            </a:r>
          </a:p>
          <a:p>
            <a:r>
              <a:rPr lang="en-US" sz="2000" b="1" dirty="0" smtClean="0"/>
              <a:t>The </a:t>
            </a:r>
            <a:r>
              <a:rPr lang="en-US" sz="2000" b="1" dirty="0"/>
              <a:t>book of original entry</a:t>
            </a:r>
            <a:r>
              <a:rPr lang="en-US" sz="2000" b="1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14" y="3905672"/>
            <a:ext cx="856895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1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717" y="901620"/>
            <a:ext cx="7239000" cy="732696"/>
          </a:xfrm>
        </p:spPr>
        <p:txBody>
          <a:bodyPr/>
          <a:lstStyle/>
          <a:p>
            <a:pPr algn="ctr"/>
            <a:r>
              <a:rPr lang="en-GB" sz="3600" b="1" dirty="0" smtClean="0"/>
              <a:t>The Journal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1620"/>
            <a:ext cx="8496944" cy="5767740"/>
          </a:xfrm>
        </p:spPr>
        <p:txBody>
          <a:bodyPr/>
          <a:lstStyle/>
          <a:p>
            <a:endParaRPr lang="en-GB" dirty="0" smtClean="0"/>
          </a:p>
          <a:p>
            <a:pPr algn="just"/>
            <a:endParaRPr lang="en-GB" dirty="0" smtClean="0"/>
          </a:p>
          <a:p>
            <a:pPr algn="just"/>
            <a:endParaRPr lang="en-GB" dirty="0"/>
          </a:p>
          <a:p>
            <a:pPr algn="just"/>
            <a:r>
              <a:rPr lang="en-GB" sz="2000" b="1" dirty="0" smtClean="0"/>
              <a:t>The journal is the first record of all business transactions. </a:t>
            </a:r>
          </a:p>
          <a:p>
            <a:pPr algn="just"/>
            <a:r>
              <a:rPr lang="en-GB" sz="2000" b="1" dirty="0" smtClean="0"/>
              <a:t>For each transaction, co. shows its debit side and credit side in the journal.</a:t>
            </a:r>
          </a:p>
          <a:p>
            <a:pPr algn="just"/>
            <a:r>
              <a:rPr lang="en-GB" sz="2000" b="1" dirty="0" smtClean="0"/>
              <a:t>Journal maintains the chronological order of all transactions</a:t>
            </a:r>
            <a:r>
              <a:rPr lang="en-GB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344312"/>
              </p:ext>
            </p:extLst>
          </p:nvPr>
        </p:nvGraphicFramePr>
        <p:xfrm>
          <a:off x="1043608" y="3789040"/>
          <a:ext cx="6768751" cy="28510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71646">
                <a:tc>
                  <a:txBody>
                    <a:bodyPr/>
                    <a:lstStyle/>
                    <a:p>
                      <a:r>
                        <a:rPr lang="en-GB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entries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RefNo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Debit (amount)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Credit (amount)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1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1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1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85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38138"/>
          </a:xfrm>
        </p:spPr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</a:rPr>
              <a:t>The Journal Entries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556792"/>
            <a:ext cx="8136904" cy="4896544"/>
          </a:xfrm>
        </p:spPr>
        <p:txBody>
          <a:bodyPr>
            <a:normAutofit/>
          </a:bodyPr>
          <a:lstStyle/>
          <a:p>
            <a:pPr algn="just"/>
            <a:r>
              <a:rPr lang="en-GB" sz="2200" b="1" dirty="0" smtClean="0">
                <a:solidFill>
                  <a:schemeClr val="bg1"/>
                </a:solidFill>
              </a:rPr>
              <a:t>Simple Entries </a:t>
            </a:r>
          </a:p>
          <a:p>
            <a:pPr lvl="1" algn="just"/>
            <a:r>
              <a:rPr lang="en-US" sz="2200" b="1" dirty="0"/>
              <a:t>Some entries involve only two accounts, one debit and one </a:t>
            </a:r>
            <a:r>
              <a:rPr lang="en-US" sz="2200" b="1" dirty="0" smtClean="0"/>
              <a:t>credit. These are simple entries.</a:t>
            </a:r>
          </a:p>
          <a:p>
            <a:pPr lvl="1" algn="just"/>
            <a:r>
              <a:rPr lang="en-US" sz="2200" b="1" dirty="0"/>
              <a:t>To illustrate, assume that on July 1, </a:t>
            </a:r>
            <a:r>
              <a:rPr lang="en-US" sz="2200" b="1" dirty="0" smtClean="0"/>
              <a:t>Butler Company </a:t>
            </a:r>
            <a:r>
              <a:rPr lang="en-US" sz="2200" b="1" dirty="0"/>
              <a:t>purchases a delivery truck costing $14,000</a:t>
            </a:r>
            <a:r>
              <a:rPr lang="en-US" sz="2200" b="1" dirty="0" smtClean="0"/>
              <a:t>. Butler Co pays the full price in Cash.</a:t>
            </a:r>
          </a:p>
          <a:p>
            <a:pPr lvl="1" algn="just"/>
            <a:endParaRPr lang="en-US" sz="2200" dirty="0" smtClean="0"/>
          </a:p>
          <a:p>
            <a:pPr lvl="1" algn="just"/>
            <a:endParaRPr lang="en-US" sz="2200" dirty="0" smtClean="0"/>
          </a:p>
          <a:p>
            <a:pPr lvl="1" algn="just"/>
            <a:endParaRPr lang="en-US" sz="2200" dirty="0" smtClean="0"/>
          </a:p>
          <a:p>
            <a:pPr lvl="1" algn="just"/>
            <a:endParaRPr lang="en-US" sz="2200" dirty="0" smtClean="0"/>
          </a:p>
          <a:p>
            <a:pPr lvl="1" algn="just"/>
            <a:endParaRPr lang="en-US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79272"/>
              </p:ext>
            </p:extLst>
          </p:nvPr>
        </p:nvGraphicFramePr>
        <p:xfrm>
          <a:off x="323529" y="4077072"/>
          <a:ext cx="8352928" cy="22322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6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6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7231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Accounts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Debit (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dr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Credit (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cr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017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July 1, 2020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Equipment                Dr</a:t>
                      </a:r>
                    </a:p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         Cash                      Cr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$14000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$14000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46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66130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The Journal Entries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340768"/>
            <a:ext cx="8208912" cy="5184576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Compound Entries</a:t>
            </a:r>
          </a:p>
          <a:p>
            <a:pPr algn="just"/>
            <a:r>
              <a:rPr lang="en-US" sz="2200" b="1" dirty="0" smtClean="0"/>
              <a:t>Some </a:t>
            </a:r>
            <a:r>
              <a:rPr lang="en-US" sz="2200" b="1" dirty="0"/>
              <a:t>transactions, however, require more than two accounts in journalizing. An entry that requires three or more accounts is a compound entry</a:t>
            </a:r>
            <a:r>
              <a:rPr lang="en-US" sz="2200" b="1" dirty="0" smtClean="0"/>
              <a:t>.</a:t>
            </a:r>
          </a:p>
          <a:p>
            <a:pPr algn="just"/>
            <a:r>
              <a:rPr lang="en-US" sz="2200" b="1" dirty="0"/>
              <a:t>To </a:t>
            </a:r>
            <a:r>
              <a:rPr lang="en-US" sz="2200" b="1" dirty="0" smtClean="0"/>
              <a:t>illustrate, assume </a:t>
            </a:r>
            <a:r>
              <a:rPr lang="en-US" sz="2200" b="1" dirty="0"/>
              <a:t>that on July 1, Butler Company purchases a delivery truck </a:t>
            </a:r>
            <a:r>
              <a:rPr lang="en-US" sz="2200" b="1" dirty="0" smtClean="0"/>
              <a:t>costing $14,000</a:t>
            </a:r>
            <a:r>
              <a:rPr lang="en-US" sz="2200" b="1" dirty="0"/>
              <a:t>. It pays $8,000 cash now and agrees to pay the remaining $6,000 </a:t>
            </a:r>
            <a:r>
              <a:rPr lang="en-US" sz="2200" b="1" dirty="0" smtClean="0"/>
              <a:t>on account.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221087"/>
            <a:ext cx="8208912" cy="266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7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786210"/>
          </a:xfrm>
        </p:spPr>
        <p:txBody>
          <a:bodyPr/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The Ledger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2060848"/>
            <a:ext cx="8208912" cy="4464496"/>
          </a:xfrm>
        </p:spPr>
        <p:txBody>
          <a:bodyPr/>
          <a:lstStyle/>
          <a:p>
            <a:pPr algn="just"/>
            <a:r>
              <a:rPr lang="en-US" b="1" dirty="0"/>
              <a:t>The entire group of accounts maintained by a company is the ledger</a:t>
            </a:r>
            <a:r>
              <a:rPr lang="en-US" b="1" dirty="0" smtClean="0"/>
              <a:t>.</a:t>
            </a:r>
          </a:p>
          <a:p>
            <a:pPr algn="just"/>
            <a:r>
              <a:rPr lang="en-US" b="1" dirty="0"/>
              <a:t>A general ledger contains all the asset, liability, and owner’s </a:t>
            </a:r>
            <a:r>
              <a:rPr lang="en-US" b="1" dirty="0" smtClean="0"/>
              <a:t>equity accounts.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140968"/>
            <a:ext cx="8352928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32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482" y="824096"/>
            <a:ext cx="7239000" cy="804704"/>
          </a:xfrm>
        </p:spPr>
        <p:txBody>
          <a:bodyPr/>
          <a:lstStyle/>
          <a:p>
            <a:pPr algn="ctr"/>
            <a:r>
              <a:rPr lang="en-GB" sz="3600" b="1" dirty="0" smtClean="0"/>
              <a:t>Ledger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04864"/>
            <a:ext cx="8424936" cy="4248472"/>
          </a:xfrm>
        </p:spPr>
        <p:txBody>
          <a:bodyPr/>
          <a:lstStyle/>
          <a:p>
            <a:pPr algn="just"/>
            <a:r>
              <a:rPr lang="en-GB" sz="2000" b="1" dirty="0" smtClean="0"/>
              <a:t>Transferring accounts from journal to Ledger is called “posting”. </a:t>
            </a:r>
          </a:p>
          <a:p>
            <a:pPr algn="just"/>
            <a:r>
              <a:rPr lang="en-GB" sz="2000" b="1" dirty="0" smtClean="0"/>
              <a:t>Ledger is actually the first formal record of all transactions.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323210"/>
              </p:ext>
            </p:extLst>
          </p:nvPr>
        </p:nvGraphicFramePr>
        <p:xfrm>
          <a:off x="539552" y="3356992"/>
          <a:ext cx="7920880" cy="3240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46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8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10090">
                <a:tc>
                  <a:txBody>
                    <a:bodyPr/>
                    <a:lstStyle/>
                    <a:p>
                      <a:r>
                        <a:rPr lang="en-GB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Ref</a:t>
                      </a:r>
                    </a:p>
                    <a:p>
                      <a:r>
                        <a:rPr lang="en-GB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Credit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Balance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00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00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0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47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2803</TotalTime>
  <Words>612</Words>
  <Application>Microsoft Office PowerPoint</Application>
  <PresentationFormat>On-screen Show (4:3)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The Recording Process</vt:lpstr>
      <vt:lpstr>The Account </vt:lpstr>
      <vt:lpstr>Debit and Credit </vt:lpstr>
      <vt:lpstr>The Journal Entries </vt:lpstr>
      <vt:lpstr>The Journal</vt:lpstr>
      <vt:lpstr>The Journal Entries </vt:lpstr>
      <vt:lpstr>The Journal Entries </vt:lpstr>
      <vt:lpstr>The Ledger </vt:lpstr>
      <vt:lpstr>Ledger </vt:lpstr>
      <vt:lpstr>The ledger posting </vt:lpstr>
      <vt:lpstr>Trial Balance</vt:lpstr>
      <vt:lpstr>Example:</vt:lpstr>
      <vt:lpstr>Some important points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PC</cp:lastModifiedBy>
  <cp:revision>18</cp:revision>
  <dcterms:created xsi:type="dcterms:W3CDTF">2020-12-29T07:00:55Z</dcterms:created>
  <dcterms:modified xsi:type="dcterms:W3CDTF">2021-08-02T18:48:59Z</dcterms:modified>
</cp:coreProperties>
</file>