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68" r:id="rId5"/>
    <p:sldId id="259" r:id="rId6"/>
    <p:sldId id="260" r:id="rId7"/>
    <p:sldId id="261" r:id="rId8"/>
    <p:sldId id="262" r:id="rId9"/>
    <p:sldId id="264" r:id="rId10"/>
    <p:sldId id="263"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C02EDB-1D87-4D5D-80A0-7B05E0083D27}"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339126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C02EDB-1D87-4D5D-80A0-7B05E0083D27}"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5347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C02EDB-1D87-4D5D-80A0-7B05E0083D27}"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F43C2FA-612C-436B-94DE-A7D8C32417AA}"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261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C02EDB-1D87-4D5D-80A0-7B05E0083D27}"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327411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C02EDB-1D87-4D5D-80A0-7B05E0083D27}"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F43C2FA-612C-436B-94DE-A7D8C32417AA}"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734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C02EDB-1D87-4D5D-80A0-7B05E0083D27}"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2104852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02EDB-1D87-4D5D-80A0-7B05E0083D27}"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3659942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02EDB-1D87-4D5D-80A0-7B05E0083D27}"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189673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02EDB-1D87-4D5D-80A0-7B05E0083D27}"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37399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C02EDB-1D87-4D5D-80A0-7B05E0083D27}"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356347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C02EDB-1D87-4D5D-80A0-7B05E0083D27}"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71846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C02EDB-1D87-4D5D-80A0-7B05E0083D27}"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117184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C02EDB-1D87-4D5D-80A0-7B05E0083D27}"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121866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02EDB-1D87-4D5D-80A0-7B05E0083D27}"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387948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C02EDB-1D87-4D5D-80A0-7B05E0083D27}"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194599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C02EDB-1D87-4D5D-80A0-7B05E0083D27}"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F43C2FA-612C-436B-94DE-A7D8C32417AA}" type="slidenum">
              <a:rPr lang="en-US" smtClean="0"/>
              <a:t>‹#›</a:t>
            </a:fld>
            <a:endParaRPr lang="en-US"/>
          </a:p>
        </p:txBody>
      </p:sp>
    </p:spTree>
    <p:extLst>
      <p:ext uri="{BB962C8B-B14F-4D97-AF65-F5344CB8AC3E}">
        <p14:creationId xmlns:p14="http://schemas.microsoft.com/office/powerpoint/2010/main" val="231338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0EC02EDB-1D87-4D5D-80A0-7B05E0083D27}" type="datetimeFigureOut">
              <a:rPr lang="en-US" smtClean="0"/>
              <a:t>10/6/2021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AF43C2FA-612C-436B-94DE-A7D8C32417AA}" type="slidenum">
              <a:rPr lang="en-US" smtClean="0"/>
              <a:t>‹#›</a:t>
            </a:fld>
            <a:endParaRPr lang="en-US"/>
          </a:p>
        </p:txBody>
      </p:sp>
    </p:spTree>
    <p:extLst>
      <p:ext uri="{BB962C8B-B14F-4D97-AF65-F5344CB8AC3E}">
        <p14:creationId xmlns:p14="http://schemas.microsoft.com/office/powerpoint/2010/main" val="8318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116632"/>
            <a:ext cx="7283152" cy="4968552"/>
          </a:xfrm>
        </p:spPr>
        <p:txBody>
          <a:bodyPr>
            <a:normAutofit/>
          </a:bodyPr>
          <a:lstStyle/>
          <a:p>
            <a:r>
              <a:rPr lang="en-GB" sz="4800" b="1" dirty="0" smtClean="0">
                <a:solidFill>
                  <a:schemeClr val="tx1"/>
                </a:solidFill>
              </a:rPr>
              <a:t>Cost-Volume-Profit</a:t>
            </a:r>
            <a:r>
              <a:rPr lang="en-GB" sz="4800" dirty="0" smtClean="0">
                <a:solidFill>
                  <a:schemeClr val="tx1"/>
                </a:solidFill>
              </a:rPr>
              <a:t> </a:t>
            </a:r>
            <a:endParaRPr lang="en-US" sz="4800" dirty="0">
              <a:solidFill>
                <a:schemeClr val="tx1"/>
              </a:solidFill>
            </a:endParaRPr>
          </a:p>
        </p:txBody>
      </p:sp>
    </p:spTree>
    <p:extLst>
      <p:ext uri="{BB962C8B-B14F-4D97-AF65-F5344CB8AC3E}">
        <p14:creationId xmlns:p14="http://schemas.microsoft.com/office/powerpoint/2010/main" val="232721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lstStyle/>
          <a:p>
            <a:r>
              <a:rPr lang="en-GB" b="1" dirty="0" smtClean="0">
                <a:solidFill>
                  <a:schemeClr val="tx1"/>
                </a:solidFill>
              </a:rPr>
              <a:t>Break-Even Point (BEP)</a:t>
            </a:r>
            <a:endParaRPr lang="en-US" b="1" dirty="0">
              <a:solidFill>
                <a:schemeClr val="tx1"/>
              </a:solidFill>
            </a:endParaRPr>
          </a:p>
        </p:txBody>
      </p:sp>
      <p:sp>
        <p:nvSpPr>
          <p:cNvPr id="3" name="Content Placeholder 2"/>
          <p:cNvSpPr>
            <a:spLocks noGrp="1"/>
          </p:cNvSpPr>
          <p:nvPr>
            <p:ph idx="1"/>
          </p:nvPr>
        </p:nvSpPr>
        <p:spPr>
          <a:xfrm>
            <a:off x="1942415" y="1484784"/>
            <a:ext cx="6591985" cy="4752528"/>
          </a:xfrm>
        </p:spPr>
        <p:txBody>
          <a:bodyPr>
            <a:normAutofit fontScale="85000" lnSpcReduction="10000"/>
          </a:bodyPr>
          <a:lstStyle/>
          <a:p>
            <a:pPr algn="just"/>
            <a:r>
              <a:rPr lang="en-US" sz="2800" dirty="0" smtClean="0">
                <a:solidFill>
                  <a:schemeClr val="tx1"/>
                </a:solidFill>
              </a:rPr>
              <a:t>The break-even point (BEP), in units, is the number of products the company must sell to cover all production costs.</a:t>
            </a:r>
          </a:p>
          <a:p>
            <a:pPr algn="just"/>
            <a:r>
              <a:rPr lang="en-US" sz="2800" dirty="0" smtClean="0">
                <a:solidFill>
                  <a:schemeClr val="tx1"/>
                </a:solidFill>
              </a:rPr>
              <a:t>Similarly, the break-even point in dollars is the amount of sales the company must generate to cover all production costs (variable and fixed costs).</a:t>
            </a:r>
          </a:p>
          <a:p>
            <a:pPr algn="just"/>
            <a:r>
              <a:rPr lang="en-GB" sz="2800" dirty="0" smtClean="0">
                <a:solidFill>
                  <a:schemeClr val="tx1"/>
                </a:solidFill>
              </a:rPr>
              <a:t>BEP in Unit = Total Fixed Cost/CM per unit </a:t>
            </a:r>
          </a:p>
          <a:p>
            <a:pPr algn="just"/>
            <a:r>
              <a:rPr lang="en-GB" sz="2800" dirty="0" smtClean="0">
                <a:solidFill>
                  <a:schemeClr val="tx1"/>
                </a:solidFill>
              </a:rPr>
              <a:t>BEP in Amount = total fixed cost/ CM Ratio </a:t>
            </a:r>
          </a:p>
          <a:p>
            <a:pPr algn="just"/>
            <a:r>
              <a:rPr lang="en-GB" sz="2800" dirty="0" smtClean="0">
                <a:solidFill>
                  <a:schemeClr val="tx1"/>
                </a:solidFill>
              </a:rPr>
              <a:t>At this BEP point, total cost = total revenue </a:t>
            </a:r>
            <a:endParaRPr lang="en-US" sz="2800" dirty="0">
              <a:solidFill>
                <a:schemeClr val="tx1"/>
              </a:solidFill>
            </a:endParaRPr>
          </a:p>
        </p:txBody>
      </p:sp>
    </p:spTree>
    <p:extLst>
      <p:ext uri="{BB962C8B-B14F-4D97-AF65-F5344CB8AC3E}">
        <p14:creationId xmlns:p14="http://schemas.microsoft.com/office/powerpoint/2010/main" val="160140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404664"/>
            <a:ext cx="8136904" cy="6120680"/>
          </a:xfrm>
        </p:spPr>
        <p:txBody>
          <a:bodyPr>
            <a:normAutofit/>
          </a:bodyPr>
          <a:lstStyle/>
          <a:p>
            <a:r>
              <a:rPr lang="en-GB" sz="2800" dirty="0" smtClean="0"/>
              <a:t>Profi</a:t>
            </a:r>
            <a:r>
              <a:rPr lang="en-GB" sz="2400" dirty="0" smtClean="0">
                <a:solidFill>
                  <a:schemeClr val="tx1"/>
                </a:solidFill>
              </a:rPr>
              <a:t>t/net income = Sales Revenue – total variable cost – total fixed cost</a:t>
            </a:r>
          </a:p>
          <a:p>
            <a:r>
              <a:rPr lang="en-GB" sz="2400" dirty="0" smtClean="0">
                <a:solidFill>
                  <a:schemeClr val="tx1"/>
                </a:solidFill>
              </a:rPr>
              <a:t>Profit = (Sales price*sales volume) – (VC per unit*Sales volume) – total fixed cost</a:t>
            </a:r>
          </a:p>
          <a:p>
            <a:r>
              <a:rPr lang="en-GB" sz="2400" dirty="0" smtClean="0">
                <a:solidFill>
                  <a:schemeClr val="tx1"/>
                </a:solidFill>
              </a:rPr>
              <a:t>Profit = ((sales price – VC per unit) *Sales Volume ) – fixed Cost</a:t>
            </a:r>
          </a:p>
          <a:p>
            <a:r>
              <a:rPr lang="en-GB" sz="2400" dirty="0" smtClean="0">
                <a:solidFill>
                  <a:schemeClr val="tx1"/>
                </a:solidFill>
              </a:rPr>
              <a:t>Contribution Margin per unit = (Sales price per Unit – variable cost per unit) </a:t>
            </a:r>
          </a:p>
          <a:p>
            <a:r>
              <a:rPr lang="en-GB" sz="2400" dirty="0" smtClean="0">
                <a:solidFill>
                  <a:schemeClr val="tx1"/>
                </a:solidFill>
              </a:rPr>
              <a:t>CM Ratio = CM per unit /sales price per unit</a:t>
            </a:r>
          </a:p>
          <a:p>
            <a:r>
              <a:rPr lang="en-GB" sz="2400" dirty="0" smtClean="0">
                <a:solidFill>
                  <a:schemeClr val="tx1"/>
                </a:solidFill>
              </a:rPr>
              <a:t>BEP point = total fixed cost/CM per unit</a:t>
            </a:r>
          </a:p>
          <a:p>
            <a:r>
              <a:rPr lang="en-GB" sz="2400" dirty="0" smtClean="0">
                <a:solidFill>
                  <a:schemeClr val="tx1"/>
                </a:solidFill>
              </a:rPr>
              <a:t>BEP in amount = total fixed cost/ CM ratio</a:t>
            </a:r>
            <a:endParaRPr lang="en-US" sz="2400" dirty="0">
              <a:solidFill>
                <a:schemeClr val="tx1"/>
              </a:solidFill>
            </a:endParaRPr>
          </a:p>
        </p:txBody>
      </p:sp>
    </p:spTree>
    <p:extLst>
      <p:ext uri="{BB962C8B-B14F-4D97-AF65-F5344CB8AC3E}">
        <p14:creationId xmlns:p14="http://schemas.microsoft.com/office/powerpoint/2010/main" val="363935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lstStyle/>
          <a:p>
            <a:r>
              <a:rPr lang="en-GB" b="1" dirty="0" smtClean="0">
                <a:solidFill>
                  <a:schemeClr val="tx1"/>
                </a:solidFill>
              </a:rPr>
              <a:t>Target Net Income </a:t>
            </a:r>
            <a:endParaRPr lang="en-US" b="1" dirty="0">
              <a:solidFill>
                <a:schemeClr val="tx1"/>
              </a:solidFill>
            </a:endParaRPr>
          </a:p>
        </p:txBody>
      </p:sp>
      <p:sp>
        <p:nvSpPr>
          <p:cNvPr id="3" name="Content Placeholder 2"/>
          <p:cNvSpPr>
            <a:spLocks noGrp="1"/>
          </p:cNvSpPr>
          <p:nvPr>
            <p:ph idx="1"/>
          </p:nvPr>
        </p:nvSpPr>
        <p:spPr>
          <a:xfrm>
            <a:off x="539552" y="1340768"/>
            <a:ext cx="8147248" cy="4968552"/>
          </a:xfrm>
        </p:spPr>
        <p:txBody>
          <a:bodyPr>
            <a:normAutofit/>
          </a:bodyPr>
          <a:lstStyle/>
          <a:p>
            <a:pPr algn="just"/>
            <a:r>
              <a:rPr lang="en-US" sz="2400" dirty="0" smtClean="0">
                <a:solidFill>
                  <a:schemeClr val="tx1"/>
                </a:solidFill>
              </a:rPr>
              <a:t>Rather than simply “breaking even,” management usually sets an income objective often called </a:t>
            </a:r>
            <a:r>
              <a:rPr lang="en-US" sz="2400" b="1" dirty="0" smtClean="0">
                <a:solidFill>
                  <a:schemeClr val="tx1"/>
                </a:solidFill>
              </a:rPr>
              <a:t>target net income</a:t>
            </a:r>
            <a:r>
              <a:rPr lang="en-US" sz="2400" dirty="0" smtClean="0">
                <a:solidFill>
                  <a:schemeClr val="tx1"/>
                </a:solidFill>
              </a:rPr>
              <a:t>. It then determines the sales necessary to achieve this specified level of income.</a:t>
            </a:r>
          </a:p>
          <a:p>
            <a:pPr algn="just"/>
            <a:r>
              <a:rPr lang="en-GB" sz="2400" dirty="0" smtClean="0">
                <a:solidFill>
                  <a:schemeClr val="tx1"/>
                </a:solidFill>
              </a:rPr>
              <a:t>Target Net Income = Required Sales – total variable cost – total fixed cost</a:t>
            </a:r>
          </a:p>
          <a:p>
            <a:pPr algn="just"/>
            <a:r>
              <a:rPr lang="en-GB" sz="2400" dirty="0" smtClean="0">
                <a:solidFill>
                  <a:schemeClr val="tx1"/>
                </a:solidFill>
              </a:rPr>
              <a:t>Required Sales (in Units) = (Total Fixed Cost + Target Net income)/ CM per Unit</a:t>
            </a:r>
          </a:p>
          <a:p>
            <a:pPr algn="just"/>
            <a:r>
              <a:rPr lang="en-GB" sz="2400" dirty="0" smtClean="0">
                <a:solidFill>
                  <a:schemeClr val="tx1"/>
                </a:solidFill>
              </a:rPr>
              <a:t>Required Sales ( in amount) = (TFC+ target net income) /CM ratio </a:t>
            </a:r>
            <a:endParaRPr lang="en-US" sz="2400" dirty="0">
              <a:solidFill>
                <a:schemeClr val="tx1"/>
              </a:solidFill>
            </a:endParaRPr>
          </a:p>
        </p:txBody>
      </p:sp>
    </p:spTree>
    <p:extLst>
      <p:ext uri="{BB962C8B-B14F-4D97-AF65-F5344CB8AC3E}">
        <p14:creationId xmlns:p14="http://schemas.microsoft.com/office/powerpoint/2010/main" val="51171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90550"/>
          </a:xfrm>
        </p:spPr>
        <p:txBody>
          <a:bodyPr>
            <a:normAutofit/>
          </a:bodyPr>
          <a:lstStyle/>
          <a:p>
            <a:r>
              <a:rPr lang="en-GB" b="1" dirty="0" smtClean="0">
                <a:solidFill>
                  <a:schemeClr val="tx1"/>
                </a:solidFill>
              </a:rPr>
              <a:t>Margin</a:t>
            </a:r>
            <a:r>
              <a:rPr lang="en-GB" dirty="0" smtClean="0">
                <a:solidFill>
                  <a:schemeClr val="tx1"/>
                </a:solidFill>
              </a:rPr>
              <a:t> </a:t>
            </a:r>
            <a:r>
              <a:rPr lang="en-GB" b="1" dirty="0" smtClean="0">
                <a:solidFill>
                  <a:schemeClr val="tx1"/>
                </a:solidFill>
              </a:rPr>
              <a:t>of Safety</a:t>
            </a:r>
            <a:endParaRPr lang="en-US" b="1" dirty="0">
              <a:solidFill>
                <a:schemeClr val="tx1"/>
              </a:solidFill>
            </a:endParaRPr>
          </a:p>
        </p:txBody>
      </p:sp>
      <p:sp>
        <p:nvSpPr>
          <p:cNvPr id="3" name="Content Placeholder 2"/>
          <p:cNvSpPr>
            <a:spLocks noGrp="1"/>
          </p:cNvSpPr>
          <p:nvPr>
            <p:ph idx="1"/>
          </p:nvPr>
        </p:nvSpPr>
        <p:spPr>
          <a:xfrm>
            <a:off x="914400" y="1052736"/>
            <a:ext cx="7772400" cy="4536504"/>
          </a:xfrm>
        </p:spPr>
        <p:txBody>
          <a:bodyPr>
            <a:noAutofit/>
          </a:bodyPr>
          <a:lstStyle/>
          <a:p>
            <a:pPr algn="just"/>
            <a:r>
              <a:rPr lang="en-GB" sz="2400" dirty="0" smtClean="0">
                <a:solidFill>
                  <a:schemeClr val="tx1"/>
                </a:solidFill>
              </a:rPr>
              <a:t>Margin of Safety = Expected </a:t>
            </a:r>
            <a:r>
              <a:rPr lang="en-GB" sz="2400" dirty="0" smtClean="0">
                <a:solidFill>
                  <a:schemeClr val="tx1"/>
                </a:solidFill>
              </a:rPr>
              <a:t>Sales or Actual </a:t>
            </a:r>
            <a:r>
              <a:rPr lang="en-GB" sz="2400" dirty="0" smtClean="0">
                <a:solidFill>
                  <a:schemeClr val="tx1"/>
                </a:solidFill>
              </a:rPr>
              <a:t>Sales – Breakeven Sales</a:t>
            </a:r>
          </a:p>
          <a:p>
            <a:pPr algn="just"/>
            <a:r>
              <a:rPr lang="en-US" sz="2400" dirty="0">
                <a:solidFill>
                  <a:schemeClr val="tx1"/>
                </a:solidFill>
              </a:rPr>
              <a:t>It tells </a:t>
            </a:r>
            <a:r>
              <a:rPr lang="en-US" sz="2400" dirty="0" smtClean="0">
                <a:solidFill>
                  <a:schemeClr val="tx1"/>
                </a:solidFill>
              </a:rPr>
              <a:t>the management </a:t>
            </a:r>
            <a:r>
              <a:rPr lang="en-US" sz="2400" dirty="0">
                <a:solidFill>
                  <a:schemeClr val="tx1"/>
                </a:solidFill>
              </a:rPr>
              <a:t>how far sales could fall before the company begins </a:t>
            </a:r>
            <a:r>
              <a:rPr lang="en-US" sz="2400" dirty="0" smtClean="0">
                <a:solidFill>
                  <a:schemeClr val="tx1"/>
                </a:solidFill>
              </a:rPr>
              <a:t>operating at </a:t>
            </a:r>
            <a:r>
              <a:rPr lang="en-US" sz="2400" dirty="0">
                <a:solidFill>
                  <a:schemeClr val="tx1"/>
                </a:solidFill>
              </a:rPr>
              <a:t>a loss</a:t>
            </a:r>
            <a:r>
              <a:rPr lang="en-US" sz="2400" dirty="0" smtClean="0">
                <a:solidFill>
                  <a:schemeClr val="tx1"/>
                </a:solidFill>
              </a:rPr>
              <a:t>.</a:t>
            </a:r>
          </a:p>
          <a:p>
            <a:pPr algn="just"/>
            <a:r>
              <a:rPr lang="en-GB" sz="2400" dirty="0" smtClean="0">
                <a:solidFill>
                  <a:schemeClr val="tx1"/>
                </a:solidFill>
              </a:rPr>
              <a:t>Margin of Safety Ratio = margin of safety / actual or expected sales.</a:t>
            </a:r>
          </a:p>
          <a:p>
            <a:pPr algn="just"/>
            <a:r>
              <a:rPr lang="en-US" sz="2400" dirty="0">
                <a:solidFill>
                  <a:schemeClr val="tx1"/>
                </a:solidFill>
              </a:rPr>
              <a:t>Actual Sales – Break-even Sales = $1,200,000 – </a:t>
            </a:r>
            <a:r>
              <a:rPr lang="en-US" sz="2400" dirty="0" smtClean="0">
                <a:solidFill>
                  <a:schemeClr val="tx1"/>
                </a:solidFill>
              </a:rPr>
              <a:t>$9,60,000= </a:t>
            </a:r>
            <a:r>
              <a:rPr lang="en-US" sz="2400" dirty="0">
                <a:solidFill>
                  <a:schemeClr val="tx1"/>
                </a:solidFill>
              </a:rPr>
              <a:t>$</a:t>
            </a:r>
            <a:r>
              <a:rPr lang="en-US" sz="2400" dirty="0" smtClean="0">
                <a:solidFill>
                  <a:schemeClr val="tx1"/>
                </a:solidFill>
              </a:rPr>
              <a:t>240,000</a:t>
            </a:r>
          </a:p>
          <a:p>
            <a:pPr algn="just"/>
            <a:r>
              <a:rPr lang="en-US" sz="2400" dirty="0">
                <a:solidFill>
                  <a:schemeClr val="tx1"/>
                </a:solidFill>
              </a:rPr>
              <a:t>sales can drop by $240,000, or 20%, and the company is still not losing any money</a:t>
            </a:r>
            <a:r>
              <a:rPr lang="en-US" sz="2400" dirty="0" smtClean="0">
                <a:solidFill>
                  <a:schemeClr val="tx1"/>
                </a:solidFill>
              </a:rPr>
              <a:t>.</a:t>
            </a:r>
          </a:p>
          <a:p>
            <a:pPr marL="0" indent="0" algn="just">
              <a:buNone/>
            </a:pPr>
            <a:endParaRPr lang="en-US" sz="2400" dirty="0"/>
          </a:p>
        </p:txBody>
      </p:sp>
    </p:spTree>
    <p:extLst>
      <p:ext uri="{BB962C8B-B14F-4D97-AF65-F5344CB8AC3E}">
        <p14:creationId xmlns:p14="http://schemas.microsoft.com/office/powerpoint/2010/main" val="56373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lstStyle/>
          <a:p>
            <a:r>
              <a:rPr lang="en-GB" b="1" dirty="0" smtClean="0">
                <a:solidFill>
                  <a:schemeClr val="tx1"/>
                </a:solidFill>
              </a:rPr>
              <a:t>Cost-Volume-Profit Analysis </a:t>
            </a:r>
            <a:endParaRPr lang="en-US" b="1" dirty="0">
              <a:solidFill>
                <a:schemeClr val="tx1"/>
              </a:solidFill>
            </a:endParaRPr>
          </a:p>
        </p:txBody>
      </p:sp>
      <p:sp>
        <p:nvSpPr>
          <p:cNvPr id="3" name="Content Placeholder 2"/>
          <p:cNvSpPr>
            <a:spLocks noGrp="1"/>
          </p:cNvSpPr>
          <p:nvPr>
            <p:ph idx="1"/>
          </p:nvPr>
        </p:nvSpPr>
        <p:spPr>
          <a:xfrm>
            <a:off x="914400" y="1268760"/>
            <a:ext cx="7772400" cy="4751040"/>
          </a:xfrm>
        </p:spPr>
        <p:txBody>
          <a:bodyPr>
            <a:normAutofit fontScale="85000" lnSpcReduction="10000"/>
          </a:bodyPr>
          <a:lstStyle/>
          <a:p>
            <a:pPr algn="just"/>
            <a:r>
              <a:rPr lang="en-US" sz="2800" dirty="0"/>
              <a:t>Cost-Volume-Profit Analysis (CVP analysis</a:t>
            </a:r>
            <a:r>
              <a:rPr lang="en-US" sz="2800" dirty="0" smtClean="0"/>
              <a:t>)</a:t>
            </a:r>
            <a:r>
              <a:rPr lang="en-US" sz="2800" dirty="0"/>
              <a:t> is a way for companies to determine how changes in costs (both variable and </a:t>
            </a:r>
            <a:r>
              <a:rPr lang="en-US" sz="2800" dirty="0" smtClean="0"/>
              <a:t>fixed cost) </a:t>
            </a:r>
            <a:r>
              <a:rPr lang="en-US" sz="2800" dirty="0"/>
              <a:t>and sales volume affect a company’s </a:t>
            </a:r>
            <a:r>
              <a:rPr lang="en-US" sz="2800" dirty="0" smtClean="0"/>
              <a:t>profit.</a:t>
            </a:r>
          </a:p>
          <a:p>
            <a:pPr algn="just"/>
            <a:r>
              <a:rPr lang="en-GB" sz="2800" dirty="0" smtClean="0"/>
              <a:t>There is a relationship between cost, volume, and Profit. So CVP analysis basically works upon that relationship. </a:t>
            </a:r>
          </a:p>
          <a:p>
            <a:pPr algn="just"/>
            <a:r>
              <a:rPr lang="en-US" sz="2800" b="1" dirty="0"/>
              <a:t>Variable costs </a:t>
            </a:r>
            <a:r>
              <a:rPr lang="en-US" sz="2800" dirty="0"/>
              <a:t>are costs that vary </a:t>
            </a:r>
            <a:r>
              <a:rPr lang="en-US" sz="2800" b="1" dirty="0"/>
              <a:t>in total </a:t>
            </a:r>
            <a:r>
              <a:rPr lang="en-US" sz="2800" dirty="0"/>
              <a:t>directly and proportionately </a:t>
            </a:r>
            <a:r>
              <a:rPr lang="en-US" sz="2800" dirty="0" smtClean="0"/>
              <a:t>with changes </a:t>
            </a:r>
            <a:r>
              <a:rPr lang="en-US" sz="2800" dirty="0"/>
              <a:t>in the activity </a:t>
            </a:r>
            <a:r>
              <a:rPr lang="en-US" sz="2800" dirty="0" smtClean="0"/>
              <a:t>level (number of products produced).</a:t>
            </a:r>
          </a:p>
          <a:p>
            <a:pPr algn="just"/>
            <a:r>
              <a:rPr lang="en-GB" sz="2800" dirty="0" smtClean="0"/>
              <a:t>Fixed cost does not vary depending on the activity level. </a:t>
            </a:r>
            <a:endParaRPr lang="en-US" sz="2800" dirty="0"/>
          </a:p>
        </p:txBody>
      </p:sp>
    </p:spTree>
    <p:extLst>
      <p:ext uri="{BB962C8B-B14F-4D97-AF65-F5344CB8AC3E}">
        <p14:creationId xmlns:p14="http://schemas.microsoft.com/office/powerpoint/2010/main" val="39704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Fixed Cost Vs. Variable Cost</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7488131"/>
              </p:ext>
            </p:extLst>
          </p:nvPr>
        </p:nvGraphicFramePr>
        <p:xfrm>
          <a:off x="1943100" y="2133600"/>
          <a:ext cx="6591300" cy="2591544"/>
        </p:xfrm>
        <a:graphic>
          <a:graphicData uri="http://schemas.openxmlformats.org/drawingml/2006/table">
            <a:tbl>
              <a:tblPr firstRow="1" bandRow="1">
                <a:tableStyleId>{5C22544A-7EE6-4342-B048-85BDC9FD1C3A}</a:tableStyleId>
              </a:tblPr>
              <a:tblGrid>
                <a:gridCol w="2197100">
                  <a:extLst>
                    <a:ext uri="{9D8B030D-6E8A-4147-A177-3AD203B41FA5}">
                      <a16:colId xmlns:a16="http://schemas.microsoft.com/office/drawing/2014/main" val="3807484385"/>
                    </a:ext>
                  </a:extLst>
                </a:gridCol>
                <a:gridCol w="2197100">
                  <a:extLst>
                    <a:ext uri="{9D8B030D-6E8A-4147-A177-3AD203B41FA5}">
                      <a16:colId xmlns:a16="http://schemas.microsoft.com/office/drawing/2014/main" val="152923701"/>
                    </a:ext>
                  </a:extLst>
                </a:gridCol>
                <a:gridCol w="2197100">
                  <a:extLst>
                    <a:ext uri="{9D8B030D-6E8A-4147-A177-3AD203B41FA5}">
                      <a16:colId xmlns:a16="http://schemas.microsoft.com/office/drawing/2014/main" val="1273057428"/>
                    </a:ext>
                  </a:extLst>
                </a:gridCol>
              </a:tblGrid>
              <a:tr h="863848">
                <a:tc>
                  <a:txBody>
                    <a:bodyPr/>
                    <a:lstStyle/>
                    <a:p>
                      <a:pPr algn="ctr"/>
                      <a:r>
                        <a:rPr lang="en-US" sz="2000" dirty="0" smtClean="0"/>
                        <a:t>Cost</a:t>
                      </a:r>
                      <a:endParaRPr lang="en-US" sz="2000" dirty="0"/>
                    </a:p>
                  </a:txBody>
                  <a:tcPr/>
                </a:tc>
                <a:tc>
                  <a:txBody>
                    <a:bodyPr/>
                    <a:lstStyle/>
                    <a:p>
                      <a:pPr algn="ctr"/>
                      <a:r>
                        <a:rPr lang="en-US" sz="2000" dirty="0" smtClean="0"/>
                        <a:t>Per Unit</a:t>
                      </a:r>
                      <a:endParaRPr lang="en-US" sz="2000" dirty="0"/>
                    </a:p>
                  </a:txBody>
                  <a:tcPr/>
                </a:tc>
                <a:tc>
                  <a:txBody>
                    <a:bodyPr/>
                    <a:lstStyle/>
                    <a:p>
                      <a:pPr algn="ctr"/>
                      <a:r>
                        <a:rPr lang="en-US" sz="2000" dirty="0" smtClean="0"/>
                        <a:t>Total</a:t>
                      </a:r>
                      <a:endParaRPr lang="en-US" sz="2000" dirty="0"/>
                    </a:p>
                  </a:txBody>
                  <a:tcPr/>
                </a:tc>
                <a:extLst>
                  <a:ext uri="{0D108BD9-81ED-4DB2-BD59-A6C34878D82A}">
                    <a16:rowId xmlns:a16="http://schemas.microsoft.com/office/drawing/2014/main" val="2313709232"/>
                  </a:ext>
                </a:extLst>
              </a:tr>
              <a:tr h="863848">
                <a:tc>
                  <a:txBody>
                    <a:bodyPr/>
                    <a:lstStyle/>
                    <a:p>
                      <a:pPr algn="ctr"/>
                      <a:r>
                        <a:rPr lang="en-US" sz="2000" b="1" dirty="0" smtClean="0"/>
                        <a:t>Fixed cost</a:t>
                      </a:r>
                      <a:endParaRPr lang="en-US" sz="2000" b="1" dirty="0"/>
                    </a:p>
                  </a:txBody>
                  <a:tcPr/>
                </a:tc>
                <a:tc>
                  <a:txBody>
                    <a:bodyPr/>
                    <a:lstStyle/>
                    <a:p>
                      <a:pPr algn="ctr"/>
                      <a:r>
                        <a:rPr lang="en-US" sz="2000" b="1" dirty="0" smtClean="0"/>
                        <a:t>Variable</a:t>
                      </a:r>
                      <a:endParaRPr lang="en-US" sz="2000" b="1" dirty="0"/>
                    </a:p>
                  </a:txBody>
                  <a:tcPr/>
                </a:tc>
                <a:tc>
                  <a:txBody>
                    <a:bodyPr/>
                    <a:lstStyle/>
                    <a:p>
                      <a:pPr algn="ctr"/>
                      <a:r>
                        <a:rPr lang="en-US" sz="2000" b="1" dirty="0" smtClean="0"/>
                        <a:t>Fixed</a:t>
                      </a:r>
                      <a:endParaRPr lang="en-US" sz="2000" b="1" dirty="0"/>
                    </a:p>
                  </a:txBody>
                  <a:tcPr/>
                </a:tc>
                <a:extLst>
                  <a:ext uri="{0D108BD9-81ED-4DB2-BD59-A6C34878D82A}">
                    <a16:rowId xmlns:a16="http://schemas.microsoft.com/office/drawing/2014/main" val="1088805105"/>
                  </a:ext>
                </a:extLst>
              </a:tr>
              <a:tr h="863848">
                <a:tc>
                  <a:txBody>
                    <a:bodyPr/>
                    <a:lstStyle/>
                    <a:p>
                      <a:pPr algn="ctr"/>
                      <a:r>
                        <a:rPr lang="en-US" sz="2000" b="1" dirty="0" smtClean="0"/>
                        <a:t>Variable</a:t>
                      </a:r>
                      <a:r>
                        <a:rPr lang="en-US" sz="2000" b="1" baseline="0" dirty="0" smtClean="0"/>
                        <a:t> Cost</a:t>
                      </a:r>
                      <a:endParaRPr lang="en-US" sz="2000" b="1" dirty="0"/>
                    </a:p>
                  </a:txBody>
                  <a:tcPr/>
                </a:tc>
                <a:tc>
                  <a:txBody>
                    <a:bodyPr/>
                    <a:lstStyle/>
                    <a:p>
                      <a:pPr algn="ctr"/>
                      <a:r>
                        <a:rPr lang="en-US" sz="2000" b="1" dirty="0" smtClean="0"/>
                        <a:t>Fixed </a:t>
                      </a:r>
                      <a:endParaRPr lang="en-US" sz="2000" b="1" dirty="0"/>
                    </a:p>
                  </a:txBody>
                  <a:tcPr/>
                </a:tc>
                <a:tc>
                  <a:txBody>
                    <a:bodyPr/>
                    <a:lstStyle/>
                    <a:p>
                      <a:pPr algn="ctr"/>
                      <a:r>
                        <a:rPr lang="en-US" sz="2000" b="1" dirty="0" smtClean="0"/>
                        <a:t>Variable</a:t>
                      </a:r>
                      <a:endParaRPr lang="en-US" sz="2000" b="1" dirty="0"/>
                    </a:p>
                  </a:txBody>
                  <a:tcPr/>
                </a:tc>
                <a:extLst>
                  <a:ext uri="{0D108BD9-81ED-4DB2-BD59-A6C34878D82A}">
                    <a16:rowId xmlns:a16="http://schemas.microsoft.com/office/drawing/2014/main" val="2002864015"/>
                  </a:ext>
                </a:extLst>
              </a:tr>
            </a:tbl>
          </a:graphicData>
        </a:graphic>
      </p:graphicFrame>
    </p:spTree>
    <p:extLst>
      <p:ext uri="{BB962C8B-B14F-4D97-AF65-F5344CB8AC3E}">
        <p14:creationId xmlns:p14="http://schemas.microsoft.com/office/powerpoint/2010/main" val="281764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lstStyle/>
          <a:p>
            <a:r>
              <a:rPr lang="en-GB" b="1" dirty="0" smtClean="0">
                <a:solidFill>
                  <a:schemeClr val="tx1"/>
                </a:solidFill>
              </a:rPr>
              <a:t>Variable and Fixed Cost</a:t>
            </a:r>
            <a:endParaRPr lang="en-US" b="1" dirty="0">
              <a:solidFill>
                <a:schemeClr val="tx1"/>
              </a:solidFill>
            </a:endParaRPr>
          </a:p>
        </p:txBody>
      </p:sp>
      <p:sp>
        <p:nvSpPr>
          <p:cNvPr id="3" name="Content Placeholder 2"/>
          <p:cNvSpPr>
            <a:spLocks noGrp="1"/>
          </p:cNvSpPr>
          <p:nvPr>
            <p:ph idx="1"/>
          </p:nvPr>
        </p:nvSpPr>
        <p:spPr>
          <a:xfrm>
            <a:off x="914400" y="1268760"/>
            <a:ext cx="7772400" cy="4751040"/>
          </a:xfrm>
        </p:spPr>
        <p:txBody>
          <a:bodyPr>
            <a:normAutofit lnSpcReduction="10000"/>
          </a:bodyPr>
          <a:lstStyle/>
          <a:p>
            <a:r>
              <a:rPr lang="en-GB" sz="2800" dirty="0" smtClean="0"/>
              <a:t>Variable Cost</a:t>
            </a:r>
          </a:p>
          <a:p>
            <a:pPr lvl="1"/>
            <a:r>
              <a:rPr lang="en-GB" sz="2800" dirty="0" smtClean="0"/>
              <a:t>Direct Material </a:t>
            </a:r>
          </a:p>
          <a:p>
            <a:pPr lvl="1"/>
            <a:r>
              <a:rPr lang="en-GB" sz="2800" dirty="0" smtClean="0"/>
              <a:t>Direct Labour (labour hours)</a:t>
            </a:r>
          </a:p>
          <a:p>
            <a:r>
              <a:rPr lang="en-GB" sz="2800" dirty="0" smtClean="0"/>
              <a:t>Fixed Cost</a:t>
            </a:r>
          </a:p>
          <a:p>
            <a:pPr lvl="1"/>
            <a:r>
              <a:rPr lang="en-GB" sz="2800" dirty="0" smtClean="0"/>
              <a:t>Utility bills </a:t>
            </a:r>
          </a:p>
          <a:p>
            <a:pPr lvl="1"/>
            <a:r>
              <a:rPr lang="en-GB" sz="2800" dirty="0" smtClean="0"/>
              <a:t>Advertising </a:t>
            </a:r>
          </a:p>
          <a:p>
            <a:pPr lvl="1"/>
            <a:r>
              <a:rPr lang="en-GB" sz="2800" dirty="0" smtClean="0"/>
              <a:t>Employee salaries</a:t>
            </a:r>
          </a:p>
          <a:p>
            <a:pPr lvl="1"/>
            <a:r>
              <a:rPr lang="en-GB" sz="2800" dirty="0" smtClean="0"/>
              <a:t>Insurance </a:t>
            </a:r>
          </a:p>
          <a:p>
            <a:pPr lvl="1"/>
            <a:r>
              <a:rPr lang="en-GB" sz="2800" dirty="0" smtClean="0"/>
              <a:t>Rent Expense</a:t>
            </a:r>
            <a:endParaRPr lang="en-US" sz="2800" dirty="0"/>
          </a:p>
        </p:txBody>
      </p:sp>
    </p:spTree>
    <p:extLst>
      <p:ext uri="{BB962C8B-B14F-4D97-AF65-F5344CB8AC3E}">
        <p14:creationId xmlns:p14="http://schemas.microsoft.com/office/powerpoint/2010/main" val="225252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chemeClr val="tx1"/>
                </a:solidFill>
              </a:rPr>
              <a:t>Why CVP analysis is needed (How it is used by the Management)</a:t>
            </a:r>
            <a:endParaRPr lang="en-US" b="1" dirty="0">
              <a:solidFill>
                <a:schemeClr val="tx1"/>
              </a:solidFill>
            </a:endParaRPr>
          </a:p>
        </p:txBody>
      </p:sp>
      <p:sp>
        <p:nvSpPr>
          <p:cNvPr id="3" name="Content Placeholder 2"/>
          <p:cNvSpPr>
            <a:spLocks noGrp="1"/>
          </p:cNvSpPr>
          <p:nvPr>
            <p:ph idx="1"/>
          </p:nvPr>
        </p:nvSpPr>
        <p:spPr>
          <a:xfrm>
            <a:off x="971600" y="2276872"/>
            <a:ext cx="7772400" cy="3960440"/>
          </a:xfrm>
        </p:spPr>
        <p:txBody>
          <a:bodyPr>
            <a:normAutofit/>
          </a:bodyPr>
          <a:lstStyle/>
          <a:p>
            <a:pPr algn="just"/>
            <a:r>
              <a:rPr lang="en-US" sz="2400" dirty="0"/>
              <a:t>Cost-volume-profit analysis, or CVP, is something companies use to figure out how changes in costs and volume affect their operating expenses and net income</a:t>
            </a:r>
            <a:r>
              <a:rPr lang="en-US" sz="2400" dirty="0" smtClean="0"/>
              <a:t>.</a:t>
            </a:r>
          </a:p>
          <a:p>
            <a:pPr algn="just"/>
            <a:r>
              <a:rPr lang="en-GB" sz="2400" dirty="0" smtClean="0"/>
              <a:t>It helps the management to determine the level of costs and predict minimum profit and sales.</a:t>
            </a:r>
          </a:p>
          <a:p>
            <a:pPr algn="just"/>
            <a:r>
              <a:rPr lang="en-GB" sz="2400" dirty="0" smtClean="0"/>
              <a:t>It also helps the management in planning projects. </a:t>
            </a:r>
            <a:endParaRPr lang="en-US" sz="2400" dirty="0"/>
          </a:p>
        </p:txBody>
      </p:sp>
    </p:spTree>
    <p:extLst>
      <p:ext uri="{BB962C8B-B14F-4D97-AF65-F5344CB8AC3E}">
        <p14:creationId xmlns:p14="http://schemas.microsoft.com/office/powerpoint/2010/main" val="27829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Basic Components in CVP analysis</a:t>
            </a:r>
            <a:endParaRPr lang="en-US" b="1" dirty="0">
              <a:solidFill>
                <a:schemeClr val="tx1"/>
              </a:solidFill>
            </a:endParaRPr>
          </a:p>
        </p:txBody>
      </p:sp>
      <p:sp>
        <p:nvSpPr>
          <p:cNvPr id="3" name="Content Placeholder 2"/>
          <p:cNvSpPr>
            <a:spLocks noGrp="1"/>
          </p:cNvSpPr>
          <p:nvPr>
            <p:ph idx="1"/>
          </p:nvPr>
        </p:nvSpPr>
        <p:spPr>
          <a:xfrm>
            <a:off x="914400" y="1772816"/>
            <a:ext cx="7772400" cy="4246984"/>
          </a:xfrm>
        </p:spPr>
        <p:txBody>
          <a:bodyPr>
            <a:normAutofit/>
          </a:bodyPr>
          <a:lstStyle/>
          <a:p>
            <a:r>
              <a:rPr lang="en-GB" sz="3200" dirty="0" smtClean="0"/>
              <a:t>Volume or activity level</a:t>
            </a:r>
          </a:p>
          <a:p>
            <a:r>
              <a:rPr lang="en-GB" sz="3200" dirty="0" smtClean="0"/>
              <a:t>Unit selling price</a:t>
            </a:r>
          </a:p>
          <a:p>
            <a:r>
              <a:rPr lang="en-GB" sz="3200" dirty="0" smtClean="0"/>
              <a:t>Variable cost per unit</a:t>
            </a:r>
          </a:p>
          <a:p>
            <a:r>
              <a:rPr lang="en-GB" sz="3200" dirty="0" smtClean="0"/>
              <a:t>Fixed cost</a:t>
            </a:r>
          </a:p>
          <a:p>
            <a:r>
              <a:rPr lang="en-GB" sz="3200" dirty="0" smtClean="0"/>
              <a:t>Sales Mix</a:t>
            </a:r>
          </a:p>
          <a:p>
            <a:endParaRPr lang="en-US" sz="3200" dirty="0"/>
          </a:p>
        </p:txBody>
      </p:sp>
    </p:spTree>
    <p:extLst>
      <p:ext uri="{BB962C8B-B14F-4D97-AF65-F5344CB8AC3E}">
        <p14:creationId xmlns:p14="http://schemas.microsoft.com/office/powerpoint/2010/main" val="181226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Assumptions in CVP Analysis</a:t>
            </a:r>
            <a:endParaRPr lang="en-US" b="1" dirty="0">
              <a:solidFill>
                <a:schemeClr val="tx1"/>
              </a:solidFill>
            </a:endParaRPr>
          </a:p>
        </p:txBody>
      </p:sp>
      <p:sp>
        <p:nvSpPr>
          <p:cNvPr id="3" name="Content Placeholder 2"/>
          <p:cNvSpPr>
            <a:spLocks noGrp="1"/>
          </p:cNvSpPr>
          <p:nvPr>
            <p:ph idx="1"/>
          </p:nvPr>
        </p:nvSpPr>
        <p:spPr>
          <a:xfrm>
            <a:off x="914400" y="1412776"/>
            <a:ext cx="7772400" cy="4680520"/>
          </a:xfrm>
        </p:spPr>
        <p:txBody>
          <a:bodyPr>
            <a:noAutofit/>
          </a:bodyPr>
          <a:lstStyle/>
          <a:p>
            <a:pPr marL="0" indent="0">
              <a:buNone/>
            </a:pPr>
            <a:r>
              <a:rPr lang="en-US" sz="2800" dirty="0">
                <a:solidFill>
                  <a:schemeClr val="tx1"/>
                </a:solidFill>
              </a:rPr>
              <a:t>The following assumptions underlie each CVP analysis.</a:t>
            </a:r>
          </a:p>
          <a:p>
            <a:pPr marL="514350" indent="-514350" algn="just">
              <a:buFont typeface="+mj-lt"/>
              <a:buAutoNum type="arabicPeriod"/>
            </a:pPr>
            <a:r>
              <a:rPr lang="en-US" sz="2400" dirty="0" smtClean="0">
                <a:solidFill>
                  <a:schemeClr val="tx1"/>
                </a:solidFill>
              </a:rPr>
              <a:t>The </a:t>
            </a:r>
            <a:r>
              <a:rPr lang="en-US" sz="2400" dirty="0">
                <a:solidFill>
                  <a:schemeClr val="tx1"/>
                </a:solidFill>
              </a:rPr>
              <a:t>behavior of both costs and revenues is linear throughout the </a:t>
            </a:r>
            <a:r>
              <a:rPr lang="en-US" sz="2400" dirty="0" smtClean="0">
                <a:solidFill>
                  <a:schemeClr val="tx1"/>
                </a:solidFill>
              </a:rPr>
              <a:t>relevant range </a:t>
            </a:r>
            <a:r>
              <a:rPr lang="en-US" sz="2400" dirty="0">
                <a:solidFill>
                  <a:schemeClr val="tx1"/>
                </a:solidFill>
              </a:rPr>
              <a:t>of the activity index.</a:t>
            </a:r>
          </a:p>
          <a:p>
            <a:pPr marL="514350" indent="-514350" algn="just">
              <a:buFont typeface="+mj-lt"/>
              <a:buAutoNum type="arabicPeriod"/>
            </a:pPr>
            <a:r>
              <a:rPr lang="en-US" sz="2400" b="1" dirty="0" smtClean="0">
                <a:solidFill>
                  <a:schemeClr val="tx1"/>
                </a:solidFill>
              </a:rPr>
              <a:t> </a:t>
            </a:r>
            <a:r>
              <a:rPr lang="en-US" sz="2400" dirty="0">
                <a:solidFill>
                  <a:schemeClr val="tx1"/>
                </a:solidFill>
              </a:rPr>
              <a:t>Costs can be </a:t>
            </a:r>
            <a:r>
              <a:rPr lang="en-US" sz="2400" dirty="0" smtClean="0">
                <a:solidFill>
                  <a:schemeClr val="tx1"/>
                </a:solidFill>
              </a:rPr>
              <a:t>classified </a:t>
            </a:r>
            <a:r>
              <a:rPr lang="en-US" sz="2400" dirty="0">
                <a:solidFill>
                  <a:schemeClr val="tx1"/>
                </a:solidFill>
              </a:rPr>
              <a:t>accurately as either variable or </a:t>
            </a:r>
            <a:r>
              <a:rPr lang="en-US" sz="2400" dirty="0" smtClean="0">
                <a:solidFill>
                  <a:schemeClr val="tx1"/>
                </a:solidFill>
              </a:rPr>
              <a:t>fixed</a:t>
            </a:r>
            <a:r>
              <a:rPr lang="en-US" sz="2400" dirty="0">
                <a:solidFill>
                  <a:schemeClr val="tx1"/>
                </a:solidFill>
              </a:rPr>
              <a:t>.</a:t>
            </a:r>
          </a:p>
          <a:p>
            <a:pPr marL="514350" indent="-514350" algn="just">
              <a:buFont typeface="+mj-lt"/>
              <a:buAutoNum type="arabicPeriod"/>
            </a:pPr>
            <a:r>
              <a:rPr lang="en-US" sz="2400" dirty="0" smtClean="0">
                <a:solidFill>
                  <a:schemeClr val="tx1"/>
                </a:solidFill>
              </a:rPr>
              <a:t>Changes </a:t>
            </a:r>
            <a:r>
              <a:rPr lang="en-US" sz="2400" dirty="0">
                <a:solidFill>
                  <a:schemeClr val="tx1"/>
                </a:solidFill>
              </a:rPr>
              <a:t>in activity are the only factors that affect costs.</a:t>
            </a:r>
          </a:p>
          <a:p>
            <a:pPr marL="514350" indent="-514350" algn="just">
              <a:buFont typeface="+mj-lt"/>
              <a:buAutoNum type="arabicPeriod"/>
            </a:pPr>
            <a:r>
              <a:rPr lang="en-US" sz="2400" dirty="0" smtClean="0">
                <a:solidFill>
                  <a:schemeClr val="tx1"/>
                </a:solidFill>
              </a:rPr>
              <a:t>All </a:t>
            </a:r>
            <a:r>
              <a:rPr lang="en-US" sz="2400" dirty="0">
                <a:solidFill>
                  <a:schemeClr val="tx1"/>
                </a:solidFill>
              </a:rPr>
              <a:t>units produced are sold.</a:t>
            </a:r>
          </a:p>
          <a:p>
            <a:pPr marL="514350" indent="-514350" algn="just">
              <a:buFont typeface="+mj-lt"/>
              <a:buAutoNum type="arabicPeriod"/>
            </a:pPr>
            <a:r>
              <a:rPr lang="en-US" sz="2400" dirty="0" smtClean="0">
                <a:solidFill>
                  <a:schemeClr val="tx1"/>
                </a:solidFill>
              </a:rPr>
              <a:t>When </a:t>
            </a:r>
            <a:r>
              <a:rPr lang="en-US" sz="2400" dirty="0">
                <a:solidFill>
                  <a:schemeClr val="tx1"/>
                </a:solidFill>
              </a:rPr>
              <a:t>more than one type of product is sold, the sales mix will remain constant.</a:t>
            </a:r>
          </a:p>
        </p:txBody>
      </p:sp>
    </p:spTree>
    <p:extLst>
      <p:ext uri="{BB962C8B-B14F-4D97-AF65-F5344CB8AC3E}">
        <p14:creationId xmlns:p14="http://schemas.microsoft.com/office/powerpoint/2010/main" val="384536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66130"/>
          </a:xfrm>
        </p:spPr>
        <p:txBody>
          <a:bodyPr>
            <a:normAutofit/>
          </a:bodyPr>
          <a:lstStyle/>
          <a:p>
            <a:r>
              <a:rPr lang="en-GB" b="1" dirty="0" smtClean="0">
                <a:solidFill>
                  <a:schemeClr val="tx1"/>
                </a:solidFill>
              </a:rPr>
              <a:t>Contribution Margin (CM) </a:t>
            </a:r>
            <a:endParaRPr lang="en-US" b="1" dirty="0">
              <a:solidFill>
                <a:schemeClr val="tx1"/>
              </a:solidFill>
            </a:endParaRPr>
          </a:p>
        </p:txBody>
      </p:sp>
      <p:sp>
        <p:nvSpPr>
          <p:cNvPr id="3" name="Content Placeholder 2"/>
          <p:cNvSpPr>
            <a:spLocks noGrp="1"/>
          </p:cNvSpPr>
          <p:nvPr>
            <p:ph idx="1"/>
          </p:nvPr>
        </p:nvSpPr>
        <p:spPr>
          <a:xfrm>
            <a:off x="539552" y="1484784"/>
            <a:ext cx="8280920" cy="4968552"/>
          </a:xfrm>
        </p:spPr>
        <p:txBody>
          <a:bodyPr>
            <a:normAutofit/>
          </a:bodyPr>
          <a:lstStyle/>
          <a:p>
            <a:pPr algn="just"/>
            <a:r>
              <a:rPr lang="en-US" sz="2400" dirty="0">
                <a:solidFill>
                  <a:schemeClr val="tx1"/>
                </a:solidFill>
              </a:rPr>
              <a:t>CVP analysis can help companies determine their </a:t>
            </a:r>
            <a:r>
              <a:rPr lang="en-US" sz="2400" b="1" dirty="0">
                <a:solidFill>
                  <a:schemeClr val="tx1"/>
                </a:solidFill>
              </a:rPr>
              <a:t>contribution margin, </a:t>
            </a:r>
            <a:r>
              <a:rPr lang="en-US" sz="2400" dirty="0">
                <a:solidFill>
                  <a:schemeClr val="tx1"/>
                </a:solidFill>
              </a:rPr>
              <a:t>which is the amount remaining from sales revenue after all variable expenses have been deducted. The amount that remains is first used to cover fixed costs, and whatever remains afterward is considered profit</a:t>
            </a:r>
            <a:r>
              <a:rPr lang="en-US" sz="2400" dirty="0" smtClean="0">
                <a:solidFill>
                  <a:schemeClr val="tx1"/>
                </a:solidFill>
              </a:rPr>
              <a:t>.</a:t>
            </a:r>
          </a:p>
          <a:p>
            <a:pPr algn="just"/>
            <a:r>
              <a:rPr lang="en-GB" sz="2400" dirty="0" smtClean="0">
                <a:solidFill>
                  <a:schemeClr val="tx1"/>
                </a:solidFill>
              </a:rPr>
              <a:t>Contribution Margin Per Unit = (Sales price per unit – total variable cost per unit)</a:t>
            </a:r>
          </a:p>
          <a:p>
            <a:pPr algn="just"/>
            <a:r>
              <a:rPr lang="en-GB" sz="2400" dirty="0" smtClean="0">
                <a:solidFill>
                  <a:schemeClr val="tx1"/>
                </a:solidFill>
              </a:rPr>
              <a:t>Contribution Margin in total = Contribution Margin per unit * total sales volume </a:t>
            </a:r>
          </a:p>
        </p:txBody>
      </p:sp>
    </p:spTree>
    <p:extLst>
      <p:ext uri="{BB962C8B-B14F-4D97-AF65-F5344CB8AC3E}">
        <p14:creationId xmlns:p14="http://schemas.microsoft.com/office/powerpoint/2010/main" val="363310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Contribution Margin</a:t>
            </a:r>
            <a:endParaRPr lang="en-US" b="1" dirty="0">
              <a:solidFill>
                <a:schemeClr val="tx1"/>
              </a:solidFill>
            </a:endParaRPr>
          </a:p>
        </p:txBody>
      </p:sp>
      <p:sp>
        <p:nvSpPr>
          <p:cNvPr id="3" name="Content Placeholder 2"/>
          <p:cNvSpPr>
            <a:spLocks noGrp="1"/>
          </p:cNvSpPr>
          <p:nvPr>
            <p:ph idx="1"/>
          </p:nvPr>
        </p:nvSpPr>
        <p:spPr>
          <a:xfrm>
            <a:off x="914400" y="1700808"/>
            <a:ext cx="7772400" cy="4318992"/>
          </a:xfrm>
        </p:spPr>
        <p:txBody>
          <a:bodyPr>
            <a:normAutofit/>
          </a:bodyPr>
          <a:lstStyle/>
          <a:p>
            <a:pPr algn="just"/>
            <a:r>
              <a:rPr lang="en-US" sz="3000" dirty="0">
                <a:solidFill>
                  <a:schemeClr val="tx1"/>
                </a:solidFill>
              </a:rPr>
              <a:t>The contribution margin can help companies determine whether they need to reduce their variable costs for a given product or increase the price per unit to be more profitable.</a:t>
            </a:r>
          </a:p>
          <a:p>
            <a:pPr algn="just"/>
            <a:r>
              <a:rPr lang="en-GB" sz="3000" dirty="0" smtClean="0">
                <a:solidFill>
                  <a:schemeClr val="tx1"/>
                </a:solidFill>
              </a:rPr>
              <a:t>CM Ratio =  CM per unit/Sales price per unit  </a:t>
            </a:r>
            <a:endParaRPr lang="en-US" sz="3000" dirty="0">
              <a:solidFill>
                <a:schemeClr val="tx1"/>
              </a:solidFill>
            </a:endParaRPr>
          </a:p>
        </p:txBody>
      </p:sp>
    </p:spTree>
    <p:extLst>
      <p:ext uri="{BB962C8B-B14F-4D97-AF65-F5344CB8AC3E}">
        <p14:creationId xmlns:p14="http://schemas.microsoft.com/office/powerpoint/2010/main" val="15649011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4934</TotalTime>
  <Words>694</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Cost-Volume-Profit </vt:lpstr>
      <vt:lpstr>Cost-Volume-Profit Analysis </vt:lpstr>
      <vt:lpstr>Fixed Cost Vs. Variable Cost</vt:lpstr>
      <vt:lpstr>Variable and Fixed Cost</vt:lpstr>
      <vt:lpstr>Why CVP analysis is needed (How it is used by the Management)</vt:lpstr>
      <vt:lpstr>Basic Components in CVP analysis</vt:lpstr>
      <vt:lpstr>Assumptions in CVP Analysis</vt:lpstr>
      <vt:lpstr>Contribution Margin (CM) </vt:lpstr>
      <vt:lpstr>Contribution Margin</vt:lpstr>
      <vt:lpstr>Break-Even Point (BEP)</vt:lpstr>
      <vt:lpstr>PowerPoint Presentation</vt:lpstr>
      <vt:lpstr>Target Net Income </vt:lpstr>
      <vt:lpstr>Margin of Safety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PC</cp:lastModifiedBy>
  <cp:revision>24</cp:revision>
  <dcterms:created xsi:type="dcterms:W3CDTF">2021-03-04T16:25:23Z</dcterms:created>
  <dcterms:modified xsi:type="dcterms:W3CDTF">2021-10-06T18:37:50Z</dcterms:modified>
</cp:coreProperties>
</file>