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71" r:id="rId10"/>
    <p:sldId id="272" r:id="rId11"/>
    <p:sldId id="265" r:id="rId12"/>
    <p:sldId id="266" r:id="rId13"/>
    <p:sldId id="267" r:id="rId14"/>
    <p:sldId id="268" r:id="rId15"/>
    <p:sldId id="269" r:id="rId16"/>
    <p:sldId id="270"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3" d="100"/>
          <a:sy n="73"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197DAEC-2FBE-4723-9838-2DE623526595}" type="datetimeFigureOut">
              <a:rPr lang="en-US" smtClean="0"/>
              <a:t>9/15/2021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0E455A9-79CD-49B1-AA52-6F4C78FC6294}" type="slidenum">
              <a:rPr lang="en-US" smtClean="0"/>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76793524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197DAEC-2FBE-4723-9838-2DE623526595}"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455A9-79CD-49B1-AA52-6F4C78FC6294}" type="slidenum">
              <a:rPr lang="en-US" smtClean="0"/>
              <a:t>‹#›</a:t>
            </a:fld>
            <a:endParaRPr lang="en-US"/>
          </a:p>
        </p:txBody>
      </p:sp>
    </p:spTree>
    <p:extLst>
      <p:ext uri="{BB962C8B-B14F-4D97-AF65-F5344CB8AC3E}">
        <p14:creationId xmlns:p14="http://schemas.microsoft.com/office/powerpoint/2010/main" val="2546214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197DAEC-2FBE-4723-9838-2DE623526595}"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455A9-79CD-49B1-AA52-6F4C78FC6294}" type="slidenum">
              <a:rPr lang="en-US" smtClean="0"/>
              <a:t>‹#›</a:t>
            </a:fld>
            <a:endParaRPr lang="en-US"/>
          </a:p>
        </p:txBody>
      </p:sp>
    </p:spTree>
    <p:extLst>
      <p:ext uri="{BB962C8B-B14F-4D97-AF65-F5344CB8AC3E}">
        <p14:creationId xmlns:p14="http://schemas.microsoft.com/office/powerpoint/2010/main" val="3341624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197DAEC-2FBE-4723-9838-2DE623526595}"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455A9-79CD-49B1-AA52-6F4C78FC6294}" type="slidenum">
              <a:rPr lang="en-US" smtClean="0"/>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660763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197DAEC-2FBE-4723-9838-2DE623526595}" type="datetimeFigureOut">
              <a:rPr lang="en-US" smtClean="0"/>
              <a:t>9/15/2021</a:t>
            </a:fld>
            <a:endParaRPr lang="en-US"/>
          </a:p>
        </p:txBody>
      </p:sp>
      <p:sp>
        <p:nvSpPr>
          <p:cNvPr id="5" name="Footer Placeholder 4"/>
          <p:cNvSpPr>
            <a:spLocks noGrp="1"/>
          </p:cNvSpPr>
          <p:nvPr>
            <p:ph type="ftr" sz="quarter" idx="11"/>
          </p:nvPr>
        </p:nvSpPr>
        <p:spPr>
          <a:xfrm>
            <a:off x="1066800" y="6172200"/>
            <a:ext cx="5334000" cy="457200"/>
          </a:xfrm>
        </p:spPr>
        <p:txBody>
          <a:bodyPr/>
          <a:lstStyle/>
          <a:p>
            <a:endParaRPr 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195072" y="6208776"/>
            <a:ext cx="609600" cy="457200"/>
          </a:xfrm>
        </p:spPr>
        <p:txBody>
          <a:bodyPr/>
          <a:lstStyle/>
          <a:p>
            <a:fld id="{00E455A9-79CD-49B1-AA52-6F4C78FC6294}" type="slidenum">
              <a:rPr lang="en-US" smtClean="0"/>
              <a:t>‹#›</a:t>
            </a:fld>
            <a:endParaRPr lang="en-US"/>
          </a:p>
        </p:txBody>
      </p:sp>
    </p:spTree>
    <p:extLst>
      <p:ext uri="{BB962C8B-B14F-4D97-AF65-F5344CB8AC3E}">
        <p14:creationId xmlns:p14="http://schemas.microsoft.com/office/powerpoint/2010/main" val="230877425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197DAEC-2FBE-4723-9838-2DE623526595}" type="datetimeFigureOut">
              <a:rPr lang="en-US" smtClean="0"/>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455A9-79CD-49B1-AA52-6F4C78FC6294}" type="slidenum">
              <a:rPr lang="en-US" smtClean="0"/>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1164137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197DAEC-2FBE-4723-9838-2DE623526595}" type="datetimeFigureOut">
              <a:rPr lang="en-US" smtClean="0"/>
              <a:t>9/15/2021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455A9-79CD-49B1-AA52-6F4C78FC6294}" type="slidenum">
              <a:rPr lang="en-US" smtClean="0"/>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492221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197DAEC-2FBE-4723-9838-2DE623526595}" type="datetimeFigureOut">
              <a:rPr lang="en-US" smtClean="0"/>
              <a:t>9/15/2021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455A9-79CD-49B1-AA52-6F4C78FC6294}" type="slidenum">
              <a:rPr lang="en-US" smtClean="0"/>
              <a:t>‹#›</a:t>
            </a:fld>
            <a:endParaRPr lang="en-US"/>
          </a:p>
        </p:txBody>
      </p:sp>
    </p:spTree>
    <p:extLst>
      <p:ext uri="{BB962C8B-B14F-4D97-AF65-F5344CB8AC3E}">
        <p14:creationId xmlns:p14="http://schemas.microsoft.com/office/powerpoint/2010/main" val="3033728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97DAEC-2FBE-4723-9838-2DE623526595}" type="datetimeFigureOut">
              <a:rPr lang="en-US" smtClean="0"/>
              <a:t>9/15/2021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455A9-79CD-49B1-AA52-6F4C78FC6294}" type="slidenum">
              <a:rPr lang="en-US" smtClean="0"/>
              <a:t>‹#›</a:t>
            </a:fld>
            <a:endParaRPr lang="en-US"/>
          </a:p>
        </p:txBody>
      </p:sp>
    </p:spTree>
    <p:extLst>
      <p:ext uri="{BB962C8B-B14F-4D97-AF65-F5344CB8AC3E}">
        <p14:creationId xmlns:p14="http://schemas.microsoft.com/office/powerpoint/2010/main" val="774861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197DAEC-2FBE-4723-9838-2DE623526595}" type="datetimeFigureOut">
              <a:rPr lang="en-US" smtClean="0"/>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455A9-79CD-49B1-AA52-6F4C78FC6294}" type="slidenum">
              <a:rPr lang="en-US" smtClean="0"/>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1443452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197DAEC-2FBE-4723-9838-2DE623526595}" type="datetimeFigureOut">
              <a:rPr lang="en-US" smtClean="0"/>
              <a:t>9/15/2021</a:t>
            </a:fld>
            <a:endParaRPr lang="en-US"/>
          </a:p>
        </p:txBody>
      </p:sp>
      <p:sp>
        <p:nvSpPr>
          <p:cNvPr id="6" name="Footer Placeholder 5"/>
          <p:cNvSpPr>
            <a:spLocks noGrp="1"/>
          </p:cNvSpPr>
          <p:nvPr>
            <p:ph type="ftr" sz="quarter" idx="11"/>
          </p:nvPr>
        </p:nvSpPr>
        <p:spPr>
          <a:xfrm>
            <a:off x="1219200" y="6172200"/>
            <a:ext cx="5181600" cy="457200"/>
          </a:xfrm>
        </p:spPr>
        <p:txBody>
          <a:bodyPr/>
          <a:lstStyle/>
          <a:p>
            <a:endParaRPr lang="en-US"/>
          </a:p>
        </p:txBody>
      </p:sp>
      <p:sp>
        <p:nvSpPr>
          <p:cNvPr id="7" name="Slide Number Placeholder 6"/>
          <p:cNvSpPr>
            <a:spLocks noGrp="1"/>
          </p:cNvSpPr>
          <p:nvPr>
            <p:ph type="sldNum" sz="quarter" idx="12"/>
          </p:nvPr>
        </p:nvSpPr>
        <p:spPr>
          <a:xfrm>
            <a:off x="195072" y="6208776"/>
            <a:ext cx="609600" cy="457200"/>
          </a:xfrm>
        </p:spPr>
        <p:txBody>
          <a:bodyPr/>
          <a:lstStyle/>
          <a:p>
            <a:fld id="{00E455A9-79CD-49B1-AA52-6F4C78FC6294}" type="slidenum">
              <a:rPr lang="en-US" smtClean="0"/>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extLst>
      <p:ext uri="{BB962C8B-B14F-4D97-AF65-F5344CB8AC3E}">
        <p14:creationId xmlns:p14="http://schemas.microsoft.com/office/powerpoint/2010/main" val="414164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B197DAEC-2FBE-4723-9838-2DE623526595}" type="datetimeFigureOut">
              <a:rPr lang="en-US" smtClean="0"/>
              <a:t>9/15/2021</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0E455A9-79CD-49B1-AA52-6F4C78FC6294}" type="slidenum">
              <a:rPr lang="en-US" smtClean="0"/>
              <a:t>‹#›</a:t>
            </a:fld>
            <a:endParaRPr lang="en-US"/>
          </a:p>
        </p:txBody>
      </p:sp>
    </p:spTree>
    <p:extLst>
      <p:ext uri="{BB962C8B-B14F-4D97-AF65-F5344CB8AC3E}">
        <p14:creationId xmlns:p14="http://schemas.microsoft.com/office/powerpoint/2010/main" val="37321315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19400" y="3200400"/>
            <a:ext cx="6400800" cy="2244824"/>
          </a:xfrm>
        </p:spPr>
        <p:txBody>
          <a:bodyPr>
            <a:normAutofit fontScale="92500"/>
          </a:bodyPr>
          <a:lstStyle/>
          <a:p>
            <a:r>
              <a:rPr lang="en-GB" b="1" dirty="0" smtClean="0">
                <a:solidFill>
                  <a:schemeClr val="tx1"/>
                </a:solidFill>
              </a:rPr>
              <a:t>Prepared By</a:t>
            </a:r>
          </a:p>
          <a:p>
            <a:r>
              <a:rPr lang="en-GB" b="1" dirty="0" err="1" smtClean="0">
                <a:solidFill>
                  <a:schemeClr val="tx1"/>
                </a:solidFill>
              </a:rPr>
              <a:t>Maisha</a:t>
            </a:r>
            <a:r>
              <a:rPr lang="en-GB" b="1" dirty="0" smtClean="0">
                <a:solidFill>
                  <a:schemeClr val="tx1"/>
                </a:solidFill>
              </a:rPr>
              <a:t> </a:t>
            </a:r>
            <a:r>
              <a:rPr lang="en-GB" b="1" dirty="0" err="1" smtClean="0">
                <a:solidFill>
                  <a:schemeClr val="tx1"/>
                </a:solidFill>
              </a:rPr>
              <a:t>Tasnim</a:t>
            </a:r>
            <a:endParaRPr lang="en-GB" b="1" dirty="0" smtClean="0">
              <a:solidFill>
                <a:schemeClr val="tx1"/>
              </a:solidFill>
            </a:endParaRPr>
          </a:p>
          <a:p>
            <a:r>
              <a:rPr lang="en-GB" b="1" dirty="0" smtClean="0">
                <a:solidFill>
                  <a:schemeClr val="tx1"/>
                </a:solidFill>
              </a:rPr>
              <a:t>Lecturer</a:t>
            </a:r>
          </a:p>
          <a:p>
            <a:r>
              <a:rPr lang="en-GB" b="1" dirty="0" smtClean="0">
                <a:solidFill>
                  <a:schemeClr val="tx1"/>
                </a:solidFill>
              </a:rPr>
              <a:t>Dept. of Arts &amp; Sciences</a:t>
            </a:r>
          </a:p>
          <a:p>
            <a:r>
              <a:rPr lang="en-GB" b="1" dirty="0" smtClean="0">
                <a:solidFill>
                  <a:schemeClr val="tx1"/>
                </a:solidFill>
              </a:rPr>
              <a:t>Ahsanullah University of Science &amp; Technology </a:t>
            </a:r>
            <a:endParaRPr lang="en-US" b="1" dirty="0">
              <a:solidFill>
                <a:schemeClr val="tx1"/>
              </a:solidFill>
            </a:endParaRPr>
          </a:p>
        </p:txBody>
      </p:sp>
      <p:sp>
        <p:nvSpPr>
          <p:cNvPr id="2" name="Title 1"/>
          <p:cNvSpPr>
            <a:spLocks noGrp="1"/>
          </p:cNvSpPr>
          <p:nvPr>
            <p:ph type="ctrTitle"/>
          </p:nvPr>
        </p:nvSpPr>
        <p:spPr/>
        <p:txBody>
          <a:bodyPr>
            <a:normAutofit/>
          </a:bodyPr>
          <a:lstStyle/>
          <a:p>
            <a:r>
              <a:rPr lang="en-GB" sz="4400" b="1" dirty="0">
                <a:solidFill>
                  <a:schemeClr val="tx1"/>
                </a:solidFill>
              </a:rPr>
              <a:t>Managerial </a:t>
            </a:r>
            <a:r>
              <a:rPr lang="en-GB" sz="4400" b="1" dirty="0" smtClean="0">
                <a:solidFill>
                  <a:schemeClr val="tx1"/>
                </a:solidFill>
              </a:rPr>
              <a:t>Accounting (Cost Concept) </a:t>
            </a:r>
            <a:endParaRPr lang="en-US" sz="4400" b="1" dirty="0">
              <a:solidFill>
                <a:schemeClr val="tx1"/>
              </a:solidFill>
            </a:endParaRPr>
          </a:p>
        </p:txBody>
      </p:sp>
    </p:spTree>
    <p:extLst>
      <p:ext uri="{BB962C8B-B14F-4D97-AF65-F5344CB8AC3E}">
        <p14:creationId xmlns:p14="http://schemas.microsoft.com/office/powerpoint/2010/main" val="3756115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4638"/>
            <a:ext cx="7772400" cy="778098"/>
          </a:xfrm>
        </p:spPr>
        <p:txBody>
          <a:bodyPr/>
          <a:lstStyle/>
          <a:p>
            <a:r>
              <a:rPr lang="en-GB" b="1" dirty="0" smtClean="0">
                <a:solidFill>
                  <a:schemeClr val="tx1"/>
                </a:solidFill>
              </a:rPr>
              <a:t>Prime cost vs. Conversion Cost</a:t>
            </a:r>
            <a:endParaRPr lang="en-US" b="1" dirty="0">
              <a:solidFill>
                <a:schemeClr val="tx1"/>
              </a:solidFill>
            </a:endParaRPr>
          </a:p>
        </p:txBody>
      </p:sp>
      <p:sp>
        <p:nvSpPr>
          <p:cNvPr id="3" name="Content Placeholder 2"/>
          <p:cNvSpPr>
            <a:spLocks noGrp="1"/>
          </p:cNvSpPr>
          <p:nvPr>
            <p:ph sz="quarter" idx="1"/>
          </p:nvPr>
        </p:nvSpPr>
        <p:spPr>
          <a:xfrm>
            <a:off x="1567543" y="1196752"/>
            <a:ext cx="8643257" cy="4823048"/>
          </a:xfrm>
        </p:spPr>
        <p:txBody>
          <a:bodyPr/>
          <a:lstStyle/>
          <a:p>
            <a:pPr algn="just"/>
            <a:r>
              <a:rPr lang="en-US" b="1" dirty="0"/>
              <a:t>Conversion costs </a:t>
            </a:r>
            <a:r>
              <a:rPr lang="en-US" dirty="0"/>
              <a:t>include direct labor </a:t>
            </a:r>
            <a:r>
              <a:rPr lang="en-US" dirty="0" smtClean="0"/>
              <a:t>and overhead</a:t>
            </a:r>
            <a:r>
              <a:rPr lang="en-US" dirty="0"/>
              <a:t> expenses incurred due to the transformation of raw materials into finished products. </a:t>
            </a:r>
            <a:endParaRPr lang="en-US" dirty="0" smtClean="0"/>
          </a:p>
          <a:p>
            <a:pPr algn="just"/>
            <a:r>
              <a:rPr lang="en-US" dirty="0" smtClean="0"/>
              <a:t>Overhead </a:t>
            </a:r>
            <a:r>
              <a:rPr lang="en-US" dirty="0"/>
              <a:t>costs are defined as the expenses that cannot be directly attributed to the production process but are necessary for operations, such as electricity or other utilities required to keep a manufacturing plant functioning throughout the day. </a:t>
            </a:r>
            <a:endParaRPr lang="en-US" dirty="0" smtClean="0"/>
          </a:p>
          <a:p>
            <a:pPr algn="just"/>
            <a:r>
              <a:rPr lang="en-GB" dirty="0" smtClean="0"/>
              <a:t>Conversion Cost = (Direct labour + Overhead)</a:t>
            </a:r>
          </a:p>
        </p:txBody>
      </p:sp>
    </p:spTree>
    <p:extLst>
      <p:ext uri="{BB962C8B-B14F-4D97-AF65-F5344CB8AC3E}">
        <p14:creationId xmlns:p14="http://schemas.microsoft.com/office/powerpoint/2010/main" val="2954258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4638"/>
            <a:ext cx="7772400" cy="634082"/>
          </a:xfrm>
        </p:spPr>
        <p:txBody>
          <a:bodyPr>
            <a:normAutofit/>
          </a:bodyPr>
          <a:lstStyle/>
          <a:p>
            <a:r>
              <a:rPr lang="en-GB" sz="2800" b="1" dirty="0">
                <a:solidFill>
                  <a:schemeClr val="tx1"/>
                </a:solidFill>
              </a:rPr>
              <a:t>Direct Cost vs. Indirect Cost</a:t>
            </a:r>
            <a:endParaRPr lang="en-US" sz="2800" b="1" dirty="0">
              <a:solidFill>
                <a:schemeClr val="tx1"/>
              </a:solidFill>
            </a:endParaRPr>
          </a:p>
        </p:txBody>
      </p:sp>
      <p:sp>
        <p:nvSpPr>
          <p:cNvPr id="3" name="Content Placeholder 2"/>
          <p:cNvSpPr>
            <a:spLocks noGrp="1"/>
          </p:cNvSpPr>
          <p:nvPr>
            <p:ph sz="quarter" idx="1"/>
          </p:nvPr>
        </p:nvSpPr>
        <p:spPr>
          <a:xfrm>
            <a:off x="1345473" y="1052736"/>
            <a:ext cx="9575075" cy="5256584"/>
          </a:xfrm>
        </p:spPr>
        <p:txBody>
          <a:bodyPr>
            <a:normAutofit/>
          </a:bodyPr>
          <a:lstStyle/>
          <a:p>
            <a:pPr algn="just"/>
            <a:r>
              <a:rPr lang="en-US" sz="3000" b="1" dirty="0"/>
              <a:t>Direct Cost: </a:t>
            </a:r>
            <a:r>
              <a:rPr lang="en-US" sz="3000" dirty="0"/>
              <a:t>Direct costs are those that can be easily traced to or associated directly with a specific cost object.</a:t>
            </a:r>
          </a:p>
          <a:p>
            <a:pPr algn="just"/>
            <a:r>
              <a:rPr lang="en-GB" sz="3000" dirty="0"/>
              <a:t>Cost object is something for which costs are identified and accumulated such as </a:t>
            </a:r>
            <a:r>
              <a:rPr lang="en-US" sz="3000" dirty="0"/>
              <a:t>specific product, a specific department or a specific branch.</a:t>
            </a:r>
          </a:p>
          <a:p>
            <a:pPr algn="just"/>
            <a:r>
              <a:rPr lang="en-US" sz="3000" dirty="0"/>
              <a:t>Examples of direct costs include direct materials, direct labor, and other costs incurred for a particular product such as advertising and promotion costs for, say "Product A".</a:t>
            </a:r>
          </a:p>
          <a:p>
            <a:pPr marL="0" indent="0" algn="just">
              <a:buNone/>
            </a:pPr>
            <a:endParaRPr lang="en-GB" sz="3000" dirty="0"/>
          </a:p>
          <a:p>
            <a:pPr algn="just"/>
            <a:endParaRPr lang="en-US" sz="3000" dirty="0"/>
          </a:p>
        </p:txBody>
      </p:sp>
    </p:spTree>
    <p:extLst>
      <p:ext uri="{BB962C8B-B14F-4D97-AF65-F5344CB8AC3E}">
        <p14:creationId xmlns:p14="http://schemas.microsoft.com/office/powerpoint/2010/main" val="2640673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tx1"/>
                </a:solidFill>
              </a:rPr>
              <a:t>Direct Cost vs. Indirect Cost</a:t>
            </a:r>
            <a:endParaRPr lang="en-US" b="1" dirty="0">
              <a:solidFill>
                <a:schemeClr val="tx1"/>
              </a:solidFill>
            </a:endParaRPr>
          </a:p>
        </p:txBody>
      </p:sp>
      <p:sp>
        <p:nvSpPr>
          <p:cNvPr id="3" name="Content Placeholder 2"/>
          <p:cNvSpPr>
            <a:spLocks noGrp="1"/>
          </p:cNvSpPr>
          <p:nvPr>
            <p:ph sz="quarter" idx="1"/>
          </p:nvPr>
        </p:nvSpPr>
        <p:spPr/>
        <p:txBody>
          <a:bodyPr/>
          <a:lstStyle/>
          <a:p>
            <a:pPr algn="just"/>
            <a:endParaRPr lang="en-GB" dirty="0" smtClean="0"/>
          </a:p>
          <a:p>
            <a:pPr algn="just"/>
            <a:r>
              <a:rPr lang="en-GB" b="1" dirty="0" smtClean="0"/>
              <a:t>Indirect Cost: </a:t>
            </a:r>
            <a:r>
              <a:rPr lang="en-US" dirty="0"/>
              <a:t>Indirect costs are difficult to trace directly to a specific cost object. These costs are commonly shared by multiple products, different departments, or branches; hence, such costs cannot practically be traced to a cost object</a:t>
            </a:r>
            <a:r>
              <a:rPr lang="en-US" dirty="0" smtClean="0"/>
              <a:t>.</a:t>
            </a:r>
          </a:p>
        </p:txBody>
      </p:sp>
    </p:spTree>
    <p:extLst>
      <p:ext uri="{BB962C8B-B14F-4D97-AF65-F5344CB8AC3E}">
        <p14:creationId xmlns:p14="http://schemas.microsoft.com/office/powerpoint/2010/main" val="1534818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4638"/>
            <a:ext cx="7772400" cy="634082"/>
          </a:xfrm>
        </p:spPr>
        <p:txBody>
          <a:bodyPr>
            <a:normAutofit fontScale="90000"/>
          </a:bodyPr>
          <a:lstStyle/>
          <a:p>
            <a:r>
              <a:rPr lang="en-GB" b="1" dirty="0" smtClean="0">
                <a:solidFill>
                  <a:schemeClr val="tx1"/>
                </a:solidFill>
              </a:rPr>
              <a:t>Direct vs. Indirect Cost </a:t>
            </a:r>
            <a:endParaRPr lang="en-US" b="1" dirty="0">
              <a:solidFill>
                <a:schemeClr val="tx1"/>
              </a:solidFill>
            </a:endParaRPr>
          </a:p>
        </p:txBody>
      </p:sp>
      <p:sp>
        <p:nvSpPr>
          <p:cNvPr id="3" name="Content Placeholder 2"/>
          <p:cNvSpPr>
            <a:spLocks noGrp="1"/>
          </p:cNvSpPr>
          <p:nvPr>
            <p:ph sz="quarter" idx="1"/>
          </p:nvPr>
        </p:nvSpPr>
        <p:spPr>
          <a:xfrm>
            <a:off x="2438400" y="1124744"/>
            <a:ext cx="7772400" cy="4895056"/>
          </a:xfrm>
        </p:spPr>
        <p:txBody>
          <a:bodyPr/>
          <a:lstStyle/>
          <a:p>
            <a:pPr algn="just"/>
            <a:r>
              <a:rPr lang="en-GB" dirty="0"/>
              <a:t>Example: </a:t>
            </a:r>
            <a:r>
              <a:rPr lang="en-US" dirty="0"/>
              <a:t>For example, ABC Company produces plastic food containers. The company </a:t>
            </a:r>
            <a:r>
              <a:rPr lang="en-US" dirty="0" smtClean="0"/>
              <a:t>purchases </a:t>
            </a:r>
            <a:r>
              <a:rPr lang="en-US" dirty="0">
                <a:solidFill>
                  <a:srgbClr val="FF0000"/>
                </a:solidFill>
              </a:rPr>
              <a:t>plastic materials for </a:t>
            </a:r>
            <a:r>
              <a:rPr lang="en-US" dirty="0"/>
              <a:t>producing containers, run </a:t>
            </a:r>
            <a:r>
              <a:rPr lang="en-US" dirty="0">
                <a:solidFill>
                  <a:srgbClr val="FF0000"/>
                </a:solidFill>
              </a:rPr>
              <a:t>selling &amp; promotional activities </a:t>
            </a:r>
            <a:r>
              <a:rPr lang="en-US" dirty="0" smtClean="0"/>
              <a:t>for </a:t>
            </a:r>
            <a:r>
              <a:rPr lang="en-US" dirty="0" smtClean="0">
                <a:solidFill>
                  <a:srgbClr val="FF0000"/>
                </a:solidFill>
              </a:rPr>
              <a:t>those containers only. </a:t>
            </a:r>
            <a:r>
              <a:rPr lang="en-US" dirty="0" smtClean="0"/>
              <a:t>ABC also pays </a:t>
            </a:r>
            <a:r>
              <a:rPr lang="en-US" dirty="0" smtClean="0">
                <a:solidFill>
                  <a:srgbClr val="FF0000"/>
                </a:solidFill>
              </a:rPr>
              <a:t>electricity and rent </a:t>
            </a:r>
            <a:r>
              <a:rPr lang="en-US" dirty="0" smtClean="0"/>
              <a:t>expenses for the factory.</a:t>
            </a:r>
          </a:p>
          <a:p>
            <a:pPr algn="just"/>
            <a:r>
              <a:rPr lang="en-US" dirty="0" smtClean="0"/>
              <a:t>So here direct costs would include Plastic Materials Cost, Selling &amp; marketing cost incurred for the containers only.</a:t>
            </a:r>
          </a:p>
          <a:p>
            <a:pPr algn="just"/>
            <a:r>
              <a:rPr lang="en-US" dirty="0" smtClean="0"/>
              <a:t>Indirect cost would include Electricity and Rent costs.  </a:t>
            </a:r>
            <a:endParaRPr lang="en-US" dirty="0"/>
          </a:p>
          <a:p>
            <a:pPr algn="just"/>
            <a:endParaRPr lang="en-US" dirty="0"/>
          </a:p>
        </p:txBody>
      </p:sp>
    </p:spTree>
    <p:extLst>
      <p:ext uri="{BB962C8B-B14F-4D97-AF65-F5344CB8AC3E}">
        <p14:creationId xmlns:p14="http://schemas.microsoft.com/office/powerpoint/2010/main" val="2806965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solidFill>
                  <a:schemeClr val="tx1"/>
                </a:solidFill>
              </a:rPr>
              <a:t>Controllable Cost vs. Non-controllable Cost</a:t>
            </a:r>
            <a:endParaRPr lang="en-US" b="1" dirty="0">
              <a:solidFill>
                <a:schemeClr val="tx1"/>
              </a:solidFill>
            </a:endParaRPr>
          </a:p>
        </p:txBody>
      </p:sp>
      <p:sp>
        <p:nvSpPr>
          <p:cNvPr id="3" name="Content Placeholder 2"/>
          <p:cNvSpPr>
            <a:spLocks noGrp="1"/>
          </p:cNvSpPr>
          <p:nvPr>
            <p:ph sz="quarter" idx="1"/>
          </p:nvPr>
        </p:nvSpPr>
        <p:spPr/>
        <p:txBody>
          <a:bodyPr>
            <a:normAutofit/>
          </a:bodyPr>
          <a:lstStyle/>
          <a:p>
            <a:pPr algn="just"/>
            <a:r>
              <a:rPr lang="en-GB" sz="2800" b="1" dirty="0"/>
              <a:t>Controllable Cost: </a:t>
            </a:r>
            <a:r>
              <a:rPr lang="en-US" sz="2800" dirty="0"/>
              <a:t>Controllable costs are costs that can be influenced or regulated by the manager or head responsible for it.</a:t>
            </a:r>
          </a:p>
          <a:p>
            <a:pPr algn="just"/>
            <a:r>
              <a:rPr lang="en-GB" sz="2800" dirty="0"/>
              <a:t>Remember this controllable cost are controllable only from the perspective of production/manufacturing/factory manager. </a:t>
            </a:r>
          </a:p>
          <a:p>
            <a:pPr algn="just"/>
            <a:r>
              <a:rPr lang="en-GB" sz="2800" dirty="0"/>
              <a:t>Example: Direct Materials, direct labour, and Selling costs. </a:t>
            </a:r>
            <a:endParaRPr lang="en-US" sz="2800" dirty="0"/>
          </a:p>
        </p:txBody>
      </p:sp>
    </p:spTree>
    <p:extLst>
      <p:ext uri="{BB962C8B-B14F-4D97-AF65-F5344CB8AC3E}">
        <p14:creationId xmlns:p14="http://schemas.microsoft.com/office/powerpoint/2010/main" val="3352301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solidFill>
                  <a:schemeClr val="tx1"/>
                </a:solidFill>
              </a:rPr>
              <a:t>Controllable vs. Non-controllable Cost</a:t>
            </a:r>
            <a:endParaRPr lang="en-US" b="1" dirty="0">
              <a:solidFill>
                <a:schemeClr val="tx1"/>
              </a:solidFill>
            </a:endParaRPr>
          </a:p>
        </p:txBody>
      </p:sp>
      <p:sp>
        <p:nvSpPr>
          <p:cNvPr id="3" name="Content Placeholder 2"/>
          <p:cNvSpPr>
            <a:spLocks noGrp="1"/>
          </p:cNvSpPr>
          <p:nvPr>
            <p:ph sz="quarter" idx="1"/>
          </p:nvPr>
        </p:nvSpPr>
        <p:spPr/>
        <p:txBody>
          <a:bodyPr>
            <a:normAutofit/>
          </a:bodyPr>
          <a:lstStyle/>
          <a:p>
            <a:pPr algn="just"/>
            <a:r>
              <a:rPr lang="en-US" sz="2800" dirty="0"/>
              <a:t>From the term itself, Non-controllable costs are those that are </a:t>
            </a:r>
            <a:r>
              <a:rPr lang="en-US" sz="2800" b="1" dirty="0"/>
              <a:t>not</a:t>
            </a:r>
            <a:r>
              <a:rPr lang="en-US" sz="2800" dirty="0"/>
              <a:t> under the control of a specified manager. These cannot be influenced by decisions or actions of the manager. These costs are imposed by the top management or allocated to several departments.</a:t>
            </a:r>
          </a:p>
          <a:p>
            <a:pPr algn="just"/>
            <a:r>
              <a:rPr lang="en-GB" sz="2800" dirty="0"/>
              <a:t>Example: Production Manager’s Salary.</a:t>
            </a:r>
            <a:endParaRPr lang="en-US" sz="2800" dirty="0"/>
          </a:p>
        </p:txBody>
      </p:sp>
    </p:spTree>
    <p:extLst>
      <p:ext uri="{BB962C8B-B14F-4D97-AF65-F5344CB8AC3E}">
        <p14:creationId xmlns:p14="http://schemas.microsoft.com/office/powerpoint/2010/main" val="4169865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6994" y="274637"/>
            <a:ext cx="8133806" cy="443819"/>
          </a:xfrm>
        </p:spPr>
        <p:txBody>
          <a:bodyPr>
            <a:normAutofit fontScale="90000"/>
          </a:bodyPr>
          <a:lstStyle/>
          <a:p>
            <a:r>
              <a:rPr lang="en-US" sz="2400" b="1" dirty="0" smtClean="0">
                <a:latin typeface="Times New Roman" panose="02020603050405020304" pitchFamily="18" charset="0"/>
                <a:cs typeface="Times New Roman" panose="02020603050405020304" pitchFamily="18" charset="0"/>
              </a:rPr>
              <a:t>Some Examples:</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1847528" y="1149530"/>
            <a:ext cx="8640960" cy="5231797"/>
          </a:xfrm>
        </p:spPr>
        <p:txBody>
          <a:bodyPr>
            <a:normAutofit/>
          </a:bodyPr>
          <a:lstStyle/>
          <a:p>
            <a:pPr algn="just"/>
            <a:r>
              <a:rPr lang="en-US" dirty="0" smtClean="0"/>
              <a:t>In ABC company’s factory, the following costs have been incurred. Determine the controllable and non-controllable costs. </a:t>
            </a:r>
            <a:endParaRPr lang="en-US" dirty="0"/>
          </a:p>
          <a:p>
            <a:pPr algn="just"/>
            <a:r>
              <a:rPr lang="en-US" dirty="0"/>
              <a:t>Direct </a:t>
            </a:r>
            <a:r>
              <a:rPr lang="en-US" dirty="0" smtClean="0"/>
              <a:t>materials (CC)</a:t>
            </a:r>
          </a:p>
          <a:p>
            <a:pPr algn="just"/>
            <a:r>
              <a:rPr lang="en-US" dirty="0" smtClean="0"/>
              <a:t>Direct labor (CC)</a:t>
            </a:r>
            <a:endParaRPr lang="en-US" dirty="0"/>
          </a:p>
          <a:p>
            <a:pPr algn="just"/>
            <a:r>
              <a:rPr lang="en-US" dirty="0" smtClean="0"/>
              <a:t>Factory </a:t>
            </a:r>
            <a:r>
              <a:rPr lang="en-US" dirty="0"/>
              <a:t>overhead and other charges</a:t>
            </a:r>
          </a:p>
          <a:p>
            <a:pPr lvl="1" algn="just"/>
            <a:r>
              <a:rPr lang="en-US" sz="2600" dirty="0"/>
              <a:t>Indirect materials </a:t>
            </a:r>
            <a:r>
              <a:rPr lang="en-US" sz="2600" dirty="0" smtClean="0"/>
              <a:t>(CC)</a:t>
            </a:r>
            <a:endParaRPr lang="en-US" sz="2600" dirty="0"/>
          </a:p>
          <a:p>
            <a:pPr lvl="1" algn="just"/>
            <a:r>
              <a:rPr lang="en-US" sz="2600" dirty="0"/>
              <a:t>Indirect labor (supervision) </a:t>
            </a:r>
            <a:r>
              <a:rPr lang="en-US" sz="2600" dirty="0" smtClean="0"/>
              <a:t>(CC)</a:t>
            </a:r>
            <a:endParaRPr lang="en-US" sz="2600" dirty="0"/>
          </a:p>
          <a:p>
            <a:pPr lvl="1" algn="just"/>
            <a:r>
              <a:rPr lang="en-US" sz="2600" dirty="0"/>
              <a:t>Depreciation </a:t>
            </a:r>
            <a:r>
              <a:rPr lang="en-US" sz="2600" dirty="0" smtClean="0"/>
              <a:t>(NCC)</a:t>
            </a:r>
            <a:endParaRPr lang="en-US" sz="2600" dirty="0"/>
          </a:p>
          <a:p>
            <a:pPr lvl="1" algn="just"/>
            <a:r>
              <a:rPr lang="en-US" sz="2600" dirty="0"/>
              <a:t>Insurance </a:t>
            </a:r>
            <a:r>
              <a:rPr lang="en-US" sz="2600" dirty="0" smtClean="0"/>
              <a:t>(NCC)</a:t>
            </a:r>
            <a:endParaRPr lang="en-US" sz="2600" dirty="0"/>
          </a:p>
          <a:p>
            <a:pPr lvl="1" algn="just"/>
            <a:r>
              <a:rPr lang="en-US" sz="2600" dirty="0"/>
              <a:t>Allocated repairs and maintenance </a:t>
            </a:r>
            <a:r>
              <a:rPr lang="en-US" sz="2600" dirty="0" smtClean="0"/>
              <a:t>(NCC)</a:t>
            </a:r>
            <a:endParaRPr lang="en-US" sz="2600" dirty="0"/>
          </a:p>
          <a:p>
            <a:pPr lvl="1" algn="just"/>
            <a:r>
              <a:rPr lang="en-US" sz="2600" dirty="0"/>
              <a:t>Allocated rent and utilities expense </a:t>
            </a:r>
            <a:r>
              <a:rPr lang="en-US" sz="2600" dirty="0" smtClean="0"/>
              <a:t>(NCC)</a:t>
            </a:r>
            <a:endParaRPr lang="en-US" sz="2600" dirty="0"/>
          </a:p>
          <a:p>
            <a:pPr algn="just"/>
            <a:endParaRPr lang="en-US" dirty="0"/>
          </a:p>
        </p:txBody>
      </p:sp>
    </p:spTree>
    <p:extLst>
      <p:ext uri="{BB962C8B-B14F-4D97-AF65-F5344CB8AC3E}">
        <p14:creationId xmlns:p14="http://schemas.microsoft.com/office/powerpoint/2010/main" val="4265641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tx1"/>
                </a:solidFill>
              </a:rPr>
              <a:t>Product Costs &amp; Period Costs</a:t>
            </a:r>
            <a:endParaRPr lang="en-US" b="1" dirty="0">
              <a:solidFill>
                <a:schemeClr val="tx1"/>
              </a:solidFill>
            </a:endParaRPr>
          </a:p>
        </p:txBody>
      </p:sp>
      <p:sp>
        <p:nvSpPr>
          <p:cNvPr id="3" name="Content Placeholder 2"/>
          <p:cNvSpPr>
            <a:spLocks noGrp="1"/>
          </p:cNvSpPr>
          <p:nvPr>
            <p:ph sz="quarter" idx="1"/>
          </p:nvPr>
        </p:nvSpPr>
        <p:spPr>
          <a:xfrm>
            <a:off x="1672045" y="1556792"/>
            <a:ext cx="9170125" cy="4463008"/>
          </a:xfrm>
        </p:spPr>
        <p:txBody>
          <a:bodyPr>
            <a:normAutofit/>
          </a:bodyPr>
          <a:lstStyle/>
          <a:p>
            <a:pPr algn="just"/>
            <a:r>
              <a:rPr lang="en-GB" dirty="0" smtClean="0"/>
              <a:t>Product Cost: </a:t>
            </a:r>
            <a:r>
              <a:rPr lang="en-US" dirty="0"/>
              <a:t>product </a:t>
            </a:r>
            <a:r>
              <a:rPr lang="en-US" dirty="0" smtClean="0"/>
              <a:t>costs are </a:t>
            </a:r>
            <a:r>
              <a:rPr lang="en-US" dirty="0"/>
              <a:t>costs that are a necessary and integral part of producing the </a:t>
            </a:r>
            <a:r>
              <a:rPr lang="en-US" dirty="0" smtClean="0"/>
              <a:t>finished </a:t>
            </a:r>
            <a:r>
              <a:rPr lang="en-US" dirty="0"/>
              <a:t>product</a:t>
            </a:r>
            <a:r>
              <a:rPr lang="en-US" dirty="0" smtClean="0"/>
              <a:t>.</a:t>
            </a:r>
            <a:r>
              <a:rPr lang="en-US" dirty="0"/>
              <a:t> Each of the manufacturing cost components—direct materials, direct labor, </a:t>
            </a:r>
            <a:r>
              <a:rPr lang="en-US" dirty="0" smtClean="0"/>
              <a:t>and manufacturing </a:t>
            </a:r>
            <a:r>
              <a:rPr lang="en-US" dirty="0"/>
              <a:t>overhead—are product costs</a:t>
            </a:r>
            <a:r>
              <a:rPr lang="en-US" dirty="0" smtClean="0"/>
              <a:t>.</a:t>
            </a:r>
          </a:p>
          <a:p>
            <a:pPr algn="just"/>
            <a:r>
              <a:rPr lang="en-US" dirty="0"/>
              <a:t>These costs do </a:t>
            </a:r>
            <a:r>
              <a:rPr lang="en-US" dirty="0" smtClean="0"/>
              <a:t>not become </a:t>
            </a:r>
            <a:r>
              <a:rPr lang="en-US" dirty="0"/>
              <a:t>expenses until the company sells the </a:t>
            </a:r>
            <a:r>
              <a:rPr lang="en-US" dirty="0" smtClean="0"/>
              <a:t>finished </a:t>
            </a:r>
            <a:r>
              <a:rPr lang="en-US" dirty="0"/>
              <a:t>goods inventory</a:t>
            </a:r>
            <a:r>
              <a:rPr lang="en-US" dirty="0" smtClean="0"/>
              <a:t>.</a:t>
            </a:r>
          </a:p>
          <a:p>
            <a:pPr lvl="0" algn="just">
              <a:buClr>
                <a:srgbClr val="D34817"/>
              </a:buClr>
            </a:pPr>
            <a:r>
              <a:rPr lang="en-GB" sz="2800" dirty="0">
                <a:solidFill>
                  <a:prstClr val="black"/>
                </a:solidFill>
              </a:rPr>
              <a:t>It is also known as </a:t>
            </a:r>
            <a:r>
              <a:rPr lang="en-GB" sz="2800" b="1" dirty="0" err="1">
                <a:solidFill>
                  <a:prstClr val="black"/>
                </a:solidFill>
              </a:rPr>
              <a:t>Inventoriable</a:t>
            </a:r>
            <a:r>
              <a:rPr lang="en-GB" sz="2800" b="1" dirty="0">
                <a:solidFill>
                  <a:prstClr val="black"/>
                </a:solidFill>
              </a:rPr>
              <a:t> Cost. </a:t>
            </a:r>
            <a:endParaRPr lang="en-US" dirty="0" smtClean="0"/>
          </a:p>
          <a:p>
            <a:pPr algn="just"/>
            <a:r>
              <a:rPr lang="en-GB" dirty="0" smtClean="0"/>
              <a:t>These product costs are recognised when the products are sold. These costs are recognised at Costs of Goods Sold and is directly subtracted from the Sales Revenue. </a:t>
            </a:r>
            <a:endParaRPr lang="en-US" dirty="0"/>
          </a:p>
        </p:txBody>
      </p:sp>
    </p:spTree>
    <p:extLst>
      <p:ext uri="{BB962C8B-B14F-4D97-AF65-F5344CB8AC3E}">
        <p14:creationId xmlns:p14="http://schemas.microsoft.com/office/powerpoint/2010/main" val="2738522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tx1"/>
                </a:solidFill>
              </a:rPr>
              <a:t>Product Costs &amp; Period Costs</a:t>
            </a:r>
            <a:endParaRPr lang="en-US" b="1" dirty="0">
              <a:solidFill>
                <a:schemeClr val="tx1"/>
              </a:solidFill>
            </a:endParaRPr>
          </a:p>
        </p:txBody>
      </p:sp>
      <p:sp>
        <p:nvSpPr>
          <p:cNvPr id="3" name="Content Placeholder 2"/>
          <p:cNvSpPr>
            <a:spLocks noGrp="1"/>
          </p:cNvSpPr>
          <p:nvPr>
            <p:ph sz="quarter" idx="1"/>
          </p:nvPr>
        </p:nvSpPr>
        <p:spPr>
          <a:xfrm>
            <a:off x="1554479" y="1447800"/>
            <a:ext cx="9339943" cy="4861520"/>
          </a:xfrm>
        </p:spPr>
        <p:txBody>
          <a:bodyPr/>
          <a:lstStyle/>
          <a:p>
            <a:pPr lvl="0" algn="just">
              <a:buClr>
                <a:srgbClr val="D34817"/>
              </a:buClr>
            </a:pPr>
            <a:r>
              <a:rPr lang="en-US" sz="2400" b="1" dirty="0">
                <a:solidFill>
                  <a:prstClr val="black"/>
                </a:solidFill>
              </a:rPr>
              <a:t>Period costs </a:t>
            </a:r>
            <a:r>
              <a:rPr lang="en-US" sz="2400" dirty="0">
                <a:solidFill>
                  <a:prstClr val="black"/>
                </a:solidFill>
              </a:rPr>
              <a:t>are charged immediately against revenue. Unlike product costs, they are classified as expenses right away. They are </a:t>
            </a:r>
            <a:r>
              <a:rPr lang="en-US" sz="2400" b="1" dirty="0">
                <a:solidFill>
                  <a:prstClr val="black"/>
                </a:solidFill>
              </a:rPr>
              <a:t>not</a:t>
            </a:r>
            <a:r>
              <a:rPr lang="en-US" sz="2400" dirty="0">
                <a:solidFill>
                  <a:prstClr val="black"/>
                </a:solidFill>
              </a:rPr>
              <a:t> included in inventory.</a:t>
            </a:r>
          </a:p>
          <a:p>
            <a:pPr algn="just"/>
            <a:r>
              <a:rPr lang="en-US" sz="2400" dirty="0" smtClean="0"/>
              <a:t>These </a:t>
            </a:r>
            <a:r>
              <a:rPr lang="en-US" sz="2400" dirty="0"/>
              <a:t>are </a:t>
            </a:r>
            <a:r>
              <a:rPr lang="en-US" sz="2400" dirty="0" smtClean="0"/>
              <a:t>nonmanufacturing costs</a:t>
            </a:r>
            <a:r>
              <a:rPr lang="en-US" sz="2400" dirty="0"/>
              <a:t>. </a:t>
            </a:r>
            <a:r>
              <a:rPr lang="en-US" sz="2400" dirty="0">
                <a:solidFill>
                  <a:prstClr val="black"/>
                </a:solidFill>
              </a:rPr>
              <a:t>Period costs include selling and distribution expenses, and general and administrative expenses.</a:t>
            </a:r>
            <a:endParaRPr lang="en-US" sz="2400" dirty="0" smtClean="0"/>
          </a:p>
          <a:p>
            <a:pPr algn="just"/>
            <a:r>
              <a:rPr lang="en-US" sz="2400" dirty="0" smtClean="0"/>
              <a:t>In order </a:t>
            </a:r>
            <a:r>
              <a:rPr lang="en-US" sz="2400" dirty="0"/>
              <a:t>to determine net income, companies deduct these costs from revenues </a:t>
            </a:r>
            <a:r>
              <a:rPr lang="en-US" sz="2400" dirty="0" smtClean="0"/>
              <a:t>in the </a:t>
            </a:r>
            <a:r>
              <a:rPr lang="en-US" sz="2400" dirty="0"/>
              <a:t>period in which they are incurred</a:t>
            </a:r>
            <a:r>
              <a:rPr lang="en-US" sz="2400" dirty="0" smtClean="0"/>
              <a:t>.</a:t>
            </a:r>
          </a:p>
          <a:p>
            <a:pPr algn="just"/>
            <a:r>
              <a:rPr lang="en-GB" sz="2400" dirty="0" smtClean="0"/>
              <a:t>These costs are incurred to assist in the selling or advertising </a:t>
            </a:r>
            <a:r>
              <a:rPr lang="en-GB" dirty="0" smtClean="0"/>
              <a:t>processes. </a:t>
            </a:r>
          </a:p>
          <a:p>
            <a:pPr algn="just"/>
            <a:endParaRPr lang="en-GB" dirty="0" smtClean="0"/>
          </a:p>
          <a:p>
            <a:pPr algn="just"/>
            <a:endParaRPr lang="en-US" dirty="0"/>
          </a:p>
        </p:txBody>
      </p:sp>
      <p:sp>
        <p:nvSpPr>
          <p:cNvPr id="4" name="TextBox 3"/>
          <p:cNvSpPr txBox="1"/>
          <p:nvPr/>
        </p:nvSpPr>
        <p:spPr>
          <a:xfrm>
            <a:off x="2148136" y="5139153"/>
            <a:ext cx="8352928" cy="1200329"/>
          </a:xfrm>
          <a:prstGeom prst="rect">
            <a:avLst/>
          </a:prstGeom>
          <a:solidFill>
            <a:srgbClr val="FFFF00"/>
          </a:solidFill>
        </p:spPr>
        <p:txBody>
          <a:bodyPr wrap="square" rtlCol="0">
            <a:spAutoFit/>
          </a:bodyPr>
          <a:lstStyle/>
          <a:p>
            <a:r>
              <a:rPr lang="en-US" sz="2400" b="1" dirty="0">
                <a:solidFill>
                  <a:prstClr val="black"/>
                </a:solidFill>
                <a:latin typeface="Perpetua"/>
              </a:rPr>
              <a:t>Total manufacturing costs </a:t>
            </a:r>
            <a:r>
              <a:rPr lang="en-US" sz="2400" dirty="0">
                <a:solidFill>
                  <a:prstClr val="black"/>
                </a:solidFill>
                <a:latin typeface="Perpetua"/>
              </a:rPr>
              <a:t>are the sum of the </a:t>
            </a:r>
            <a:r>
              <a:rPr lang="en-US" sz="2400" b="1" dirty="0">
                <a:solidFill>
                  <a:prstClr val="black"/>
                </a:solidFill>
                <a:latin typeface="Perpetua"/>
              </a:rPr>
              <a:t>product costs—</a:t>
            </a:r>
            <a:r>
              <a:rPr lang="en-US" sz="2400" dirty="0">
                <a:solidFill>
                  <a:prstClr val="black"/>
                </a:solidFill>
                <a:latin typeface="Perpetua"/>
              </a:rPr>
              <a:t>direct materials, direct labor, and manufacturing overhead—incurred in the current period.</a:t>
            </a:r>
          </a:p>
        </p:txBody>
      </p:sp>
    </p:spTree>
    <p:extLst>
      <p:ext uri="{BB962C8B-B14F-4D97-AF65-F5344CB8AC3E}">
        <p14:creationId xmlns:p14="http://schemas.microsoft.com/office/powerpoint/2010/main" val="2895759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438400" y="404664"/>
            <a:ext cx="7772400" cy="5615136"/>
          </a:xfrm>
        </p:spPr>
        <p:txBody>
          <a:bodyPr>
            <a:noAutofit/>
          </a:bodyPr>
          <a:lstStyle/>
          <a:p>
            <a:pPr algn="just"/>
            <a:r>
              <a:rPr lang="en-US" sz="2800" dirty="0"/>
              <a:t>Classify the following costs as product costs or period costs.</a:t>
            </a:r>
          </a:p>
          <a:p>
            <a:pPr lvl="1" algn="just"/>
            <a:r>
              <a:rPr lang="en-US" sz="2800" dirty="0"/>
              <a:t>Salaries of factory workers </a:t>
            </a:r>
            <a:r>
              <a:rPr lang="en-US" sz="2800" dirty="0" smtClean="0"/>
              <a:t>(man. OH) (Product Cost)</a:t>
            </a:r>
            <a:endParaRPr lang="en-US" sz="2800" dirty="0" smtClean="0"/>
          </a:p>
          <a:p>
            <a:pPr lvl="1" algn="just"/>
            <a:r>
              <a:rPr lang="en-US" sz="2800" dirty="0" smtClean="0"/>
              <a:t>Travel </a:t>
            </a:r>
            <a:r>
              <a:rPr lang="en-US" sz="2800" dirty="0"/>
              <a:t>expense- executives </a:t>
            </a:r>
            <a:r>
              <a:rPr lang="en-US" sz="2800" dirty="0" smtClean="0"/>
              <a:t>(Period Cost)</a:t>
            </a:r>
            <a:endParaRPr lang="en-US" sz="2800" dirty="0"/>
          </a:p>
          <a:p>
            <a:pPr lvl="1" algn="just"/>
            <a:r>
              <a:rPr lang="en-US" sz="2800" dirty="0" smtClean="0"/>
              <a:t>Rework </a:t>
            </a:r>
            <a:r>
              <a:rPr lang="en-US" sz="2800" dirty="0"/>
              <a:t>costs of defective products </a:t>
            </a:r>
            <a:r>
              <a:rPr lang="en-US" sz="2800" dirty="0" smtClean="0"/>
              <a:t>(Product Cost)</a:t>
            </a:r>
            <a:endParaRPr lang="en-US" sz="2800" dirty="0"/>
          </a:p>
          <a:p>
            <a:pPr lvl="1" algn="just"/>
            <a:r>
              <a:rPr lang="en-US" sz="2800" dirty="0" smtClean="0"/>
              <a:t>Fringe </a:t>
            </a:r>
            <a:r>
              <a:rPr lang="en-US" sz="2800" dirty="0"/>
              <a:t>benefits – administrative </a:t>
            </a:r>
            <a:r>
              <a:rPr lang="en-US" sz="2800" dirty="0"/>
              <a:t>(Period Cost</a:t>
            </a:r>
            <a:r>
              <a:rPr lang="en-US" sz="2800" dirty="0" smtClean="0"/>
              <a:t>)</a:t>
            </a:r>
            <a:endParaRPr lang="en-US" sz="2800" dirty="0" smtClean="0"/>
          </a:p>
          <a:p>
            <a:pPr lvl="1" algn="just"/>
            <a:r>
              <a:rPr lang="en-US" sz="2800" dirty="0" smtClean="0"/>
              <a:t>Legal </a:t>
            </a:r>
            <a:r>
              <a:rPr lang="en-US" sz="2800" dirty="0"/>
              <a:t>fees </a:t>
            </a:r>
            <a:r>
              <a:rPr lang="en-US" sz="2800" dirty="0"/>
              <a:t>(Period Cost</a:t>
            </a:r>
            <a:r>
              <a:rPr lang="en-US" sz="2800" dirty="0" smtClean="0"/>
              <a:t>)</a:t>
            </a:r>
            <a:endParaRPr lang="en-US" sz="2800" dirty="0" smtClean="0"/>
          </a:p>
          <a:p>
            <a:pPr lvl="1" algn="just"/>
            <a:r>
              <a:rPr lang="en-US" sz="2800" dirty="0" smtClean="0"/>
              <a:t>Insurance </a:t>
            </a:r>
            <a:r>
              <a:rPr lang="en-US" sz="2800" dirty="0"/>
              <a:t>on office building </a:t>
            </a:r>
            <a:r>
              <a:rPr lang="en-US" sz="2800" dirty="0"/>
              <a:t>(Period Cost</a:t>
            </a:r>
            <a:r>
              <a:rPr lang="en-US" sz="2800" dirty="0" smtClean="0"/>
              <a:t>)</a:t>
            </a:r>
            <a:endParaRPr lang="en-US" sz="2800" dirty="0" smtClean="0"/>
          </a:p>
          <a:p>
            <a:pPr lvl="1" algn="just"/>
            <a:r>
              <a:rPr lang="en-US" sz="2800" dirty="0" smtClean="0"/>
              <a:t>Overtime </a:t>
            </a:r>
            <a:r>
              <a:rPr lang="en-US" sz="2800" dirty="0"/>
              <a:t>- factory workers </a:t>
            </a:r>
            <a:r>
              <a:rPr lang="en-US" sz="2800" dirty="0"/>
              <a:t>(Product Cost</a:t>
            </a:r>
            <a:r>
              <a:rPr lang="en-US" sz="2800" dirty="0" smtClean="0"/>
              <a:t>)</a:t>
            </a:r>
            <a:endParaRPr lang="en-US" sz="2800" dirty="0"/>
          </a:p>
          <a:p>
            <a:pPr lvl="1" algn="just"/>
            <a:r>
              <a:rPr lang="en-US" sz="2800" dirty="0" smtClean="0"/>
              <a:t>Advertising </a:t>
            </a:r>
            <a:r>
              <a:rPr lang="en-US" sz="2800" dirty="0"/>
              <a:t>expense </a:t>
            </a:r>
            <a:r>
              <a:rPr lang="en-US" sz="2800" dirty="0"/>
              <a:t>(Period Cost</a:t>
            </a:r>
            <a:r>
              <a:rPr lang="en-US" sz="2800" dirty="0" smtClean="0"/>
              <a:t>)</a:t>
            </a:r>
            <a:endParaRPr lang="en-US" sz="2800" dirty="0" smtClean="0"/>
          </a:p>
          <a:p>
            <a:pPr lvl="1" algn="just"/>
            <a:r>
              <a:rPr lang="en-US" sz="2800" dirty="0" smtClean="0"/>
              <a:t>Leather </a:t>
            </a:r>
            <a:r>
              <a:rPr lang="en-US" sz="2800" dirty="0"/>
              <a:t>in </a:t>
            </a:r>
            <a:r>
              <a:rPr lang="en-US" sz="2800" dirty="0" smtClean="0"/>
              <a:t>producing </a:t>
            </a:r>
            <a:r>
              <a:rPr lang="en-US" sz="2800" dirty="0"/>
              <a:t>shoes (Product Cost)</a:t>
            </a:r>
          </a:p>
          <a:p>
            <a:pPr marL="320040" lvl="1" indent="0" algn="just">
              <a:buNone/>
            </a:pPr>
            <a:endParaRPr lang="en-US" sz="2800" dirty="0"/>
          </a:p>
        </p:txBody>
      </p:sp>
    </p:spTree>
    <p:extLst>
      <p:ext uri="{BB962C8B-B14F-4D97-AF65-F5344CB8AC3E}">
        <p14:creationId xmlns:p14="http://schemas.microsoft.com/office/powerpoint/2010/main" val="138965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tx1"/>
                </a:solidFill>
              </a:rPr>
              <a:t>Managerial Accounting </a:t>
            </a:r>
            <a:endParaRPr lang="en-US" b="1" dirty="0">
              <a:solidFill>
                <a:schemeClr val="tx1"/>
              </a:solidFill>
            </a:endParaRPr>
          </a:p>
        </p:txBody>
      </p:sp>
      <p:sp>
        <p:nvSpPr>
          <p:cNvPr id="3" name="Content Placeholder 2"/>
          <p:cNvSpPr>
            <a:spLocks noGrp="1"/>
          </p:cNvSpPr>
          <p:nvPr>
            <p:ph sz="quarter" idx="1"/>
          </p:nvPr>
        </p:nvSpPr>
        <p:spPr/>
        <p:txBody>
          <a:bodyPr>
            <a:normAutofit/>
          </a:bodyPr>
          <a:lstStyle/>
          <a:p>
            <a:pPr algn="just"/>
            <a:r>
              <a:rPr lang="en-US" sz="2800" dirty="0"/>
              <a:t>Managerial accounting is the practice of identifying, measuring, analyzing, interpreting, and communicating financial information to managers for the pursuit of an organization's goals</a:t>
            </a:r>
            <a:r>
              <a:rPr lang="en-US" sz="2800" dirty="0" smtClean="0"/>
              <a:t>.</a:t>
            </a:r>
          </a:p>
          <a:p>
            <a:pPr algn="just"/>
            <a:r>
              <a:rPr lang="en-US" sz="2800" dirty="0" smtClean="0"/>
              <a:t>It encompasses many </a:t>
            </a:r>
            <a:r>
              <a:rPr lang="en-US" sz="2800" dirty="0"/>
              <a:t>facets of accounting aimed at improving the quality of information delivered to management about business operation metrics</a:t>
            </a:r>
            <a:r>
              <a:rPr lang="en-US" sz="2800" dirty="0" smtClean="0"/>
              <a:t>.</a:t>
            </a:r>
          </a:p>
          <a:p>
            <a:pPr algn="just"/>
            <a:r>
              <a:rPr lang="en-US" sz="2800" dirty="0"/>
              <a:t>Managerial accountants use information relating to the cost and sales revenue of goods and services generated by the company. </a:t>
            </a:r>
          </a:p>
        </p:txBody>
      </p:sp>
    </p:spTree>
    <p:extLst>
      <p:ext uri="{BB962C8B-B14F-4D97-AF65-F5344CB8AC3E}">
        <p14:creationId xmlns:p14="http://schemas.microsoft.com/office/powerpoint/2010/main" val="422665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tx1"/>
                </a:solidFill>
              </a:rPr>
              <a:t>Cost Accounting </a:t>
            </a:r>
            <a:endParaRPr lang="en-US" b="1" dirty="0">
              <a:solidFill>
                <a:schemeClr val="tx1"/>
              </a:solidFill>
            </a:endParaRPr>
          </a:p>
        </p:txBody>
      </p:sp>
      <p:sp>
        <p:nvSpPr>
          <p:cNvPr id="3" name="Content Placeholder 2"/>
          <p:cNvSpPr>
            <a:spLocks noGrp="1"/>
          </p:cNvSpPr>
          <p:nvPr>
            <p:ph sz="quarter" idx="1"/>
          </p:nvPr>
        </p:nvSpPr>
        <p:spPr/>
        <p:txBody>
          <a:bodyPr>
            <a:normAutofit/>
          </a:bodyPr>
          <a:lstStyle/>
          <a:p>
            <a:pPr algn="just"/>
            <a:r>
              <a:rPr lang="en-US" dirty="0"/>
              <a:t>Cost accounting is a large subset of managerial accounting that specifically focuses on capturing a company's total costs of </a:t>
            </a:r>
            <a:r>
              <a:rPr lang="en-US" dirty="0" smtClean="0"/>
              <a:t>production.</a:t>
            </a:r>
          </a:p>
          <a:p>
            <a:pPr algn="just"/>
            <a:r>
              <a:rPr lang="en-US" dirty="0"/>
              <a:t>Cost accounting focuses on the accumulation of costs incurred and allocating or assigning such costs to products or departments</a:t>
            </a:r>
            <a:r>
              <a:rPr lang="en-US" dirty="0" smtClean="0"/>
              <a:t>.</a:t>
            </a:r>
          </a:p>
          <a:p>
            <a:pPr algn="just"/>
            <a:r>
              <a:rPr lang="en-US" dirty="0"/>
              <a:t>The main function of cost accounting is cost accumulation and allocation to determine cost values. Managerial accounting, on the other hand, provides information (including cost information) to the members of the management for decision-making purposes.</a:t>
            </a:r>
          </a:p>
        </p:txBody>
      </p:sp>
    </p:spTree>
    <p:extLst>
      <p:ext uri="{BB962C8B-B14F-4D97-AF65-F5344CB8AC3E}">
        <p14:creationId xmlns:p14="http://schemas.microsoft.com/office/powerpoint/2010/main" val="1330350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1584" y="188640"/>
            <a:ext cx="7772400" cy="1143000"/>
          </a:xfrm>
        </p:spPr>
        <p:txBody>
          <a:bodyPr>
            <a:normAutofit fontScale="90000"/>
          </a:bodyPr>
          <a:lstStyle/>
          <a:p>
            <a:r>
              <a:rPr lang="en-GB" b="1" dirty="0" smtClean="0">
                <a:solidFill>
                  <a:schemeClr val="tx1"/>
                </a:solidFill>
              </a:rPr>
              <a:t>Uses of Manufacturing costs related information </a:t>
            </a:r>
            <a:endParaRPr lang="en-US" b="1" dirty="0">
              <a:solidFill>
                <a:schemeClr val="tx1"/>
              </a:solidFill>
            </a:endParaRPr>
          </a:p>
        </p:txBody>
      </p:sp>
      <p:sp>
        <p:nvSpPr>
          <p:cNvPr id="3" name="Content Placeholder 2"/>
          <p:cNvSpPr>
            <a:spLocks noGrp="1"/>
          </p:cNvSpPr>
          <p:nvPr>
            <p:ph sz="quarter" idx="1"/>
          </p:nvPr>
        </p:nvSpPr>
        <p:spPr>
          <a:xfrm>
            <a:off x="2438400" y="1340768"/>
            <a:ext cx="7772400" cy="4679032"/>
          </a:xfrm>
        </p:spPr>
        <p:txBody>
          <a:bodyPr>
            <a:normAutofit/>
          </a:bodyPr>
          <a:lstStyle/>
          <a:p>
            <a:r>
              <a:rPr lang="en-US" dirty="0"/>
              <a:t>In order for managers at a </a:t>
            </a:r>
            <a:r>
              <a:rPr lang="en-US" dirty="0" smtClean="0"/>
              <a:t>company to </a:t>
            </a:r>
            <a:r>
              <a:rPr lang="en-US" dirty="0"/>
              <a:t>plan, direct, </a:t>
            </a:r>
            <a:r>
              <a:rPr lang="en-US" dirty="0" smtClean="0"/>
              <a:t>and control </a:t>
            </a:r>
            <a:r>
              <a:rPr lang="en-US" dirty="0"/>
              <a:t>operations effectively, they need good information</a:t>
            </a:r>
            <a:r>
              <a:rPr lang="en-US" dirty="0" smtClean="0"/>
              <a:t>.</a:t>
            </a:r>
          </a:p>
          <a:p>
            <a:r>
              <a:rPr lang="en-GB" dirty="0" smtClean="0"/>
              <a:t>Managers need to know about cost information to make decisions such as:</a:t>
            </a:r>
          </a:p>
          <a:p>
            <a:pPr lvl="1"/>
            <a:r>
              <a:rPr lang="en-US" sz="2600" b="1" dirty="0"/>
              <a:t>1. </a:t>
            </a:r>
            <a:r>
              <a:rPr lang="en-US" sz="2600" dirty="0"/>
              <a:t>What costs are involved in making a product or performing a service?</a:t>
            </a:r>
          </a:p>
          <a:p>
            <a:pPr lvl="1"/>
            <a:r>
              <a:rPr lang="en-US" sz="2600" b="1" dirty="0"/>
              <a:t>2. </a:t>
            </a:r>
            <a:r>
              <a:rPr lang="en-US" sz="2600" dirty="0"/>
              <a:t>If we decrease production volume, will costs decrease?</a:t>
            </a:r>
          </a:p>
          <a:p>
            <a:pPr lvl="1"/>
            <a:r>
              <a:rPr lang="en-US" sz="2600" b="1" dirty="0"/>
              <a:t>3. </a:t>
            </a:r>
            <a:r>
              <a:rPr lang="en-US" sz="2600" dirty="0"/>
              <a:t>What impact will automation have on total costs?</a:t>
            </a:r>
          </a:p>
          <a:p>
            <a:pPr lvl="1"/>
            <a:r>
              <a:rPr lang="en-US" sz="2600" b="1" dirty="0"/>
              <a:t>4. </a:t>
            </a:r>
            <a:r>
              <a:rPr lang="en-US" sz="2600" dirty="0"/>
              <a:t>How can we best control costs?</a:t>
            </a:r>
          </a:p>
          <a:p>
            <a:pPr marL="0" indent="0">
              <a:buNone/>
            </a:pPr>
            <a:endParaRPr lang="en-US" sz="2800" dirty="0"/>
          </a:p>
        </p:txBody>
      </p:sp>
    </p:spTree>
    <p:extLst>
      <p:ext uri="{BB962C8B-B14F-4D97-AF65-F5344CB8AC3E}">
        <p14:creationId xmlns:p14="http://schemas.microsoft.com/office/powerpoint/2010/main" val="2756501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4638"/>
            <a:ext cx="7772400" cy="994122"/>
          </a:xfrm>
        </p:spPr>
        <p:txBody>
          <a:bodyPr>
            <a:normAutofit/>
          </a:bodyPr>
          <a:lstStyle/>
          <a:p>
            <a:r>
              <a:rPr lang="en-GB" sz="3000" b="1" dirty="0">
                <a:solidFill>
                  <a:schemeClr val="tx1"/>
                </a:solidFill>
              </a:rPr>
              <a:t>Manufacturing vs. Non-manufacturing Cost</a:t>
            </a:r>
            <a:endParaRPr lang="en-US" sz="3000" b="1" dirty="0">
              <a:solidFill>
                <a:schemeClr val="tx1"/>
              </a:solidFill>
            </a:endParaRPr>
          </a:p>
        </p:txBody>
      </p:sp>
      <p:sp>
        <p:nvSpPr>
          <p:cNvPr id="3" name="Content Placeholder 2"/>
          <p:cNvSpPr>
            <a:spLocks noGrp="1"/>
          </p:cNvSpPr>
          <p:nvPr>
            <p:ph sz="quarter" idx="1"/>
          </p:nvPr>
        </p:nvSpPr>
        <p:spPr>
          <a:xfrm>
            <a:off x="2438400" y="1447800"/>
            <a:ext cx="7772400" cy="4861520"/>
          </a:xfrm>
        </p:spPr>
        <p:txBody>
          <a:bodyPr>
            <a:normAutofit/>
          </a:bodyPr>
          <a:lstStyle/>
          <a:p>
            <a:pPr algn="just"/>
            <a:r>
              <a:rPr lang="en-GB" sz="3000" b="1" dirty="0"/>
              <a:t>Manufacturing Cost: </a:t>
            </a:r>
            <a:r>
              <a:rPr lang="en-US" sz="3000" dirty="0"/>
              <a:t>Incurred in the factory to convert raw materials into finished goods. It includes cost of raw materials used (direct materials), direct labor, and factory overhead.</a:t>
            </a:r>
          </a:p>
          <a:p>
            <a:pPr lvl="1" algn="just"/>
            <a:r>
              <a:rPr lang="en-GB" sz="3000" dirty="0"/>
              <a:t>Direct Materials</a:t>
            </a:r>
          </a:p>
          <a:p>
            <a:pPr lvl="1" algn="just"/>
            <a:r>
              <a:rPr lang="en-GB" sz="3000" dirty="0"/>
              <a:t>Direct Labour </a:t>
            </a:r>
          </a:p>
          <a:p>
            <a:pPr lvl="1" algn="just"/>
            <a:r>
              <a:rPr lang="en-GB" sz="3000" dirty="0"/>
              <a:t>Manufacturing Overhead (indirect materials, indirect labour, and Factory related any costs)</a:t>
            </a:r>
          </a:p>
          <a:p>
            <a:pPr algn="just"/>
            <a:endParaRPr lang="en-US" sz="3000" dirty="0"/>
          </a:p>
        </p:txBody>
      </p:sp>
    </p:spTree>
    <p:extLst>
      <p:ext uri="{BB962C8B-B14F-4D97-AF65-F5344CB8AC3E}">
        <p14:creationId xmlns:p14="http://schemas.microsoft.com/office/powerpoint/2010/main" val="2574985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4638"/>
            <a:ext cx="7772400" cy="634082"/>
          </a:xfrm>
        </p:spPr>
        <p:txBody>
          <a:bodyPr>
            <a:normAutofit fontScale="90000"/>
          </a:bodyPr>
          <a:lstStyle/>
          <a:p>
            <a:r>
              <a:rPr lang="en-GB" b="1" dirty="0" smtClean="0">
                <a:solidFill>
                  <a:schemeClr val="tx1"/>
                </a:solidFill>
              </a:rPr>
              <a:t>Manufacturing Cost Classification</a:t>
            </a:r>
            <a:endParaRPr lang="en-US" b="1" dirty="0">
              <a:solidFill>
                <a:schemeClr val="tx1"/>
              </a:solidFill>
            </a:endParaRPr>
          </a:p>
        </p:txBody>
      </p:sp>
      <p:sp>
        <p:nvSpPr>
          <p:cNvPr id="3" name="Content Placeholder 2"/>
          <p:cNvSpPr>
            <a:spLocks noGrp="1"/>
          </p:cNvSpPr>
          <p:nvPr>
            <p:ph sz="quarter" idx="1"/>
          </p:nvPr>
        </p:nvSpPr>
        <p:spPr>
          <a:xfrm>
            <a:off x="2438400" y="1124744"/>
            <a:ext cx="7772400" cy="5328592"/>
          </a:xfrm>
        </p:spPr>
        <p:txBody>
          <a:bodyPr>
            <a:normAutofit/>
          </a:bodyPr>
          <a:lstStyle/>
          <a:p>
            <a:pPr marL="0" indent="0">
              <a:buNone/>
            </a:pPr>
            <a:r>
              <a:rPr lang="en-US" b="1" dirty="0" smtClean="0"/>
              <a:t>Direct Material: </a:t>
            </a:r>
            <a:r>
              <a:rPr lang="en-US" dirty="0" smtClean="0"/>
              <a:t>To </a:t>
            </a:r>
            <a:r>
              <a:rPr lang="en-US" dirty="0"/>
              <a:t>obtain the materials that will be converted into the </a:t>
            </a:r>
            <a:r>
              <a:rPr lang="en-US" dirty="0" smtClean="0"/>
              <a:t>finished </a:t>
            </a:r>
            <a:r>
              <a:rPr lang="en-US" dirty="0"/>
              <a:t>product, the </a:t>
            </a:r>
            <a:r>
              <a:rPr lang="en-US" dirty="0" smtClean="0"/>
              <a:t>manufacturer purchases </a:t>
            </a:r>
            <a:r>
              <a:rPr lang="en-US" dirty="0"/>
              <a:t>raw materials. </a:t>
            </a:r>
            <a:r>
              <a:rPr lang="en-US" b="1" dirty="0"/>
              <a:t>Raw materials </a:t>
            </a:r>
            <a:r>
              <a:rPr lang="en-US" dirty="0"/>
              <a:t>are the basic materials </a:t>
            </a:r>
            <a:r>
              <a:rPr lang="en-US" dirty="0" smtClean="0"/>
              <a:t>and parts </a:t>
            </a:r>
            <a:r>
              <a:rPr lang="en-US" dirty="0"/>
              <a:t>used in the manufacturing process</a:t>
            </a:r>
            <a:r>
              <a:rPr lang="en-US" dirty="0" smtClean="0"/>
              <a:t>.</a:t>
            </a:r>
          </a:p>
          <a:p>
            <a:pPr lvl="1"/>
            <a:r>
              <a:rPr lang="en-US" sz="2600" dirty="0"/>
              <a:t>Raw materials that can be physically and directly associated with the finished product during the manufacturing process.</a:t>
            </a:r>
          </a:p>
          <a:p>
            <a:r>
              <a:rPr lang="en-GB" b="1" dirty="0" smtClean="0"/>
              <a:t>Direct Labour: </a:t>
            </a:r>
            <a:r>
              <a:rPr lang="en-US" dirty="0"/>
              <a:t>The work of factory employees that can be physically and directly associated </a:t>
            </a:r>
            <a:r>
              <a:rPr lang="en-US" dirty="0" smtClean="0"/>
              <a:t>with converting </a:t>
            </a:r>
            <a:r>
              <a:rPr lang="en-US" dirty="0"/>
              <a:t>raw materials into </a:t>
            </a:r>
            <a:r>
              <a:rPr lang="en-US" dirty="0" smtClean="0"/>
              <a:t>finished </a:t>
            </a:r>
            <a:r>
              <a:rPr lang="en-US" dirty="0"/>
              <a:t>goods is </a:t>
            </a:r>
            <a:r>
              <a:rPr lang="en-US" b="1" dirty="0"/>
              <a:t>direct labor</a:t>
            </a:r>
            <a:r>
              <a:rPr lang="en-US" dirty="0"/>
              <a:t>.</a:t>
            </a:r>
          </a:p>
        </p:txBody>
      </p:sp>
    </p:spTree>
    <p:extLst>
      <p:ext uri="{BB962C8B-B14F-4D97-AF65-F5344CB8AC3E}">
        <p14:creationId xmlns:p14="http://schemas.microsoft.com/office/powerpoint/2010/main" val="2738250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tx1"/>
                </a:solidFill>
              </a:rPr>
              <a:t>Manufacturing Cost Classification</a:t>
            </a:r>
            <a:endParaRPr lang="en-US" b="1" dirty="0">
              <a:solidFill>
                <a:schemeClr val="tx1"/>
              </a:solidFill>
            </a:endParaRPr>
          </a:p>
        </p:txBody>
      </p:sp>
      <p:sp>
        <p:nvSpPr>
          <p:cNvPr id="3" name="Content Placeholder 2"/>
          <p:cNvSpPr>
            <a:spLocks noGrp="1"/>
          </p:cNvSpPr>
          <p:nvPr>
            <p:ph sz="quarter" idx="1"/>
          </p:nvPr>
        </p:nvSpPr>
        <p:spPr>
          <a:xfrm>
            <a:off x="2279576" y="1556792"/>
            <a:ext cx="7772400" cy="4608512"/>
          </a:xfrm>
        </p:spPr>
        <p:txBody>
          <a:bodyPr>
            <a:normAutofit fontScale="92500" lnSpcReduction="10000"/>
          </a:bodyPr>
          <a:lstStyle/>
          <a:p>
            <a:r>
              <a:rPr lang="en-GB" b="1" dirty="0" smtClean="0"/>
              <a:t>Manufacturing Overhead:</a:t>
            </a:r>
            <a:r>
              <a:rPr lang="en-GB" dirty="0" smtClean="0"/>
              <a:t> </a:t>
            </a:r>
            <a:r>
              <a:rPr lang="en-US" b="1" dirty="0"/>
              <a:t>Manufacturing overhead </a:t>
            </a:r>
            <a:r>
              <a:rPr lang="en-US" dirty="0"/>
              <a:t>consists of costs that are indirectly associated with </a:t>
            </a:r>
            <a:r>
              <a:rPr lang="en-US" dirty="0" smtClean="0"/>
              <a:t>the manufacture </a:t>
            </a:r>
            <a:r>
              <a:rPr lang="en-US" dirty="0"/>
              <a:t>of the </a:t>
            </a:r>
            <a:r>
              <a:rPr lang="en-US" dirty="0" smtClean="0"/>
              <a:t>finished </a:t>
            </a:r>
            <a:r>
              <a:rPr lang="en-US" dirty="0"/>
              <a:t>product</a:t>
            </a:r>
            <a:r>
              <a:rPr lang="en-US" dirty="0" smtClean="0"/>
              <a:t>.</a:t>
            </a:r>
          </a:p>
          <a:p>
            <a:r>
              <a:rPr lang="en-GB" dirty="0" smtClean="0"/>
              <a:t>It </a:t>
            </a:r>
            <a:r>
              <a:rPr lang="en-US" dirty="0" smtClean="0"/>
              <a:t>includes manufacturing costs </a:t>
            </a:r>
            <a:r>
              <a:rPr lang="en-US" dirty="0"/>
              <a:t>that cannot be </a:t>
            </a:r>
            <a:r>
              <a:rPr lang="en-US" dirty="0" smtClean="0"/>
              <a:t>classified </a:t>
            </a:r>
            <a:r>
              <a:rPr lang="en-US" dirty="0"/>
              <a:t>as direct materials or direct </a:t>
            </a:r>
            <a:r>
              <a:rPr lang="en-US" dirty="0" smtClean="0"/>
              <a:t>labor.</a:t>
            </a:r>
          </a:p>
          <a:p>
            <a:r>
              <a:rPr lang="en-GB" dirty="0" smtClean="0"/>
              <a:t>Indirect Material: Materials that are used in the production but cannot be traced to the products directly or the material is too immaterial in terms of costs.</a:t>
            </a:r>
          </a:p>
          <a:p>
            <a:r>
              <a:rPr lang="en-GB" dirty="0" smtClean="0"/>
              <a:t>Indirect Labour: Labour that are used to run the manufacturing process but are not directly associated with the production of the goods. </a:t>
            </a:r>
            <a:endParaRPr lang="en-US" dirty="0"/>
          </a:p>
          <a:p>
            <a:r>
              <a:rPr lang="en-GB" b="1" dirty="0" smtClean="0"/>
              <a:t>Factory Related Costs</a:t>
            </a:r>
            <a:endParaRPr lang="en-US" b="1" dirty="0"/>
          </a:p>
        </p:txBody>
      </p:sp>
    </p:spTree>
    <p:extLst>
      <p:ext uri="{BB962C8B-B14F-4D97-AF65-F5344CB8AC3E}">
        <p14:creationId xmlns:p14="http://schemas.microsoft.com/office/powerpoint/2010/main" val="3047328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solidFill>
                  <a:schemeClr val="tx1"/>
                </a:solidFill>
              </a:rPr>
              <a:t>Manufacturing vs. Non-manufacturing Cost</a:t>
            </a:r>
            <a:endParaRPr lang="en-US" b="1" dirty="0">
              <a:solidFill>
                <a:schemeClr val="tx1"/>
              </a:solidFill>
            </a:endParaRPr>
          </a:p>
        </p:txBody>
      </p:sp>
      <p:sp>
        <p:nvSpPr>
          <p:cNvPr id="3" name="Content Placeholder 2"/>
          <p:cNvSpPr>
            <a:spLocks noGrp="1"/>
          </p:cNvSpPr>
          <p:nvPr>
            <p:ph sz="quarter" idx="1"/>
          </p:nvPr>
        </p:nvSpPr>
        <p:spPr/>
        <p:txBody>
          <a:bodyPr>
            <a:normAutofit/>
          </a:bodyPr>
          <a:lstStyle/>
          <a:p>
            <a:pPr algn="just"/>
            <a:r>
              <a:rPr lang="en-GB" sz="3000" b="1" dirty="0"/>
              <a:t>Non-manufacturing Cost: </a:t>
            </a:r>
            <a:r>
              <a:rPr lang="en-US" sz="3000" dirty="0"/>
              <a:t>not incurred in transforming materials to finished goods. </a:t>
            </a:r>
          </a:p>
          <a:p>
            <a:pPr algn="just"/>
            <a:r>
              <a:rPr lang="en-US" sz="3000" dirty="0"/>
              <a:t>These include </a:t>
            </a:r>
            <a:r>
              <a:rPr lang="en-US" sz="3000" b="1" dirty="0"/>
              <a:t>Selling expenses </a:t>
            </a:r>
            <a:r>
              <a:rPr lang="en-US" sz="3000" dirty="0"/>
              <a:t>(such as advertising costs, delivery expense, salaries and commission of salesmen)</a:t>
            </a:r>
          </a:p>
          <a:p>
            <a:pPr algn="just"/>
            <a:r>
              <a:rPr lang="en-US" sz="3000" dirty="0"/>
              <a:t> </a:t>
            </a:r>
            <a:r>
              <a:rPr lang="en-US" sz="3000" b="1" dirty="0"/>
              <a:t>Administrative expenses </a:t>
            </a:r>
            <a:r>
              <a:rPr lang="en-US" sz="3000" dirty="0"/>
              <a:t>(such as salaries of executives and legal expenses).</a:t>
            </a:r>
          </a:p>
        </p:txBody>
      </p:sp>
    </p:spTree>
    <p:extLst>
      <p:ext uri="{BB962C8B-B14F-4D97-AF65-F5344CB8AC3E}">
        <p14:creationId xmlns:p14="http://schemas.microsoft.com/office/powerpoint/2010/main" val="3976348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tx1"/>
                </a:solidFill>
              </a:rPr>
              <a:t>Prime Cost vs. Conversion Cost</a:t>
            </a:r>
            <a:endParaRPr lang="en-US" b="1" dirty="0">
              <a:solidFill>
                <a:schemeClr val="tx1"/>
              </a:solidFill>
            </a:endParaRPr>
          </a:p>
        </p:txBody>
      </p:sp>
      <p:sp>
        <p:nvSpPr>
          <p:cNvPr id="3" name="Content Placeholder 2"/>
          <p:cNvSpPr>
            <a:spLocks noGrp="1"/>
          </p:cNvSpPr>
          <p:nvPr>
            <p:ph sz="quarter" idx="1"/>
          </p:nvPr>
        </p:nvSpPr>
        <p:spPr/>
        <p:txBody>
          <a:bodyPr/>
          <a:lstStyle/>
          <a:p>
            <a:pPr algn="just"/>
            <a:r>
              <a:rPr lang="en-GB" b="1" dirty="0" smtClean="0"/>
              <a:t>Prime cost: </a:t>
            </a:r>
            <a:r>
              <a:rPr lang="en-US" dirty="0"/>
              <a:t>Prime costs refer to the total cost of direct materials and direct </a:t>
            </a:r>
            <a:r>
              <a:rPr lang="en-US" dirty="0" smtClean="0"/>
              <a:t>labor. Direct </a:t>
            </a:r>
            <a:r>
              <a:rPr lang="en-US" dirty="0"/>
              <a:t>materials pertain to cost of items that form an integral or major part of the finished product. Examples are steel in automobiles, rubber in tires, fabric in clothing, etc. </a:t>
            </a:r>
            <a:endParaRPr lang="en-US" dirty="0" smtClean="0"/>
          </a:p>
          <a:p>
            <a:pPr algn="just"/>
            <a:r>
              <a:rPr lang="en-US" dirty="0" smtClean="0"/>
              <a:t>Direct </a:t>
            </a:r>
            <a:r>
              <a:rPr lang="en-US" dirty="0"/>
              <a:t>labor refers to the salaries and wages of workers who transform the materials into finished goods</a:t>
            </a:r>
            <a:r>
              <a:rPr lang="en-US" dirty="0" smtClean="0"/>
              <a:t>.</a:t>
            </a:r>
          </a:p>
          <a:p>
            <a:pPr algn="just"/>
            <a:r>
              <a:rPr lang="en-GB" dirty="0" smtClean="0"/>
              <a:t>Prime cost = (direct materials + direct labour).</a:t>
            </a:r>
            <a:endParaRPr lang="en-US" dirty="0"/>
          </a:p>
          <a:p>
            <a:pPr algn="just"/>
            <a:endParaRPr lang="en-US" dirty="0"/>
          </a:p>
        </p:txBody>
      </p:sp>
    </p:spTree>
    <p:extLst>
      <p:ext uri="{BB962C8B-B14F-4D97-AF65-F5344CB8AC3E}">
        <p14:creationId xmlns:p14="http://schemas.microsoft.com/office/powerpoint/2010/main" val="4092223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1387</TotalTime>
  <Words>1229</Words>
  <Application>Microsoft Office PowerPoint</Application>
  <PresentationFormat>Widescreen</PresentationFormat>
  <Paragraphs>98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Franklin Gothic Book</vt:lpstr>
      <vt:lpstr>Perpetua</vt:lpstr>
      <vt:lpstr>Times New Roman</vt:lpstr>
      <vt:lpstr>Wingdings 2</vt:lpstr>
      <vt:lpstr>Equity</vt:lpstr>
      <vt:lpstr>Managerial Accounting (Cost Concept) </vt:lpstr>
      <vt:lpstr>Managerial Accounting </vt:lpstr>
      <vt:lpstr>Cost Accounting </vt:lpstr>
      <vt:lpstr>Uses of Manufacturing costs related information </vt:lpstr>
      <vt:lpstr>Manufacturing vs. Non-manufacturing Cost</vt:lpstr>
      <vt:lpstr>Manufacturing Cost Classification</vt:lpstr>
      <vt:lpstr>Manufacturing Cost Classification</vt:lpstr>
      <vt:lpstr>Manufacturing vs. Non-manufacturing Cost</vt:lpstr>
      <vt:lpstr>Prime Cost vs. Conversion Cost</vt:lpstr>
      <vt:lpstr>Prime cost vs. Conversion Cost</vt:lpstr>
      <vt:lpstr>Direct Cost vs. Indirect Cost</vt:lpstr>
      <vt:lpstr>Direct Cost vs. Indirect Cost</vt:lpstr>
      <vt:lpstr>Direct vs. Indirect Cost </vt:lpstr>
      <vt:lpstr>Controllable Cost vs. Non-controllable Cost</vt:lpstr>
      <vt:lpstr>Controllable vs. Non-controllable Cost</vt:lpstr>
      <vt:lpstr>Some Examples:</vt:lpstr>
      <vt:lpstr>Product Costs &amp; Period Costs</vt:lpstr>
      <vt:lpstr>Product Costs &amp; Period Costs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Managerial Accounting</dc:title>
  <dc:creator>PC</dc:creator>
  <cp:lastModifiedBy>PC</cp:lastModifiedBy>
  <cp:revision>8</cp:revision>
  <dcterms:created xsi:type="dcterms:W3CDTF">2021-09-12T06:49:34Z</dcterms:created>
  <dcterms:modified xsi:type="dcterms:W3CDTF">2021-09-15T21:19:09Z</dcterms:modified>
</cp:coreProperties>
</file>