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0" r:id="rId9"/>
    <p:sldId id="266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614D-9F54-4413-BDC1-B04AF29E9F3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5DF1-1AEF-415F-9997-26ECA645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46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614D-9F54-4413-BDC1-B04AF29E9F3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5DF1-1AEF-415F-9997-26ECA645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614D-9F54-4413-BDC1-B04AF29E9F3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5DF1-1AEF-415F-9997-26ECA645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8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614D-9F54-4413-BDC1-B04AF29E9F3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5DF1-1AEF-415F-9997-26ECA645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5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614D-9F54-4413-BDC1-B04AF29E9F3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5DF1-1AEF-415F-9997-26ECA645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78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614D-9F54-4413-BDC1-B04AF29E9F3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5DF1-1AEF-415F-9997-26ECA645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8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614D-9F54-4413-BDC1-B04AF29E9F3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5DF1-1AEF-415F-9997-26ECA6457B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02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614D-9F54-4413-BDC1-B04AF29E9F3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5DF1-1AEF-415F-9997-26ECA645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3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614D-9F54-4413-BDC1-B04AF29E9F3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5DF1-1AEF-415F-9997-26ECA645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8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614D-9F54-4413-BDC1-B04AF29E9F3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5DF1-1AEF-415F-9997-26ECA645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4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E95614D-9F54-4413-BDC1-B04AF29E9F3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5DF1-1AEF-415F-9997-26ECA645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0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E95614D-9F54-4413-BDC1-B04AF29E9F39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F825DF1-1AEF-415F-9997-26ECA645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9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22114"/>
          </a:xfrm>
        </p:spPr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Financial Statements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196752"/>
            <a:ext cx="7772400" cy="5400600"/>
          </a:xfrm>
        </p:spPr>
        <p:txBody>
          <a:bodyPr>
            <a:noAutofit/>
          </a:bodyPr>
          <a:lstStyle/>
          <a:p>
            <a:pPr algn="just"/>
            <a:r>
              <a:rPr lang="en-GB" sz="2400" dirty="0" smtClean="0"/>
              <a:t>These are the reports/statements from which we can get all the financial information of a company. Information like assets, liabilities, equity, income &amp; expenses.</a:t>
            </a:r>
          </a:p>
          <a:p>
            <a:pPr algn="just"/>
            <a:r>
              <a:rPr lang="en-GB" sz="2400" dirty="0" smtClean="0"/>
              <a:t>They also tell us the total revenues &amp; total expenses of a company and how much profit a company has made by doing business. </a:t>
            </a:r>
          </a:p>
          <a:p>
            <a:pPr algn="just"/>
            <a:r>
              <a:rPr lang="en-GB" sz="2400" dirty="0" smtClean="0"/>
              <a:t>Four financial statements are: </a:t>
            </a:r>
          </a:p>
          <a:p>
            <a:pPr lvl="1" algn="just"/>
            <a:r>
              <a:rPr lang="en-GB" sz="2800" dirty="0" smtClean="0"/>
              <a:t>Income Statement</a:t>
            </a:r>
          </a:p>
          <a:p>
            <a:pPr lvl="1"/>
            <a:r>
              <a:rPr lang="en-GB" sz="2800" dirty="0" smtClean="0"/>
              <a:t>Balance Sheet </a:t>
            </a:r>
          </a:p>
          <a:p>
            <a:pPr lvl="1"/>
            <a:r>
              <a:rPr lang="en-GB" sz="2800" dirty="0" smtClean="0"/>
              <a:t>Cash Flow Statement</a:t>
            </a:r>
          </a:p>
          <a:p>
            <a:pPr lvl="1"/>
            <a:r>
              <a:rPr lang="en-GB" sz="2800" dirty="0" smtClean="0"/>
              <a:t>Owner’s Equity Statement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561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259080"/>
            <a:ext cx="5937755" cy="1188720"/>
          </a:xfrm>
        </p:spPr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Owner’s Equity Statement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28800"/>
            <a:ext cx="7772400" cy="468052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sz="2800" dirty="0" smtClean="0"/>
              <a:t>Also known as Statement of Changes in Equity/ Equity Statement.</a:t>
            </a:r>
          </a:p>
          <a:p>
            <a:pPr algn="just"/>
            <a:r>
              <a:rPr lang="en-GB" sz="2800" dirty="0" smtClean="0"/>
              <a:t>Shows any changes in the owner’s equity.</a:t>
            </a:r>
          </a:p>
          <a:p>
            <a:pPr algn="just"/>
            <a:r>
              <a:rPr lang="en-GB" sz="2800" dirty="0" smtClean="0"/>
              <a:t>The changes may happen due to:</a:t>
            </a:r>
          </a:p>
          <a:p>
            <a:pPr lvl="1" algn="just"/>
            <a:r>
              <a:rPr lang="en-GB" sz="2800" dirty="0" smtClean="0"/>
              <a:t>Net income</a:t>
            </a:r>
          </a:p>
          <a:p>
            <a:pPr lvl="1" algn="just"/>
            <a:r>
              <a:rPr lang="en-GB" sz="2800" dirty="0" smtClean="0"/>
              <a:t>Withdrawal by the owner</a:t>
            </a:r>
          </a:p>
          <a:p>
            <a:pPr lvl="1" algn="just"/>
            <a:r>
              <a:rPr lang="en-GB" sz="2800" dirty="0" smtClean="0"/>
              <a:t>Dividends.</a:t>
            </a:r>
          </a:p>
          <a:p>
            <a:pPr algn="just"/>
            <a:r>
              <a:rPr lang="en-GB" sz="2800" b="1" dirty="0" smtClean="0"/>
              <a:t>Retained Earnings: </a:t>
            </a:r>
            <a:r>
              <a:rPr lang="en-GB" sz="2800" dirty="0" smtClean="0"/>
              <a:t>A portion of net income/ profit that is invested again in the business for growth. </a:t>
            </a:r>
          </a:p>
          <a:p>
            <a:pPr algn="just"/>
            <a:r>
              <a:rPr lang="en-GB" sz="2800" dirty="0" smtClean="0"/>
              <a:t>New net income is added to the initial retained earnings to derive the new amount of Owner’s Equity.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810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tx1"/>
                </a:solidFill>
              </a:rPr>
              <a:t>Income Statement/Statement of </a:t>
            </a:r>
            <a:r>
              <a:rPr lang="en-GB" b="1" smtClean="0">
                <a:solidFill>
                  <a:schemeClr val="tx1"/>
                </a:solidFill>
              </a:rPr>
              <a:t>financial Performance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80920" cy="5040560"/>
          </a:xfrm>
        </p:spPr>
        <p:txBody>
          <a:bodyPr>
            <a:noAutofit/>
          </a:bodyPr>
          <a:lstStyle/>
          <a:p>
            <a:pPr algn="just"/>
            <a:r>
              <a:rPr lang="en-GB" sz="2500" dirty="0" smtClean="0"/>
              <a:t>Shows all the revenues and expenses only. Expenses are subtracted from Revenues to calculated profit/net income.</a:t>
            </a:r>
          </a:p>
          <a:p>
            <a:pPr algn="just"/>
            <a:r>
              <a:rPr lang="en-GB" sz="2500" dirty="0" smtClean="0"/>
              <a:t>Net income/Profit = (total revenues- total expenses).</a:t>
            </a:r>
          </a:p>
          <a:p>
            <a:pPr algn="just"/>
            <a:r>
              <a:rPr lang="en-GB" sz="2500" dirty="0" smtClean="0"/>
              <a:t>Two types of Revenue</a:t>
            </a:r>
          </a:p>
          <a:p>
            <a:pPr lvl="1" algn="just"/>
            <a:r>
              <a:rPr lang="en-GB" sz="2500" dirty="0" smtClean="0"/>
              <a:t>Operating Revenue – generated from the core business activity</a:t>
            </a:r>
          </a:p>
          <a:p>
            <a:pPr lvl="1" algn="just"/>
            <a:r>
              <a:rPr lang="en-GB" sz="2500" dirty="0" smtClean="0"/>
              <a:t>Non-operating Revenue – generated from side businesses. </a:t>
            </a:r>
          </a:p>
          <a:p>
            <a:pPr algn="just"/>
            <a:r>
              <a:rPr lang="en-GB" sz="2500" dirty="0" smtClean="0"/>
              <a:t>Two types of Expenses:</a:t>
            </a:r>
          </a:p>
          <a:p>
            <a:pPr lvl="1" algn="just"/>
            <a:r>
              <a:rPr lang="en-GB" sz="2500" dirty="0" smtClean="0"/>
              <a:t>Operating Expenses – incurred by the business on a regular basis.</a:t>
            </a:r>
          </a:p>
          <a:p>
            <a:pPr lvl="1"/>
            <a:r>
              <a:rPr lang="en-GB" sz="2500" dirty="0" smtClean="0"/>
              <a:t>Non-operating Expense- incurred by the business for a certain period of time.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82384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38138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tx1"/>
                </a:solidFill>
              </a:rPr>
              <a:t>Balance Sheet / Statement of Financial Position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56792"/>
            <a:ext cx="7772400" cy="4463008"/>
          </a:xfrm>
        </p:spPr>
        <p:txBody>
          <a:bodyPr>
            <a:normAutofit/>
          </a:bodyPr>
          <a:lstStyle/>
          <a:p>
            <a:pPr algn="just"/>
            <a:r>
              <a:rPr lang="en-GB" sz="2800" dirty="0" smtClean="0"/>
              <a:t>Shows the total assets owned by the business and the creditor’s claims &amp; owner’s claim on those assets. </a:t>
            </a:r>
          </a:p>
          <a:p>
            <a:pPr algn="just"/>
            <a:r>
              <a:rPr lang="en-GB" sz="2800" dirty="0" smtClean="0"/>
              <a:t>The total asset amount must equal to the total amount of Liabilities &amp; Equity. </a:t>
            </a:r>
          </a:p>
          <a:p>
            <a:pPr algn="just"/>
            <a:r>
              <a:rPr lang="en-GB" sz="2800" dirty="0" smtClean="0"/>
              <a:t>Assets = Liabilities + Equity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44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22114"/>
          </a:xfrm>
        </p:spPr>
        <p:txBody>
          <a:bodyPr>
            <a:normAutofit fontScale="90000"/>
          </a:bodyPr>
          <a:lstStyle/>
          <a:p>
            <a:r>
              <a:rPr lang="en-GB" sz="3200" b="1" dirty="0" smtClean="0">
                <a:solidFill>
                  <a:schemeClr val="tx1"/>
                </a:solidFill>
              </a:rPr>
              <a:t>Types of assets </a:t>
            </a:r>
            <a:r>
              <a:rPr lang="en-GB" sz="3200" b="1" dirty="0" smtClean="0">
                <a:solidFill>
                  <a:schemeClr val="tx1"/>
                </a:solidFill>
              </a:rPr>
              <a:t>(Current &amp; Non-current Assets) 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96752"/>
            <a:ext cx="7772400" cy="4823048"/>
          </a:xfrm>
        </p:spPr>
        <p:txBody>
          <a:bodyPr>
            <a:normAutofit fontScale="92500" lnSpcReduction="20000"/>
          </a:bodyPr>
          <a:lstStyle/>
          <a:p>
            <a:endParaRPr lang="en-GB" b="1" dirty="0" smtClean="0"/>
          </a:p>
          <a:p>
            <a:pPr algn="just"/>
            <a:r>
              <a:rPr lang="en-GB" sz="2600" b="1" dirty="0" smtClean="0"/>
              <a:t>Current </a:t>
            </a:r>
            <a:r>
              <a:rPr lang="en-GB" sz="2600" b="1" dirty="0" smtClean="0"/>
              <a:t>Assets: </a:t>
            </a:r>
            <a:r>
              <a:rPr lang="en-US" sz="2600" dirty="0"/>
              <a:t>Current assets are assets that are expected to be converted to </a:t>
            </a:r>
            <a:r>
              <a:rPr lang="en-US" sz="2600" dirty="0" smtClean="0"/>
              <a:t>cash &amp; expenses </a:t>
            </a:r>
            <a:r>
              <a:rPr lang="en-US" sz="2600" dirty="0"/>
              <a:t>within a year</a:t>
            </a:r>
            <a:r>
              <a:rPr lang="en-US" sz="2600" dirty="0" smtClean="0"/>
              <a:t>.</a:t>
            </a:r>
          </a:p>
          <a:p>
            <a:pPr algn="just"/>
            <a:r>
              <a:rPr lang="en-US" sz="2600" dirty="0" smtClean="0"/>
              <a:t>Current </a:t>
            </a:r>
            <a:r>
              <a:rPr lang="en-US" sz="2600" dirty="0"/>
              <a:t>assets are separated from other resources because a company relies on its current assets to fund ongoing operations and pay current expenses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sz="2600" dirty="0" smtClean="0"/>
              <a:t>Cash &amp; Cash Equivalents </a:t>
            </a:r>
          </a:p>
          <a:p>
            <a:pPr lvl="1"/>
            <a:r>
              <a:rPr lang="en-GB" sz="2600" dirty="0" smtClean="0"/>
              <a:t>Accounts Receivable </a:t>
            </a:r>
            <a:endParaRPr lang="en-US" sz="2600" dirty="0"/>
          </a:p>
          <a:p>
            <a:pPr lvl="1"/>
            <a:r>
              <a:rPr lang="en-US" sz="2600" dirty="0" smtClean="0"/>
              <a:t>Prepaid </a:t>
            </a:r>
            <a:r>
              <a:rPr lang="en-US" sz="2600" dirty="0"/>
              <a:t>expenses</a:t>
            </a:r>
          </a:p>
          <a:p>
            <a:pPr lvl="1"/>
            <a:r>
              <a:rPr lang="en-US" sz="2600" dirty="0"/>
              <a:t>Inventory</a:t>
            </a:r>
          </a:p>
          <a:p>
            <a:pPr lvl="1"/>
            <a:r>
              <a:rPr lang="en-US" sz="2600" dirty="0" smtClean="0"/>
              <a:t>Marketable Securities </a:t>
            </a:r>
            <a:endParaRPr lang="en-US" sz="26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9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0609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tx1"/>
                </a:solidFill>
              </a:rPr>
              <a:t>Noncurrent Assets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24744"/>
            <a:ext cx="7772400" cy="4895056"/>
          </a:xfrm>
        </p:spPr>
        <p:txBody>
          <a:bodyPr/>
          <a:lstStyle/>
          <a:p>
            <a:r>
              <a:rPr lang="en-US" sz="2800" dirty="0" smtClean="0"/>
              <a:t>Non-current</a:t>
            </a:r>
            <a:r>
              <a:rPr lang="en-US" sz="2800" dirty="0"/>
              <a:t> are a company’s </a:t>
            </a:r>
            <a:r>
              <a:rPr lang="en-US" sz="2800" dirty="0" smtClean="0"/>
              <a:t>long-term investment where </a:t>
            </a:r>
            <a:r>
              <a:rPr lang="en-US" sz="2800" dirty="0"/>
              <a:t>the full value will not be realized within the accounting </a:t>
            </a:r>
            <a:r>
              <a:rPr lang="en-US" sz="2800" dirty="0" smtClean="0"/>
              <a:t>year.</a:t>
            </a:r>
          </a:p>
          <a:p>
            <a:r>
              <a:rPr lang="en-US" sz="2800" dirty="0"/>
              <a:t> Land</a:t>
            </a:r>
          </a:p>
          <a:p>
            <a:r>
              <a:rPr lang="en-US" sz="2800" dirty="0" smtClean="0"/>
              <a:t>Property, Plant &amp; Equipment</a:t>
            </a:r>
            <a:r>
              <a:rPr lang="en-US" sz="2800" dirty="0"/>
              <a:t> (PP&amp;E)</a:t>
            </a:r>
          </a:p>
          <a:p>
            <a:r>
              <a:rPr lang="en-US" sz="2800" dirty="0"/>
              <a:t>Trademarks</a:t>
            </a:r>
          </a:p>
          <a:p>
            <a:r>
              <a:rPr lang="en-US" sz="2800" dirty="0"/>
              <a:t>Long-term investments</a:t>
            </a:r>
          </a:p>
          <a:p>
            <a:r>
              <a:rPr lang="en-US" sz="2800" dirty="0" smtClean="0"/>
              <a:t>Goodwill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92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Current Liabilities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24744"/>
            <a:ext cx="7772400" cy="532859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/>
              <a:t>Current liabilities, also known as short-term liabilities, are debts or obligations that need to be paid within a year</a:t>
            </a:r>
            <a:r>
              <a:rPr lang="en-US" sz="2800" dirty="0" smtClean="0"/>
              <a:t>.</a:t>
            </a:r>
            <a:endParaRPr lang="en-US" sz="2000" dirty="0" smtClean="0"/>
          </a:p>
          <a:p>
            <a:r>
              <a:rPr lang="en-US" sz="2400" b="1" dirty="0"/>
              <a:t>Examples of current liabilities:</a:t>
            </a:r>
            <a:endParaRPr lang="en-US" sz="2400" dirty="0"/>
          </a:p>
          <a:p>
            <a:pPr lvl="1"/>
            <a:r>
              <a:rPr lang="en-US" sz="2600" dirty="0" smtClean="0"/>
              <a:t>Accounts Payable </a:t>
            </a:r>
            <a:endParaRPr lang="en-US" sz="2600" dirty="0"/>
          </a:p>
          <a:p>
            <a:pPr lvl="1"/>
            <a:r>
              <a:rPr lang="en-US" sz="2600" dirty="0"/>
              <a:t>Interest payable</a:t>
            </a:r>
          </a:p>
          <a:p>
            <a:pPr lvl="1"/>
            <a:r>
              <a:rPr lang="en-US" sz="2600" dirty="0"/>
              <a:t>Income taxes payable</a:t>
            </a:r>
          </a:p>
          <a:p>
            <a:pPr lvl="1"/>
            <a:r>
              <a:rPr lang="en-US" sz="2600" dirty="0"/>
              <a:t>Bills payable</a:t>
            </a:r>
          </a:p>
          <a:p>
            <a:pPr lvl="1"/>
            <a:r>
              <a:rPr lang="en-US" sz="2600" dirty="0"/>
              <a:t>Bank account overdrafts</a:t>
            </a:r>
          </a:p>
          <a:p>
            <a:pPr lvl="1"/>
            <a:r>
              <a:rPr lang="en-US" sz="2600" dirty="0"/>
              <a:t>Accrued expenses</a:t>
            </a:r>
          </a:p>
          <a:p>
            <a:pPr lvl="1"/>
            <a:r>
              <a:rPr lang="en-US" sz="2600" dirty="0"/>
              <a:t>Short-term loans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9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4082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tx1"/>
                </a:solidFill>
              </a:rPr>
              <a:t>Non-Current Liabilities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980728"/>
            <a:ext cx="8136904" cy="5400600"/>
          </a:xfrm>
        </p:spPr>
        <p:txBody>
          <a:bodyPr/>
          <a:lstStyle/>
          <a:p>
            <a:pPr algn="just"/>
            <a:r>
              <a:rPr lang="en-US" sz="2800" dirty="0"/>
              <a:t>Non-current liabilities, also known as long-term liabilities, are debts or obligations due in over a year’s time. Long-term liabilities are an important part of a company’s long-term financing</a:t>
            </a:r>
            <a:r>
              <a:rPr lang="en-US" sz="2800" dirty="0" smtClean="0"/>
              <a:t>.</a:t>
            </a:r>
          </a:p>
          <a:p>
            <a:r>
              <a:rPr lang="en-US" sz="2400" b="1" dirty="0"/>
              <a:t>List of non-current liabilities:</a:t>
            </a:r>
            <a:endParaRPr lang="en-US" sz="2400" dirty="0"/>
          </a:p>
          <a:p>
            <a:pPr lvl="1"/>
            <a:r>
              <a:rPr lang="en-US" sz="2600" dirty="0"/>
              <a:t>Bonds payable</a:t>
            </a:r>
          </a:p>
          <a:p>
            <a:pPr lvl="1"/>
            <a:r>
              <a:rPr lang="en-US" sz="2600" dirty="0"/>
              <a:t>Long-term notes payable</a:t>
            </a:r>
          </a:p>
          <a:p>
            <a:pPr lvl="1"/>
            <a:r>
              <a:rPr lang="en-US" sz="2600" dirty="0" smtClean="0"/>
              <a:t>Mortgage </a:t>
            </a:r>
            <a:r>
              <a:rPr lang="en-US" sz="2600" dirty="0"/>
              <a:t>payable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3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50106"/>
          </a:xfrm>
        </p:spPr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Cash Flow Statement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96752"/>
            <a:ext cx="7772400" cy="4823048"/>
          </a:xfrm>
        </p:spPr>
        <p:txBody>
          <a:bodyPr>
            <a:normAutofit/>
          </a:bodyPr>
          <a:lstStyle/>
          <a:p>
            <a:r>
              <a:rPr lang="en-US" sz="3000" dirty="0"/>
              <a:t>The cash flow statement (CFS) measures how well a company generates cash to pay its debt obligations, fund its operating expenses, and fund investments. </a:t>
            </a:r>
            <a:endParaRPr lang="en-US" sz="3000" dirty="0" smtClean="0"/>
          </a:p>
          <a:p>
            <a:r>
              <a:rPr lang="en-GB" sz="3000" dirty="0" smtClean="0"/>
              <a:t>Three types of cash activities are shown:</a:t>
            </a:r>
          </a:p>
          <a:p>
            <a:pPr lvl="1"/>
            <a:r>
              <a:rPr lang="en-GB" sz="3000" dirty="0" smtClean="0"/>
              <a:t>Operating Activities</a:t>
            </a:r>
          </a:p>
          <a:p>
            <a:pPr lvl="1"/>
            <a:r>
              <a:rPr lang="en-GB" sz="3000" dirty="0" smtClean="0"/>
              <a:t>Financing Activities</a:t>
            </a:r>
          </a:p>
          <a:p>
            <a:pPr lvl="1"/>
            <a:r>
              <a:rPr lang="en-GB" sz="3000" dirty="0" smtClean="0"/>
              <a:t>Investment Activities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8618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35109"/>
            <a:ext cx="7992887" cy="720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Classification of cash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84784"/>
            <a:ext cx="7992887" cy="4896543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The statement of cash flows classifies cash receipts and cash payments as following three activities:</a:t>
            </a:r>
          </a:p>
          <a:p>
            <a:pPr algn="just"/>
            <a:r>
              <a:rPr lang="en-US" sz="2400" b="1" dirty="0"/>
              <a:t>Operating activities </a:t>
            </a:r>
            <a:r>
              <a:rPr lang="en-US" sz="2400" dirty="0"/>
              <a:t>include the cash </a:t>
            </a:r>
            <a:r>
              <a:rPr lang="en-US" sz="2400" dirty="0" smtClean="0"/>
              <a:t>eﬀects </a:t>
            </a:r>
            <a:r>
              <a:rPr lang="en-US" sz="2400" dirty="0"/>
              <a:t>of transactions that create revenues and expenses. They thus enter into the determination of net </a:t>
            </a:r>
            <a:r>
              <a:rPr lang="en-US" sz="2400" dirty="0" smtClean="0"/>
              <a:t>income.</a:t>
            </a:r>
          </a:p>
          <a:p>
            <a:pPr algn="just"/>
            <a:r>
              <a:rPr lang="en-US" sz="2400" b="1" dirty="0"/>
              <a:t>I</a:t>
            </a:r>
            <a:r>
              <a:rPr lang="en-US" sz="2400" b="1" dirty="0" smtClean="0"/>
              <a:t>nvesting </a:t>
            </a:r>
            <a:r>
              <a:rPr lang="en-US" sz="2400" b="1" dirty="0"/>
              <a:t>activities </a:t>
            </a:r>
            <a:r>
              <a:rPr lang="en-US" sz="2400" dirty="0"/>
              <a:t>include (a) acquiring and disposing of investments and property, plant, and equipment, and (b) lending money and collecting the loans. </a:t>
            </a:r>
            <a:endParaRPr lang="en-US" sz="2400" dirty="0" smtClean="0"/>
          </a:p>
          <a:p>
            <a:pPr algn="just"/>
            <a:r>
              <a:rPr lang="en-US" sz="2400" b="1" dirty="0" smtClean="0"/>
              <a:t>Financing </a:t>
            </a:r>
            <a:r>
              <a:rPr lang="en-US" sz="2400" b="1" dirty="0"/>
              <a:t>activities </a:t>
            </a:r>
            <a:r>
              <a:rPr lang="en-US" sz="2400" dirty="0"/>
              <a:t>include (a) obtaining cash from issuing debt and repaying the amounts borrowed, and (b) obtaining cash from stockholders, repurchasing shares, and paying </a:t>
            </a:r>
            <a:r>
              <a:rPr lang="en-US" sz="2400" dirty="0" smtClean="0"/>
              <a:t>dividends.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620192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1238</TotalTime>
  <Words>553</Words>
  <Application>Microsoft Office PowerPoint</Application>
  <PresentationFormat>On-screen Show (4:3)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Financial Statements</vt:lpstr>
      <vt:lpstr>Income Statement/Statement of financial Performance</vt:lpstr>
      <vt:lpstr>Balance Sheet / Statement of Financial Position </vt:lpstr>
      <vt:lpstr>Types of assets (Current &amp; Non-current Assets) </vt:lpstr>
      <vt:lpstr>Noncurrent Assets</vt:lpstr>
      <vt:lpstr>Current Liabilities</vt:lpstr>
      <vt:lpstr>Non-Current Liabilities </vt:lpstr>
      <vt:lpstr>Cash Flow Statement</vt:lpstr>
      <vt:lpstr>Classification of cash flows</vt:lpstr>
      <vt:lpstr>Owner’s Equity Statement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Statements</dc:title>
  <dc:creator>Windows User</dc:creator>
  <cp:lastModifiedBy>PC</cp:lastModifiedBy>
  <cp:revision>15</cp:revision>
  <dcterms:created xsi:type="dcterms:W3CDTF">2021-02-02T17:37:03Z</dcterms:created>
  <dcterms:modified xsi:type="dcterms:W3CDTF">2021-09-05T18:48:45Z</dcterms:modified>
</cp:coreProperties>
</file>