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5" d="100"/>
          <a:sy n="55" d="100"/>
        </p:scale>
        <p:origin x="-1806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42E6-A448-4DD0-8543-28B381F47796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BD6B-BBA4-49F5-B630-3A6A8CF9F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42E6-A448-4DD0-8543-28B381F47796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BD6B-BBA4-49F5-B630-3A6A8CF9F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42E6-A448-4DD0-8543-28B381F47796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BD6B-BBA4-49F5-B630-3A6A8CF9F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42E6-A448-4DD0-8543-28B381F47796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BD6B-BBA4-49F5-B630-3A6A8CF9F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42E6-A448-4DD0-8543-28B381F47796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BD6B-BBA4-49F5-B630-3A6A8CF9F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42E6-A448-4DD0-8543-28B381F47796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BD6B-BBA4-49F5-B630-3A6A8CF9F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42E6-A448-4DD0-8543-28B381F47796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BD6B-BBA4-49F5-B630-3A6A8CF9F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42E6-A448-4DD0-8543-28B381F47796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BD6B-BBA4-49F5-B630-3A6A8CF9F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42E6-A448-4DD0-8543-28B381F47796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BD6B-BBA4-49F5-B630-3A6A8CF9F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42E6-A448-4DD0-8543-28B381F47796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BD6B-BBA4-49F5-B630-3A6A8CF9F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42E6-A448-4DD0-8543-28B381F47796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BD6B-BBA4-49F5-B630-3A6A8CF9F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B42E6-A448-4DD0-8543-28B381F47796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FBD6B-BBA4-49F5-B630-3A6A8CF9F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1752599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</a:rPr>
              <a:t>GLOBALIZATION</a:t>
            </a:r>
            <a:endParaRPr lang="en-US" sz="80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133600"/>
            <a:ext cx="8153400" cy="44196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2060"/>
                </a:solidFill>
              </a:rPr>
              <a:t>Definition</a:t>
            </a:r>
          </a:p>
          <a:p>
            <a:pPr algn="just"/>
            <a:r>
              <a:rPr lang="en-US" sz="3300" b="1" dirty="0" smtClean="0">
                <a:solidFill>
                  <a:srgbClr val="7030A0"/>
                </a:solidFill>
              </a:rPr>
              <a:t>The term globalization is used by Bill Clinton and </a:t>
            </a:r>
            <a:r>
              <a:rPr lang="en-US" sz="3300" b="1" dirty="0" err="1" smtClean="0">
                <a:solidFill>
                  <a:srgbClr val="7030A0"/>
                </a:solidFill>
              </a:rPr>
              <a:t>Tonny</a:t>
            </a:r>
            <a:r>
              <a:rPr lang="en-US" sz="3300" b="1" dirty="0" smtClean="0">
                <a:solidFill>
                  <a:srgbClr val="7030A0"/>
                </a:solidFill>
              </a:rPr>
              <a:t> Blair</a:t>
            </a:r>
          </a:p>
          <a:p>
            <a:pPr algn="just"/>
            <a:r>
              <a:rPr lang="en-US" b="1" dirty="0" smtClean="0">
                <a:solidFill>
                  <a:srgbClr val="002060"/>
                </a:solidFill>
              </a:rPr>
              <a:t>Socio-economic integration and development of all people through a </a:t>
            </a:r>
            <a:r>
              <a:rPr lang="en-US" b="1" dirty="0" smtClean="0">
                <a:solidFill>
                  <a:srgbClr val="FF0000"/>
                </a:solidFill>
              </a:rPr>
              <a:t>free flow </a:t>
            </a:r>
            <a:r>
              <a:rPr lang="en-US" b="1" dirty="0" smtClean="0">
                <a:solidFill>
                  <a:srgbClr val="002060"/>
                </a:solidFill>
              </a:rPr>
              <a:t>of goods, services, information knowledge and people </a:t>
            </a:r>
            <a:r>
              <a:rPr lang="en-US" b="1" dirty="0" smtClean="0">
                <a:solidFill>
                  <a:srgbClr val="FF0000"/>
                </a:solidFill>
              </a:rPr>
              <a:t>across national borders.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Local elites </a:t>
            </a:r>
            <a:r>
              <a:rPr lang="en-US" dirty="0" smtClean="0"/>
              <a:t>paving the way for 	TNGs---</a:t>
            </a:r>
          </a:p>
          <a:p>
            <a:pPr>
              <a:buNone/>
            </a:pPr>
            <a:r>
              <a:rPr lang="en-US" dirty="0" smtClean="0"/>
              <a:t>unfavorable trade and banking arrangements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Center/ core, periphery : </a:t>
            </a:r>
            <a:r>
              <a:rPr lang="en-US" dirty="0" smtClean="0"/>
              <a:t>centre exploit cheap labor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Center nations need access </a:t>
            </a:r>
            <a:r>
              <a:rPr lang="en-US" dirty="0" smtClean="0"/>
              <a:t>to raw materials, larger markets for their goods to increase their wealth.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Focuses on in inequalities </a:t>
            </a:r>
            <a:r>
              <a:rPr lang="en-US" dirty="0" smtClean="0"/>
              <a:t>created by international economic relationships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Local host </a:t>
            </a:r>
            <a:r>
              <a:rPr lang="en-US" dirty="0" smtClean="0"/>
              <a:t>facilities economic ties</a:t>
            </a:r>
          </a:p>
          <a:p>
            <a:r>
              <a:rPr lang="en-US" dirty="0" smtClean="0"/>
              <a:t>Dependency theory--- </a:t>
            </a:r>
            <a:r>
              <a:rPr lang="en-US" dirty="0" smtClean="0">
                <a:solidFill>
                  <a:srgbClr val="FF0000"/>
                </a:solidFill>
              </a:rPr>
              <a:t>divided into two school</a:t>
            </a:r>
          </a:p>
          <a:p>
            <a:r>
              <a:rPr lang="en-US" dirty="0" smtClean="0"/>
              <a:t>One------underdevelopment  is a permanent inescapable condition</a:t>
            </a:r>
          </a:p>
          <a:p>
            <a:r>
              <a:rPr lang="en-US" dirty="0" smtClean="0"/>
              <a:t>Other school says that only way to </a:t>
            </a:r>
            <a:r>
              <a:rPr lang="en-US" dirty="0" smtClean="0">
                <a:solidFill>
                  <a:srgbClr val="FF0000"/>
                </a:solidFill>
              </a:rPr>
              <a:t>be escaped is to escape fro</a:t>
            </a:r>
            <a:r>
              <a:rPr lang="en-US" dirty="0" smtClean="0"/>
              <a:t>m the entire economic system. </a:t>
            </a:r>
            <a:r>
              <a:rPr lang="en-US" dirty="0" smtClean="0">
                <a:solidFill>
                  <a:srgbClr val="FF0000"/>
                </a:solidFill>
              </a:rPr>
              <a:t>Clear solution </a:t>
            </a:r>
            <a:r>
              <a:rPr lang="en-US" dirty="0" smtClean="0"/>
              <a:t>to the development dilemma is to </a:t>
            </a:r>
            <a:r>
              <a:rPr lang="en-US" dirty="0" smtClean="0">
                <a:solidFill>
                  <a:srgbClr val="FF0000"/>
                </a:solidFill>
              </a:rPr>
              <a:t>reject capitalism.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Criticism of Dependency theory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 smtClean="0">
                <a:solidFill>
                  <a:srgbClr val="FF0000"/>
                </a:solidFill>
              </a:rPr>
              <a:t>failed to explain </a:t>
            </a:r>
            <a:r>
              <a:rPr lang="en-US" dirty="0" smtClean="0"/>
              <a:t>differences among poorer countries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Why Asian tigers</a:t>
            </a:r>
            <a:r>
              <a:rPr lang="en-US" dirty="0" smtClean="0"/>
              <a:t>( </a:t>
            </a:r>
            <a:r>
              <a:rPr lang="en-US" dirty="0" err="1" smtClean="0"/>
              <a:t>signapore</a:t>
            </a:r>
            <a:r>
              <a:rPr lang="en-US" dirty="0" smtClean="0"/>
              <a:t> </a:t>
            </a:r>
            <a:r>
              <a:rPr lang="en-US" dirty="0" err="1" smtClean="0"/>
              <a:t>taiwan</a:t>
            </a:r>
            <a:r>
              <a:rPr lang="en-US" dirty="0" smtClean="0"/>
              <a:t>, </a:t>
            </a:r>
            <a:r>
              <a:rPr lang="en-US" dirty="0" err="1" smtClean="0"/>
              <a:t>korea</a:t>
            </a:r>
            <a:r>
              <a:rPr lang="en-US" dirty="0" smtClean="0"/>
              <a:t>, </a:t>
            </a:r>
            <a:r>
              <a:rPr lang="en-US" dirty="0" err="1" smtClean="0"/>
              <a:t>Hongkong</a:t>
            </a:r>
            <a:r>
              <a:rPr lang="en-US" dirty="0" smtClean="0"/>
              <a:t> )successfully overcome many of the conditions?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Objectives of Globalization</a:t>
            </a:r>
            <a:endParaRPr lang="en-US" sz="5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Making the world a truly inter-related </a:t>
            </a:r>
            <a:r>
              <a:rPr lang="en-US" sz="3600" b="1" dirty="0" smtClean="0">
                <a:solidFill>
                  <a:srgbClr val="002060"/>
                </a:solidFill>
              </a:rPr>
              <a:t>global village.</a:t>
            </a:r>
          </a:p>
          <a:p>
            <a:r>
              <a:rPr lang="en-US" sz="3600" b="1" dirty="0" smtClean="0">
                <a:solidFill>
                  <a:srgbClr val="002060"/>
                </a:solidFill>
              </a:rPr>
              <a:t>Make</a:t>
            </a:r>
            <a:r>
              <a:rPr lang="en-US" sz="3600" dirty="0" smtClean="0"/>
              <a:t> rules and procedures to take all decisions for securing globalization.</a:t>
            </a:r>
          </a:p>
          <a:p>
            <a:r>
              <a:rPr lang="en-US" sz="3600" b="1" dirty="0" smtClean="0">
                <a:solidFill>
                  <a:srgbClr val="002060"/>
                </a:solidFill>
              </a:rPr>
              <a:t>Secure</a:t>
            </a:r>
            <a:r>
              <a:rPr lang="en-US" sz="3600" dirty="0" smtClean="0"/>
              <a:t> the benefits of free trade</a:t>
            </a:r>
          </a:p>
          <a:p>
            <a:r>
              <a:rPr lang="en-US" sz="3600" b="1" dirty="0" smtClean="0">
                <a:solidFill>
                  <a:srgbClr val="002060"/>
                </a:solidFill>
              </a:rPr>
              <a:t>Create open access </a:t>
            </a:r>
            <a:r>
              <a:rPr lang="en-US" sz="3600" dirty="0" smtClean="0"/>
              <a:t>to markets and equal participation.</a:t>
            </a:r>
          </a:p>
          <a:p>
            <a:r>
              <a:rPr lang="en-US" sz="3600" b="1" dirty="0" smtClean="0">
                <a:solidFill>
                  <a:srgbClr val="002060"/>
                </a:solidFill>
              </a:rPr>
              <a:t>Cultural Transformation</a:t>
            </a:r>
          </a:p>
          <a:p>
            <a:endParaRPr lang="en-US" sz="36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Features of Globalization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1. </a:t>
            </a:r>
            <a:r>
              <a:rPr lang="en-US" b="1" dirty="0" smtClean="0">
                <a:solidFill>
                  <a:srgbClr val="002060"/>
                </a:solidFill>
              </a:rPr>
              <a:t>liberalization</a:t>
            </a:r>
            <a:r>
              <a:rPr lang="en-US" dirty="0" smtClean="0"/>
              <a:t>: Freedom of entrepreneur </a:t>
            </a:r>
            <a:r>
              <a:rPr lang="en-US" dirty="0" err="1" smtClean="0"/>
              <a:t>forindustry</a:t>
            </a:r>
            <a:r>
              <a:rPr lang="en-US" dirty="0" smtClean="0"/>
              <a:t> and trade.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2. Freedom: </a:t>
            </a:r>
            <a:r>
              <a:rPr lang="en-US" dirty="0" smtClean="0"/>
              <a:t>Each Nation grants (MFN) status to keep trade away from hard regime.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3. Globalization of economic activity</a:t>
            </a:r>
            <a:r>
              <a:rPr lang="en-US" dirty="0" smtClean="0">
                <a:solidFill>
                  <a:srgbClr val="002060"/>
                </a:solidFill>
              </a:rPr>
              <a:t>: </a:t>
            </a:r>
            <a:r>
              <a:rPr lang="en-US" dirty="0" smtClean="0"/>
              <a:t>governed  by domestic and world market (FDI)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4.Liberalization of export-import system: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5.Privatization: </a:t>
            </a:r>
            <a:r>
              <a:rPr lang="en-US" dirty="0" smtClean="0"/>
              <a:t>Keeping state free from the ownership of means of production and distribution.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6. Increased collaboration among </a:t>
            </a:r>
            <a:r>
              <a:rPr lang="en-US" b="1" dirty="0" err="1" smtClean="0">
                <a:solidFill>
                  <a:srgbClr val="002060"/>
                </a:solidFill>
              </a:rPr>
              <a:t>entreprenuers</a:t>
            </a:r>
            <a:r>
              <a:rPr lang="en-US" dirty="0" smtClean="0"/>
              <a:t>: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7. Economic reforms: </a:t>
            </a:r>
            <a:r>
              <a:rPr lang="en-US" dirty="0" smtClean="0"/>
              <a:t>Free flow of global investment , democratization of cultures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Foreign Aid and Trade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0" lvl="2" indent="-457200" algn="just">
              <a:buFont typeface="+mj-lt"/>
              <a:buAutoNum type="arabicParenR"/>
            </a:pPr>
            <a:r>
              <a:rPr lang="en-US" dirty="0" smtClean="0"/>
              <a:t>Aid as an instrument of dependence- WB, IMF, WTO etc.</a:t>
            </a:r>
          </a:p>
          <a:p>
            <a:pPr marL="1188720" lvl="2" indent="-457200" algn="just">
              <a:buFont typeface="+mj-lt"/>
              <a:buAutoNum type="arabicParenR"/>
            </a:pPr>
            <a:r>
              <a:rPr lang="en-US" dirty="0" smtClean="0"/>
              <a:t>Aid and Trade- a legacy of colonialism</a:t>
            </a:r>
          </a:p>
          <a:p>
            <a:pPr marL="1188720" lvl="2" indent="-457200" algn="just">
              <a:buFont typeface="+mj-lt"/>
              <a:buAutoNum type="arabicParenR"/>
            </a:pPr>
            <a:r>
              <a:rPr lang="en-US" dirty="0" smtClean="0"/>
              <a:t>Aid and Trade- new liberal approach- structural adjustment policy</a:t>
            </a:r>
          </a:p>
          <a:p>
            <a:pPr marL="1188720" lvl="2" indent="-457200" algn="just">
              <a:buFont typeface="+mj-lt"/>
              <a:buAutoNum type="arabicParenR"/>
            </a:pPr>
            <a:r>
              <a:rPr lang="en-US" dirty="0" smtClean="0"/>
              <a:t>Aid administration and multinational corporations</a:t>
            </a:r>
          </a:p>
          <a:p>
            <a:pPr marL="1188720" lvl="2" indent="-457200" algn="just">
              <a:buFont typeface="+mj-lt"/>
              <a:buAutoNum type="arabicParenR"/>
            </a:pPr>
            <a:endParaRPr lang="en-US" dirty="0" smtClean="0"/>
          </a:p>
          <a:p>
            <a:pPr lvl="1"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Globalisation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and growth, poverty and inequality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Giddens</a:t>
            </a:r>
            <a:r>
              <a:rPr lang="en-US" dirty="0" smtClean="0"/>
              <a:t> argues that </a:t>
            </a:r>
            <a:r>
              <a:rPr lang="en-US" dirty="0" smtClean="0">
                <a:solidFill>
                  <a:srgbClr val="FF0000"/>
                </a:solidFill>
              </a:rPr>
              <a:t>the main problems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FF0000"/>
                </a:solidFill>
              </a:rPr>
              <a:t>underdevelopment ‘don’t come </a:t>
            </a:r>
            <a:r>
              <a:rPr lang="en-US" dirty="0" smtClean="0"/>
              <a:t>from the global economy itself, or from the self-seeking </a:t>
            </a:r>
            <a:r>
              <a:rPr lang="en-US" dirty="0" err="1" smtClean="0"/>
              <a:t>behaviour</a:t>
            </a:r>
            <a:r>
              <a:rPr lang="en-US" dirty="0" smtClean="0"/>
              <a:t> on the part of the richer nations. They lie mainly in the societies themselves – in </a:t>
            </a:r>
            <a:r>
              <a:rPr lang="en-US" dirty="0" smtClean="0">
                <a:solidFill>
                  <a:srgbClr val="FF0000"/>
                </a:solidFill>
              </a:rPr>
              <a:t>authoritarian government, corruption, </a:t>
            </a:r>
            <a:r>
              <a:rPr lang="en-US" dirty="0" err="1" smtClean="0">
                <a:solidFill>
                  <a:srgbClr val="FF0000"/>
                </a:solidFill>
              </a:rPr>
              <a:t>conﬂict</a:t>
            </a:r>
            <a:r>
              <a:rPr lang="en-US" dirty="0" smtClean="0">
                <a:solidFill>
                  <a:srgbClr val="FF0000"/>
                </a:solidFill>
              </a:rPr>
              <a:t>, over-regulation and the low level of emancipation of women’.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err="1" smtClean="0">
                <a:solidFill>
                  <a:srgbClr val="FF0000"/>
                </a:solidFill>
              </a:rPr>
              <a:t>ﬁve</a:t>
            </a:r>
            <a:r>
              <a:rPr lang="en-US" sz="4000" b="1" dirty="0" smtClean="0">
                <a:solidFill>
                  <a:srgbClr val="FF0000"/>
                </a:solidFill>
              </a:rPr>
              <a:t> arguments related to </a:t>
            </a:r>
            <a:r>
              <a:rPr lang="en-US" sz="4000" b="1" dirty="0" err="1" smtClean="0">
                <a:solidFill>
                  <a:srgbClr val="FF0000"/>
                </a:solidFill>
              </a:rPr>
              <a:t>globalisation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71500" indent="-571500">
              <a:buAutoNum type="romanLcParenR"/>
            </a:pPr>
            <a:r>
              <a:rPr lang="en-US" dirty="0" err="1" smtClean="0">
                <a:solidFill>
                  <a:srgbClr val="FF0000"/>
                </a:solidFill>
              </a:rPr>
              <a:t>intensiﬁed</a:t>
            </a:r>
            <a:r>
              <a:rPr lang="en-US" dirty="0" smtClean="0">
                <a:solidFill>
                  <a:srgbClr val="FF0000"/>
                </a:solidFill>
              </a:rPr>
              <a:t> exploitation</a:t>
            </a:r>
            <a:r>
              <a:rPr lang="en-US" dirty="0" smtClean="0"/>
              <a:t>: EPZs</a:t>
            </a:r>
          </a:p>
          <a:p>
            <a:pPr marL="571500" indent="-571500">
              <a:buNone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beneﬁts</a:t>
            </a:r>
            <a:r>
              <a:rPr lang="en-US" dirty="0" smtClean="0">
                <a:solidFill>
                  <a:srgbClr val="0070C0"/>
                </a:solidFill>
              </a:rPr>
              <a:t> to capital </a:t>
            </a:r>
            <a:r>
              <a:rPr lang="en-US" dirty="0" smtClean="0"/>
              <a:t>may be </a:t>
            </a:r>
          </a:p>
          <a:p>
            <a:pPr marL="571500" indent="-57150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low wages,</a:t>
            </a:r>
          </a:p>
          <a:p>
            <a:pPr marL="571500" indent="-57150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low rates of taxation, </a:t>
            </a:r>
          </a:p>
          <a:p>
            <a:pPr marL="571500" indent="-57150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and weak environmental regulation</a:t>
            </a:r>
          </a:p>
          <a:p>
            <a:pPr>
              <a:buNone/>
            </a:pPr>
            <a:r>
              <a:rPr lang="en-US" dirty="0" smtClean="0"/>
              <a:t>(ii) </a:t>
            </a:r>
            <a:r>
              <a:rPr lang="en-US" dirty="0" smtClean="0">
                <a:solidFill>
                  <a:srgbClr val="FF0000"/>
                </a:solidFill>
              </a:rPr>
              <a:t>an increase in social inequality</a:t>
            </a:r>
            <a:r>
              <a:rPr lang="en-US" dirty="0" smtClean="0"/>
              <a:t>: global inequalities are </a:t>
            </a:r>
            <a:r>
              <a:rPr lang="en-US" dirty="0" smtClean="0">
                <a:solidFill>
                  <a:srgbClr val="0070C0"/>
                </a:solidFill>
              </a:rPr>
              <a:t>the product </a:t>
            </a:r>
            <a:r>
              <a:rPr lang="en-US" dirty="0" smtClean="0"/>
              <a:t>of the </a:t>
            </a:r>
            <a:r>
              <a:rPr lang="en-US" dirty="0" smtClean="0">
                <a:solidFill>
                  <a:srgbClr val="0070C0"/>
                </a:solidFill>
              </a:rPr>
              <a:t>expansion of the market without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redistributive mechanisms</a:t>
            </a:r>
            <a:r>
              <a:rPr lang="en-US" dirty="0" smtClean="0"/>
              <a:t>, the </a:t>
            </a:r>
            <a:r>
              <a:rPr lang="en-US" dirty="0" err="1" smtClean="0">
                <a:solidFill>
                  <a:srgbClr val="0070C0"/>
                </a:solidFill>
              </a:rPr>
              <a:t>marginalisation</a:t>
            </a:r>
            <a:r>
              <a:rPr lang="en-US" dirty="0" smtClean="0">
                <a:solidFill>
                  <a:srgbClr val="0070C0"/>
                </a:solidFill>
              </a:rPr>
              <a:t> of some regions </a:t>
            </a:r>
            <a:r>
              <a:rPr lang="en-US" dirty="0" smtClean="0"/>
              <a:t>and peoples from capital </a:t>
            </a:r>
            <a:r>
              <a:rPr lang="en-US" dirty="0" err="1" smtClean="0"/>
              <a:t>ﬂows</a:t>
            </a:r>
            <a:r>
              <a:rPr lang="en-US" dirty="0" smtClean="0"/>
              <a:t>, the </a:t>
            </a:r>
            <a:r>
              <a:rPr lang="en-US" dirty="0" smtClean="0">
                <a:solidFill>
                  <a:srgbClr val="0070C0"/>
                </a:solidFill>
              </a:rPr>
              <a:t>hegemony of </a:t>
            </a:r>
            <a:r>
              <a:rPr lang="en-US" dirty="0" err="1" smtClean="0">
                <a:solidFill>
                  <a:srgbClr val="0070C0"/>
                </a:solidFill>
              </a:rPr>
              <a:t>ﬁnance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which enriches the very few at the expense of the many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(iii</a:t>
            </a:r>
            <a:r>
              <a:rPr lang="en-US" dirty="0" smtClean="0">
                <a:solidFill>
                  <a:srgbClr val="FF0000"/>
                </a:solidFill>
              </a:rPr>
              <a:t>) Globalization and political inequality: </a:t>
            </a:r>
            <a:r>
              <a:rPr lang="en-US" dirty="0" smtClean="0"/>
              <a:t>the World Trade </a:t>
            </a:r>
            <a:r>
              <a:rPr lang="en-US" dirty="0" err="1" smtClean="0"/>
              <a:t>Organisation</a:t>
            </a:r>
            <a:r>
              <a:rPr lang="en-US" dirty="0" smtClean="0"/>
              <a:t> supporters argue that an increase in </a:t>
            </a:r>
            <a:r>
              <a:rPr lang="en-US" dirty="0" smtClean="0">
                <a:solidFill>
                  <a:srgbClr val="002060"/>
                </a:solidFill>
              </a:rPr>
              <a:t>global governance </a:t>
            </a:r>
            <a:r>
              <a:rPr lang="en-US" dirty="0" smtClean="0"/>
              <a:t>is a progressive development as it means that weaker countries are not subject to the law of the jungle, and can get their voice heard. 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many poorer countries complained </a:t>
            </a:r>
            <a:r>
              <a:rPr lang="en-US" dirty="0" smtClean="0"/>
              <a:t>that the most important decisions were taken behind their backs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(iv) </a:t>
            </a:r>
            <a:r>
              <a:rPr lang="en-US" b="1" dirty="0" smtClean="0">
                <a:solidFill>
                  <a:srgbClr val="FF0000"/>
                </a:solidFill>
              </a:rPr>
              <a:t>cultural </a:t>
            </a:r>
            <a:r>
              <a:rPr lang="en-US" b="1" dirty="0" err="1" smtClean="0">
                <a:solidFill>
                  <a:srgbClr val="FF0000"/>
                </a:solidFill>
              </a:rPr>
              <a:t>homogenisation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dirty="0" smtClean="0">
                <a:solidFill>
                  <a:srgbClr val="002060"/>
                </a:solidFill>
              </a:rPr>
              <a:t>Western cultural imperialism </a:t>
            </a:r>
            <a:r>
              <a:rPr lang="en-US" dirty="0" smtClean="0"/>
              <a:t>has undermined local cultures and led to a process of </a:t>
            </a:r>
            <a:r>
              <a:rPr lang="en-US" dirty="0" err="1" smtClean="0"/>
              <a:t>homogenisation</a:t>
            </a:r>
            <a:endParaRPr lang="en-US" dirty="0" smtClean="0"/>
          </a:p>
          <a:p>
            <a:pPr marL="571500" indent="-571500">
              <a:buAutoNum type="romanLcParenBoth" startAt="5"/>
            </a:pPr>
            <a:r>
              <a:rPr lang="en-US" dirty="0" err="1" smtClean="0">
                <a:solidFill>
                  <a:srgbClr val="FF0000"/>
                </a:solidFill>
              </a:rPr>
              <a:t>intensiﬁes</a:t>
            </a:r>
            <a:r>
              <a:rPr lang="en-US" dirty="0" smtClean="0">
                <a:solidFill>
                  <a:srgbClr val="FF0000"/>
                </a:solidFill>
              </a:rPr>
              <a:t> environmental destruction:  </a:t>
            </a:r>
            <a:r>
              <a:rPr lang="en-US" dirty="0" smtClean="0">
                <a:solidFill>
                  <a:srgbClr val="002060"/>
                </a:solidFill>
              </a:rPr>
              <a:t>Developed countries had developed without strong environmental considerations, </a:t>
            </a:r>
            <a:r>
              <a:rPr lang="en-US" dirty="0" smtClean="0"/>
              <a:t>but developing countries were now being disallowed from following a similar process of development</a:t>
            </a:r>
          </a:p>
          <a:p>
            <a:pPr marL="571500" indent="-571500">
              <a:buNone/>
            </a:pPr>
            <a:r>
              <a:rPr lang="en-US" dirty="0" smtClean="0"/>
              <a:t>If it is more </a:t>
            </a:r>
            <a:r>
              <a:rPr lang="en-US" dirty="0" err="1" smtClean="0">
                <a:solidFill>
                  <a:srgbClr val="002060"/>
                </a:solidFill>
              </a:rPr>
              <a:t>proﬁtable</a:t>
            </a:r>
            <a:r>
              <a:rPr lang="en-US" dirty="0" smtClean="0">
                <a:solidFill>
                  <a:srgbClr val="002060"/>
                </a:solidFill>
              </a:rPr>
              <a:t> to cut down all the trees </a:t>
            </a:r>
            <a:r>
              <a:rPr lang="en-US" dirty="0" smtClean="0"/>
              <a:t>and build something else, or lease or sell the land to say, an </a:t>
            </a:r>
            <a:r>
              <a:rPr lang="en-US" dirty="0" err="1" smtClean="0"/>
              <a:t>aluminium</a:t>
            </a:r>
            <a:r>
              <a:rPr lang="en-US" dirty="0" smtClean="0"/>
              <a:t> smelting company, than the owner may well do so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Why some country poor despite exposure to capitalism?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After WW1 USA= world power</a:t>
            </a:r>
          </a:p>
          <a:p>
            <a:pPr>
              <a:buNone/>
            </a:pPr>
            <a:r>
              <a:rPr lang="en-US" dirty="0" smtClean="0"/>
              <a:t>Monopoly on new technology and industry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Modernization theory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Poor nations are poor as the lack big capital, modern organization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Criticism: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Euphemism for Americanization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Blame the victims for their poverty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Dependency  by Raul </a:t>
            </a:r>
            <a:r>
              <a:rPr lang="en-US" b="1" dirty="0" err="1" smtClean="0">
                <a:solidFill>
                  <a:srgbClr val="FF0000"/>
                </a:solidFill>
              </a:rPr>
              <a:t>Prebisch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Colonial third world has been </a:t>
            </a:r>
            <a:r>
              <a:rPr lang="en-US" dirty="0" smtClean="0">
                <a:solidFill>
                  <a:srgbClr val="FF0000"/>
                </a:solidFill>
              </a:rPr>
              <a:t>kept in a subordinate position </a:t>
            </a:r>
            <a:r>
              <a:rPr lang="en-US" dirty="0" smtClean="0"/>
              <a:t>to Europe</a:t>
            </a:r>
          </a:p>
          <a:p>
            <a:r>
              <a:rPr lang="en-US" dirty="0" smtClean="0"/>
              <a:t>Third  world= a </a:t>
            </a:r>
            <a:r>
              <a:rPr lang="en-US" dirty="0" smtClean="0">
                <a:solidFill>
                  <a:srgbClr val="FF0000"/>
                </a:solidFill>
              </a:rPr>
              <a:t>source of </a:t>
            </a:r>
            <a:r>
              <a:rPr lang="en-US" dirty="0" smtClean="0"/>
              <a:t>cheap labor, raw materials, market for manufactures== lead enclaves of modernity</a:t>
            </a:r>
          </a:p>
          <a:p>
            <a:r>
              <a:rPr lang="en-US" dirty="0" smtClean="0"/>
              <a:t>Poor countries </a:t>
            </a:r>
            <a:r>
              <a:rPr lang="en-US" dirty="0" smtClean="0">
                <a:solidFill>
                  <a:srgbClr val="FF0000"/>
                </a:solidFill>
              </a:rPr>
              <a:t>sell more goods to get less</a:t>
            </a:r>
            <a:r>
              <a:rPr lang="en-US" dirty="0" smtClean="0"/>
              <a:t> in return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Not blame poor </a:t>
            </a:r>
            <a:r>
              <a:rPr lang="en-US" dirty="0" smtClean="0"/>
              <a:t>nations for their </a:t>
            </a:r>
            <a:r>
              <a:rPr lang="en-US" dirty="0" err="1" smtClean="0"/>
              <a:t>povert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677</Words>
  <Application>Microsoft Office PowerPoint</Application>
  <PresentationFormat>On-screen Show (4:3)</PresentationFormat>
  <Paragraphs>64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GLOBALIZATION</vt:lpstr>
      <vt:lpstr>Objectives of Globalization</vt:lpstr>
      <vt:lpstr>Features of Globalization</vt:lpstr>
      <vt:lpstr>Foreign Aid and Trade</vt:lpstr>
      <vt:lpstr>Globalisation and growth, poverty and inequality</vt:lpstr>
      <vt:lpstr>ﬁve arguments related to globalisation</vt:lpstr>
      <vt:lpstr>Slide 7</vt:lpstr>
      <vt:lpstr>Why some country poor despite exposure to capitalism?</vt:lpstr>
      <vt:lpstr>Dependency  by Raul Prebisch </vt:lpstr>
      <vt:lpstr>Slide 10</vt:lpstr>
      <vt:lpstr>Slide 11</vt:lpstr>
      <vt:lpstr>Criticism of Dependency theory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GLOBALIZATION</dc:title>
  <dc:creator>Armina</dc:creator>
  <cp:lastModifiedBy>Armina</cp:lastModifiedBy>
  <cp:revision>35</cp:revision>
  <dcterms:created xsi:type="dcterms:W3CDTF">2020-02-24T16:16:37Z</dcterms:created>
  <dcterms:modified xsi:type="dcterms:W3CDTF">2020-03-03T16:42:21Z</dcterms:modified>
</cp:coreProperties>
</file>