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CC29D-6D18-47E5-A5DE-6DEACC0F89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CC29D-6D18-47E5-A5DE-6DEACC0F89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CC29D-6D18-47E5-A5DE-6DEACC0F89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CC29D-6D18-47E5-A5DE-6DEACC0F89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CC29D-6D18-47E5-A5DE-6DEACC0F89C8}"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ECC29D-6D18-47E5-A5DE-6DEACC0F89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ECC29D-6D18-47E5-A5DE-6DEACC0F89C8}"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ECC29D-6D18-47E5-A5DE-6DEACC0F89C8}"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CC29D-6D18-47E5-A5DE-6DEACC0F89C8}"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CC29D-6D18-47E5-A5DE-6DEACC0F89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CC29D-6D18-47E5-A5DE-6DEACC0F89C8}"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B65E0-C12F-41F3-B626-5CC0E4AACE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CC29D-6D18-47E5-A5DE-6DEACC0F89C8}" type="datetimeFigureOut">
              <a:rPr lang="en-US" smtClean="0"/>
              <a:pPr/>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B65E0-C12F-41F3-B626-5CC0E4AAC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523999"/>
          </a:xfrm>
        </p:spPr>
        <p:txBody>
          <a:bodyPr>
            <a:normAutofit fontScale="90000"/>
          </a:bodyPr>
          <a:lstStyle/>
          <a:p>
            <a:r>
              <a:rPr lang="en-US" b="1" dirty="0" smtClean="0"/>
              <a:t>ETHICAL THEORIES</a:t>
            </a:r>
            <a:br>
              <a:rPr lang="en-US" b="1" dirty="0" smtClean="0"/>
            </a:br>
            <a:r>
              <a:rPr lang="en-US" b="1" dirty="0">
                <a:solidFill>
                  <a:srgbClr val="FF0000"/>
                </a:solidFill>
              </a:rPr>
              <a:t>What Is a Moral </a:t>
            </a:r>
            <a:r>
              <a:rPr lang="en-US" b="1" dirty="0" smtClean="0">
                <a:solidFill>
                  <a:srgbClr val="FF0000"/>
                </a:solidFill>
              </a:rPr>
              <a:t>Theory and how it functions?</a:t>
            </a:r>
            <a:endParaRPr lang="en-US" b="1" dirty="0">
              <a:solidFill>
                <a:srgbClr val="FF0000"/>
              </a:solidFill>
            </a:endParaRPr>
          </a:p>
        </p:txBody>
      </p:sp>
      <p:sp>
        <p:nvSpPr>
          <p:cNvPr id="3" name="Subtitle 2"/>
          <p:cNvSpPr>
            <a:spLocks noGrp="1"/>
          </p:cNvSpPr>
          <p:nvPr>
            <p:ph type="subTitle" idx="1"/>
          </p:nvPr>
        </p:nvSpPr>
        <p:spPr>
          <a:xfrm>
            <a:off x="838200" y="2438400"/>
            <a:ext cx="7391400" cy="3733800"/>
          </a:xfrm>
        </p:spPr>
        <p:txBody>
          <a:bodyPr>
            <a:normAutofit/>
          </a:bodyPr>
          <a:lstStyle/>
          <a:p>
            <a:pPr algn="just"/>
            <a:r>
              <a:rPr lang="en-US" dirty="0" smtClean="0">
                <a:solidFill>
                  <a:schemeClr val="tx1"/>
                </a:solidFill>
              </a:rPr>
              <a:t>A moral theory defines terms in uniform ways and links ideas and problems together in consistent ways [ Harris, Pritchard, </a:t>
            </a:r>
            <a:r>
              <a:rPr lang="en-US" dirty="0" smtClean="0">
                <a:solidFill>
                  <a:schemeClr val="tx1"/>
                </a:solidFill>
              </a:rPr>
              <a:t>and </a:t>
            </a:r>
            <a:r>
              <a:rPr lang="en-US" dirty="0" err="1" smtClean="0">
                <a:solidFill>
                  <a:schemeClr val="tx1"/>
                </a:solidFill>
              </a:rPr>
              <a:t>Rabins</a:t>
            </a:r>
            <a:r>
              <a:rPr lang="en-US" dirty="0" smtClean="0">
                <a:solidFill>
                  <a:schemeClr val="tx1"/>
                </a:solidFill>
              </a:rPr>
              <a:t>, </a:t>
            </a:r>
            <a:r>
              <a:rPr lang="en-US" dirty="0" smtClean="0">
                <a:solidFill>
                  <a:schemeClr val="tx1"/>
                </a:solidFill>
              </a:rPr>
              <a:t>2000 ]. </a:t>
            </a:r>
          </a:p>
          <a:p>
            <a:pPr algn="just"/>
            <a:r>
              <a:rPr lang="en-US" dirty="0">
                <a:solidFill>
                  <a:schemeClr val="tx1"/>
                </a:solidFill>
              </a:rPr>
              <a:t>This is exactly how the </a:t>
            </a:r>
            <a:r>
              <a:rPr lang="en-US" dirty="0" smtClean="0">
                <a:solidFill>
                  <a:schemeClr val="tx1"/>
                </a:solidFill>
              </a:rPr>
              <a:t>scientific </a:t>
            </a:r>
            <a:r>
              <a:rPr lang="en-US" dirty="0">
                <a:solidFill>
                  <a:schemeClr val="tx1"/>
                </a:solidFill>
              </a:rPr>
              <a:t>theories</a:t>
            </a:r>
          </a:p>
          <a:p>
            <a:pPr algn="just"/>
            <a:r>
              <a:rPr lang="en-US" dirty="0">
                <a:solidFill>
                  <a:schemeClr val="tx1"/>
                </a:solidFill>
              </a:rPr>
              <a:t>used in other engineering classes function</a:t>
            </a:r>
            <a:r>
              <a:rPr lang="en-US" dirty="0"/>
              <a:t>.</a:t>
            </a:r>
            <a:endParaRPr lang="en-US" dirty="0">
              <a:solidFill>
                <a:schemeClr val="tx1"/>
              </a:solidFill>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676400" y="0"/>
            <a:ext cx="6477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7030A0"/>
                </a:solidFill>
              </a:rPr>
              <a:t>Right ethics by John Locke</a:t>
            </a:r>
            <a:endParaRPr lang="en-US" sz="5400" b="1" dirty="0">
              <a:solidFill>
                <a:srgbClr val="7030A0"/>
              </a:solidFill>
            </a:endParaRPr>
          </a:p>
        </p:txBody>
      </p:sp>
      <p:sp>
        <p:nvSpPr>
          <p:cNvPr id="3" name="Content Placeholder 2"/>
          <p:cNvSpPr>
            <a:spLocks noGrp="1"/>
          </p:cNvSpPr>
          <p:nvPr>
            <p:ph idx="1"/>
          </p:nvPr>
        </p:nvSpPr>
        <p:spPr/>
        <p:txBody>
          <a:bodyPr>
            <a:normAutofit/>
          </a:bodyPr>
          <a:lstStyle/>
          <a:p>
            <a:pPr algn="just">
              <a:buNone/>
            </a:pPr>
            <a:r>
              <a:rPr lang="en-US" dirty="0" smtClean="0"/>
              <a:t>Right ethics was largely formulated by John Locke (1632–1704), whose statement that humans have the </a:t>
            </a:r>
            <a:r>
              <a:rPr lang="en-US" dirty="0" smtClean="0">
                <a:solidFill>
                  <a:srgbClr val="FF0000"/>
                </a:solidFill>
              </a:rPr>
              <a:t>right to life, liberty, and property was paraphrased </a:t>
            </a:r>
            <a:r>
              <a:rPr lang="en-US" dirty="0" smtClean="0"/>
              <a:t>in the Declaration of Independence of the soon-to-be United States of America in 1776. </a:t>
            </a:r>
            <a:r>
              <a:rPr lang="en-US" dirty="0" smtClean="0">
                <a:solidFill>
                  <a:srgbClr val="FF0000"/>
                </a:solidFill>
              </a:rPr>
              <a:t>Rights ethics holds that people have fundamental rights </a:t>
            </a:r>
            <a:r>
              <a:rPr lang="en-US" dirty="0" smtClean="0"/>
              <a:t>that other people have a duty to respect.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normAutofit fontScale="90000"/>
          </a:bodyPr>
          <a:lstStyle/>
          <a:p>
            <a:r>
              <a:rPr lang="en-US" sz="3200" b="1" dirty="0" smtClean="0">
                <a:solidFill>
                  <a:srgbClr val="FF0000"/>
                </a:solidFill>
              </a:rPr>
              <a:t> </a:t>
            </a:r>
            <a:br>
              <a:rPr lang="en-US" sz="3200" b="1" dirty="0" smtClean="0">
                <a:solidFill>
                  <a:srgbClr val="FF0000"/>
                </a:solidFill>
              </a:rPr>
            </a:br>
            <a:r>
              <a:rPr lang="en-US" sz="3200" b="1" dirty="0" smtClean="0">
                <a:solidFill>
                  <a:srgbClr val="FF0000"/>
                </a:solidFill>
              </a:rPr>
              <a:t>Both theories are the two different sides of the same coin and</a:t>
            </a:r>
            <a:br>
              <a:rPr lang="en-US" sz="3200" b="1" dirty="0" smtClean="0">
                <a:solidFill>
                  <a:srgbClr val="FF0000"/>
                </a:solidFill>
              </a:rPr>
            </a:br>
            <a:r>
              <a:rPr lang="en-US" sz="3200" b="1" dirty="0" smtClean="0">
                <a:solidFill>
                  <a:srgbClr val="FF0000"/>
                </a:solidFill>
              </a:rPr>
              <a:t> achieve the same end</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In duty ethics, people have duties, an important one of which is to protect the rights of others.</a:t>
            </a:r>
          </a:p>
          <a:p>
            <a:r>
              <a:rPr lang="en-US" dirty="0" smtClean="0"/>
              <a:t>And in rights ethics, people have fundamental rights that others have duties to protect.</a:t>
            </a:r>
          </a:p>
          <a:p>
            <a:r>
              <a:rPr lang="en-US" dirty="0" smtClean="0"/>
              <a:t>As </a:t>
            </a:r>
            <a:r>
              <a:rPr lang="en-US" dirty="0" smtClean="0">
                <a:solidFill>
                  <a:srgbClr val="C00000"/>
                </a:solidFill>
              </a:rPr>
              <a:t>per Kant we have duties to ourselves, as we are rational and autonomous beings</a:t>
            </a:r>
            <a:r>
              <a:rPr lang="en-US" dirty="0" smtClean="0">
                <a:solidFill>
                  <a:srgbClr val="002060"/>
                </a:solidFill>
              </a:rPr>
              <a:t>. </a:t>
            </a:r>
            <a:r>
              <a:rPr lang="en-US" dirty="0" smtClean="0">
                <a:solidFill>
                  <a:srgbClr val="C00000"/>
                </a:solidFill>
              </a:rPr>
              <a:t>We have a duty not to commit suicide; a duty to develop our talents and a duty to avoid harmful drugs.</a:t>
            </a:r>
            <a:r>
              <a:rPr lang="en-US" dirty="0" smtClean="0"/>
              <a:t> Kant insisted that </a:t>
            </a:r>
            <a:r>
              <a:rPr lang="en-US" dirty="0" smtClean="0">
                <a:solidFill>
                  <a:srgbClr val="C00000"/>
                </a:solidFill>
              </a:rPr>
              <a:t>moral duties </a:t>
            </a:r>
            <a:r>
              <a:rPr lang="en-US" dirty="0" smtClean="0"/>
              <a:t>are categorical imperatives. They are commands that we impose on ourselves as well as other rational beings. </a:t>
            </a:r>
            <a:r>
              <a:rPr lang="en-US" dirty="0" smtClean="0">
                <a:solidFill>
                  <a:srgbClr val="C00000"/>
                </a:solidFill>
              </a:rPr>
              <a:t>For example, we should be honest because honesty is required by duty</a:t>
            </a:r>
            <a:r>
              <a:rPr lang="en-US" dirty="0" smtClean="0"/>
              <a:t>. </a:t>
            </a:r>
            <a:r>
              <a:rPr lang="en-US" dirty="0" smtClean="0">
                <a:solidFill>
                  <a:srgbClr val="C00000"/>
                </a:solidFill>
              </a:rPr>
              <a:t>A businessman is to be honest because honesty pays — in terms of profits from customers and from avoiding jail for dishonesty</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Examples with problems</a:t>
            </a:r>
            <a:endParaRPr lang="en-US" b="1"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Like utilitarianism, there are problems with the duty and right ethics theories that must be considered. </a:t>
            </a:r>
          </a:p>
          <a:p>
            <a:r>
              <a:rPr lang="en-US" dirty="0" smtClean="0"/>
              <a:t>First the basic rights of one person (or group) may conflict with the basic rights of another group. </a:t>
            </a:r>
          </a:p>
          <a:p>
            <a:r>
              <a:rPr lang="en-US" dirty="0" smtClean="0">
                <a:solidFill>
                  <a:srgbClr val="C00000"/>
                </a:solidFill>
              </a:rPr>
              <a:t>How do we decide whose rights have priority? </a:t>
            </a:r>
          </a:p>
          <a:p>
            <a:r>
              <a:rPr lang="en-US" dirty="0" smtClean="0"/>
              <a:t>In the example of the building of dam if the dam is located in the land of people or harms the land of the people then the property right is enough to stop the dam project. However, there is a need for others living in nearby</a:t>
            </a:r>
          </a:p>
          <a:p>
            <a:r>
              <a:rPr lang="en-US" dirty="0" smtClean="0"/>
              <a:t>communities to have a reliable water supply and to be safe from continual flooding.</a:t>
            </a:r>
          </a:p>
          <a:p>
            <a:r>
              <a:rPr lang="en-US" dirty="0" smtClean="0"/>
              <a:t>Whose rights are paramount here? Rights and duty ethics don’t resolve this conflict</a:t>
            </a:r>
          </a:p>
          <a:p>
            <a:r>
              <a:rPr lang="en-US" dirty="0" smtClean="0"/>
              <a:t>very well; hence, the utilitarian approach of trying to determine the most </a:t>
            </a:r>
            <a:r>
              <a:rPr lang="en-US" smtClean="0"/>
              <a:t>good is </a:t>
            </a:r>
            <a:r>
              <a:rPr lang="en-US" dirty="0" smtClean="0"/>
              <a:t> </a:t>
            </a:r>
            <a:r>
              <a:rPr lang="en-US" smtClean="0"/>
              <a:t>more </a:t>
            </a:r>
            <a:r>
              <a:rPr lang="en-US" dirty="0" smtClean="0"/>
              <a:t>useful in this case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However, there is a need for others living in nearby communities to have a reliable water supply and to be safe from continual flooding.</a:t>
            </a:r>
          </a:p>
          <a:p>
            <a:pPr algn="just"/>
            <a:r>
              <a:rPr lang="en-US" dirty="0" smtClean="0">
                <a:solidFill>
                  <a:srgbClr val="C00000"/>
                </a:solidFill>
              </a:rPr>
              <a:t>Whose rights are paramount here? Rights and duty ethics don’t resolve this conflict very well; </a:t>
            </a:r>
            <a:r>
              <a:rPr lang="en-US" dirty="0" smtClean="0"/>
              <a:t>hence, the utilitarian approach of trying to determine the most good is more useful in this case. </a:t>
            </a:r>
          </a:p>
          <a:p>
            <a:pPr algn="just"/>
            <a:r>
              <a:rPr lang="en-US" dirty="0" smtClean="0">
                <a:solidFill>
                  <a:srgbClr val="C00000"/>
                </a:solidFill>
              </a:rPr>
              <a:t>Second problem </a:t>
            </a:r>
            <a:r>
              <a:rPr lang="en-US" dirty="0" smtClean="0"/>
              <a:t>with duty and rights ethics is that </a:t>
            </a:r>
            <a:r>
              <a:rPr lang="en-US" dirty="0" smtClean="0">
                <a:solidFill>
                  <a:srgbClr val="C00000"/>
                </a:solidFill>
              </a:rPr>
              <a:t>these theories don’t always account for the overall good of society very well.</a:t>
            </a:r>
            <a:r>
              <a:rPr lang="en-US" dirty="0" smtClean="0"/>
              <a:t> </a:t>
            </a:r>
          </a:p>
          <a:p>
            <a:pPr algn="just"/>
            <a:r>
              <a:rPr lang="en-US" dirty="0" smtClean="0"/>
              <a:t>Since the emphasis is on the individual, the good of a single individual can be paramount compared to what is good for society as a whole. </a:t>
            </a:r>
          </a:p>
          <a:p>
            <a:pPr algn="just"/>
            <a:r>
              <a:rPr lang="en-US" dirty="0" smtClean="0"/>
              <a:t>Thus, any complete analysis of </a:t>
            </a:r>
            <a:r>
              <a:rPr lang="en-US" dirty="0" smtClean="0">
                <a:solidFill>
                  <a:srgbClr val="C00000"/>
                </a:solidFill>
              </a:rPr>
              <a:t>an ethical problem must incorporate multiple theories if valid conclusions are to be drawn.</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Virtue Ethics (tied to personal character)</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t>Fundamentally, virtue ethics is interested in determining what kind of people we should be. In virtue ethics, actions are considered right if they support good character traits (virtues) and wrong if they support bad character traits (vices) [ </a:t>
            </a:r>
            <a:r>
              <a:rPr lang="en-US" dirty="0" err="1" smtClean="0"/>
              <a:t>Schinzinger</a:t>
            </a:r>
            <a:r>
              <a:rPr lang="en-US" dirty="0" smtClean="0"/>
              <a:t> and Martin, 2000. </a:t>
            </a:r>
          </a:p>
          <a:p>
            <a:pPr algn="just"/>
            <a:r>
              <a:rPr lang="en-US" dirty="0" smtClean="0"/>
              <a:t>Virtue ethics </a:t>
            </a:r>
            <a:r>
              <a:rPr lang="en-US" dirty="0" smtClean="0">
                <a:solidFill>
                  <a:srgbClr val="C00000"/>
                </a:solidFill>
              </a:rPr>
              <a:t>focuses on </a:t>
            </a:r>
            <a:r>
              <a:rPr lang="en-US" dirty="0" smtClean="0"/>
              <a:t>words such as </a:t>
            </a:r>
            <a:r>
              <a:rPr lang="en-US" dirty="0" smtClean="0">
                <a:solidFill>
                  <a:srgbClr val="C00000"/>
                </a:solidFill>
              </a:rPr>
              <a:t>responsibility</a:t>
            </a:r>
            <a:r>
              <a:rPr lang="en-US" dirty="0" smtClean="0">
                <a:solidFill>
                  <a:srgbClr val="C00000"/>
                </a:solidFill>
              </a:rPr>
              <a:t>, honesty, competence, and loyalty, which are virtues. O</a:t>
            </a:r>
            <a:r>
              <a:rPr lang="en-US" dirty="0" smtClean="0"/>
              <a:t>ther virtues might </a:t>
            </a:r>
            <a:r>
              <a:rPr lang="en-US" dirty="0" smtClean="0">
                <a:solidFill>
                  <a:srgbClr val="C00000"/>
                </a:solidFill>
              </a:rPr>
              <a:t>include trustworthiness, fairness, caring</a:t>
            </a:r>
            <a:r>
              <a:rPr lang="en-US" dirty="0" smtClean="0"/>
              <a:t>, </a:t>
            </a:r>
            <a:r>
              <a:rPr lang="en-US" dirty="0" smtClean="0">
                <a:solidFill>
                  <a:srgbClr val="C00000"/>
                </a:solidFill>
              </a:rPr>
              <a:t>citizenship, and respect</a:t>
            </a:r>
            <a:r>
              <a:rPr lang="en-US" dirty="0" smtClean="0"/>
              <a:t>. </a:t>
            </a:r>
            <a:r>
              <a:rPr lang="en-US" dirty="0" smtClean="0">
                <a:solidFill>
                  <a:srgbClr val="C00000"/>
                </a:solidFill>
              </a:rPr>
              <a:t>Vices</a:t>
            </a:r>
            <a:r>
              <a:rPr lang="en-US" dirty="0" smtClean="0"/>
              <a:t> could include dishonesty, disloyalty, irresponsibility, or incompetence. </a:t>
            </a:r>
          </a:p>
          <a:p>
            <a:pPr algn="just"/>
            <a:r>
              <a:rPr lang="en-US" dirty="0" smtClean="0"/>
              <a:t>However, personal morality cannot, or at any rate should not, be separated from professional morality. </a:t>
            </a:r>
            <a:r>
              <a:rPr lang="en-US" dirty="0" smtClean="0">
                <a:solidFill>
                  <a:srgbClr val="C00000"/>
                </a:solidFill>
              </a:rPr>
              <a:t>If a behavior is virtuous in the individual’s personal life, the behavior is virtuous in his or her professional life as well.</a:t>
            </a:r>
            <a:endParaRPr lang="en-US"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Continue…. Application </a:t>
            </a:r>
            <a:endParaRPr lang="en-US" dirty="0">
              <a:solidFill>
                <a:srgbClr val="C00000"/>
              </a:solidFill>
            </a:endParaRP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smtClean="0"/>
              <a:t>However, we can use virtue ethics in our engineering career by answering questions such as: </a:t>
            </a:r>
          </a:p>
          <a:p>
            <a:r>
              <a:rPr lang="en-US" dirty="0" smtClean="0">
                <a:solidFill>
                  <a:srgbClr val="C00000"/>
                </a:solidFill>
              </a:rPr>
              <a:t>Is this action honest? </a:t>
            </a:r>
          </a:p>
          <a:p>
            <a:r>
              <a:rPr lang="en-US" dirty="0" smtClean="0">
                <a:solidFill>
                  <a:srgbClr val="C00000"/>
                </a:solidFill>
              </a:rPr>
              <a:t>Will this action demonstrate loyalty to my community and/or my employer?</a:t>
            </a:r>
          </a:p>
          <a:p>
            <a:r>
              <a:rPr lang="en-US" dirty="0" smtClean="0">
                <a:solidFill>
                  <a:srgbClr val="C00000"/>
                </a:solidFill>
              </a:rPr>
              <a:t>Have I acted in a responsible fashion?</a:t>
            </a:r>
          </a:p>
          <a:p>
            <a:r>
              <a:rPr lang="en-US" dirty="0" smtClean="0"/>
              <a:t> Often, the answer to these questions makes the proper course of action obvious. </a:t>
            </a:r>
          </a:p>
          <a:p>
            <a:r>
              <a:rPr lang="en-US" dirty="0" smtClean="0">
                <a:solidFill>
                  <a:srgbClr val="C00000"/>
                </a:solidFill>
              </a:rPr>
              <a:t>To use virtue ethics analysis of an ethical problem, you should first identify the virtues or vices that are applicable to the situation</a:t>
            </a:r>
            <a:r>
              <a:rPr lang="en-US" dirty="0" smtClean="0"/>
              <a:t>.</a:t>
            </a:r>
          </a:p>
          <a:p>
            <a:r>
              <a:rPr lang="en-US" dirty="0" smtClean="0"/>
              <a:t>Then, determine what course of action each of these suggests.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rgbClr val="C00000"/>
                </a:solidFill>
              </a:rPr>
              <a:t>Criticisms</a:t>
            </a:r>
            <a:endParaRPr lang="en-US" sz="6600" b="1"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Problems can arise with words that on the face seem to be virtues, but can actually lead to vices. </a:t>
            </a:r>
          </a:p>
          <a:p>
            <a:r>
              <a:rPr lang="en-US" dirty="0" smtClean="0"/>
              <a:t>For example, the concept of “</a:t>
            </a:r>
            <a:r>
              <a:rPr lang="en-US" dirty="0" smtClean="0">
                <a:solidFill>
                  <a:srgbClr val="C00000"/>
                </a:solidFill>
              </a:rPr>
              <a:t>honor”</a:t>
            </a:r>
            <a:r>
              <a:rPr lang="en-US" dirty="0" smtClean="0"/>
              <a:t> has been around for centuries and is often viewed positively. One sense of the word “</a:t>
            </a:r>
            <a:r>
              <a:rPr lang="en-US" dirty="0" smtClean="0">
                <a:solidFill>
                  <a:srgbClr val="C00000"/>
                </a:solidFill>
              </a:rPr>
              <a:t>honor” is a code of dignity, integrity, and pride</a:t>
            </a:r>
            <a:r>
              <a:rPr lang="en-US" dirty="0" smtClean="0"/>
              <a:t>. Honor may seem like a very positive thing, especially the aspects related to integrity.  </a:t>
            </a:r>
            <a:r>
              <a:rPr lang="en-US" dirty="0" smtClean="0">
                <a:solidFill>
                  <a:srgbClr val="C00000"/>
                </a:solidFill>
              </a:rPr>
              <a:t>But the aspects related to pride can often have negative consequences.</a:t>
            </a:r>
          </a:p>
          <a:p>
            <a:r>
              <a:rPr lang="en-US" dirty="0" smtClean="0"/>
              <a:t>There are numerous </a:t>
            </a:r>
            <a:r>
              <a:rPr lang="en-US" dirty="0" smtClean="0">
                <a:solidFill>
                  <a:srgbClr val="C00000"/>
                </a:solidFill>
              </a:rPr>
              <a:t>examples in history of wars </a:t>
            </a:r>
            <a:r>
              <a:rPr lang="en-US" dirty="0" smtClean="0"/>
              <a:t>that have been fought and </a:t>
            </a:r>
            <a:r>
              <a:rPr lang="en-US" dirty="0" smtClean="0">
                <a:solidFill>
                  <a:srgbClr val="C00000"/>
                </a:solidFill>
              </a:rPr>
              <a:t>atrocities committed in order to preserve the honor of an individual </a:t>
            </a:r>
            <a:r>
              <a:rPr lang="en-US" dirty="0" smtClean="0"/>
              <a:t>or nation. </a:t>
            </a:r>
          </a:p>
          <a:p>
            <a:r>
              <a:rPr lang="en-US" dirty="0" smtClean="0">
                <a:solidFill>
                  <a:srgbClr val="C00000"/>
                </a:solidFill>
              </a:rPr>
              <a:t>Individuals have often committed crimes as a way of preserving their honor</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the virtue ethics, it is important to ensure that the traits you identify as virtues are indeed virtuous and will not lead to negative consequences.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Which Theory to Use?</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solidFill>
                  <a:srgbClr val="C00000"/>
                </a:solidFill>
              </a:rPr>
              <a:t>How do </a:t>
            </a:r>
            <a:r>
              <a:rPr lang="en-US" dirty="0" smtClean="0">
                <a:solidFill>
                  <a:srgbClr val="C00000"/>
                </a:solidFill>
              </a:rPr>
              <a:t>we decide which theory is applicable to a given problem? </a:t>
            </a:r>
            <a:r>
              <a:rPr lang="en-US" dirty="0" smtClean="0"/>
              <a:t>The good news is that in solving ethical problems, we don’t have to choose from among these theories. </a:t>
            </a:r>
          </a:p>
          <a:p>
            <a:r>
              <a:rPr lang="en-US" dirty="0" smtClean="0"/>
              <a:t>Rather we can </a:t>
            </a:r>
            <a:r>
              <a:rPr lang="en-US" dirty="0" smtClean="0">
                <a:solidFill>
                  <a:srgbClr val="C00000"/>
                </a:solidFill>
              </a:rPr>
              <a:t>use all these to analyze a problem from different angles and</a:t>
            </a:r>
            <a:r>
              <a:rPr lang="en-US" dirty="0" smtClean="0"/>
              <a:t> see what result each of the theories gives us. This allows us to examine a problem from different perspectives to see what conclusion each one reaches. </a:t>
            </a:r>
            <a:r>
              <a:rPr lang="en-US" dirty="0" smtClean="0">
                <a:solidFill>
                  <a:srgbClr val="C00000"/>
                </a:solidFill>
              </a:rPr>
              <a:t>Frequently, the result will be the same even though the theories are very different. </a:t>
            </a:r>
            <a:endParaRPr lang="en-US"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Ethical Theories</a:t>
            </a:r>
            <a:endParaRPr lang="en-US" b="1" dirty="0"/>
          </a:p>
        </p:txBody>
      </p:sp>
      <p:sp>
        <p:nvSpPr>
          <p:cNvPr id="3" name="Content Placeholder 2"/>
          <p:cNvSpPr>
            <a:spLocks noGrp="1"/>
          </p:cNvSpPr>
          <p:nvPr>
            <p:ph idx="1"/>
          </p:nvPr>
        </p:nvSpPr>
        <p:spPr/>
        <p:txBody>
          <a:bodyPr/>
          <a:lstStyle/>
          <a:p>
            <a:r>
              <a:rPr lang="en-US" dirty="0" smtClean="0"/>
              <a:t>There are </a:t>
            </a:r>
            <a:r>
              <a:rPr lang="en-US" dirty="0" smtClean="0">
                <a:solidFill>
                  <a:srgbClr val="FF0000"/>
                </a:solidFill>
              </a:rPr>
              <a:t>four ethical theories </a:t>
            </a:r>
            <a:r>
              <a:rPr lang="en-US" dirty="0" smtClean="0"/>
              <a:t>that will be considered here, each differing according to what is held to be the most important moral concept.</a:t>
            </a:r>
          </a:p>
          <a:p>
            <a:pPr marL="514350" indent="-514350">
              <a:buAutoNum type="arabicPeriod"/>
            </a:pPr>
            <a:r>
              <a:rPr lang="en-US" i="1" dirty="0" smtClean="0">
                <a:solidFill>
                  <a:srgbClr val="0070C0"/>
                </a:solidFill>
              </a:rPr>
              <a:t>Utilitarianism</a:t>
            </a:r>
          </a:p>
          <a:p>
            <a:pPr marL="514350" indent="-514350">
              <a:buAutoNum type="arabicPeriod"/>
            </a:pPr>
            <a:r>
              <a:rPr lang="en-US" i="1" dirty="0" smtClean="0">
                <a:solidFill>
                  <a:srgbClr val="0070C0"/>
                </a:solidFill>
              </a:rPr>
              <a:t>Duty ethics</a:t>
            </a:r>
          </a:p>
          <a:p>
            <a:pPr marL="514350" indent="-514350">
              <a:buAutoNum type="arabicPeriod"/>
            </a:pPr>
            <a:r>
              <a:rPr lang="en-US" i="1" dirty="0" smtClean="0">
                <a:solidFill>
                  <a:srgbClr val="0070C0"/>
                </a:solidFill>
              </a:rPr>
              <a:t>Rights ethics </a:t>
            </a:r>
          </a:p>
          <a:p>
            <a:pPr marL="514350" indent="-514350">
              <a:buAutoNum type="arabicPeriod"/>
            </a:pPr>
            <a:r>
              <a:rPr lang="en-US" i="1" dirty="0" smtClean="0">
                <a:solidFill>
                  <a:srgbClr val="0070C0"/>
                </a:solidFill>
              </a:rPr>
              <a:t> Virtue ethics</a:t>
            </a:r>
            <a:endParaRPr lang="en-US"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Examples</a:t>
            </a:r>
            <a:endParaRPr lang="en-US" b="1"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algn="just">
              <a:buNone/>
            </a:pPr>
            <a:r>
              <a:rPr lang="en-US" dirty="0" smtClean="0"/>
              <a:t> </a:t>
            </a:r>
            <a:r>
              <a:rPr lang="en-US" sz="4200" dirty="0" smtClean="0"/>
              <a:t>for example, </a:t>
            </a:r>
            <a:r>
              <a:rPr lang="en-US" sz="4200" dirty="0" smtClean="0">
                <a:solidFill>
                  <a:srgbClr val="C00000"/>
                </a:solidFill>
              </a:rPr>
              <a:t>a chemical plant </a:t>
            </a:r>
            <a:r>
              <a:rPr lang="en-US" sz="4200" dirty="0" smtClean="0"/>
              <a:t>near a small city that discharges a hazardous waste into the groundwater. If the city takes its water from wells, the water supply for the city will be compromised and significant health problems for the community may result. </a:t>
            </a:r>
          </a:p>
          <a:p>
            <a:pPr algn="just">
              <a:buNone/>
            </a:pPr>
            <a:endParaRPr lang="en-US" sz="4200" dirty="0" smtClean="0"/>
          </a:p>
          <a:p>
            <a:pPr algn="just">
              <a:buNone/>
            </a:pPr>
            <a:r>
              <a:rPr lang="en-US" sz="4200" dirty="0" smtClean="0"/>
              <a:t>#</a:t>
            </a:r>
            <a:r>
              <a:rPr lang="en-US" sz="4200" dirty="0" smtClean="0">
                <a:solidFill>
                  <a:srgbClr val="C00000"/>
                </a:solidFill>
              </a:rPr>
              <a:t>Rights ethics </a:t>
            </a:r>
            <a:r>
              <a:rPr lang="en-US" sz="4200" dirty="0" smtClean="0"/>
              <a:t>indicates that this pollution is unethical, since it causes harm to many of the residents. </a:t>
            </a:r>
          </a:p>
          <a:p>
            <a:pPr algn="just">
              <a:buNone/>
            </a:pPr>
            <a:endParaRPr lang="en-US" sz="4200" dirty="0" smtClean="0"/>
          </a:p>
          <a:p>
            <a:pPr algn="just">
              <a:buNone/>
            </a:pPr>
            <a:r>
              <a:rPr lang="en-US" sz="4200" dirty="0" smtClean="0"/>
              <a:t>#A </a:t>
            </a:r>
            <a:r>
              <a:rPr lang="en-US" sz="4200" dirty="0" smtClean="0">
                <a:solidFill>
                  <a:srgbClr val="C00000"/>
                </a:solidFill>
              </a:rPr>
              <a:t>utilitarian analysis </a:t>
            </a:r>
            <a:r>
              <a:rPr lang="en-US" sz="4200" dirty="0" smtClean="0"/>
              <a:t>would probably also come to the same conclusion, since the economic benefits of the plant would almost certainly be outweighed by the negative effects of the pollution and the costs required to </a:t>
            </a:r>
            <a:r>
              <a:rPr lang="en-US" sz="4200" smtClean="0"/>
              <a:t>ensurea</a:t>
            </a:r>
            <a:r>
              <a:rPr lang="en-US" sz="4200" dirty="0" smtClean="0"/>
              <a:t> </a:t>
            </a:r>
            <a:r>
              <a:rPr lang="en-US" sz="4200" dirty="0" smtClean="0"/>
              <a:t>safe municipal water supply.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US"/>
          </a:p>
        </p:txBody>
      </p:sp>
      <p:sp>
        <p:nvSpPr>
          <p:cNvPr id="3" name="Content Placeholder 2"/>
          <p:cNvSpPr>
            <a:spLocks noGrp="1"/>
          </p:cNvSpPr>
          <p:nvPr>
            <p:ph idx="1"/>
          </p:nvPr>
        </p:nvSpPr>
        <p:spPr/>
        <p:txBody>
          <a:bodyPr>
            <a:normAutofit/>
          </a:bodyPr>
          <a:lstStyle/>
          <a:p>
            <a:pPr>
              <a:buNone/>
            </a:pPr>
            <a:r>
              <a:rPr lang="en-US" dirty="0" smtClean="0">
                <a:solidFill>
                  <a:srgbClr val="C00000"/>
                </a:solidFill>
              </a:rPr>
              <a:t>Virtue ethics </a:t>
            </a:r>
            <a:r>
              <a:rPr lang="en-US" dirty="0" smtClean="0"/>
              <a:t>would say that discharging wastes into groundwater is irresponsible and harmful to individuals and so shouldn’t be done.</a:t>
            </a:r>
          </a:p>
          <a:p>
            <a:r>
              <a:rPr lang="en-US" dirty="0" smtClean="0"/>
              <a:t>In this case, all of the ethical theories lead to the same 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Theorists</a:t>
            </a:r>
            <a:endParaRPr lang="en-US" sz="7200" b="1"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    Ethical ideas were continually refined during the course of history. Many great thinkers have tried to provide insight into these issues through their writings. For example, </a:t>
            </a:r>
            <a:r>
              <a:rPr lang="en-US" dirty="0" smtClean="0">
                <a:solidFill>
                  <a:srgbClr val="FF0000"/>
                </a:solidFill>
              </a:rPr>
              <a:t>philosophers</a:t>
            </a:r>
            <a:r>
              <a:rPr lang="en-US" dirty="0" smtClean="0"/>
              <a:t> such as </a:t>
            </a:r>
            <a:r>
              <a:rPr lang="en-US" dirty="0" smtClean="0">
                <a:solidFill>
                  <a:srgbClr val="FF0000"/>
                </a:solidFill>
              </a:rPr>
              <a:t>Locke, Kant, and Mill </a:t>
            </a:r>
            <a:r>
              <a:rPr lang="en-US" dirty="0" smtClean="0"/>
              <a:t>wrote about moral and ethical issues.</a:t>
            </a:r>
          </a:p>
          <a:p>
            <a:pPr algn="just">
              <a:buNone/>
            </a:pPr>
            <a:r>
              <a:rPr lang="en-US" dirty="0" smtClean="0"/>
              <a:t>    The thinking of these philosophers is especially important for our study of engineering ethics, since </a:t>
            </a:r>
            <a:r>
              <a:rPr lang="en-US" dirty="0" smtClean="0">
                <a:solidFill>
                  <a:srgbClr val="FF0000"/>
                </a:solidFill>
              </a:rPr>
              <a:t>they did not rely on religion to underpin their moral thinking</a:t>
            </a:r>
            <a:r>
              <a:rPr lang="en-US" dirty="0" smtClean="0"/>
              <a:t>. </a:t>
            </a:r>
            <a:r>
              <a:rPr lang="en-US" dirty="0" smtClean="0">
                <a:solidFill>
                  <a:srgbClr val="FF0000"/>
                </a:solidFill>
              </a:rPr>
              <a:t>Rather, they acknowledged that moral principles are universal</a:t>
            </a:r>
            <a:r>
              <a:rPr lang="en-US" dirty="0" smtClean="0"/>
              <a:t>, regardless of their origin, and are applicable even in secular settings.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8000" b="1" dirty="0" smtClean="0"/>
              <a:t/>
            </a:r>
            <a:br>
              <a:rPr lang="en-US" sz="8000" b="1" dirty="0" smtClean="0"/>
            </a:br>
            <a:r>
              <a:rPr lang="en-US" sz="8000" b="1" dirty="0" smtClean="0"/>
              <a:t>Uses and Criteria</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ethical theories are useful in many respects. </a:t>
            </a:r>
          </a:p>
          <a:p>
            <a:pPr>
              <a:buNone/>
            </a:pPr>
            <a:r>
              <a:rPr lang="en-US" dirty="0" smtClean="0"/>
              <a:t>1. In understanding moral dilemma. They provide clarity, consistency, systematic and comprehensive understanding. </a:t>
            </a:r>
          </a:p>
          <a:p>
            <a:pPr>
              <a:buNone/>
            </a:pPr>
            <a:r>
              <a:rPr lang="en-US" dirty="0" smtClean="0"/>
              <a:t>2. It provides helpful practical guidance in moral issues towards the solution.</a:t>
            </a:r>
          </a:p>
          <a:p>
            <a:pPr>
              <a:buNone/>
            </a:pPr>
            <a:r>
              <a:rPr lang="en-US" dirty="0" smtClean="0"/>
              <a:t> 3. Justifying professional obligations and decisions, and  </a:t>
            </a:r>
          </a:p>
          <a:p>
            <a:pPr>
              <a:buNone/>
            </a:pPr>
            <a:r>
              <a:rPr lang="en-US" dirty="0" smtClean="0"/>
              <a:t>4. In relating ordinary and professional morality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Utilitarianism</a:t>
            </a:r>
            <a:endParaRPr lang="en-US" sz="5400" dirty="0"/>
          </a:p>
        </p:txBody>
      </p:sp>
      <p:sp>
        <p:nvSpPr>
          <p:cNvPr id="3" name="Content Placeholder 2"/>
          <p:cNvSpPr>
            <a:spLocks noGrp="1"/>
          </p:cNvSpPr>
          <p:nvPr>
            <p:ph idx="1"/>
          </p:nvPr>
        </p:nvSpPr>
        <p:spPr/>
        <p:txBody>
          <a:bodyPr/>
          <a:lstStyle/>
          <a:p>
            <a:pPr>
              <a:buNone/>
            </a:pPr>
            <a:r>
              <a:rPr lang="en-US" dirty="0" smtClean="0"/>
              <a:t>Utilitarianism holds that those actions are good that serve to maximize human well-being. utilitarianism is </a:t>
            </a:r>
            <a:r>
              <a:rPr lang="en-US" dirty="0" smtClean="0">
                <a:solidFill>
                  <a:srgbClr val="FF0000"/>
                </a:solidFill>
              </a:rPr>
              <a:t>not on maximizing the well-being of the individual</a:t>
            </a:r>
            <a:r>
              <a:rPr lang="en-US" dirty="0" smtClean="0"/>
              <a:t>, </a:t>
            </a:r>
            <a:r>
              <a:rPr lang="en-US" dirty="0" smtClean="0">
                <a:solidFill>
                  <a:srgbClr val="7030A0"/>
                </a:solidFill>
              </a:rPr>
              <a:t>but rather on maximizing the well-being of society as a whole. </a:t>
            </a:r>
          </a:p>
          <a:p>
            <a:pPr>
              <a:buNone/>
            </a:pPr>
            <a:endParaRPr lang="en-US"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6600" b="1" dirty="0" smtClean="0"/>
              <a:t/>
            </a:r>
            <a:br>
              <a:rPr lang="en-US" sz="6600" b="1" dirty="0" smtClean="0"/>
            </a:br>
            <a:r>
              <a:rPr lang="en-US" sz="6600" b="1" dirty="0" smtClean="0"/>
              <a:t/>
            </a:r>
            <a:br>
              <a:rPr lang="en-US" sz="6600" b="1" dirty="0" smtClean="0"/>
            </a:br>
            <a:r>
              <a:rPr lang="en-US" sz="5300" b="1" dirty="0" smtClean="0"/>
              <a:t>Examples</a:t>
            </a:r>
            <a:br>
              <a:rPr lang="en-US" sz="5300" b="1" dirty="0" smtClean="0"/>
            </a:br>
            <a:r>
              <a:rPr lang="en-US" sz="5300" dirty="0" smtClean="0">
                <a:solidFill>
                  <a:srgbClr val="7030A0"/>
                </a:solidFill>
              </a:rPr>
              <a:t>Building of Dams</a:t>
            </a:r>
            <a:r>
              <a:rPr lang="en-US" sz="6000" dirty="0" smtClean="0"/>
              <a:t/>
            </a:r>
            <a:br>
              <a:rPr lang="en-US" sz="6000" dirty="0" smtClean="0"/>
            </a:br>
            <a:r>
              <a:rPr lang="en-US" sz="6600" b="1" dirty="0" smtClean="0"/>
              <a:t/>
            </a:r>
            <a:br>
              <a:rPr lang="en-US" sz="6600" b="1" dirty="0" smtClean="0"/>
            </a:br>
            <a:endParaRPr lang="en-US" sz="6600" b="1" dirty="0"/>
          </a:p>
        </p:txBody>
      </p:sp>
      <p:sp>
        <p:nvSpPr>
          <p:cNvPr id="3" name="Content Placeholder 2"/>
          <p:cNvSpPr>
            <a:spLocks noGrp="1"/>
          </p:cNvSpPr>
          <p:nvPr>
            <p:ph idx="1"/>
          </p:nvPr>
        </p:nvSpPr>
        <p:spPr>
          <a:xfrm>
            <a:off x="457200" y="1798637"/>
            <a:ext cx="8229600" cy="4373563"/>
          </a:xfrm>
        </p:spPr>
        <p:txBody>
          <a:bodyPr>
            <a:normAutofit fontScale="85000" lnSpcReduction="10000"/>
          </a:bodyPr>
          <a:lstStyle/>
          <a:p>
            <a:pPr>
              <a:buNone/>
            </a:pPr>
            <a:r>
              <a:rPr lang="en-US" dirty="0" smtClean="0"/>
              <a:t> </a:t>
            </a:r>
            <a:r>
              <a:rPr lang="en-US" dirty="0" smtClean="0">
                <a:solidFill>
                  <a:srgbClr val="FF0000"/>
                </a:solidFill>
              </a:rPr>
              <a:t>Dams often lead to great benefit to society by providing </a:t>
            </a:r>
          </a:p>
          <a:p>
            <a:r>
              <a:rPr lang="en-US" dirty="0" smtClean="0"/>
              <a:t>stable supplies of drinking water, </a:t>
            </a:r>
          </a:p>
          <a:p>
            <a:r>
              <a:rPr lang="en-US" dirty="0" smtClean="0"/>
              <a:t>flood control, and </a:t>
            </a:r>
          </a:p>
          <a:p>
            <a:r>
              <a:rPr lang="en-US" dirty="0" smtClean="0"/>
              <a:t>recreational opportunities. </a:t>
            </a:r>
          </a:p>
          <a:p>
            <a:pPr>
              <a:buNone/>
            </a:pPr>
            <a:r>
              <a:rPr lang="en-US" dirty="0" smtClean="0">
                <a:solidFill>
                  <a:srgbClr val="FF0000"/>
                </a:solidFill>
              </a:rPr>
              <a:t>But these benefits often come at the expense of people who live in areas that will be  </a:t>
            </a:r>
          </a:p>
          <a:p>
            <a:pPr>
              <a:buNone/>
            </a:pPr>
            <a:r>
              <a:rPr lang="en-US" dirty="0" smtClean="0"/>
              <a:t>flooded by the dam  </a:t>
            </a:r>
          </a:p>
          <a:p>
            <a:pPr>
              <a:buNone/>
            </a:pPr>
            <a:r>
              <a:rPr lang="en-US" dirty="0" smtClean="0"/>
              <a:t>and are required to find new homes, </a:t>
            </a:r>
          </a:p>
          <a:p>
            <a:pPr>
              <a:buNone/>
            </a:pPr>
            <a:r>
              <a:rPr lang="en-US" dirty="0" smtClean="0"/>
              <a:t>or lose the use of their land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Problems/Criticisms </a:t>
            </a:r>
            <a:endParaRPr lang="en-US" b="1"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Utilitarianism tries to balance the needs of society with the needs of the individual, with an emphasis on what will provide the most benefit to the most people. But it has many problems also.</a:t>
            </a:r>
          </a:p>
          <a:p>
            <a:r>
              <a:rPr lang="en-US" dirty="0" smtClean="0"/>
              <a:t> Sometimes </a:t>
            </a:r>
            <a:r>
              <a:rPr lang="en-US" dirty="0" smtClean="0">
                <a:solidFill>
                  <a:srgbClr val="FF0000"/>
                </a:solidFill>
              </a:rPr>
              <a:t>what is best for everyone may be bad for a particular individual </a:t>
            </a:r>
            <a:r>
              <a:rPr lang="en-US" dirty="0" smtClean="0"/>
              <a:t>or a group of individuals.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70C0"/>
                </a:solidFill>
              </a:rPr>
              <a:t>Problems</a:t>
            </a:r>
            <a:endParaRPr lang="en-US" b="1" dirty="0">
              <a:solidFill>
                <a:srgbClr val="0070C0"/>
              </a:solidFill>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buNone/>
            </a:pPr>
            <a:r>
              <a:rPr lang="en-US" dirty="0" smtClean="0"/>
              <a:t>Another objection to utilitarianism is that its implementation depends greatly on knowing what will lead to the most good. </a:t>
            </a:r>
          </a:p>
          <a:p>
            <a:pPr algn="just">
              <a:buNone/>
            </a:pPr>
            <a:r>
              <a:rPr lang="en-US" dirty="0" smtClean="0">
                <a:solidFill>
                  <a:srgbClr val="FF0000"/>
                </a:solidFill>
              </a:rPr>
              <a:t>It is often impossible to do a complete set of experiments to determine all of the potential outcomes</a:t>
            </a:r>
            <a:r>
              <a:rPr lang="en-US" dirty="0" smtClean="0"/>
              <a:t>, especially when humans are involved as subjects of the experiments. So, maximizing the benefit to society involves guesswork and the risk that the best </a:t>
            </a:r>
            <a:r>
              <a:rPr lang="en-US" dirty="0" smtClean="0">
                <a:solidFill>
                  <a:srgbClr val="FF0000"/>
                </a:solidFill>
              </a:rPr>
              <a:t>guess might be wrong.</a:t>
            </a:r>
          </a:p>
          <a:p>
            <a:pPr algn="just">
              <a:buNone/>
            </a:pPr>
            <a:r>
              <a:rPr lang="en-US" dirty="0" smtClean="0"/>
              <a:t> </a:t>
            </a:r>
            <a:r>
              <a:rPr lang="en-US" dirty="0" smtClean="0">
                <a:solidFill>
                  <a:srgbClr val="FF0000"/>
                </a:solidFill>
              </a:rPr>
              <a:t>Despite these objections, </a:t>
            </a:r>
            <a:r>
              <a:rPr lang="en-US" dirty="0" smtClean="0"/>
              <a:t>utilitarianism is a valuable tool for ethical problem solving, providing one way of looking at engineering ethics cases.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Duty Ethics and Rights Ethics</a:t>
            </a:r>
            <a:endParaRPr lang="en-US" dirty="0">
              <a:solidFill>
                <a:srgbClr val="0070C0"/>
              </a:solidFill>
            </a:endParaRPr>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solidFill>
                  <a:srgbClr val="FF0000"/>
                </a:solidFill>
              </a:rPr>
              <a:t>duty ethics and rights ethics—are similar to each other </a:t>
            </a:r>
            <a:r>
              <a:rPr lang="en-US" dirty="0" smtClean="0"/>
              <a:t>and will be considered together.</a:t>
            </a:r>
          </a:p>
          <a:p>
            <a:pPr algn="just">
              <a:buNone/>
            </a:pPr>
            <a:r>
              <a:rPr lang="en-US" dirty="0" smtClean="0"/>
              <a:t> These theories hold that those </a:t>
            </a:r>
            <a:r>
              <a:rPr lang="en-US" dirty="0" smtClean="0">
                <a:solidFill>
                  <a:srgbClr val="FF0000"/>
                </a:solidFill>
              </a:rPr>
              <a:t>actions are good that respect the rights of the individual</a:t>
            </a:r>
            <a:r>
              <a:rPr lang="en-US" dirty="0" smtClean="0"/>
              <a:t>. Here, good consequences for society as a whole are not the only moral consideration. </a:t>
            </a:r>
          </a:p>
          <a:p>
            <a:pPr algn="just">
              <a:buNone/>
            </a:pPr>
            <a:r>
              <a:rPr lang="en-US" dirty="0" smtClean="0">
                <a:solidFill>
                  <a:srgbClr val="FF0000"/>
                </a:solidFill>
              </a:rPr>
              <a:t>Immanuel Kant (1724–1804), proponent</a:t>
            </a:r>
            <a:r>
              <a:rPr lang="en-US" dirty="0" smtClean="0"/>
              <a:t>--- ethical actions are those actions that could be written down on </a:t>
            </a:r>
            <a:r>
              <a:rPr lang="en-US" dirty="0" smtClean="0">
                <a:solidFill>
                  <a:srgbClr val="002060"/>
                </a:solidFill>
              </a:rPr>
              <a:t>a list of duties</a:t>
            </a:r>
            <a:r>
              <a:rPr lang="en-US" dirty="0" smtClean="0">
                <a:solidFill>
                  <a:srgbClr val="FF0000"/>
                </a:solidFill>
              </a:rPr>
              <a:t>: be honest, don’t cause suffering to other people, be fair to others</a:t>
            </a:r>
            <a:r>
              <a:rPr lang="en-US" dirty="0" smtClean="0"/>
              <a:t>, etc. Ethical acts are a result of proper performance of one’s duties.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1735</Words>
  <Application>Microsoft Office PowerPoint</Application>
  <PresentationFormat>On-screen Show (4:3)</PresentationFormat>
  <Paragraphs>92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ETHICAL THEORIES What Is a Moral Theory and how it functions?</vt:lpstr>
      <vt:lpstr>Types of Ethical Theories</vt:lpstr>
      <vt:lpstr>Theorists</vt:lpstr>
      <vt:lpstr> Uses and Criteria </vt:lpstr>
      <vt:lpstr>Utilitarianism</vt:lpstr>
      <vt:lpstr>  Examples Building of Dams  </vt:lpstr>
      <vt:lpstr>Problems/Criticisms </vt:lpstr>
      <vt:lpstr>Problems</vt:lpstr>
      <vt:lpstr>Duty Ethics and Rights Ethics</vt:lpstr>
      <vt:lpstr>PowerPoint Presentation</vt:lpstr>
      <vt:lpstr>Right ethics by John Locke</vt:lpstr>
      <vt:lpstr>  Both theories are the two different sides of the same coin and  achieve the same end </vt:lpstr>
      <vt:lpstr>Examples with problems</vt:lpstr>
      <vt:lpstr>Continue ……</vt:lpstr>
      <vt:lpstr>Virtue Ethics (tied to personal character)</vt:lpstr>
      <vt:lpstr>Continue…. Application </vt:lpstr>
      <vt:lpstr>Criticisms</vt:lpstr>
      <vt:lpstr>PowerPoint Presentation</vt:lpstr>
      <vt:lpstr>Which Theory to Use?</vt:lpstr>
      <vt:lpstr>Examples</vt:lpstr>
      <vt:lpstr>Continue….</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THEORIES What Is a Moral Theory?</dc:title>
  <dc:creator>Armina</dc:creator>
  <cp:lastModifiedBy>User</cp:lastModifiedBy>
  <cp:revision>61</cp:revision>
  <dcterms:created xsi:type="dcterms:W3CDTF">2020-05-31T08:35:09Z</dcterms:created>
  <dcterms:modified xsi:type="dcterms:W3CDTF">2020-08-10T06:07:04Z</dcterms:modified>
</cp:coreProperties>
</file>