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D60CB45-41FB-48DE-8F02-B777BE0FB82B}" type="datetimeFigureOut">
              <a:rPr lang="en-US" smtClean="0"/>
              <a:t>6/1/2020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7FC9592-B8DB-487B-99E0-5561BE230C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60CB45-41FB-48DE-8F02-B777BE0FB82B}"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60CB45-41FB-48DE-8F02-B777BE0FB82B}"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60CB45-41FB-48DE-8F02-B777BE0FB82B}"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60CB45-41FB-48DE-8F02-B777BE0FB82B}"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C9592-B8DB-487B-99E0-5561BE230C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60CB45-41FB-48DE-8F02-B777BE0FB82B}"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60CB45-41FB-48DE-8F02-B777BE0FB82B}" type="datetimeFigureOut">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60CB45-41FB-48DE-8F02-B777BE0FB82B}" type="datetimeFigureOut">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0CB45-41FB-48DE-8F02-B777BE0FB82B}" type="datetimeFigureOut">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60CB45-41FB-48DE-8F02-B777BE0FB82B}"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C9592-B8DB-487B-99E0-5561BE230C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60CB45-41FB-48DE-8F02-B777BE0FB82B}"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7FC9592-B8DB-487B-99E0-5561BE230CF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60CB45-41FB-48DE-8F02-B777BE0FB82B}" type="datetimeFigureOut">
              <a:rPr lang="en-US" smtClean="0"/>
              <a:t>6/1/2020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FC9592-B8DB-487B-99E0-5561BE230CF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685800"/>
          </a:xfrm>
        </p:spPr>
        <p:txBody>
          <a:bodyPr>
            <a:normAutofit fontScale="90000"/>
          </a:bodyPr>
          <a:lstStyle/>
          <a:p>
            <a:r>
              <a:rPr lang="en-US" dirty="0" smtClean="0"/>
              <a:t>Bhopal Disaster  in 1984, </a:t>
            </a:r>
            <a:endParaRPr lang="en-US" dirty="0"/>
          </a:p>
        </p:txBody>
      </p:sp>
      <p:sp>
        <p:nvSpPr>
          <p:cNvPr id="3" name="Subtitle 2"/>
          <p:cNvSpPr>
            <a:spLocks noGrp="1"/>
          </p:cNvSpPr>
          <p:nvPr>
            <p:ph type="subTitle" idx="1"/>
          </p:nvPr>
        </p:nvSpPr>
        <p:spPr>
          <a:xfrm>
            <a:off x="304800" y="1905000"/>
            <a:ext cx="8534400" cy="4648200"/>
          </a:xfrm>
        </p:spPr>
        <p:txBody>
          <a:bodyPr>
            <a:normAutofit lnSpcReduction="10000"/>
          </a:bodyPr>
          <a:lstStyle/>
          <a:p>
            <a:pPr algn="just"/>
            <a:r>
              <a:rPr lang="en-US" dirty="0" smtClean="0"/>
              <a:t>Caused death over 2000 people, </a:t>
            </a:r>
          </a:p>
          <a:p>
            <a:pPr algn="just"/>
            <a:r>
              <a:rPr lang="en-US" dirty="0" smtClean="0"/>
              <a:t>injured more than  200000 people and</a:t>
            </a:r>
          </a:p>
          <a:p>
            <a:pPr algn="just"/>
            <a:r>
              <a:rPr lang="en-US" dirty="0" smtClean="0"/>
              <a:t> many became </a:t>
            </a:r>
            <a:r>
              <a:rPr lang="en-US" dirty="0" smtClean="0"/>
              <a:t>permanently disabled</a:t>
            </a:r>
            <a:r>
              <a:rPr lang="en-US" dirty="0" smtClean="0"/>
              <a:t>.</a:t>
            </a:r>
          </a:p>
          <a:p>
            <a:pPr algn="just"/>
            <a:r>
              <a:rPr lang="en-US" dirty="0" smtClean="0"/>
              <a:t>Accidentally opened a pressure-relief </a:t>
            </a:r>
            <a:r>
              <a:rPr lang="en-US" dirty="0" smtClean="0"/>
              <a:t>valve on a tank used to store methyl </a:t>
            </a:r>
            <a:r>
              <a:rPr lang="en-US" dirty="0" err="1" smtClean="0"/>
              <a:t>isocyanate</a:t>
            </a:r>
            <a:r>
              <a:rPr lang="en-US" dirty="0" smtClean="0"/>
              <a:t> (MIC) at a Union Carbide plant in Bhopal, India. </a:t>
            </a:r>
            <a:endParaRPr lang="en-US" dirty="0" smtClean="0"/>
          </a:p>
          <a:p>
            <a:pPr algn="just"/>
            <a:r>
              <a:rPr lang="en-US" dirty="0" smtClean="0">
                <a:solidFill>
                  <a:srgbClr val="FF0000"/>
                </a:solidFill>
              </a:rPr>
              <a:t>When </a:t>
            </a:r>
            <a:r>
              <a:rPr lang="en-US" dirty="0" smtClean="0">
                <a:solidFill>
                  <a:srgbClr val="FF0000"/>
                </a:solidFill>
              </a:rPr>
              <a:t>the valve opened</a:t>
            </a:r>
            <a:r>
              <a:rPr lang="en-US" dirty="0" smtClean="0">
                <a:solidFill>
                  <a:srgbClr val="FF0000"/>
                </a:solidFill>
              </a:rPr>
              <a:t>,</a:t>
            </a:r>
          </a:p>
          <a:p>
            <a:pPr algn="just"/>
            <a:r>
              <a:rPr lang="en-US" b="1" dirty="0" smtClean="0"/>
              <a:t> </a:t>
            </a:r>
            <a:r>
              <a:rPr lang="en-US" b="1" dirty="0" smtClean="0">
                <a:solidFill>
                  <a:schemeClr val="bg1"/>
                </a:solidFill>
              </a:rPr>
              <a:t>MIC was released from the </a:t>
            </a:r>
            <a:r>
              <a:rPr lang="en-US" b="1" dirty="0" smtClean="0">
                <a:solidFill>
                  <a:schemeClr val="bg1"/>
                </a:solidFill>
              </a:rPr>
              <a:t>tank </a:t>
            </a:r>
            <a:r>
              <a:rPr lang="en-US" b="1" dirty="0" smtClean="0">
                <a:solidFill>
                  <a:schemeClr val="bg1"/>
                </a:solidFill>
                <a:sym typeface="Wingdings" pitchFamily="2" charset="2"/>
              </a:rPr>
              <a:t>The tank contained 10,000 gallons of MIC, a highly toxic chemical </a:t>
            </a:r>
            <a:r>
              <a:rPr lang="en-US" b="1" dirty="0" smtClean="0">
                <a:solidFill>
                  <a:schemeClr val="bg1"/>
                </a:solidFill>
                <a:sym typeface="Wingdings" pitchFamily="2" charset="2"/>
              </a:rPr>
              <a:t> the leak caused</a:t>
            </a:r>
            <a:r>
              <a:rPr lang="en-US" b="1" dirty="0" smtClean="0">
                <a:solidFill>
                  <a:schemeClr val="bg1"/>
                </a:solidFill>
                <a:sym typeface="Wingdings" pitchFamily="2" charset="2"/>
              </a:rPr>
              <a:t> </a:t>
            </a:r>
            <a:r>
              <a:rPr lang="en-US" b="1" dirty="0" smtClean="0">
                <a:solidFill>
                  <a:schemeClr val="bg1"/>
                </a:solidFill>
              </a:rPr>
              <a:t>a </a:t>
            </a:r>
            <a:r>
              <a:rPr lang="en-US" b="1" dirty="0" smtClean="0">
                <a:solidFill>
                  <a:schemeClr val="bg1"/>
                </a:solidFill>
              </a:rPr>
              <a:t>cloud of toxic gas formed over the area surrounding the plant. </a:t>
            </a:r>
            <a:endParaRPr lang="en-US" b="1"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lgn="just"/>
            <a:r>
              <a:rPr lang="en-US" dirty="0" smtClean="0"/>
              <a:t>Ultimately, some share of the </a:t>
            </a:r>
            <a:r>
              <a:rPr lang="en-US" dirty="0" smtClean="0">
                <a:solidFill>
                  <a:srgbClr val="FF0000"/>
                </a:solidFill>
              </a:rPr>
              <a:t>blame must be borne by the Indian government.</a:t>
            </a:r>
            <a:r>
              <a:rPr lang="en-US" dirty="0" smtClean="0"/>
              <a:t> Unlike in most Western nations, there was very little in the way of safety standards under which U.S. corporations must operate. </a:t>
            </a:r>
            <a:endParaRPr lang="en-US" dirty="0" smtClean="0"/>
          </a:p>
          <a:p>
            <a:pPr algn="just"/>
            <a:r>
              <a:rPr lang="en-US" dirty="0" smtClean="0"/>
              <a:t>In </a:t>
            </a:r>
            <a:r>
              <a:rPr lang="en-US" dirty="0" smtClean="0"/>
              <a:t>fact, </a:t>
            </a:r>
            <a:r>
              <a:rPr lang="en-US" dirty="0" smtClean="0">
                <a:solidFill>
                  <a:srgbClr val="FF0000"/>
                </a:solidFill>
              </a:rPr>
              <a:t>third-world countries have often viewed pollution control and safety regulation as too expensive,</a:t>
            </a:r>
            <a:r>
              <a:rPr lang="en-US" dirty="0" smtClean="0"/>
              <a:t> and </a:t>
            </a:r>
            <a:r>
              <a:rPr lang="en-US" dirty="0" smtClean="0">
                <a:solidFill>
                  <a:srgbClr val="FF0000"/>
                </a:solidFill>
              </a:rPr>
              <a:t>attempts by the industrialized nations to enforce Western-style safety and environmental </a:t>
            </a:r>
            <a:r>
              <a:rPr lang="en-US" dirty="0" smtClean="0"/>
              <a:t> </a:t>
            </a:r>
            <a:r>
              <a:rPr lang="en-US" dirty="0" smtClean="0">
                <a:solidFill>
                  <a:srgbClr val="FF0000"/>
                </a:solidFill>
              </a:rPr>
              <a:t>regulations worldwide are regarded as attempts to keep the economies of developing countries backward [ Atlantic Monthly , March 1987, p. 30].</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 What about local government?</a:t>
            </a:r>
            <a:endParaRPr lang="en-US" dirty="0"/>
          </a:p>
        </p:txBody>
      </p:sp>
      <p:sp>
        <p:nvSpPr>
          <p:cNvPr id="3" name="Content Placeholder 2"/>
          <p:cNvSpPr>
            <a:spLocks noGrp="1"/>
          </p:cNvSpPr>
          <p:nvPr>
            <p:ph idx="1"/>
          </p:nvPr>
        </p:nvSpPr>
        <p:spPr/>
        <p:txBody>
          <a:bodyPr/>
          <a:lstStyle/>
          <a:p>
            <a:pPr algn="just"/>
            <a:r>
              <a:rPr lang="en-US" dirty="0" smtClean="0"/>
              <a:t>In addition, </a:t>
            </a:r>
            <a:r>
              <a:rPr lang="en-US" dirty="0" smtClean="0">
                <a:solidFill>
                  <a:srgbClr val="FF0000"/>
                </a:solidFill>
              </a:rPr>
              <a:t>the local government had no policy or zoning forbidding squatters and others from living so close to a plant where hazardous compounds are stored and used. </a:t>
            </a:r>
            <a:endParaRPr lang="en-US" dirty="0" smtClean="0">
              <a:solidFill>
                <a:srgbClr val="FF0000"/>
              </a:solidFill>
            </a:endParaRPr>
          </a:p>
          <a:p>
            <a:pPr algn="just"/>
            <a:r>
              <a:rPr lang="en-US" dirty="0" smtClean="0">
                <a:solidFill>
                  <a:srgbClr val="FF0000"/>
                </a:solidFill>
              </a:rPr>
              <a:t>But The </a:t>
            </a:r>
            <a:r>
              <a:rPr lang="en-US" dirty="0" smtClean="0">
                <a:solidFill>
                  <a:srgbClr val="FF0000"/>
                </a:solidFill>
              </a:rPr>
              <a:t>bulk of the </a:t>
            </a:r>
            <a:r>
              <a:rPr lang="en-US" b="1" dirty="0" smtClean="0">
                <a:solidFill>
                  <a:srgbClr val="002060"/>
                </a:solidFill>
              </a:rPr>
              <a:t>blame goes to Union Carbide </a:t>
            </a:r>
            <a:r>
              <a:rPr lang="en-US" dirty="0" smtClean="0">
                <a:solidFill>
                  <a:srgbClr val="FF0000"/>
                </a:solidFill>
              </a:rPr>
              <a:t>for </a:t>
            </a:r>
            <a:r>
              <a:rPr lang="en-US" dirty="0" smtClean="0">
                <a:solidFill>
                  <a:srgbClr val="002060"/>
                </a:solidFill>
              </a:rPr>
              <a:t>failure to adequately train and supervise its Indian employees in the maintenance </a:t>
            </a:r>
            <a:r>
              <a:rPr lang="en-US" dirty="0" smtClean="0">
                <a:solidFill>
                  <a:srgbClr val="FF0000"/>
                </a:solidFill>
              </a:rPr>
              <a:t>and </a:t>
            </a:r>
            <a:r>
              <a:rPr lang="en-US" dirty="0" smtClean="0">
                <a:solidFill>
                  <a:srgbClr val="002060"/>
                </a:solidFill>
              </a:rPr>
              <a:t>safety procedures </a:t>
            </a:r>
            <a:r>
              <a:rPr lang="en-US" dirty="0" smtClean="0">
                <a:solidFill>
                  <a:srgbClr val="FF0000"/>
                </a:solidFill>
              </a:rPr>
              <a:t>that are taken for granted in similar plants in the United States.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dirty="0" smtClean="0"/>
              <a:t>Continue…..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endParaRPr lang="en-US" dirty="0" smtClean="0"/>
          </a:p>
          <a:p>
            <a:pPr algn="just"/>
            <a:r>
              <a:rPr lang="en-US" dirty="0" smtClean="0"/>
              <a:t> What responsibility does Union Carbide have for the actions of its subsidiaries? Union Carbide India was 50.9% owned by the parent company. </a:t>
            </a:r>
          </a:p>
          <a:p>
            <a:pPr algn="just"/>
            <a:r>
              <a:rPr lang="en-US" dirty="0" smtClean="0"/>
              <a:t> What duty did Union Carbide have to inform local </a:t>
            </a:r>
            <a:r>
              <a:rPr lang="en-US" dirty="0" smtClean="0"/>
              <a:t>officials </a:t>
            </a:r>
            <a:r>
              <a:rPr lang="en-US" dirty="0" smtClean="0"/>
              <a:t>in India of the potential dangers of manufacturing and storing MIC in India?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US" dirty="0"/>
          </a:p>
        </p:txBody>
      </p:sp>
      <p:sp>
        <p:nvSpPr>
          <p:cNvPr id="3" name="Content Placeholder 2"/>
          <p:cNvSpPr>
            <a:spLocks noGrp="1"/>
          </p:cNvSpPr>
          <p:nvPr>
            <p:ph idx="1"/>
          </p:nvPr>
        </p:nvSpPr>
        <p:spPr>
          <a:xfrm>
            <a:off x="457200" y="1371600"/>
            <a:ext cx="8229600" cy="4953000"/>
          </a:xfrm>
        </p:spPr>
        <p:txBody>
          <a:bodyPr>
            <a:normAutofit/>
          </a:bodyPr>
          <a:lstStyle/>
          <a:p>
            <a:endParaRPr lang="en-US" dirty="0" smtClean="0"/>
          </a:p>
          <a:p>
            <a:r>
              <a:rPr lang="en-US" dirty="0" smtClean="0"/>
              <a:t> In the aftermath of the accident, </a:t>
            </a:r>
            <a:r>
              <a:rPr lang="en-US" b="1" dirty="0" smtClean="0">
                <a:solidFill>
                  <a:srgbClr val="002060"/>
                </a:solidFill>
              </a:rPr>
              <a:t>lawsuits totaling over $250 billion were </a:t>
            </a:r>
            <a:r>
              <a:rPr lang="en-US" b="1" dirty="0" smtClean="0">
                <a:solidFill>
                  <a:srgbClr val="002060"/>
                </a:solidFill>
              </a:rPr>
              <a:t>filed </a:t>
            </a:r>
            <a:r>
              <a:rPr lang="en-US" b="1" dirty="0" smtClean="0">
                <a:solidFill>
                  <a:srgbClr val="002060"/>
                </a:solidFill>
              </a:rPr>
              <a:t>on behalf of the victims of the accident</a:t>
            </a:r>
            <a:r>
              <a:rPr lang="en-US" dirty="0" smtClean="0"/>
              <a:t>. </a:t>
            </a:r>
            <a:endParaRPr lang="en-US" dirty="0" smtClean="0"/>
          </a:p>
          <a:p>
            <a:r>
              <a:rPr lang="en-US" b="1" dirty="0" smtClean="0">
                <a:solidFill>
                  <a:srgbClr val="002060"/>
                </a:solidFill>
              </a:rPr>
              <a:t>Union </a:t>
            </a:r>
            <a:r>
              <a:rPr lang="en-US" b="1" dirty="0" smtClean="0">
                <a:solidFill>
                  <a:srgbClr val="002060"/>
                </a:solidFill>
              </a:rPr>
              <a:t>Carbide committed itself to ensuring that the victims of the accident were compensated </a:t>
            </a:r>
            <a:r>
              <a:rPr lang="en-US" dirty="0" smtClean="0"/>
              <a:t>in a timely fashion. </a:t>
            </a:r>
            <a:endParaRPr lang="en-US" dirty="0" smtClean="0"/>
          </a:p>
          <a:p>
            <a:r>
              <a:rPr lang="en-US" dirty="0" smtClean="0"/>
              <a:t>Union </a:t>
            </a:r>
            <a:r>
              <a:rPr lang="en-US" dirty="0" smtClean="0"/>
              <a:t>Carbide </a:t>
            </a:r>
            <a:r>
              <a:rPr lang="en-US" b="1" dirty="0" smtClean="0">
                <a:solidFill>
                  <a:srgbClr val="002060"/>
                </a:solidFill>
              </a:rPr>
              <a:t>also helped set up job training and relocation programs </a:t>
            </a:r>
            <a:r>
              <a:rPr lang="en-US" dirty="0" smtClean="0"/>
              <a:t>for the victims of the accident.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algn="ctr"/>
            <a:r>
              <a:rPr lang="en-US" b="1" dirty="0" smtClean="0">
                <a:solidFill>
                  <a:srgbClr val="FF0000"/>
                </a:solidFill>
              </a:rPr>
              <a:t>How happened?</a:t>
            </a:r>
            <a:endParaRPr lang="en-US" b="1" dirty="0">
              <a:solidFill>
                <a:srgbClr val="FF0000"/>
              </a:solidFill>
            </a:endParaRPr>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lgn="just"/>
            <a:r>
              <a:rPr lang="en-US" dirty="0" smtClean="0"/>
              <a:t>The </a:t>
            </a:r>
            <a:r>
              <a:rPr lang="en-US" dirty="0" smtClean="0"/>
              <a:t>leak was attributed to the accidental pouring of water into the tank. </a:t>
            </a:r>
            <a:endParaRPr lang="en-US" dirty="0" smtClean="0"/>
          </a:p>
          <a:p>
            <a:pPr algn="just"/>
            <a:r>
              <a:rPr lang="en-US" dirty="0" smtClean="0"/>
              <a:t>Then water </a:t>
            </a:r>
            <a:r>
              <a:rPr lang="en-US" dirty="0" smtClean="0"/>
              <a:t>reacts very vigorously with </a:t>
            </a:r>
            <a:r>
              <a:rPr lang="en-US" dirty="0" smtClean="0"/>
              <a:t>MIC, causing </a:t>
            </a:r>
            <a:r>
              <a:rPr lang="en-US" dirty="0" smtClean="0"/>
              <a:t>heating of the liquid</a:t>
            </a:r>
            <a:r>
              <a:rPr lang="en-US" dirty="0" smtClean="0"/>
              <a:t>.</a:t>
            </a:r>
          </a:p>
          <a:p>
            <a:pPr algn="just"/>
            <a:r>
              <a:rPr lang="en-US" dirty="0" smtClean="0"/>
              <a:t> </a:t>
            </a:r>
            <a:r>
              <a:rPr lang="en-US" dirty="0" smtClean="0"/>
              <a:t>In Bhopal, the mixing of water with MIC increased the temperature of the liquid in the tank to an estimated 400°F. </a:t>
            </a:r>
            <a:endParaRPr lang="en-US" dirty="0" smtClean="0"/>
          </a:p>
          <a:p>
            <a:pPr algn="just"/>
            <a:r>
              <a:rPr lang="en-US" dirty="0" smtClean="0"/>
              <a:t>The </a:t>
            </a:r>
            <a:r>
              <a:rPr lang="en-US" dirty="0" smtClean="0"/>
              <a:t>high temperature caused the MIC to vaporize, leading to a build-up of high pressure within the tank. </a:t>
            </a:r>
            <a:endParaRPr lang="en-US" dirty="0" smtClean="0"/>
          </a:p>
          <a:p>
            <a:pPr algn="just"/>
            <a:r>
              <a:rPr lang="en-US" dirty="0" smtClean="0"/>
              <a:t>When </a:t>
            </a:r>
            <a:r>
              <a:rPr lang="en-US" dirty="0" smtClean="0"/>
              <a:t>the internal pressure became high enough, a pressure-relief valve popped open, leaking MIC vapors into the air. </a:t>
            </a:r>
          </a:p>
          <a:p>
            <a:pPr algn="just"/>
            <a:r>
              <a:rPr lang="en-US" b="1" dirty="0" smtClean="0">
                <a:solidFill>
                  <a:srgbClr val="FF0000"/>
                </a:solidFill>
              </a:rPr>
              <a:t>Unfortunately</a:t>
            </a:r>
            <a:r>
              <a:rPr lang="en-US" b="1" dirty="0" smtClean="0">
                <a:solidFill>
                  <a:srgbClr val="FF0000"/>
                </a:solidFill>
              </a:rPr>
              <a:t>, this neighborhood was very densely populated area</a:t>
            </a:r>
            <a:r>
              <a:rPr lang="en-US" b="1" dirty="0" smtClean="0">
                <a:solidFill>
                  <a:srgbClr val="FF0000"/>
                </a:solidFill>
              </a:rPr>
              <a:t>. Caused a  big loss.</a:t>
            </a:r>
            <a:endParaRPr lang="en-US" b="1" dirty="0" smtClean="0">
              <a:solidFill>
                <a:srgbClr val="FF0000"/>
              </a:solidFill>
            </a:endParaRPr>
          </a:p>
          <a:p>
            <a:pPr algn="just"/>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solidFill>
                  <a:srgbClr val="FF0000"/>
                </a:solidFill>
              </a:rPr>
              <a:t>Why happened?</a:t>
            </a:r>
            <a:endParaRPr lang="en-US" dirty="0">
              <a:solidFill>
                <a:srgbClr val="FF0000"/>
              </a:solidFill>
            </a:endParaRPr>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dirty="0" smtClean="0">
                <a:solidFill>
                  <a:srgbClr val="FF0000"/>
                </a:solidFill>
              </a:rPr>
              <a:t>   The </a:t>
            </a:r>
            <a:r>
              <a:rPr lang="en-US" dirty="0" smtClean="0">
                <a:solidFill>
                  <a:srgbClr val="FF0000"/>
                </a:solidFill>
              </a:rPr>
              <a:t>water had probably been introduced into the tank accidentally</a:t>
            </a:r>
            <a:r>
              <a:rPr lang="en-US" dirty="0" smtClean="0"/>
              <a:t>. </a:t>
            </a:r>
            <a:endParaRPr lang="en-US" dirty="0" smtClean="0"/>
          </a:p>
          <a:p>
            <a:r>
              <a:rPr lang="en-US" dirty="0" smtClean="0"/>
              <a:t>A </a:t>
            </a:r>
            <a:r>
              <a:rPr lang="en-US" dirty="0" smtClean="0"/>
              <a:t>utility station on the site contained </a:t>
            </a:r>
            <a:r>
              <a:rPr lang="en-US" dirty="0" smtClean="0">
                <a:solidFill>
                  <a:srgbClr val="FF0000"/>
                </a:solidFill>
              </a:rPr>
              <a:t>two pipes side by side. </a:t>
            </a:r>
            <a:r>
              <a:rPr lang="en-US" dirty="0" smtClean="0"/>
              <a:t>One pipe carried nitrogen, which was used to pressurize the tank to allow the liquid </a:t>
            </a:r>
            <a:r>
              <a:rPr lang="en-US" dirty="0" smtClean="0">
                <a:solidFill>
                  <a:srgbClr val="FF0000"/>
                </a:solidFill>
              </a:rPr>
              <a:t>MIC to be removed. </a:t>
            </a:r>
            <a:r>
              <a:rPr lang="en-US" dirty="0" smtClean="0"/>
              <a:t>The other pipe contained water. </a:t>
            </a:r>
            <a:endParaRPr lang="en-US" dirty="0" smtClean="0"/>
          </a:p>
          <a:p>
            <a:r>
              <a:rPr lang="en-US" dirty="0" smtClean="0">
                <a:solidFill>
                  <a:srgbClr val="FF0000"/>
                </a:solidFill>
              </a:rPr>
              <a:t>It </a:t>
            </a:r>
            <a:r>
              <a:rPr lang="en-US" dirty="0" smtClean="0">
                <a:solidFill>
                  <a:srgbClr val="FF0000"/>
                </a:solidFill>
              </a:rPr>
              <a:t>appears that instead of connecting the nitrogen pipe, someone accidentally connected the water pipe to the MIC tank. </a:t>
            </a:r>
            <a:r>
              <a:rPr lang="en-US" b="1" dirty="0" smtClean="0"/>
              <a:t>( irresponsible act indeed)</a:t>
            </a:r>
          </a:p>
          <a:p>
            <a:r>
              <a:rPr lang="en-US" dirty="0" smtClean="0"/>
              <a:t>The </a:t>
            </a:r>
            <a:r>
              <a:rPr lang="en-US" dirty="0" smtClean="0"/>
              <a:t>accident was precipitated when an estimated 240 gallons of water were injected into the MIC storage tank.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pPr algn="ctr"/>
            <a:r>
              <a:rPr lang="en-US" b="1" dirty="0" smtClean="0">
                <a:solidFill>
                  <a:srgbClr val="FF0000"/>
                </a:solidFill>
              </a:rPr>
              <a:t>Analyze the cause</a:t>
            </a:r>
            <a:endParaRPr lang="en-US" b="1" dirty="0">
              <a:solidFill>
                <a:srgbClr val="FF0000"/>
              </a:solidFill>
            </a:endParaRPr>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pPr>
              <a:buNone/>
            </a:pPr>
            <a:r>
              <a:rPr lang="en-US" dirty="0" smtClean="0"/>
              <a:t>   As </a:t>
            </a:r>
            <a:r>
              <a:rPr lang="en-US" dirty="0" smtClean="0"/>
              <a:t>with many of the disasters and accidents that we study in this book, </a:t>
            </a:r>
            <a:r>
              <a:rPr lang="en-US" dirty="0" smtClean="0">
                <a:solidFill>
                  <a:srgbClr val="FF0000"/>
                </a:solidFill>
              </a:rPr>
              <a:t>there was not just one event that led to the disaster, </a:t>
            </a:r>
            <a:r>
              <a:rPr lang="en-US" dirty="0" smtClean="0"/>
              <a:t>but rather there were </a:t>
            </a:r>
            <a:r>
              <a:rPr lang="en-US" dirty="0" smtClean="0">
                <a:solidFill>
                  <a:srgbClr val="FF0000"/>
                </a:solidFill>
              </a:rPr>
              <a:t>several factors that contributed </a:t>
            </a:r>
            <a:r>
              <a:rPr lang="en-US" dirty="0" smtClean="0"/>
              <a:t>to this accident. </a:t>
            </a:r>
            <a:endParaRPr lang="en-US" dirty="0" smtClean="0"/>
          </a:p>
          <a:p>
            <a:r>
              <a:rPr lang="en-US" dirty="0" smtClean="0"/>
              <a:t>Any </a:t>
            </a:r>
            <a:r>
              <a:rPr lang="en-US" dirty="0" smtClean="0"/>
              <a:t>one of these factors alone probably wouldn’t have led to the accident, but </a:t>
            </a:r>
            <a:r>
              <a:rPr lang="en-US" dirty="0" smtClean="0">
                <a:solidFill>
                  <a:srgbClr val="FF0000"/>
                </a:solidFill>
              </a:rPr>
              <a:t>the combination of these factors made the accident </a:t>
            </a:r>
            <a:r>
              <a:rPr lang="en-US" dirty="0" smtClean="0"/>
              <a:t>almost </a:t>
            </a:r>
            <a:r>
              <a:rPr lang="en-US" dirty="0" smtClean="0">
                <a:solidFill>
                  <a:srgbClr val="FF0000"/>
                </a:solidFill>
              </a:rPr>
              <a:t>inevitable and the consequences worse</a:t>
            </a:r>
            <a:r>
              <a:rPr lang="en-US" dirty="0" smtClean="0"/>
              <a:t>. </a:t>
            </a:r>
            <a:endParaRPr lang="en-US" dirty="0" smtClean="0"/>
          </a:p>
          <a:p>
            <a:r>
              <a:rPr lang="en-US" dirty="0" smtClean="0"/>
              <a:t>A </a:t>
            </a:r>
            <a:r>
              <a:rPr lang="en-US" dirty="0" smtClean="0">
                <a:solidFill>
                  <a:srgbClr val="FF0000"/>
                </a:solidFill>
              </a:rPr>
              <a:t>major factor</a:t>
            </a:r>
            <a:r>
              <a:rPr lang="en-US" dirty="0" smtClean="0"/>
              <a:t> in this accident was the </a:t>
            </a:r>
            <a:r>
              <a:rPr lang="en-US" dirty="0" smtClean="0">
                <a:solidFill>
                  <a:srgbClr val="FF0000"/>
                </a:solidFill>
              </a:rPr>
              <a:t>curtailment of plant maintenance as part of a cost-cutting effort</a:t>
            </a:r>
            <a:r>
              <a:rPr lang="en-US" dirty="0" smtClean="0"/>
              <a:t>. </a:t>
            </a:r>
            <a:endParaRPr lang="en-US" dirty="0" smtClean="0"/>
          </a:p>
          <a:p>
            <a:r>
              <a:rPr lang="en-US" dirty="0" smtClean="0"/>
              <a:t>The </a:t>
            </a:r>
            <a:r>
              <a:rPr lang="en-US" dirty="0" smtClean="0">
                <a:solidFill>
                  <a:srgbClr val="FF0000"/>
                </a:solidFill>
              </a:rPr>
              <a:t>MIC storage tank had a refrigeration unit on </a:t>
            </a:r>
            <a:r>
              <a:rPr lang="en-US" dirty="0" smtClean="0"/>
              <a:t>it, which should have helped to </a:t>
            </a:r>
            <a:r>
              <a:rPr lang="en-US" dirty="0" smtClean="0">
                <a:solidFill>
                  <a:srgbClr val="FF0000"/>
                </a:solidFill>
              </a:rPr>
              <a:t>keep the tank temperatures closer to normal</a:t>
            </a:r>
            <a:r>
              <a:rPr lang="en-US" dirty="0" smtClean="0"/>
              <a:t>, even with the water added, and might have prevented the vaporization of the liquid</a:t>
            </a:r>
            <a:r>
              <a:rPr lang="en-US" dirty="0" smtClean="0"/>
              <a:t>.</a:t>
            </a:r>
          </a:p>
          <a:p>
            <a:r>
              <a:rPr lang="en-US" dirty="0" smtClean="0"/>
              <a:t> </a:t>
            </a:r>
            <a:r>
              <a:rPr lang="en-US" dirty="0" smtClean="0"/>
              <a:t>However, </a:t>
            </a:r>
            <a:r>
              <a:rPr lang="en-US" b="1" dirty="0" smtClean="0">
                <a:solidFill>
                  <a:srgbClr val="002060"/>
                </a:solidFill>
              </a:rPr>
              <a:t>this refrigeration unit had stopped working </a:t>
            </a:r>
            <a:r>
              <a:rPr lang="en-US" b="1" dirty="0" smtClean="0">
                <a:solidFill>
                  <a:srgbClr val="002060"/>
                </a:solidFill>
              </a:rPr>
              <a:t>five </a:t>
            </a:r>
            <a:r>
              <a:rPr lang="en-US" b="1" dirty="0" smtClean="0">
                <a:solidFill>
                  <a:srgbClr val="002060"/>
                </a:solidFill>
              </a:rPr>
              <a:t>months before the accident </a:t>
            </a:r>
            <a:r>
              <a:rPr lang="en-US" dirty="0" smtClean="0"/>
              <a:t>and </a:t>
            </a:r>
            <a:r>
              <a:rPr lang="en-US" b="1" dirty="0" smtClean="0">
                <a:solidFill>
                  <a:srgbClr val="002060"/>
                </a:solidFill>
              </a:rPr>
              <a:t>hadn’t yet been repaired. </a:t>
            </a:r>
            <a:r>
              <a:rPr lang="en-US" b="1" dirty="0" smtClean="0">
                <a:solidFill>
                  <a:srgbClr val="002060"/>
                </a:solidFill>
              </a:rPr>
              <a:t>( </a:t>
            </a:r>
            <a:r>
              <a:rPr lang="en-US" b="1" dirty="0" smtClean="0">
                <a:solidFill>
                  <a:srgbClr val="FF0000"/>
                </a:solidFill>
              </a:rPr>
              <a:t>how irresponsible act!)</a:t>
            </a:r>
            <a:endParaRPr lang="en-US" b="1" dirty="0" smtClean="0">
              <a:solidFill>
                <a:srgbClr val="FF000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pPr algn="ctr"/>
            <a:r>
              <a:rPr lang="en-US" b="1" dirty="0" smtClean="0">
                <a:solidFill>
                  <a:srgbClr val="FF0000"/>
                </a:solidFill>
              </a:rPr>
              <a:t>Continue…..</a:t>
            </a:r>
            <a:endParaRPr lang="en-US" b="1" dirty="0">
              <a:solidFill>
                <a:srgbClr val="FF0000"/>
              </a:solidFill>
            </a:endParaRPr>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pPr algn="just">
              <a:buNone/>
            </a:pPr>
            <a:r>
              <a:rPr lang="en-US" dirty="0" smtClean="0"/>
              <a:t>    The </a:t>
            </a:r>
            <a:r>
              <a:rPr lang="en-US" dirty="0" smtClean="0"/>
              <a:t>tank also was equipped with </a:t>
            </a:r>
            <a:r>
              <a:rPr lang="en-US" dirty="0" smtClean="0">
                <a:solidFill>
                  <a:srgbClr val="FF0000"/>
                </a:solidFill>
              </a:rPr>
              <a:t>an alarm that should have alerted plant workers to the dangerous temperatures</a:t>
            </a:r>
            <a:r>
              <a:rPr lang="en-US" dirty="0" smtClean="0"/>
              <a:t>; this </a:t>
            </a:r>
            <a:r>
              <a:rPr lang="en-US" b="1" dirty="0" smtClean="0">
                <a:solidFill>
                  <a:srgbClr val="002060"/>
                </a:solidFill>
              </a:rPr>
              <a:t>alarm was improperly set</a:t>
            </a:r>
            <a:r>
              <a:rPr lang="en-US" dirty="0" smtClean="0"/>
              <a:t>, </a:t>
            </a:r>
            <a:r>
              <a:rPr lang="en-US" b="1" dirty="0" smtClean="0">
                <a:solidFill>
                  <a:srgbClr val="002060"/>
                </a:solidFill>
              </a:rPr>
              <a:t>so no warning was given</a:t>
            </a:r>
            <a:r>
              <a:rPr lang="en-US" dirty="0" smtClean="0"/>
              <a:t>. ( </a:t>
            </a:r>
            <a:r>
              <a:rPr lang="en-US" b="1" dirty="0" smtClean="0">
                <a:solidFill>
                  <a:srgbClr val="FF0000"/>
                </a:solidFill>
              </a:rPr>
              <a:t>Is it ethical duty?</a:t>
            </a:r>
          </a:p>
          <a:p>
            <a:pPr algn="just">
              <a:buNone/>
            </a:pPr>
            <a:r>
              <a:rPr lang="en-US" dirty="0" smtClean="0"/>
              <a:t> </a:t>
            </a:r>
            <a:r>
              <a:rPr lang="en-US" dirty="0" smtClean="0"/>
              <a:t>The plant was </a:t>
            </a:r>
            <a:r>
              <a:rPr lang="en-US" dirty="0" smtClean="0">
                <a:solidFill>
                  <a:srgbClr val="FF0000"/>
                </a:solidFill>
              </a:rPr>
              <a:t>equipped with a </a:t>
            </a:r>
            <a:r>
              <a:rPr lang="en-US" dirty="0" smtClean="0">
                <a:solidFill>
                  <a:srgbClr val="FF0000"/>
                </a:solidFill>
              </a:rPr>
              <a:t>flare </a:t>
            </a:r>
            <a:r>
              <a:rPr lang="en-US" dirty="0" smtClean="0">
                <a:solidFill>
                  <a:srgbClr val="FF0000"/>
                </a:solidFill>
              </a:rPr>
              <a:t>tower</a:t>
            </a:r>
            <a:r>
              <a:rPr lang="en-US" dirty="0" smtClean="0"/>
              <a:t>. This </a:t>
            </a:r>
            <a:r>
              <a:rPr lang="en-US" dirty="0" smtClean="0">
                <a:solidFill>
                  <a:srgbClr val="FF0000"/>
                </a:solidFill>
              </a:rPr>
              <a:t>is a device designed to burn vapors before they enter the atmosphere</a:t>
            </a:r>
            <a:r>
              <a:rPr lang="en-US" dirty="0" smtClean="0"/>
              <a:t>, and it would have been </a:t>
            </a:r>
            <a:r>
              <a:rPr lang="en-US" dirty="0" smtClean="0">
                <a:solidFill>
                  <a:srgbClr val="FF0000"/>
                </a:solidFill>
              </a:rPr>
              <a:t>able to at least reduce</a:t>
            </a:r>
            <a:r>
              <a:rPr lang="en-US" dirty="0" smtClean="0"/>
              <a:t>, if not eliminate, the amount of MIC reaching the surrounding neighborhood. </a:t>
            </a:r>
            <a:r>
              <a:rPr lang="en-US" b="1" dirty="0" smtClean="0">
                <a:solidFill>
                  <a:srgbClr val="FF0000"/>
                </a:solidFill>
              </a:rPr>
              <a:t>The </a:t>
            </a:r>
            <a:r>
              <a:rPr lang="en-US" b="1" dirty="0" smtClean="0">
                <a:solidFill>
                  <a:srgbClr val="FF0000"/>
                </a:solidFill>
              </a:rPr>
              <a:t>flare </a:t>
            </a:r>
            <a:r>
              <a:rPr lang="en-US" b="1" dirty="0" smtClean="0">
                <a:solidFill>
                  <a:srgbClr val="FF0000"/>
                </a:solidFill>
              </a:rPr>
              <a:t>tower was not functioning at the time of the accident</a:t>
            </a:r>
            <a:r>
              <a:rPr lang="en-US" dirty="0" smtClean="0"/>
              <a:t>. </a:t>
            </a:r>
            <a:r>
              <a:rPr lang="en-US" dirty="0" smtClean="0"/>
              <a:t>(</a:t>
            </a:r>
            <a:r>
              <a:rPr lang="en-US" b="1" dirty="0" smtClean="0">
                <a:solidFill>
                  <a:srgbClr val="002060"/>
                </a:solidFill>
              </a:rPr>
              <a:t>Is it a joke?!))</a:t>
            </a:r>
          </a:p>
          <a:p>
            <a:pPr algn="just">
              <a:buNone/>
            </a:pPr>
            <a:r>
              <a:rPr lang="en-US" dirty="0" smtClean="0"/>
              <a:t>Finally</a:t>
            </a:r>
            <a:r>
              <a:rPr lang="en-US" dirty="0" smtClean="0"/>
              <a:t>, a </a:t>
            </a:r>
            <a:r>
              <a:rPr lang="en-US" b="1" dirty="0" smtClean="0">
                <a:solidFill>
                  <a:srgbClr val="FF0000"/>
                </a:solidFill>
              </a:rPr>
              <a:t>scrubber</a:t>
            </a:r>
            <a:r>
              <a:rPr lang="en-US" dirty="0" smtClean="0"/>
              <a:t> that was used </a:t>
            </a:r>
            <a:r>
              <a:rPr lang="en-US" dirty="0" smtClean="0">
                <a:solidFill>
                  <a:srgbClr val="FF0000"/>
                </a:solidFill>
              </a:rPr>
              <a:t>to neutralize toxic vapors </a:t>
            </a:r>
            <a:r>
              <a:rPr lang="en-US" dirty="0" smtClean="0"/>
              <a:t>was </a:t>
            </a:r>
            <a:r>
              <a:rPr lang="en-US" dirty="0" smtClean="0">
                <a:solidFill>
                  <a:srgbClr val="FF0000"/>
                </a:solidFill>
              </a:rPr>
              <a:t>not activated </a:t>
            </a:r>
            <a:r>
              <a:rPr lang="en-US" dirty="0" smtClean="0"/>
              <a:t>until the vapor release was already in progress. </a:t>
            </a:r>
            <a:endParaRPr lang="en-US" dirty="0" smtClean="0"/>
          </a:p>
          <a:p>
            <a:pPr algn="just">
              <a:buNone/>
            </a:pPr>
            <a:r>
              <a:rPr lang="en-US" dirty="0" smtClean="0"/>
              <a:t>Some </a:t>
            </a:r>
            <a:r>
              <a:rPr lang="en-US" dirty="0" smtClean="0"/>
              <a:t>investigators pointed out that the scrubber and </a:t>
            </a:r>
            <a:r>
              <a:rPr lang="en-US" dirty="0" smtClean="0"/>
              <a:t>flare </a:t>
            </a:r>
            <a:r>
              <a:rPr lang="en-US" dirty="0" smtClean="0"/>
              <a:t>systems were </a:t>
            </a:r>
            <a:r>
              <a:rPr lang="en-US" dirty="0" smtClean="0">
                <a:solidFill>
                  <a:srgbClr val="FF0000"/>
                </a:solidFill>
              </a:rPr>
              <a:t>probably inadequate, </a:t>
            </a:r>
            <a:r>
              <a:rPr lang="en-US" dirty="0" smtClean="0"/>
              <a:t>even had they been f</a:t>
            </a:r>
            <a:r>
              <a:rPr lang="en-US" dirty="0" smtClean="0">
                <a:solidFill>
                  <a:srgbClr val="FF0000"/>
                </a:solidFill>
              </a:rPr>
              <a:t>unctioning</a:t>
            </a:r>
            <a:r>
              <a:rPr lang="en-US" dirty="0" smtClean="0"/>
              <a:t>. However, had any of these systems </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algn="ctr"/>
            <a:r>
              <a:rPr lang="en-US" dirty="0" smtClean="0"/>
              <a:t>So what could be…</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However, </a:t>
            </a:r>
            <a:r>
              <a:rPr lang="en-US" dirty="0" smtClean="0">
                <a:solidFill>
                  <a:srgbClr val="FF0000"/>
                </a:solidFill>
              </a:rPr>
              <a:t>had any of these systems been functioning at the time of the accident</a:t>
            </a:r>
            <a:r>
              <a:rPr lang="en-US" dirty="0" smtClean="0"/>
              <a:t>, </a:t>
            </a:r>
            <a:r>
              <a:rPr lang="en-US" dirty="0" smtClean="0">
                <a:solidFill>
                  <a:srgbClr val="FF0000"/>
                </a:solidFill>
              </a:rPr>
              <a:t>the disaster could have at least been mitigated, if not completely averted</a:t>
            </a:r>
            <a:r>
              <a:rPr lang="en-US" dirty="0" smtClean="0"/>
              <a:t>.</a:t>
            </a:r>
          </a:p>
          <a:p>
            <a:r>
              <a:rPr lang="en-US" dirty="0" smtClean="0"/>
              <a:t> </a:t>
            </a:r>
            <a:r>
              <a:rPr lang="en-US" dirty="0" smtClean="0"/>
              <a:t>The fact that none of them were operating at the time ensured that once the water had been mistakenly added to the MIC tank, the ensuing reaction would proceed undetected until it was too late to prevent the accident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dirty="0" smtClean="0"/>
              <a:t>So the question is….</a:t>
            </a:r>
            <a:endParaRPr lang="en-US" dirty="0"/>
          </a:p>
        </p:txBody>
      </p:sp>
      <p:sp>
        <p:nvSpPr>
          <p:cNvPr id="3" name="Content Placeholder 2"/>
          <p:cNvSpPr>
            <a:spLocks noGrp="1"/>
          </p:cNvSpPr>
          <p:nvPr>
            <p:ph idx="1"/>
          </p:nvPr>
        </p:nvSpPr>
        <p:spPr>
          <a:xfrm>
            <a:off x="457200" y="1371600"/>
            <a:ext cx="8229600" cy="4953000"/>
          </a:xfrm>
        </p:spPr>
        <p:txBody>
          <a:bodyPr/>
          <a:lstStyle/>
          <a:p>
            <a:pPr algn="just">
              <a:buNone/>
            </a:pPr>
            <a:r>
              <a:rPr lang="en-US" dirty="0" smtClean="0"/>
              <a:t>It </a:t>
            </a:r>
            <a:r>
              <a:rPr lang="en-US" dirty="0" smtClean="0"/>
              <a:t>is </a:t>
            </a:r>
            <a:r>
              <a:rPr lang="en-US" dirty="0" smtClean="0">
                <a:solidFill>
                  <a:srgbClr val="FF0000"/>
                </a:solidFill>
              </a:rPr>
              <a:t>unclear on whom the ultimate blame for this accident should be laid</a:t>
            </a:r>
            <a:r>
              <a:rPr lang="en-US" dirty="0" smtClean="0"/>
              <a:t>. </a:t>
            </a:r>
            <a:endParaRPr lang="en-US" dirty="0" smtClean="0"/>
          </a:p>
          <a:p>
            <a:pPr algn="just">
              <a:buNone/>
            </a:pPr>
            <a:r>
              <a:rPr lang="en-US" dirty="0" smtClean="0"/>
              <a:t>The </a:t>
            </a:r>
            <a:r>
              <a:rPr lang="en-US" dirty="0" smtClean="0">
                <a:solidFill>
                  <a:srgbClr val="FF0000"/>
                </a:solidFill>
              </a:rPr>
              <a:t>plant designers clearly did their job by anticipating problems </a:t>
            </a:r>
            <a:r>
              <a:rPr lang="en-US" dirty="0" smtClean="0"/>
              <a:t>that would occur and i</a:t>
            </a:r>
            <a:r>
              <a:rPr lang="en-US" dirty="0" smtClean="0">
                <a:solidFill>
                  <a:srgbClr val="FF0000"/>
                </a:solidFill>
              </a:rPr>
              <a:t>nstalling safety systems to prevent or mitigate potential accidents</a:t>
            </a:r>
            <a:r>
              <a:rPr lang="en-US" dirty="0" smtClean="0"/>
              <a:t>. </a:t>
            </a:r>
            <a:endParaRPr lang="en-US" dirty="0" smtClean="0"/>
          </a:p>
          <a:p>
            <a:pPr algn="just">
              <a:buNone/>
            </a:pPr>
            <a:r>
              <a:rPr lang="en-US" dirty="0" smtClean="0"/>
              <a:t>The </a:t>
            </a:r>
            <a:r>
              <a:rPr lang="en-US" dirty="0" smtClean="0">
                <a:solidFill>
                  <a:srgbClr val="FF0000"/>
                </a:solidFill>
              </a:rPr>
              <a:t>management of the plant seems obviously negligent</a:t>
            </a:r>
            <a:r>
              <a:rPr lang="en-US" dirty="0" smtClean="0"/>
              <a:t>. </a:t>
            </a:r>
            <a:endParaRPr lang="en-US" dirty="0" smtClean="0"/>
          </a:p>
          <a:p>
            <a:pPr algn="just">
              <a:buNone/>
            </a:pPr>
            <a:r>
              <a:rPr lang="en-US" dirty="0" smtClean="0"/>
              <a:t>It </a:t>
            </a:r>
            <a:r>
              <a:rPr lang="en-US" dirty="0" smtClean="0"/>
              <a:t>is sometimes necessary for some safety features to be taken off-line for repair or maintenance. But to have all of the </a:t>
            </a:r>
            <a:r>
              <a:rPr lang="en-US" dirty="0" smtClean="0">
                <a:solidFill>
                  <a:srgbClr val="FF0000"/>
                </a:solidFill>
              </a:rPr>
              <a:t>safety systems inoperative simultaneously is </a:t>
            </a:r>
            <a:r>
              <a:rPr lang="en-US" dirty="0" smtClean="0">
                <a:solidFill>
                  <a:srgbClr val="FF0000"/>
                </a:solidFill>
              </a:rPr>
              <a:t>inexcusable. (Isn’t it?)</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b="1" dirty="0" smtClean="0"/>
              <a:t>Continue….</a:t>
            </a:r>
            <a:endParaRPr lang="en-US" b="1"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solidFill>
                  <a:srgbClr val="FF0000"/>
                </a:solidFill>
              </a:rPr>
              <a:t>Union Carbide </a:t>
            </a:r>
            <a:r>
              <a:rPr lang="en-US" dirty="0" smtClean="0"/>
              <a:t>also </a:t>
            </a:r>
            <a:r>
              <a:rPr lang="en-US" dirty="0" smtClean="0">
                <a:solidFill>
                  <a:srgbClr val="FF0000"/>
                </a:solidFill>
              </a:rPr>
              <a:t>seems negligent </a:t>
            </a:r>
            <a:r>
              <a:rPr lang="en-US" dirty="0" smtClean="0">
                <a:solidFill>
                  <a:srgbClr val="FF0000"/>
                </a:solidFill>
              </a:rPr>
              <a:t>in not preparing a plan for notifying and evacuating the surrounding population </a:t>
            </a:r>
            <a:r>
              <a:rPr lang="en-US" dirty="0" smtClean="0"/>
              <a:t>in the event of an accident. </a:t>
            </a:r>
            <a:r>
              <a:rPr lang="en-US" b="1" dirty="0" smtClean="0">
                <a:solidFill>
                  <a:srgbClr val="7030A0"/>
                </a:solidFill>
              </a:rPr>
              <a:t>(criticism of utilitarianism is related here)</a:t>
            </a:r>
          </a:p>
          <a:p>
            <a:r>
              <a:rPr lang="en-US" dirty="0" smtClean="0"/>
              <a:t>Such </a:t>
            </a:r>
            <a:r>
              <a:rPr lang="en-US" dirty="0" smtClean="0"/>
              <a:t>plans </a:t>
            </a:r>
            <a:r>
              <a:rPr lang="en-US" b="1" dirty="0" smtClean="0"/>
              <a:t>are standard in the United States </a:t>
            </a:r>
            <a:r>
              <a:rPr lang="en-US" dirty="0" smtClean="0"/>
              <a:t>and are often required by local ordinance. </a:t>
            </a:r>
          </a:p>
          <a:p>
            <a:r>
              <a:rPr lang="en-US" dirty="0" smtClean="0"/>
              <a:t> Union Carbide was unable to say that such an accident was unforeseeable. </a:t>
            </a:r>
            <a:r>
              <a:rPr lang="en-US" b="1" dirty="0" smtClean="0">
                <a:solidFill>
                  <a:srgbClr val="7030A0"/>
                </a:solidFill>
              </a:rPr>
              <a:t>Leaky valves in the MIC system had been a problem at the Bhopal plant on at least six occasions before the accident. </a:t>
            </a:r>
            <a:r>
              <a:rPr lang="en-US" b="1" dirty="0" smtClean="0">
                <a:solidFill>
                  <a:srgbClr val="FF0000"/>
                </a:solidFill>
              </a:rPr>
              <a:t>(what ?really?! Could you imagine how much careless they were? Is it morally right or ethically right? Just think a minute and you will get your ans.)</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pPr algn="ctr"/>
            <a:r>
              <a:rPr lang="en-US" b="1" dirty="0" smtClean="0">
                <a:solidFill>
                  <a:srgbClr val="FF0000"/>
                </a:solidFill>
              </a:rPr>
              <a:t>So Union Carbide?</a:t>
            </a:r>
            <a:endParaRPr lang="en-US" b="1" dirty="0">
              <a:solidFill>
                <a:srgbClr val="FF0000"/>
              </a:solidFill>
            </a:endParaRPr>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dirty="0" smtClean="0"/>
              <a:t> One of these gas leaks involved a fatality. </a:t>
            </a:r>
            <a:endParaRPr lang="en-US" dirty="0" smtClean="0"/>
          </a:p>
          <a:p>
            <a:r>
              <a:rPr lang="en-US" dirty="0" smtClean="0"/>
              <a:t>Moreover</a:t>
            </a:r>
            <a:r>
              <a:rPr lang="en-US" dirty="0" smtClean="0"/>
              <a:t>, Union Carbide </a:t>
            </a:r>
            <a:r>
              <a:rPr lang="en-US" dirty="0" smtClean="0">
                <a:solidFill>
                  <a:srgbClr val="FF0000"/>
                </a:solidFill>
              </a:rPr>
              <a:t>had a plant in Institute, West Virginia, that also produced MIC</a:t>
            </a:r>
            <a:r>
              <a:rPr lang="en-US" dirty="0" smtClean="0"/>
              <a:t>. The </a:t>
            </a:r>
            <a:r>
              <a:rPr lang="en-US" dirty="0" smtClean="0">
                <a:solidFill>
                  <a:srgbClr val="FF0000"/>
                </a:solidFill>
              </a:rPr>
              <a:t>experience in West Virginia was similar to that in Bhopal before </a:t>
            </a:r>
            <a:r>
              <a:rPr lang="en-US" dirty="0" smtClean="0"/>
              <a:t>the accident. There had been a total of </a:t>
            </a:r>
            <a:r>
              <a:rPr lang="en-US" dirty="0" smtClean="0">
                <a:solidFill>
                  <a:srgbClr val="FF0000"/>
                </a:solidFill>
              </a:rPr>
              <a:t>28 leaks of MIC </a:t>
            </a:r>
            <a:r>
              <a:rPr lang="en-US" dirty="0" smtClean="0"/>
              <a:t>over the previous </a:t>
            </a:r>
            <a:r>
              <a:rPr lang="en-US" dirty="0" err="1" smtClean="0"/>
              <a:t>fi</a:t>
            </a:r>
            <a:r>
              <a:rPr lang="en-US" dirty="0" smtClean="0"/>
              <a:t> </a:t>
            </a:r>
            <a:r>
              <a:rPr lang="en-US" dirty="0" err="1" smtClean="0"/>
              <a:t>ve</a:t>
            </a:r>
            <a:r>
              <a:rPr lang="en-US" dirty="0" smtClean="0"/>
              <a:t> years, </a:t>
            </a:r>
            <a:r>
              <a:rPr lang="en-US" dirty="0" smtClean="0">
                <a:solidFill>
                  <a:srgbClr val="FF0000"/>
                </a:solidFill>
              </a:rPr>
              <a:t>none leading to any serious problems</a:t>
            </a:r>
            <a:r>
              <a:rPr lang="en-US" dirty="0" smtClean="0"/>
              <a:t>. </a:t>
            </a:r>
            <a:endParaRPr lang="en-US" dirty="0" smtClean="0"/>
          </a:p>
          <a:p>
            <a:r>
              <a:rPr lang="en-US" dirty="0" smtClean="0"/>
              <a:t>An </a:t>
            </a:r>
            <a:r>
              <a:rPr lang="en-US" dirty="0" smtClean="0"/>
              <a:t>internal </a:t>
            </a:r>
            <a:r>
              <a:rPr lang="en-US" dirty="0" smtClean="0">
                <a:solidFill>
                  <a:srgbClr val="FF0000"/>
                </a:solidFill>
              </a:rPr>
              <a:t>Union Carbide memo from three months before the Bhopal accident warned </a:t>
            </a:r>
            <a:r>
              <a:rPr lang="en-US" dirty="0" smtClean="0"/>
              <a:t>of the potential for a runaway reaction in MIC storage tanks in West Virginia and </a:t>
            </a:r>
            <a:r>
              <a:rPr lang="en-US" dirty="0" smtClean="0">
                <a:solidFill>
                  <a:srgbClr val="FF0000"/>
                </a:solidFill>
              </a:rPr>
              <a:t>called into question the adequacy of emergency plans at the plants</a:t>
            </a:r>
            <a:r>
              <a:rPr lang="en-US" dirty="0" smtClean="0"/>
              <a:t>. The memo concluded that “a real potential for a serious incident exists” [ US News and World Report , Feb. 4, 1985, p. 12</a:t>
            </a:r>
            <a:r>
              <a:rPr lang="en-US" dirty="0" smtClean="0"/>
              <a:t>].</a:t>
            </a:r>
          </a:p>
          <a:p>
            <a:r>
              <a:rPr lang="en-US" dirty="0" smtClean="0"/>
              <a:t> </a:t>
            </a:r>
            <a:r>
              <a:rPr lang="en-US" b="1" dirty="0" smtClean="0">
                <a:solidFill>
                  <a:srgbClr val="FF0000"/>
                </a:solidFill>
              </a:rPr>
              <a:t>Apparently, these warnings had not been transmitted to the plant in India. </a:t>
            </a:r>
            <a:endParaRPr lang="en-US"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TotalTime>
  <Words>1340</Words>
  <Application>Microsoft Office PowerPoint</Application>
  <PresentationFormat>On-screen Show (4:3)</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Bhopal Disaster  in 1984, </vt:lpstr>
      <vt:lpstr>How happened?</vt:lpstr>
      <vt:lpstr>Why happened?</vt:lpstr>
      <vt:lpstr>Analyze the cause</vt:lpstr>
      <vt:lpstr>Continue…..</vt:lpstr>
      <vt:lpstr>So what could be…</vt:lpstr>
      <vt:lpstr>So the question is….</vt:lpstr>
      <vt:lpstr>Continue….</vt:lpstr>
      <vt:lpstr>So Union Carbide?</vt:lpstr>
      <vt:lpstr>Slide 10</vt:lpstr>
      <vt:lpstr> What about local government?</vt:lpstr>
      <vt:lpstr>Continue…..</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Bhopal Disaster  in 1984, </dc:title>
  <dc:creator>Armina</dc:creator>
  <cp:lastModifiedBy>Armina</cp:lastModifiedBy>
  <cp:revision>20</cp:revision>
  <dcterms:created xsi:type="dcterms:W3CDTF">2020-06-01T16:52:52Z</dcterms:created>
  <dcterms:modified xsi:type="dcterms:W3CDTF">2020-06-01T19:47:12Z</dcterms:modified>
</cp:coreProperties>
</file>