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2"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D1F86E-6FED-461C-AF47-4C313645DC86}"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1F86E-6FED-461C-AF47-4C313645DC86}"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1F86E-6FED-461C-AF47-4C313645DC86}"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1F86E-6FED-461C-AF47-4C313645DC86}"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1F86E-6FED-461C-AF47-4C313645DC86}"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D1F86E-6FED-461C-AF47-4C313645DC86}"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D1F86E-6FED-461C-AF47-4C313645DC86}"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D1F86E-6FED-461C-AF47-4C313645DC86}"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1F86E-6FED-461C-AF47-4C313645DC86}"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1F86E-6FED-461C-AF47-4C313645DC86}"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1F86E-6FED-461C-AF47-4C313645DC86}"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151E2-664E-4F00-A7DE-CDFF6FB97D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1F86E-6FED-461C-AF47-4C313645DC86}" type="datetimeFigureOut">
              <a:rPr lang="en-US" smtClean="0"/>
              <a:pPr/>
              <a:t>6/30/2020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151E2-664E-4F00-A7DE-CDFF6FB97D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838199"/>
          </a:xfrm>
        </p:spPr>
        <p:txBody>
          <a:bodyPr/>
          <a:lstStyle/>
          <a:p>
            <a:r>
              <a:rPr lang="en-US" b="1" dirty="0" smtClean="0"/>
              <a:t>Intellectual Property</a:t>
            </a:r>
            <a:endParaRPr lang="en-US" b="1" dirty="0"/>
          </a:p>
        </p:txBody>
      </p:sp>
      <p:sp>
        <p:nvSpPr>
          <p:cNvPr id="3" name="Subtitle 2"/>
          <p:cNvSpPr>
            <a:spLocks noGrp="1"/>
          </p:cNvSpPr>
          <p:nvPr>
            <p:ph type="subTitle" idx="1"/>
          </p:nvPr>
        </p:nvSpPr>
        <p:spPr>
          <a:xfrm>
            <a:off x="762000" y="1371600"/>
            <a:ext cx="7772400" cy="4953000"/>
          </a:xfrm>
        </p:spPr>
        <p:txBody>
          <a:bodyPr>
            <a:normAutofit/>
          </a:bodyPr>
          <a:lstStyle/>
          <a:p>
            <a:pPr algn="just"/>
            <a:r>
              <a:rPr lang="en-US" sz="2800" dirty="0" smtClean="0">
                <a:solidFill>
                  <a:schemeClr val="tx1"/>
                </a:solidFill>
              </a:rPr>
              <a:t>Intellectual property is a term </a:t>
            </a:r>
            <a:r>
              <a:rPr lang="en-US" sz="2800" dirty="0" smtClean="0">
                <a:solidFill>
                  <a:srgbClr val="FF0000"/>
                </a:solidFill>
              </a:rPr>
              <a:t>used to describe works of the mind—such as art, books, films, formulas, inventions, music, and processes—that </a:t>
            </a:r>
            <a:r>
              <a:rPr lang="en-US" sz="2800" dirty="0" smtClean="0">
                <a:solidFill>
                  <a:schemeClr val="tx1"/>
                </a:solidFill>
              </a:rPr>
              <a:t>are distinct and owned or created by a single person or group. </a:t>
            </a:r>
          </a:p>
          <a:p>
            <a:pPr algn="just"/>
            <a:r>
              <a:rPr lang="en-US" sz="2800" dirty="0" smtClean="0">
                <a:solidFill>
                  <a:schemeClr val="tx1"/>
                </a:solidFill>
              </a:rPr>
              <a:t>Intellectual property is </a:t>
            </a:r>
            <a:r>
              <a:rPr lang="en-US" sz="2800" dirty="0" smtClean="0">
                <a:solidFill>
                  <a:srgbClr val="FF0000"/>
                </a:solidFill>
              </a:rPr>
              <a:t>protected through</a:t>
            </a:r>
          </a:p>
          <a:p>
            <a:pPr algn="just"/>
            <a:r>
              <a:rPr lang="en-US" sz="2800" dirty="0" smtClean="0">
                <a:solidFill>
                  <a:schemeClr val="tx1"/>
                </a:solidFill>
              </a:rPr>
              <a:t> </a:t>
            </a:r>
            <a:r>
              <a:rPr lang="en-US" sz="2800" b="1" dirty="0" smtClean="0">
                <a:solidFill>
                  <a:srgbClr val="7030A0"/>
                </a:solidFill>
              </a:rPr>
              <a:t>copyright,</a:t>
            </a:r>
          </a:p>
          <a:p>
            <a:pPr algn="just"/>
            <a:r>
              <a:rPr lang="en-US" sz="2800" b="1" dirty="0" smtClean="0">
                <a:solidFill>
                  <a:srgbClr val="7030A0"/>
                </a:solidFill>
              </a:rPr>
              <a:t> patent, and                     create complex body of law</a:t>
            </a:r>
          </a:p>
          <a:p>
            <a:pPr algn="just"/>
            <a:r>
              <a:rPr lang="en-US" sz="2800" b="1" dirty="0" smtClean="0">
                <a:solidFill>
                  <a:srgbClr val="7030A0"/>
                </a:solidFill>
              </a:rPr>
              <a:t> trade secret laws</a:t>
            </a:r>
            <a:r>
              <a:rPr lang="en-US" sz="2800" dirty="0" smtClean="0">
                <a:solidFill>
                  <a:schemeClr val="tx1"/>
                </a:solidFill>
              </a:rPr>
              <a:t>.</a:t>
            </a:r>
            <a:endParaRPr lang="en-US" sz="2800" dirty="0">
              <a:solidFill>
                <a:schemeClr val="tx1"/>
              </a:solidFill>
            </a:endParaRPr>
          </a:p>
        </p:txBody>
      </p:sp>
      <p:cxnSp>
        <p:nvCxnSpPr>
          <p:cNvPr id="9" name="Straight Connector 8"/>
          <p:cNvCxnSpPr/>
          <p:nvPr/>
        </p:nvCxnSpPr>
        <p:spPr>
          <a:xfrm rot="5400000">
            <a:off x="3124200" y="4876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10000" y="4953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b="1" dirty="0" smtClean="0"/>
              <a:t>Software Copyright Protection </a:t>
            </a:r>
            <a:endParaRPr lang="en-US" b="1"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400" dirty="0" smtClean="0"/>
              <a:t>The </a:t>
            </a:r>
            <a:r>
              <a:rPr lang="en-US" sz="2400" dirty="0" smtClean="0">
                <a:solidFill>
                  <a:srgbClr val="FF0000"/>
                </a:solidFill>
              </a:rPr>
              <a:t>use of copyrights to protect computer </a:t>
            </a:r>
            <a:r>
              <a:rPr lang="en-US" sz="2400" dirty="0" smtClean="0"/>
              <a:t>software </a:t>
            </a:r>
            <a:r>
              <a:rPr lang="en-US" sz="2400" dirty="0" smtClean="0">
                <a:solidFill>
                  <a:srgbClr val="FF0000"/>
                </a:solidFill>
              </a:rPr>
              <a:t>raises many complicated issues of interpretation.</a:t>
            </a:r>
          </a:p>
          <a:p>
            <a:pPr algn="just"/>
            <a:r>
              <a:rPr lang="en-US" sz="2400" dirty="0" smtClean="0"/>
              <a:t> For example, a software manufacturer can observe the operation of a </a:t>
            </a:r>
            <a:r>
              <a:rPr lang="en-US" sz="2400" dirty="0" smtClean="0">
                <a:solidFill>
                  <a:srgbClr val="FF0000"/>
                </a:solidFill>
              </a:rPr>
              <a:t>competitor’s copyrighted program </a:t>
            </a:r>
            <a:r>
              <a:rPr lang="en-US" sz="2400" dirty="0" smtClean="0"/>
              <a:t>and then </a:t>
            </a:r>
            <a:r>
              <a:rPr lang="en-US" sz="2400" dirty="0" smtClean="0">
                <a:solidFill>
                  <a:srgbClr val="FF0000"/>
                </a:solidFill>
              </a:rPr>
              <a:t>create a program that </a:t>
            </a:r>
            <a:r>
              <a:rPr lang="en-US" sz="2400" dirty="0" smtClean="0"/>
              <a:t>accomplishes the same result and performs in the same manner.  </a:t>
            </a:r>
          </a:p>
          <a:p>
            <a:pPr algn="just"/>
            <a:r>
              <a:rPr lang="en-US" sz="2400" dirty="0" smtClean="0"/>
              <a:t>if the new software’s manufacturer can establish that it </a:t>
            </a:r>
            <a:r>
              <a:rPr lang="en-US" sz="2400" dirty="0" smtClean="0">
                <a:solidFill>
                  <a:srgbClr val="FF0000"/>
                </a:solidFill>
              </a:rPr>
              <a:t>developed the program on its own, without any knowledge of the existing program, there is no infringement</a:t>
            </a:r>
            <a:r>
              <a:rPr lang="en-US" sz="2400" dirty="0" smtClean="0"/>
              <a:t>. For example, two software manufacturers could conceivably develop separate but nearly identical programs for a simple game such as tic-tac-toe without infringing the other’s copyright.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Example… </a:t>
            </a:r>
            <a:r>
              <a:rPr lang="en-US" b="1" dirty="0" smtClean="0">
                <a:solidFill>
                  <a:srgbClr val="FF0000"/>
                </a:solidFill>
              </a:rPr>
              <a:t>Tetris game Vs </a:t>
            </a:r>
            <a:r>
              <a:rPr lang="en-US" b="1" dirty="0" err="1" smtClean="0">
                <a:solidFill>
                  <a:srgbClr val="FF0000"/>
                </a:solidFill>
              </a:rPr>
              <a:t>Xio</a:t>
            </a:r>
            <a:endParaRPr lang="en-US" b="1"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smtClean="0"/>
              <a:t>Tetris is a very </a:t>
            </a:r>
            <a:r>
              <a:rPr lang="en-US" dirty="0" smtClean="0">
                <a:solidFill>
                  <a:srgbClr val="FF0000"/>
                </a:solidFill>
              </a:rPr>
              <a:t>popular computer game </a:t>
            </a:r>
            <a:r>
              <a:rPr lang="en-US" dirty="0" smtClean="0"/>
              <a:t>that was created in </a:t>
            </a:r>
            <a:r>
              <a:rPr lang="en-US" dirty="0" smtClean="0">
                <a:solidFill>
                  <a:srgbClr val="FF0000"/>
                </a:solidFill>
              </a:rPr>
              <a:t>1984</a:t>
            </a:r>
            <a:r>
              <a:rPr lang="en-US" dirty="0" smtClean="0"/>
              <a:t>. Over the years, versions of Tetris have been </a:t>
            </a:r>
            <a:r>
              <a:rPr lang="en-US" dirty="0" smtClean="0">
                <a:solidFill>
                  <a:srgbClr val="FF0000"/>
                </a:solidFill>
              </a:rPr>
              <a:t>developed and licensed to run on Nintendo’s Game Boy, </a:t>
            </a:r>
            <a:r>
              <a:rPr lang="en-US" dirty="0" smtClean="0"/>
              <a:t>DS, and </a:t>
            </a:r>
            <a:r>
              <a:rPr lang="en-US" dirty="0" err="1" smtClean="0"/>
              <a:t>Wii</a:t>
            </a:r>
            <a:r>
              <a:rPr lang="en-US" dirty="0" smtClean="0"/>
              <a:t>; Sony’s PlayStation; Apple’s iPod, </a:t>
            </a:r>
            <a:r>
              <a:rPr lang="en-US" dirty="0" err="1" smtClean="0"/>
              <a:t>iTouch</a:t>
            </a:r>
            <a:r>
              <a:rPr lang="en-US" dirty="0" smtClean="0"/>
              <a:t>, and </a:t>
            </a:r>
            <a:r>
              <a:rPr lang="en-US" dirty="0" err="1" smtClean="0"/>
              <a:t>iPhone</a:t>
            </a:r>
            <a:r>
              <a:rPr lang="en-US" dirty="0" smtClean="0"/>
              <a:t>; and Android phones.</a:t>
            </a:r>
          </a:p>
          <a:p>
            <a:pPr algn="just"/>
            <a:endParaRPr lang="en-US" dirty="0" smtClean="0"/>
          </a:p>
          <a:p>
            <a:pPr algn="just"/>
            <a:r>
              <a:rPr lang="en-US" dirty="0" smtClean="0"/>
              <a:t> </a:t>
            </a:r>
            <a:r>
              <a:rPr lang="en-US" dirty="0" err="1" smtClean="0">
                <a:solidFill>
                  <a:srgbClr val="FF0000"/>
                </a:solidFill>
              </a:rPr>
              <a:t>Xio</a:t>
            </a:r>
            <a:r>
              <a:rPr lang="en-US" dirty="0" smtClean="0">
                <a:solidFill>
                  <a:srgbClr val="FF0000"/>
                </a:solidFill>
              </a:rPr>
              <a:t> Interactive </a:t>
            </a:r>
            <a:r>
              <a:rPr lang="en-US" dirty="0" smtClean="0"/>
              <a:t>was a small company formed for the purpose of creating an </a:t>
            </a:r>
            <a:r>
              <a:rPr lang="en-US" dirty="0" smtClean="0">
                <a:solidFill>
                  <a:srgbClr val="FF0000"/>
                </a:solidFill>
              </a:rPr>
              <a:t>unlicensed </a:t>
            </a:r>
            <a:r>
              <a:rPr lang="en-US" dirty="0" err="1" smtClean="0">
                <a:solidFill>
                  <a:srgbClr val="FF0000"/>
                </a:solidFill>
              </a:rPr>
              <a:t>iPhone</a:t>
            </a:r>
            <a:r>
              <a:rPr lang="en-US" dirty="0" smtClean="0">
                <a:solidFill>
                  <a:srgbClr val="FF0000"/>
                </a:solidFill>
              </a:rPr>
              <a:t> version of Tetris—named Mino.</a:t>
            </a:r>
          </a:p>
          <a:p>
            <a:pPr algn="just"/>
            <a:endParaRPr lang="en-US" dirty="0" smtClean="0">
              <a:solidFill>
                <a:srgbClr val="FF0000"/>
              </a:solidFill>
            </a:endParaRPr>
          </a:p>
          <a:p>
            <a:pPr algn="just"/>
            <a:r>
              <a:rPr lang="en-US" dirty="0" smtClean="0">
                <a:solidFill>
                  <a:srgbClr val="FF0000"/>
                </a:solidFill>
              </a:rPr>
              <a:t> </a:t>
            </a:r>
            <a:r>
              <a:rPr lang="en-US" dirty="0" smtClean="0"/>
              <a:t>However, shortly after </a:t>
            </a:r>
            <a:r>
              <a:rPr lang="en-US" dirty="0" err="1" smtClean="0"/>
              <a:t>Xio</a:t>
            </a:r>
            <a:r>
              <a:rPr lang="en-US" dirty="0" smtClean="0"/>
              <a:t> posted its Mino app to the Apple iTunes store, </a:t>
            </a:r>
            <a:r>
              <a:rPr lang="en-US" dirty="0" smtClean="0">
                <a:solidFill>
                  <a:srgbClr val="FF0000"/>
                </a:solidFill>
              </a:rPr>
              <a:t>Tetris filed a copyright infringement lawsuit against the company. </a:t>
            </a:r>
          </a:p>
          <a:p>
            <a:pPr algn="just"/>
            <a:endParaRPr lang="en-US" dirty="0" smtClean="0">
              <a:solidFill>
                <a:srgbClr val="FF0000"/>
              </a:solidFill>
            </a:endParaRPr>
          </a:p>
          <a:p>
            <a:pPr algn="just"/>
            <a:r>
              <a:rPr lang="en-US" dirty="0" smtClean="0"/>
              <a:t> In its defense, </a:t>
            </a:r>
            <a:r>
              <a:rPr lang="en-US" dirty="0" err="1" smtClean="0">
                <a:solidFill>
                  <a:srgbClr val="FF0000"/>
                </a:solidFill>
              </a:rPr>
              <a:t>Xio</a:t>
            </a:r>
            <a:r>
              <a:rPr lang="en-US" dirty="0" smtClean="0">
                <a:solidFill>
                  <a:srgbClr val="FF0000"/>
                </a:solidFill>
              </a:rPr>
              <a:t> argued </a:t>
            </a:r>
            <a:r>
              <a:rPr lang="en-US" dirty="0" smtClean="0"/>
              <a:t>that because it only </a:t>
            </a:r>
            <a:r>
              <a:rPr lang="en-US" dirty="0" smtClean="0">
                <a:solidFill>
                  <a:srgbClr val="FF0000"/>
                </a:solidFill>
              </a:rPr>
              <a:t>copied the rules and basic functionality of the game</a:t>
            </a:r>
            <a:r>
              <a:rPr lang="en-US" dirty="0" smtClean="0"/>
              <a:t>, and </a:t>
            </a:r>
            <a:r>
              <a:rPr lang="en-US" dirty="0" smtClean="0">
                <a:solidFill>
                  <a:srgbClr val="FF0000"/>
                </a:solidFill>
              </a:rPr>
              <a:t>not</a:t>
            </a:r>
            <a:r>
              <a:rPr lang="en-US" dirty="0" smtClean="0"/>
              <a:t> its more </a:t>
            </a:r>
            <a:r>
              <a:rPr lang="en-US" dirty="0" smtClean="0">
                <a:solidFill>
                  <a:srgbClr val="FF0000"/>
                </a:solidFill>
              </a:rPr>
              <a:t>original components</a:t>
            </a:r>
            <a:r>
              <a:rPr lang="en-US" dirty="0" smtClean="0"/>
              <a:t>, there was </a:t>
            </a:r>
            <a:r>
              <a:rPr lang="en-US" dirty="0" smtClean="0">
                <a:solidFill>
                  <a:srgbClr val="FF0000"/>
                </a:solidFill>
              </a:rPr>
              <a:t>no infringement. </a:t>
            </a:r>
          </a:p>
          <a:p>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Court’s declaration</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smtClean="0"/>
              <a:t>While the court agreed that the fundamental rules and basic functionality of the game could not be protected, it </a:t>
            </a:r>
            <a:r>
              <a:rPr lang="en-US" dirty="0" smtClean="0">
                <a:solidFill>
                  <a:srgbClr val="FF0000"/>
                </a:solidFill>
              </a:rPr>
              <a:t>pointed out that many other elements of the game had been copied, including the color, shape, and number of game bricks;</a:t>
            </a:r>
            <a:r>
              <a:rPr lang="en-US" dirty="0" smtClean="0"/>
              <a:t> how the pieces were formed from the game bricks; and the manner in which the pieces moved. </a:t>
            </a:r>
          </a:p>
          <a:p>
            <a:pPr algn="just"/>
            <a:r>
              <a:rPr lang="en-US" dirty="0" smtClean="0"/>
              <a:t>In addition, the court noted that </a:t>
            </a:r>
            <a:r>
              <a:rPr lang="en-US" dirty="0" smtClean="0">
                <a:solidFill>
                  <a:srgbClr val="FF0000"/>
                </a:solidFill>
              </a:rPr>
              <a:t>screen shots </a:t>
            </a:r>
            <a:r>
              <a:rPr lang="en-US" dirty="0" smtClean="0"/>
              <a:t>of the games  side by side were </a:t>
            </a:r>
            <a:r>
              <a:rPr lang="en-US" dirty="0" smtClean="0">
                <a:solidFill>
                  <a:srgbClr val="FF0000"/>
                </a:solidFill>
              </a:rPr>
              <a:t>nearly identical</a:t>
            </a:r>
            <a:r>
              <a:rPr lang="en-US" dirty="0" smtClean="0"/>
              <a:t>. </a:t>
            </a:r>
          </a:p>
          <a:p>
            <a:pPr algn="just"/>
            <a:endParaRPr lang="en-US" dirty="0" smtClean="0"/>
          </a:p>
          <a:p>
            <a:pPr algn="just"/>
            <a:r>
              <a:rPr lang="en-US" dirty="0" smtClean="0"/>
              <a:t>The </a:t>
            </a:r>
            <a:r>
              <a:rPr lang="en-US" dirty="0" smtClean="0">
                <a:solidFill>
                  <a:srgbClr val="FF0000"/>
                </a:solidFill>
              </a:rPr>
              <a:t>court ruled </a:t>
            </a:r>
            <a:r>
              <a:rPr lang="en-US" dirty="0" smtClean="0"/>
              <a:t>that </a:t>
            </a:r>
            <a:r>
              <a:rPr lang="en-US" dirty="0" err="1" smtClean="0">
                <a:solidFill>
                  <a:srgbClr val="FF0000"/>
                </a:solidFill>
              </a:rPr>
              <a:t>Xio</a:t>
            </a:r>
            <a:r>
              <a:rPr lang="en-US" dirty="0" smtClean="0">
                <a:solidFill>
                  <a:srgbClr val="FF0000"/>
                </a:solidFill>
              </a:rPr>
              <a:t> </a:t>
            </a:r>
            <a:r>
              <a:rPr lang="en-US" dirty="0" smtClean="0"/>
              <a:t>was </a:t>
            </a:r>
            <a:r>
              <a:rPr lang="en-US" dirty="0" smtClean="0">
                <a:solidFill>
                  <a:srgbClr val="FF0000"/>
                </a:solidFill>
              </a:rPr>
              <a:t>permanently banned from selling, displaying, or promoting the Mino game. </a:t>
            </a:r>
          </a:p>
          <a:p>
            <a:pPr algn="just"/>
            <a:endParaRPr lang="en-US" dirty="0" smtClean="0">
              <a:solidFill>
                <a:srgbClr val="FF0000"/>
              </a:solidFill>
            </a:endParaRP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PATENTS</a:t>
            </a:r>
            <a:endParaRPr lang="en-US" b="1"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A patent is a grant of a property right issued by the United States Patent and Trademark Office (USPTO) to an inventor. </a:t>
            </a:r>
          </a:p>
          <a:p>
            <a:r>
              <a:rPr lang="en-US" dirty="0" smtClean="0"/>
              <a:t> A patent </a:t>
            </a:r>
            <a:r>
              <a:rPr lang="en-US" dirty="0" smtClean="0">
                <a:solidFill>
                  <a:srgbClr val="FF0000"/>
                </a:solidFill>
              </a:rPr>
              <a:t>permits its owner to exclude the public from making, using, or selling a protected invention, and it allows for legal action against violators</a:t>
            </a:r>
            <a:r>
              <a:rPr lang="en-US" dirty="0" smtClean="0"/>
              <a:t>.  </a:t>
            </a:r>
          </a:p>
          <a:p>
            <a:r>
              <a:rPr lang="en-US" b="1" dirty="0" smtClean="0">
                <a:solidFill>
                  <a:srgbClr val="7030A0"/>
                </a:solidFill>
              </a:rPr>
              <a:t>Unlike a copyright</a:t>
            </a:r>
            <a:r>
              <a:rPr lang="en-US" dirty="0" smtClean="0"/>
              <a:t>, </a:t>
            </a:r>
            <a:r>
              <a:rPr lang="en-US" dirty="0" smtClean="0">
                <a:solidFill>
                  <a:srgbClr val="FF0000"/>
                </a:solidFill>
              </a:rPr>
              <a:t>a </a:t>
            </a:r>
            <a:r>
              <a:rPr lang="en-US" dirty="0" smtClean="0">
                <a:solidFill>
                  <a:srgbClr val="00B050"/>
                </a:solidFill>
              </a:rPr>
              <a:t>patent prevents independent creation as well as copying</a:t>
            </a:r>
            <a:r>
              <a:rPr lang="en-US" dirty="0" smtClean="0"/>
              <a:t>. </a:t>
            </a:r>
            <a:r>
              <a:rPr lang="en-US" dirty="0" smtClean="0">
                <a:solidFill>
                  <a:srgbClr val="00B050"/>
                </a:solidFill>
              </a:rPr>
              <a:t>Even if someone else invents the same item independently and with no prior knowledge of the patent holder’s invention</a:t>
            </a:r>
            <a:r>
              <a:rPr lang="en-US" dirty="0" smtClean="0">
                <a:solidFill>
                  <a:srgbClr val="FF0000"/>
                </a:solidFill>
              </a:rPr>
              <a:t>, the second inventor is excluded from using the patented device without permission of the original patent holder.</a:t>
            </a:r>
          </a:p>
          <a:p>
            <a:r>
              <a:rPr lang="en-US" dirty="0" smtClean="0">
                <a:solidFill>
                  <a:srgbClr val="FF0000"/>
                </a:solidFill>
              </a:rPr>
              <a:t> </a:t>
            </a:r>
            <a:r>
              <a:rPr lang="en-US" dirty="0" smtClean="0"/>
              <a:t>The rights of the patent are valid only in the United States and its territories and possessions.   </a:t>
            </a:r>
          </a:p>
          <a:p>
            <a:r>
              <a:rPr lang="en-US" dirty="0" smtClean="0">
                <a:solidFill>
                  <a:srgbClr val="00B050"/>
                </a:solidFill>
              </a:rPr>
              <a:t>IBM obtained 6,478 patents in 2012</a:t>
            </a:r>
            <a:r>
              <a:rPr lang="en-US" dirty="0" smtClean="0">
                <a:solidFill>
                  <a:srgbClr val="FF0000"/>
                </a:solidFill>
              </a:rPr>
              <a:t>, the 20th consecutive year it received more patents than any other company in the United States. By some estimates, </a:t>
            </a:r>
            <a:r>
              <a:rPr lang="en-US" dirty="0" smtClean="0">
                <a:solidFill>
                  <a:srgbClr val="00B050"/>
                </a:solidFill>
              </a:rPr>
              <a:t>IBM’s licensing of patents and  technologies generates several hundred million dollars in annual revenue for the company. </a:t>
            </a:r>
            <a:endParaRPr lang="en-US"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Patents apply issue</a:t>
            </a:r>
            <a:endParaRPr lang="en-US" b="1"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To </a:t>
            </a:r>
            <a:r>
              <a:rPr lang="en-US" dirty="0" smtClean="0">
                <a:solidFill>
                  <a:srgbClr val="7030A0"/>
                </a:solidFill>
              </a:rPr>
              <a:t>obtain a U.S. patent</a:t>
            </a:r>
            <a:r>
              <a:rPr lang="en-US" dirty="0" smtClean="0"/>
              <a:t>, an application must be filed with the USPTO according to strict requirements.</a:t>
            </a:r>
          </a:p>
          <a:p>
            <a:pPr algn="just"/>
            <a:r>
              <a:rPr lang="en-US" dirty="0" smtClean="0"/>
              <a:t>The U.S. Supreme Court has ruled </a:t>
            </a:r>
            <a:r>
              <a:rPr lang="en-US" dirty="0" smtClean="0">
                <a:solidFill>
                  <a:srgbClr val="7030A0"/>
                </a:solidFill>
              </a:rPr>
              <a:t>that three classes of items cannot be patented</a:t>
            </a:r>
            <a:r>
              <a:rPr lang="en-US" dirty="0" smtClean="0"/>
              <a:t>: </a:t>
            </a:r>
            <a:r>
              <a:rPr lang="en-US" dirty="0" smtClean="0">
                <a:solidFill>
                  <a:srgbClr val="FF0000"/>
                </a:solidFill>
              </a:rPr>
              <a:t>abstract ideas</a:t>
            </a:r>
            <a:r>
              <a:rPr lang="en-US" dirty="0" smtClean="0"/>
              <a:t>, </a:t>
            </a:r>
            <a:r>
              <a:rPr lang="en-US" dirty="0" smtClean="0">
                <a:solidFill>
                  <a:srgbClr val="00B050"/>
                </a:solidFill>
              </a:rPr>
              <a:t>laws of nature</a:t>
            </a:r>
            <a:r>
              <a:rPr lang="en-US" dirty="0" smtClean="0"/>
              <a:t>, and </a:t>
            </a:r>
            <a:r>
              <a:rPr lang="en-US" dirty="0" smtClean="0">
                <a:solidFill>
                  <a:srgbClr val="0070C0"/>
                </a:solidFill>
              </a:rPr>
              <a:t>natural phenomena.</a:t>
            </a:r>
          </a:p>
          <a:p>
            <a:pPr algn="just"/>
            <a:r>
              <a:rPr lang="en-US" dirty="0" smtClean="0">
                <a:solidFill>
                  <a:srgbClr val="0070C0"/>
                </a:solidFill>
              </a:rPr>
              <a:t> </a:t>
            </a:r>
            <a:r>
              <a:rPr lang="en-US" dirty="0" smtClean="0"/>
              <a:t>Standing on its own</a:t>
            </a:r>
            <a:r>
              <a:rPr lang="en-US" b="1" dirty="0" smtClean="0"/>
              <a:t>, </a:t>
            </a:r>
            <a:r>
              <a:rPr lang="en-US" b="1" dirty="0" smtClean="0">
                <a:solidFill>
                  <a:schemeClr val="accent2">
                    <a:lumMod val="50000"/>
                  </a:schemeClr>
                </a:solidFill>
              </a:rPr>
              <a:t>mathematical subject matter is also not entitled to patent protection. Thus, Pythagoras could not have patented his formula for the length of the hypotenuse of a right triangle. </a:t>
            </a:r>
            <a:endParaRPr lang="en-US" b="1" dirty="0">
              <a:solidFill>
                <a:schemeClr val="accent2">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The statute </a:t>
            </a:r>
            <a:r>
              <a:rPr lang="en-US" dirty="0" smtClean="0">
                <a:solidFill>
                  <a:srgbClr val="FF0000"/>
                </a:solidFill>
              </a:rPr>
              <a:t>does not </a:t>
            </a:r>
            <a:r>
              <a:rPr lang="en-US" dirty="0" smtClean="0"/>
              <a:t>identify computer software, gene sequences, or </a:t>
            </a:r>
            <a:r>
              <a:rPr lang="en-US" dirty="0" smtClean="0">
                <a:solidFill>
                  <a:srgbClr val="FF0000"/>
                </a:solidFill>
              </a:rPr>
              <a:t>genetically modified bacteria as patentable subject matter.</a:t>
            </a:r>
          </a:p>
          <a:p>
            <a:pPr algn="just"/>
            <a:r>
              <a:rPr lang="en-US" dirty="0" smtClean="0"/>
              <a:t>However, these items have </a:t>
            </a:r>
            <a:r>
              <a:rPr lang="en-US" dirty="0" smtClean="0">
                <a:solidFill>
                  <a:srgbClr val="FF0000"/>
                </a:solidFill>
              </a:rPr>
              <a:t>subsequently been determined to be patentable</a:t>
            </a:r>
            <a:r>
              <a:rPr lang="en-US" dirty="0" smtClean="0"/>
              <a:t>. </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609600"/>
          </a:xfrm>
        </p:spPr>
        <p:txBody>
          <a:bodyPr>
            <a:normAutofit fontScale="90000"/>
          </a:bodyPr>
          <a:lstStyle/>
          <a:p>
            <a:r>
              <a:rPr lang="en-US" b="1" dirty="0" smtClean="0"/>
              <a:t>Patent case in software industry</a:t>
            </a:r>
            <a:endParaRPr lang="en-US" b="1"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During 2012, </a:t>
            </a:r>
            <a:r>
              <a:rPr lang="en-US" dirty="0" smtClean="0">
                <a:solidFill>
                  <a:srgbClr val="FF0000"/>
                </a:solidFill>
              </a:rPr>
              <a:t>the following software patent battles were raging among some of the biggest names in the software industry.</a:t>
            </a:r>
          </a:p>
          <a:p>
            <a:r>
              <a:rPr lang="en-US" dirty="0" smtClean="0">
                <a:solidFill>
                  <a:srgbClr val="FF0000"/>
                </a:solidFill>
              </a:rPr>
              <a:t> Oracle and Google </a:t>
            </a:r>
            <a:r>
              <a:rPr lang="en-US" dirty="0" smtClean="0"/>
              <a:t>battled over patent infringement claims associated with Oracle’s Java programming language—with </a:t>
            </a:r>
            <a:r>
              <a:rPr lang="en-US" dirty="0" smtClean="0">
                <a:solidFill>
                  <a:srgbClr val="FF0000"/>
                </a:solidFill>
              </a:rPr>
              <a:t>Oracle seeking $6 billion in damages.</a:t>
            </a:r>
          </a:p>
          <a:p>
            <a:r>
              <a:rPr lang="en-US" dirty="0" smtClean="0">
                <a:solidFill>
                  <a:srgbClr val="FF0000"/>
                </a:solidFill>
              </a:rPr>
              <a:t>Apple sued Samsung </a:t>
            </a:r>
            <a:r>
              <a:rPr lang="en-US" dirty="0" smtClean="0"/>
              <a:t>for patent infringement regarding several patents associated with Apple’s smart phone and tablet devices. Apple was ultimately </a:t>
            </a:r>
            <a:r>
              <a:rPr lang="en-US" dirty="0" smtClean="0">
                <a:solidFill>
                  <a:srgbClr val="FF0000"/>
                </a:solidFill>
              </a:rPr>
              <a:t>awarded</a:t>
            </a:r>
            <a:r>
              <a:rPr lang="en-US" dirty="0" smtClean="0"/>
              <a:t> $</a:t>
            </a:r>
            <a:r>
              <a:rPr lang="en-US" dirty="0" smtClean="0">
                <a:solidFill>
                  <a:srgbClr val="FF0000"/>
                </a:solidFill>
              </a:rPr>
              <a:t>1.1 billion in damages. </a:t>
            </a:r>
          </a:p>
          <a:p>
            <a:r>
              <a:rPr lang="en-US" dirty="0" smtClean="0"/>
              <a:t>Many </a:t>
            </a:r>
            <a:r>
              <a:rPr lang="en-US" dirty="0" smtClean="0">
                <a:solidFill>
                  <a:srgbClr val="00B050"/>
                </a:solidFill>
              </a:rPr>
              <a:t>industry observers believe that Google purchased Motorola Mobility</a:t>
            </a:r>
            <a:r>
              <a:rPr lang="en-US" dirty="0" smtClean="0"/>
              <a:t>, a </a:t>
            </a:r>
            <a:r>
              <a:rPr lang="en-US" dirty="0" err="1" smtClean="0"/>
              <a:t>smartphone</a:t>
            </a:r>
            <a:r>
              <a:rPr lang="en-US" dirty="0" smtClean="0"/>
              <a:t> software company, for $12.5 billion so that the firm </a:t>
            </a:r>
            <a:r>
              <a:rPr lang="en-US" dirty="0" smtClean="0">
                <a:solidFill>
                  <a:srgbClr val="00B050"/>
                </a:solidFill>
              </a:rPr>
              <a:t>could sue Apple over alleged infringement of patents associated </a:t>
            </a:r>
            <a:r>
              <a:rPr lang="en-US" dirty="0" smtClean="0"/>
              <a:t>with location reminders, email notification, and the </a:t>
            </a:r>
            <a:r>
              <a:rPr lang="en-US" dirty="0" err="1" smtClean="0"/>
              <a:t>Siri</a:t>
            </a:r>
            <a:r>
              <a:rPr lang="en-US" dirty="0" smtClean="0"/>
              <a:t> intelligent assistant.  </a:t>
            </a:r>
          </a:p>
          <a:p>
            <a:endParaRPr lang="en-US" dirty="0" smtClean="0"/>
          </a:p>
          <a:p>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Patent infringement</a:t>
            </a:r>
            <a:endParaRPr lang="en-US"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smtClean="0"/>
              <a:t> the violation of the rights secured by the owner of a patent, occurs when someone makes unauthorized use of another’s patent. Unlike copyright infringement, there </a:t>
            </a:r>
            <a:r>
              <a:rPr lang="en-US" dirty="0" smtClean="0">
                <a:solidFill>
                  <a:srgbClr val="FF0000"/>
                </a:solidFill>
              </a:rPr>
              <a:t>is no specified limit to the monetary penalty </a:t>
            </a:r>
            <a:r>
              <a:rPr lang="en-US" dirty="0" smtClean="0"/>
              <a:t>if patent infringement is found.  </a:t>
            </a:r>
          </a:p>
          <a:p>
            <a:pPr algn="just"/>
            <a:r>
              <a:rPr lang="en-US" dirty="0" smtClean="0"/>
              <a:t>In fact, if a court determines that the infringement is intentional, it can award up to </a:t>
            </a:r>
            <a:r>
              <a:rPr lang="en-US" dirty="0" smtClean="0">
                <a:solidFill>
                  <a:srgbClr val="FF0000"/>
                </a:solidFill>
              </a:rPr>
              <a:t>three times the amount of the damages claimed by the </a:t>
            </a:r>
            <a:r>
              <a:rPr lang="en-US" dirty="0" smtClean="0"/>
              <a:t>patent holder.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Leahy-Smith America Invents Act</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The Leahy-Smith America Invents Act represents a major change in U.S. patent law. Under this law, which was passed in 2011, the U.S. patent system changed from a “</a:t>
            </a:r>
            <a:r>
              <a:rPr lang="en-US" dirty="0" smtClean="0">
                <a:solidFill>
                  <a:srgbClr val="FF0000"/>
                </a:solidFill>
              </a:rPr>
              <a:t>first to-invent” to a “first-inventor-to-file” system </a:t>
            </a:r>
            <a:r>
              <a:rPr lang="en-US" dirty="0" smtClean="0"/>
              <a:t>effective March 16, 2013. </a:t>
            </a:r>
          </a:p>
          <a:p>
            <a:r>
              <a:rPr lang="en-US" dirty="0" smtClean="0"/>
              <a:t>That means if </a:t>
            </a:r>
            <a:r>
              <a:rPr lang="en-US" dirty="0" smtClean="0">
                <a:solidFill>
                  <a:srgbClr val="FF0000"/>
                </a:solidFill>
              </a:rPr>
              <a:t>two people file for a patent application on the same invention </a:t>
            </a:r>
            <a:r>
              <a:rPr lang="en-US" dirty="0" smtClean="0"/>
              <a:t>at approximately the same time, the first person to </a:t>
            </a:r>
            <a:r>
              <a:rPr lang="en-US" dirty="0" smtClean="0">
                <a:solidFill>
                  <a:srgbClr val="FF0000"/>
                </a:solidFill>
              </a:rPr>
              <a:t>file with the USPTO will receive the patent, not necessarily the person who actually invented the item firs</a:t>
            </a:r>
            <a:r>
              <a:rPr lang="en-US" dirty="0" smtClean="0"/>
              <a:t>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Prior art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buNone/>
            </a:pPr>
            <a:r>
              <a:rPr lang="en-US" dirty="0" smtClean="0"/>
              <a:t>If something resembling your invention were on </a:t>
            </a:r>
            <a:r>
              <a:rPr lang="en-US" dirty="0" smtClean="0">
                <a:solidFill>
                  <a:srgbClr val="FF0000"/>
                </a:solidFill>
              </a:rPr>
              <a:t>sale anywhere </a:t>
            </a:r>
            <a:r>
              <a:rPr lang="en-US" dirty="0" smtClean="0"/>
              <a:t>in the world </a:t>
            </a:r>
            <a:r>
              <a:rPr lang="en-US" dirty="0" smtClean="0">
                <a:solidFill>
                  <a:srgbClr val="FF0000"/>
                </a:solidFill>
              </a:rPr>
              <a:t>before you filed for a patent</a:t>
            </a:r>
            <a:r>
              <a:rPr lang="en-US" dirty="0" smtClean="0"/>
              <a:t>, that item is now considered part of the </a:t>
            </a:r>
            <a:r>
              <a:rPr lang="en-US" dirty="0" smtClean="0">
                <a:solidFill>
                  <a:srgbClr val="FF0000"/>
                </a:solidFill>
              </a:rPr>
              <a:t>prior art and could prevent you from obtaining a patent</a:t>
            </a:r>
            <a:r>
              <a:rPr lang="en-US" dirty="0" smtClean="0"/>
              <a:t>. Prior to the passing of this law, only items for sale within the United States were considered prior art. </a:t>
            </a:r>
          </a:p>
          <a:p>
            <a:pPr algn="just">
              <a:buNone/>
            </a:pPr>
            <a:r>
              <a:rPr lang="en-US" dirty="0" smtClean="0">
                <a:solidFill>
                  <a:srgbClr val="FF0000"/>
                </a:solidFill>
              </a:rPr>
              <a:t>The America Invents Act makes it more difficult to obtain a U.S. patent.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t>
            </a:r>
            <a:endParaRPr lang="en-US" dirty="0"/>
          </a:p>
        </p:txBody>
      </p:sp>
      <p:pic>
        <p:nvPicPr>
          <p:cNvPr id="4" name="Content Placeholder 3" descr="brain-bulb.jpg"/>
          <p:cNvPicPr>
            <a:picLocks noGrp="1" noChangeAspect="1"/>
          </p:cNvPicPr>
          <p:nvPr>
            <p:ph idx="1"/>
          </p:nvPr>
        </p:nvPicPr>
        <p:blipFill>
          <a:blip r:embed="rId2"/>
          <a:stretch>
            <a:fillRect/>
          </a:stretch>
        </p:blipFill>
        <p:spPr>
          <a:xfrm>
            <a:off x="381000" y="838200"/>
            <a:ext cx="8382000" cy="60198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Software Patents </a:t>
            </a:r>
            <a:endParaRPr lang="en-US" b="1"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The courts and the USPTO have </a:t>
            </a:r>
            <a:r>
              <a:rPr lang="en-US" dirty="0" smtClean="0">
                <a:solidFill>
                  <a:srgbClr val="FF0000"/>
                </a:solidFill>
              </a:rPr>
              <a:t>changed their attitudes and opinions o</a:t>
            </a:r>
            <a:r>
              <a:rPr lang="en-US" dirty="0" smtClean="0"/>
              <a:t>n the patenting of software over the years. </a:t>
            </a:r>
            <a:r>
              <a:rPr lang="en-US" dirty="0" smtClean="0">
                <a:solidFill>
                  <a:srgbClr val="FF0000"/>
                </a:solidFill>
              </a:rPr>
              <a:t>Prior to 1981, the </a:t>
            </a:r>
            <a:r>
              <a:rPr lang="en-US" dirty="0" smtClean="0"/>
              <a:t>courts regularly turned down requests for such patents, </a:t>
            </a:r>
            <a:r>
              <a:rPr lang="en-US" dirty="0" smtClean="0">
                <a:solidFill>
                  <a:srgbClr val="FF0000"/>
                </a:solidFill>
              </a:rPr>
              <a:t>giving the impression that software could not be patented. </a:t>
            </a:r>
          </a:p>
          <a:p>
            <a:endParaRPr lang="en-US" dirty="0" smtClean="0">
              <a:solidFill>
                <a:srgbClr val="FF0000"/>
              </a:solidFill>
            </a:endParaRPr>
          </a:p>
          <a:p>
            <a:r>
              <a:rPr lang="en-US" dirty="0" smtClean="0">
                <a:solidFill>
                  <a:srgbClr val="FF0000"/>
                </a:solidFill>
              </a:rPr>
              <a:t>the 1981 Diamond v. </a:t>
            </a:r>
            <a:r>
              <a:rPr lang="en-US" dirty="0" err="1" smtClean="0">
                <a:solidFill>
                  <a:srgbClr val="FF0000"/>
                </a:solidFill>
              </a:rPr>
              <a:t>Diehr</a:t>
            </a:r>
            <a:r>
              <a:rPr lang="en-US" dirty="0" smtClean="0">
                <a:solidFill>
                  <a:srgbClr val="FF0000"/>
                </a:solidFill>
              </a:rPr>
              <a:t> </a:t>
            </a:r>
            <a:r>
              <a:rPr lang="en-US" dirty="0" smtClean="0"/>
              <a:t>case, the Supreme Court granted a patent to </a:t>
            </a:r>
            <a:r>
              <a:rPr lang="en-US" dirty="0" err="1" smtClean="0"/>
              <a:t>Diehr</a:t>
            </a:r>
            <a:r>
              <a:rPr lang="en-US" dirty="0" smtClean="0"/>
              <a:t>, who had developed a process control computer and sensors to monitor the temperature inside a rubber mold. </a:t>
            </a:r>
          </a:p>
          <a:p>
            <a:endParaRPr lang="en-US" dirty="0" smtClean="0"/>
          </a:p>
          <a:p>
            <a:r>
              <a:rPr lang="en-US" dirty="0" smtClean="0"/>
              <a:t>The </a:t>
            </a:r>
            <a:r>
              <a:rPr lang="en-US" dirty="0" smtClean="0">
                <a:solidFill>
                  <a:srgbClr val="00B050"/>
                </a:solidFill>
              </a:rPr>
              <a:t>USPTO interpreted the court’s </a:t>
            </a:r>
            <a:r>
              <a:rPr lang="en-US" dirty="0" smtClean="0"/>
              <a:t>reasoning.</a:t>
            </a:r>
          </a:p>
          <a:p>
            <a:endParaRPr lang="en-US" dirty="0" smtClean="0"/>
          </a:p>
          <a:p>
            <a:r>
              <a:rPr lang="en-US" dirty="0" smtClean="0"/>
              <a:t>As a result, during </a:t>
            </a:r>
            <a:r>
              <a:rPr lang="en-US" dirty="0" smtClean="0">
                <a:solidFill>
                  <a:srgbClr val="FF0000"/>
                </a:solidFill>
              </a:rPr>
              <a:t>the 1980s and 1990s, the USPTO granted thousands of software-related patents per year</a:t>
            </a:r>
            <a:r>
              <a:rPr lang="en-US" dirty="0" smtClean="0"/>
              <a:t>. </a:t>
            </a:r>
            <a:r>
              <a:rPr lang="en-US" dirty="0" smtClean="0">
                <a:solidFill>
                  <a:srgbClr val="FF0000"/>
                </a:solidFill>
              </a:rPr>
              <a:t>Application software, business software, expert systems, and system </a:t>
            </a:r>
            <a:r>
              <a:rPr lang="en-US" dirty="0" smtClean="0"/>
              <a:t>software were patented, along with such software processes as compilation routines, editing and control functions, and operating system techniques.</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Cross-Licensing Agreements </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Many large software companies have cross-licensing agreements in which </a:t>
            </a:r>
            <a:r>
              <a:rPr lang="en-US" dirty="0" smtClean="0">
                <a:solidFill>
                  <a:srgbClr val="FF0000"/>
                </a:solidFill>
              </a:rPr>
              <a:t>each party agrees not to sue the other over patent infringements</a:t>
            </a:r>
            <a:r>
              <a:rPr lang="en-US" dirty="0" smtClean="0"/>
              <a:t>. </a:t>
            </a:r>
            <a:r>
              <a:rPr lang="en-US" dirty="0" smtClean="0">
                <a:solidFill>
                  <a:srgbClr val="FF0000"/>
                </a:solidFill>
              </a:rPr>
              <a:t>For example, Apple and HTC </a:t>
            </a:r>
            <a:r>
              <a:rPr lang="en-US" dirty="0" smtClean="0"/>
              <a:t>battled for several years over various mobile phone-related patents, which eventually led to the U.S.</a:t>
            </a:r>
          </a:p>
          <a:p>
            <a:pPr algn="just"/>
            <a:r>
              <a:rPr lang="en-US" dirty="0" smtClean="0"/>
              <a:t> International Trade Committee banning imports of two models of the HTC mobile phone. The two companies </a:t>
            </a:r>
            <a:r>
              <a:rPr lang="en-US" dirty="0" smtClean="0">
                <a:solidFill>
                  <a:srgbClr val="FF0000"/>
                </a:solidFill>
              </a:rPr>
              <a:t>eventually agreed to a 10-year cross-licensing agreement that permits each party to license the other’s current and future patents.</a:t>
            </a:r>
            <a:endParaRPr 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pt-BR" dirty="0" smtClean="0"/>
              <a:t/>
            </a:r>
            <a:br>
              <a:rPr lang="pt-BR" dirty="0" smtClean="0"/>
            </a:br>
            <a:r>
              <a:rPr lang="pt-BR" b="1" dirty="0" smtClean="0"/>
              <a:t>Trade Secrets</a:t>
            </a:r>
            <a:br>
              <a:rPr lang="pt-BR" b="1" dirty="0" smtClean="0"/>
            </a:br>
            <a:endParaRPr lang="en-US" b="1"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t>A trade secret was defined as </a:t>
            </a:r>
            <a:r>
              <a:rPr lang="en-US" dirty="0" smtClean="0">
                <a:solidFill>
                  <a:srgbClr val="FF0000"/>
                </a:solidFill>
              </a:rPr>
              <a:t>business information that represents something of economic value</a:t>
            </a:r>
            <a:r>
              <a:rPr lang="en-US" dirty="0" smtClean="0"/>
              <a:t>, has required effort or cost to develop, has some </a:t>
            </a:r>
            <a:r>
              <a:rPr lang="en-US" dirty="0" smtClean="0">
                <a:solidFill>
                  <a:srgbClr val="FF0000"/>
                </a:solidFill>
              </a:rPr>
              <a:t>degree of uniqueness </a:t>
            </a:r>
            <a:r>
              <a:rPr lang="en-US" dirty="0" smtClean="0"/>
              <a:t>or novelty, is generally </a:t>
            </a:r>
            <a:r>
              <a:rPr lang="en-US" dirty="0" smtClean="0">
                <a:solidFill>
                  <a:srgbClr val="FF0000"/>
                </a:solidFill>
              </a:rPr>
              <a:t>unknown to the public, and is kept </a:t>
            </a:r>
            <a:r>
              <a:rPr lang="en-US" smtClean="0">
                <a:solidFill>
                  <a:srgbClr val="FF0000"/>
                </a:solidFill>
              </a:rPr>
              <a:t>confidential. </a:t>
            </a:r>
            <a:endParaRPr lang="en-US" dirty="0" smtClean="0">
              <a:solidFill>
                <a:srgbClr val="FF0000"/>
              </a:solidFill>
            </a:endParaRPr>
          </a:p>
          <a:p>
            <a:pPr algn="just"/>
            <a:r>
              <a:rPr lang="en-US" dirty="0" smtClean="0"/>
              <a:t>Trade secret law </a:t>
            </a:r>
            <a:r>
              <a:rPr lang="en-US" dirty="0" smtClean="0">
                <a:solidFill>
                  <a:srgbClr val="7030A0"/>
                </a:solidFill>
              </a:rPr>
              <a:t>protects only against the misappropriation of trade secrets</a:t>
            </a:r>
            <a:r>
              <a:rPr lang="en-US" dirty="0" smtClean="0"/>
              <a:t>. If competitors come up with the same idea on their own, it is not misappropriation; in other words, the law doesn’t prevent someone from using the same idea if it was developed independently.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Facilities of TSL</a:t>
            </a:r>
            <a:endParaRPr lang="en-US" b="1"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r>
              <a:rPr lang="en-US" dirty="0" smtClean="0"/>
              <a:t>There are </a:t>
            </a:r>
            <a:r>
              <a:rPr lang="en-US" dirty="0" smtClean="0">
                <a:solidFill>
                  <a:srgbClr val="FF0000"/>
                </a:solidFill>
              </a:rPr>
              <a:t>no time limitations on the protection </a:t>
            </a:r>
            <a:r>
              <a:rPr lang="en-US" dirty="0" smtClean="0"/>
              <a:t>of trade secrets, as there are with patents and copyrights. </a:t>
            </a:r>
          </a:p>
          <a:p>
            <a:pPr algn="just"/>
            <a:r>
              <a:rPr lang="en-US" dirty="0" smtClean="0"/>
              <a:t>• There is </a:t>
            </a:r>
            <a:r>
              <a:rPr lang="en-US" dirty="0" smtClean="0">
                <a:solidFill>
                  <a:srgbClr val="FF0000"/>
                </a:solidFill>
              </a:rPr>
              <a:t>no need to file an application</a:t>
            </a:r>
            <a:r>
              <a:rPr lang="en-US" dirty="0" smtClean="0"/>
              <a:t>, make </a:t>
            </a:r>
            <a:r>
              <a:rPr lang="en-US" dirty="0" smtClean="0">
                <a:solidFill>
                  <a:srgbClr val="FF0000"/>
                </a:solidFill>
              </a:rPr>
              <a:t>disclosures to any person or agency</a:t>
            </a:r>
            <a:r>
              <a:rPr lang="en-US" dirty="0" smtClean="0"/>
              <a:t>, or disclose a trade secret to outsiders to gain protection. (After the USPTO issues a patent, competitors can obtain a detailed description of it.) </a:t>
            </a:r>
          </a:p>
          <a:p>
            <a:pPr algn="just"/>
            <a:r>
              <a:rPr lang="en-US" dirty="0" smtClean="0"/>
              <a:t>Hence, </a:t>
            </a:r>
            <a:r>
              <a:rPr lang="en-US" dirty="0" smtClean="0">
                <a:solidFill>
                  <a:srgbClr val="FF0000"/>
                </a:solidFill>
              </a:rPr>
              <a:t>no filing or application fees are required to protect a trade secret</a:t>
            </a:r>
            <a:r>
              <a:rPr lang="en-US" dirty="0" smtClean="0"/>
              <a:t>.</a:t>
            </a:r>
          </a:p>
          <a:p>
            <a:pPr algn="just"/>
            <a:r>
              <a:rPr lang="en-US" dirty="0" smtClean="0"/>
              <a:t> • Although </a:t>
            </a:r>
            <a:r>
              <a:rPr lang="en-US" dirty="0" smtClean="0">
                <a:solidFill>
                  <a:srgbClr val="FF0000"/>
                </a:solidFill>
              </a:rPr>
              <a:t>patents can be ruled invalid by the courts</a:t>
            </a:r>
            <a:r>
              <a:rPr lang="en-US" dirty="0" smtClean="0"/>
              <a:t>, meaning that the affected inventions no longer have patent protection, this risk does not exist for trade secrets.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Employees and Trade Secrets</a:t>
            </a:r>
            <a:endParaRPr lang="en-US" b="1"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dirty="0" smtClean="0"/>
              <a:t>Trade secret protection laws </a:t>
            </a:r>
            <a:r>
              <a:rPr lang="en-US" dirty="0" smtClean="0">
                <a:solidFill>
                  <a:srgbClr val="FF0000"/>
                </a:solidFill>
              </a:rPr>
              <a:t>vary </a:t>
            </a:r>
            <a:r>
              <a:rPr lang="en-US" dirty="0" smtClean="0"/>
              <a:t>greatly from country to country.</a:t>
            </a:r>
          </a:p>
          <a:p>
            <a:pPr algn="just"/>
            <a:r>
              <a:rPr lang="en-US" dirty="0" smtClean="0">
                <a:solidFill>
                  <a:srgbClr val="FF0000"/>
                </a:solidFill>
              </a:rPr>
              <a:t>Employees are the greatest threat to the loss of company trade secrets—</a:t>
            </a:r>
            <a:r>
              <a:rPr lang="en-US" dirty="0" smtClean="0"/>
              <a:t>they might </a:t>
            </a:r>
            <a:r>
              <a:rPr lang="en-US" dirty="0" smtClean="0">
                <a:solidFill>
                  <a:srgbClr val="FF0000"/>
                </a:solidFill>
              </a:rPr>
              <a:t>accidentally disclose trade secrets or steal them for </a:t>
            </a:r>
            <a:r>
              <a:rPr lang="en-US" dirty="0" smtClean="0"/>
              <a:t>monetary gain. </a:t>
            </a:r>
          </a:p>
          <a:p>
            <a:pPr algn="just"/>
            <a:r>
              <a:rPr lang="en-US" dirty="0" smtClean="0">
                <a:solidFill>
                  <a:srgbClr val="FF0000"/>
                </a:solidFill>
              </a:rPr>
              <a:t>Organizations must educate employees </a:t>
            </a:r>
            <a:r>
              <a:rPr lang="en-US" dirty="0" smtClean="0"/>
              <a:t>about the </a:t>
            </a:r>
            <a:r>
              <a:rPr lang="en-US" dirty="0" smtClean="0">
                <a:solidFill>
                  <a:srgbClr val="FF0000"/>
                </a:solidFill>
              </a:rPr>
              <a:t>importance of maintaining the secrecy of corporate information</a:t>
            </a:r>
            <a:r>
              <a:rPr lang="en-US" dirty="0" smtClean="0"/>
              <a:t>. </a:t>
            </a:r>
          </a:p>
          <a:p>
            <a:pPr algn="just"/>
            <a:r>
              <a:rPr lang="en-US" dirty="0" smtClean="0"/>
              <a:t>Trade secret information should be labeled clearly as confidential and should only be </a:t>
            </a:r>
            <a:r>
              <a:rPr lang="en-US" dirty="0" smtClean="0">
                <a:solidFill>
                  <a:srgbClr val="FF0000"/>
                </a:solidFill>
              </a:rPr>
              <a:t>accessible by a limited number of people</a:t>
            </a:r>
            <a:r>
              <a:rPr lang="en-US" dirty="0" smtClean="0"/>
              <a:t>. Most organizations </a:t>
            </a:r>
            <a:r>
              <a:rPr lang="en-US" dirty="0" smtClean="0">
                <a:solidFill>
                  <a:srgbClr val="FF0000"/>
                </a:solidFill>
              </a:rPr>
              <a:t>have strict policies r</a:t>
            </a:r>
            <a:r>
              <a:rPr lang="en-US" dirty="0" smtClean="0"/>
              <a:t>egarding nondisclosure of corporate information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Because organizations can </a:t>
            </a:r>
            <a:r>
              <a:rPr lang="en-US" dirty="0" smtClean="0">
                <a:solidFill>
                  <a:srgbClr val="FF0000"/>
                </a:solidFill>
              </a:rPr>
              <a:t>risk losing trade secrets when key employees leave</a:t>
            </a:r>
            <a:r>
              <a:rPr lang="en-US" dirty="0" smtClean="0"/>
              <a:t>, they often try to prohibit employees from revealing secrets by adding </a:t>
            </a:r>
            <a:r>
              <a:rPr lang="en-US" dirty="0" smtClean="0">
                <a:solidFill>
                  <a:srgbClr val="FF0000"/>
                </a:solidFill>
              </a:rPr>
              <a:t>nondisclosure clauses to employment contracts. </a:t>
            </a:r>
          </a:p>
          <a:p>
            <a:r>
              <a:rPr lang="en-US" dirty="0" smtClean="0">
                <a:solidFill>
                  <a:srgbClr val="FF0000"/>
                </a:solidFill>
              </a:rPr>
              <a:t>Defining reasonable nondisclosure agreements can be difficult</a:t>
            </a:r>
            <a:r>
              <a:rPr lang="en-US" dirty="0" smtClean="0"/>
              <a:t>, as seen in the following example </a:t>
            </a:r>
            <a:r>
              <a:rPr lang="en-US" dirty="0" smtClean="0">
                <a:solidFill>
                  <a:srgbClr val="FF0000"/>
                </a:solidFill>
              </a:rPr>
              <a:t>involving Apple. </a:t>
            </a:r>
          </a:p>
          <a:p>
            <a:r>
              <a:rPr lang="en-US" dirty="0" smtClean="0"/>
              <a:t>In addition to filing hundreds </a:t>
            </a:r>
            <a:r>
              <a:rPr lang="en-US" dirty="0" smtClean="0">
                <a:solidFill>
                  <a:srgbClr val="FF0000"/>
                </a:solidFill>
              </a:rPr>
              <a:t>of patents </a:t>
            </a:r>
            <a:r>
              <a:rPr lang="en-US" dirty="0" smtClean="0"/>
              <a:t>on </a:t>
            </a:r>
            <a:r>
              <a:rPr lang="en-US" dirty="0" err="1" smtClean="0"/>
              <a:t>iPhone</a:t>
            </a:r>
            <a:r>
              <a:rPr lang="en-US" dirty="0" smtClean="0"/>
              <a:t> technology, the firm put into place </a:t>
            </a:r>
            <a:r>
              <a:rPr lang="en-US" dirty="0" smtClean="0">
                <a:solidFill>
                  <a:srgbClr val="FF0000"/>
                </a:solidFill>
              </a:rPr>
              <a:t>a restrictive nondisclosure agreement to provide an extra layer of protection. </a:t>
            </a:r>
            <a:r>
              <a:rPr lang="en-US" dirty="0" smtClean="0">
                <a:solidFill>
                  <a:srgbClr val="00B050"/>
                </a:solidFill>
              </a:rPr>
              <a:t>Many </a:t>
            </a:r>
            <a:r>
              <a:rPr lang="en-US" dirty="0" err="1" smtClean="0">
                <a:solidFill>
                  <a:srgbClr val="00B050"/>
                </a:solidFill>
              </a:rPr>
              <a:t>iPhone</a:t>
            </a:r>
            <a:r>
              <a:rPr lang="en-US" dirty="0" smtClean="0">
                <a:solidFill>
                  <a:srgbClr val="00B050"/>
                </a:solidFill>
              </a:rPr>
              <a:t> developers complained bitterly about the tough restrictions</a:t>
            </a:r>
            <a:r>
              <a:rPr lang="en-US" dirty="0" smtClean="0"/>
              <a:t>, which prohibited them from talking about their coding work with anyone not on the project team and even prohibited them from talking about the restrictions themselves.</a:t>
            </a:r>
          </a:p>
          <a:p>
            <a:r>
              <a:rPr lang="en-US" dirty="0" smtClean="0"/>
              <a:t> Eventually, </a:t>
            </a:r>
            <a:r>
              <a:rPr lang="en-US" dirty="0" smtClean="0">
                <a:solidFill>
                  <a:srgbClr val="00B050"/>
                </a:solidFill>
              </a:rPr>
              <a:t>Apple admitted that its nondisclosure terms were overly restrictive and loosened </a:t>
            </a:r>
            <a:r>
              <a:rPr lang="en-US" dirty="0" smtClean="0"/>
              <a:t>them for </a:t>
            </a:r>
            <a:r>
              <a:rPr lang="en-US" dirty="0" err="1" smtClean="0"/>
              <a:t>iPhone</a:t>
            </a:r>
            <a:r>
              <a:rPr lang="en-US" dirty="0" smtClean="0"/>
              <a:t> software that was already released.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Employers can also use non compete agreements to protect intellectual property from being used by competitors when key employees leave. </a:t>
            </a:r>
          </a:p>
          <a:p>
            <a:pPr algn="just"/>
            <a:r>
              <a:rPr lang="en-US" dirty="0" smtClean="0"/>
              <a:t>A </a:t>
            </a:r>
            <a:r>
              <a:rPr lang="en-US" dirty="0" smtClean="0">
                <a:solidFill>
                  <a:srgbClr val="00B050"/>
                </a:solidFill>
              </a:rPr>
              <a:t>non-compete agreement </a:t>
            </a:r>
            <a:r>
              <a:rPr lang="en-US" dirty="0" smtClean="0"/>
              <a:t>prohibits an employee from </a:t>
            </a:r>
            <a:r>
              <a:rPr lang="en-US" dirty="0" smtClean="0">
                <a:solidFill>
                  <a:srgbClr val="00B050"/>
                </a:solidFill>
              </a:rPr>
              <a:t>working for any competitors for a period of time, often one to two years. </a:t>
            </a:r>
          </a:p>
          <a:p>
            <a:pPr algn="just"/>
            <a:endParaRPr lang="en-US" dirty="0">
              <a:solidFill>
                <a:srgbClr val="00B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3200" b="1" dirty="0" smtClean="0"/>
              <a:t>The World Intellectual Property Organization (WIPO)  Copyright Treaty (1996) </a:t>
            </a:r>
            <a:endParaRPr lang="en-US" sz="3200" b="1"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dirty="0" smtClean="0"/>
              <a:t> </a:t>
            </a:r>
            <a:r>
              <a:rPr lang="en-US" dirty="0" smtClean="0">
                <a:solidFill>
                  <a:srgbClr val="FF0000"/>
                </a:solidFill>
              </a:rPr>
              <a:t>headquarter in Geneva, Switzerland</a:t>
            </a:r>
            <a:r>
              <a:rPr lang="en-US" dirty="0" smtClean="0"/>
              <a:t>, </a:t>
            </a:r>
          </a:p>
          <a:p>
            <a:pPr algn="just"/>
            <a:r>
              <a:rPr lang="en-US" dirty="0" smtClean="0"/>
              <a:t>is </a:t>
            </a:r>
            <a:r>
              <a:rPr lang="en-US" dirty="0" smtClean="0">
                <a:solidFill>
                  <a:srgbClr val="FF0000"/>
                </a:solidFill>
              </a:rPr>
              <a:t>an agency </a:t>
            </a:r>
            <a:r>
              <a:rPr lang="en-US" dirty="0" smtClean="0"/>
              <a:t>of the United Nations </a:t>
            </a:r>
            <a:r>
              <a:rPr lang="en-US" dirty="0" smtClean="0">
                <a:solidFill>
                  <a:srgbClr val="FF0000"/>
                </a:solidFill>
              </a:rPr>
              <a:t>established</a:t>
            </a:r>
            <a:r>
              <a:rPr lang="en-US" dirty="0" smtClean="0"/>
              <a:t> in </a:t>
            </a:r>
            <a:r>
              <a:rPr lang="en-US" dirty="0" smtClean="0">
                <a:solidFill>
                  <a:srgbClr val="FF0000"/>
                </a:solidFill>
              </a:rPr>
              <a:t>1967.</a:t>
            </a:r>
            <a:r>
              <a:rPr lang="en-US" dirty="0" smtClean="0"/>
              <a:t> WIPO is dedicated to “the use of intellectual property as a means to stimulate innovation and creativity.” It has </a:t>
            </a:r>
            <a:r>
              <a:rPr lang="en-US" dirty="0" smtClean="0">
                <a:solidFill>
                  <a:srgbClr val="FF0000"/>
                </a:solidFill>
              </a:rPr>
              <a:t>185 member </a:t>
            </a:r>
            <a:r>
              <a:rPr lang="en-US" dirty="0" smtClean="0"/>
              <a:t>nations and administers </a:t>
            </a:r>
            <a:r>
              <a:rPr lang="en-US" dirty="0" smtClean="0">
                <a:solidFill>
                  <a:srgbClr val="FF0000"/>
                </a:solidFill>
              </a:rPr>
              <a:t>25 international treaties. </a:t>
            </a:r>
            <a:r>
              <a:rPr lang="en-US" dirty="0" smtClean="0"/>
              <a:t>Since the 1990s, WIPO has strongly advocated for the interests of intellectual property owners. Its </a:t>
            </a:r>
            <a:r>
              <a:rPr lang="en-US" dirty="0" smtClean="0">
                <a:solidFill>
                  <a:srgbClr val="FF0000"/>
                </a:solidFill>
              </a:rPr>
              <a:t>goal is to ensure that intellectual property laws are uniformly administered</a:t>
            </a:r>
            <a:r>
              <a:rPr lang="en-US" dirty="0" smtClean="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smtClean="0"/>
              <a:t>The Digital Millennium Copyright Act (1998) </a:t>
            </a:r>
            <a:endParaRPr lang="en-US" sz="3600"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It was </a:t>
            </a:r>
            <a:r>
              <a:rPr lang="en-US" dirty="0" smtClean="0">
                <a:solidFill>
                  <a:srgbClr val="FF0000"/>
                </a:solidFill>
              </a:rPr>
              <a:t>signed into law in 1998 </a:t>
            </a:r>
            <a:r>
              <a:rPr lang="en-US" dirty="0" smtClean="0"/>
              <a:t>and implements two 1996 WIPO treaties: the WIPO Copyright Treaty and the WIPO Performances and Phonograms Treaty. The </a:t>
            </a:r>
            <a:r>
              <a:rPr lang="en-US" dirty="0" smtClean="0">
                <a:solidFill>
                  <a:srgbClr val="FF0000"/>
                </a:solidFill>
              </a:rPr>
              <a:t>act is divided into </a:t>
            </a:r>
            <a:r>
              <a:rPr lang="en-US" dirty="0" smtClean="0"/>
              <a:t>the </a:t>
            </a:r>
            <a:r>
              <a:rPr lang="en-US" dirty="0" smtClean="0">
                <a:solidFill>
                  <a:srgbClr val="FF0000"/>
                </a:solidFill>
              </a:rPr>
              <a:t>five sections</a:t>
            </a:r>
            <a:r>
              <a:rPr lang="en-US" dirty="0" smtClean="0"/>
              <a:t>: </a:t>
            </a:r>
          </a:p>
          <a:p>
            <a:pPr algn="just"/>
            <a:r>
              <a:rPr lang="en-US" dirty="0" smtClean="0">
                <a:solidFill>
                  <a:srgbClr val="FF0000"/>
                </a:solidFill>
              </a:rPr>
              <a:t>Violations of these provisions carry both civil and criminal penalties</a:t>
            </a:r>
            <a:r>
              <a:rPr lang="en-US" dirty="0" smtClean="0"/>
              <a:t>, including up to </a:t>
            </a:r>
            <a:r>
              <a:rPr lang="en-US" dirty="0" smtClean="0">
                <a:solidFill>
                  <a:srgbClr val="FF0000"/>
                </a:solidFill>
              </a:rPr>
              <a:t>five years in prison, a fine of up to $500,000 for each offense</a:t>
            </a:r>
            <a:r>
              <a:rPr lang="en-US" dirty="0" smtClean="0"/>
              <a:t>, or both.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Example </a:t>
            </a:r>
            <a:endParaRPr lang="en-US" b="1"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solidFill>
                  <a:srgbClr val="FF0000"/>
                </a:solidFill>
              </a:rPr>
              <a:t>Viacom</a:t>
            </a:r>
            <a:r>
              <a:rPr lang="en-US" dirty="0" smtClean="0"/>
              <a:t> </a:t>
            </a:r>
            <a:r>
              <a:rPr lang="en-US" dirty="0" smtClean="0">
                <a:solidFill>
                  <a:srgbClr val="FF0000"/>
                </a:solidFill>
              </a:rPr>
              <a:t>International</a:t>
            </a:r>
            <a:r>
              <a:rPr lang="en-US" dirty="0" smtClean="0"/>
              <a:t> filed a </a:t>
            </a:r>
            <a:r>
              <a:rPr lang="en-US" dirty="0" smtClean="0">
                <a:solidFill>
                  <a:srgbClr val="FF0000"/>
                </a:solidFill>
              </a:rPr>
              <a:t>$1 billion copyright infringement lawsuit </a:t>
            </a:r>
            <a:r>
              <a:rPr lang="en-US" dirty="0" smtClean="0"/>
              <a:t>against </a:t>
            </a:r>
            <a:r>
              <a:rPr lang="en-US" dirty="0" smtClean="0">
                <a:solidFill>
                  <a:srgbClr val="FF0000"/>
                </a:solidFill>
              </a:rPr>
              <a:t>YouTube</a:t>
            </a:r>
            <a:r>
              <a:rPr lang="en-US" dirty="0" smtClean="0"/>
              <a:t> and its parent company </a:t>
            </a:r>
            <a:r>
              <a:rPr lang="en-US" dirty="0" smtClean="0">
                <a:solidFill>
                  <a:srgbClr val="FF0000"/>
                </a:solidFill>
              </a:rPr>
              <a:t>Google</a:t>
            </a:r>
            <a:r>
              <a:rPr lang="en-US" dirty="0" smtClean="0"/>
              <a:t> in March </a:t>
            </a:r>
            <a:r>
              <a:rPr lang="en-US" dirty="0" smtClean="0">
                <a:solidFill>
                  <a:srgbClr val="FF0000"/>
                </a:solidFill>
              </a:rPr>
              <a:t>2007. </a:t>
            </a:r>
            <a:r>
              <a:rPr lang="en-US" dirty="0" smtClean="0"/>
              <a:t>Viacom alleged that YouTube </a:t>
            </a:r>
            <a:r>
              <a:rPr lang="en-US" dirty="0" smtClean="0">
                <a:solidFill>
                  <a:srgbClr val="FF0000"/>
                </a:solidFill>
              </a:rPr>
              <a:t>violated the DMCA by permitting its users to post copyright-protected material from Viacom’s various networks </a:t>
            </a:r>
            <a:r>
              <a:rPr lang="en-US" dirty="0" smtClean="0"/>
              <a:t>and subsidiaries—including Comedy Central, MTV, BET, and Paramount Pictures— </a:t>
            </a:r>
            <a:r>
              <a:rPr lang="en-US" dirty="0" smtClean="0">
                <a:solidFill>
                  <a:srgbClr val="FF0000"/>
                </a:solidFill>
              </a:rPr>
              <a:t>without permission</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Continue….</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buNone/>
            </a:pPr>
            <a:r>
              <a:rPr lang="en-US" dirty="0" smtClean="0"/>
              <a:t> Copyright, patent, and trade secret legislation form a </a:t>
            </a:r>
            <a:r>
              <a:rPr lang="en-US" dirty="0" smtClean="0">
                <a:solidFill>
                  <a:srgbClr val="7030A0"/>
                </a:solidFill>
              </a:rPr>
              <a:t>complex body of law </a:t>
            </a:r>
            <a:r>
              <a:rPr lang="en-US" dirty="0" smtClean="0"/>
              <a:t>that addresses the ownership of intellectual property. </a:t>
            </a:r>
          </a:p>
          <a:p>
            <a:pPr algn="just">
              <a:buNone/>
            </a:pPr>
            <a:r>
              <a:rPr lang="en-US" sz="2800" dirty="0" smtClean="0">
                <a:solidFill>
                  <a:srgbClr val="FF0000"/>
                </a:solidFill>
              </a:rPr>
              <a:t>Some innovators believe </a:t>
            </a:r>
            <a:r>
              <a:rPr lang="en-US" sz="2800" dirty="0" smtClean="0"/>
              <a:t>that copyrights, patents, and trade secrets laws are </a:t>
            </a:r>
            <a:r>
              <a:rPr lang="en-US" sz="2800" dirty="0" smtClean="0">
                <a:solidFill>
                  <a:srgbClr val="FF0000"/>
                </a:solidFill>
              </a:rPr>
              <a:t>making it harder to build on the ideas of others</a:t>
            </a:r>
            <a:r>
              <a:rPr lang="en-US" sz="2800" dirty="0" smtClean="0"/>
              <a:t>. Meanwhile, the </a:t>
            </a:r>
            <a:r>
              <a:rPr lang="en-US" sz="2800" dirty="0" smtClean="0">
                <a:solidFill>
                  <a:srgbClr val="FF0000"/>
                </a:solidFill>
              </a:rPr>
              <a:t>owners </a:t>
            </a:r>
            <a:r>
              <a:rPr lang="en-US" sz="2800" dirty="0" smtClean="0"/>
              <a:t>of intellectual property</a:t>
            </a:r>
            <a:r>
              <a:rPr lang="en-US" sz="2800" dirty="0" smtClean="0">
                <a:solidFill>
                  <a:srgbClr val="FF0000"/>
                </a:solidFill>
              </a:rPr>
              <a:t> want to control </a:t>
            </a:r>
            <a:r>
              <a:rPr lang="en-US" sz="2800" dirty="0" smtClean="0"/>
              <a:t>and receive </a:t>
            </a:r>
            <a:r>
              <a:rPr lang="en-US" sz="2800" dirty="0" smtClean="0">
                <a:solidFill>
                  <a:srgbClr val="FF0000"/>
                </a:solidFill>
              </a:rPr>
              <a:t>compensation</a:t>
            </a:r>
            <a:r>
              <a:rPr lang="en-US" sz="2800" dirty="0" smtClean="0"/>
              <a:t> for the use of their intellectual property. </a:t>
            </a:r>
          </a:p>
          <a:p>
            <a:pPr algn="just">
              <a:buNone/>
            </a:pPr>
            <a:r>
              <a:rPr lang="en-US" sz="2800" b="1" dirty="0" smtClean="0">
                <a:solidFill>
                  <a:srgbClr val="002060"/>
                </a:solidFill>
              </a:rPr>
              <a:t>So defining intellectual property is a complex task. </a:t>
            </a:r>
            <a:endParaRPr lang="en-US" sz="2800" b="1" dirty="0">
              <a:solidFill>
                <a:srgbClr val="00206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Key intellectual property right issues</a:t>
            </a:r>
            <a:endParaRPr lang="en-US" b="1"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solidFill>
                  <a:srgbClr val="00B050"/>
                </a:solidFill>
              </a:rPr>
              <a:t>This section discusses several issues that apply to intellectual property and information technology, including plagiarism, reverse engineering, open source code, competitive intelligence, trademark infringement, and cyber squatting. </a:t>
            </a:r>
            <a:endParaRPr lang="en-US" dirty="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Plagiarism</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US" dirty="0" smtClean="0"/>
              <a:t>Plagiarism is the act of stealing someone’s ideas or words and passing them off as one’s own.</a:t>
            </a:r>
          </a:p>
          <a:p>
            <a:pPr algn="just"/>
            <a:r>
              <a:rPr lang="en-US" dirty="0" smtClean="0"/>
              <a:t>The explosion of </a:t>
            </a:r>
            <a:r>
              <a:rPr lang="en-US" dirty="0" smtClean="0">
                <a:solidFill>
                  <a:srgbClr val="FF0000"/>
                </a:solidFill>
              </a:rPr>
              <a:t>electronic content and the growth of the Web have made it easy to cut and paste paragraphs</a:t>
            </a:r>
            <a:r>
              <a:rPr lang="en-US" dirty="0" smtClean="0"/>
              <a:t> into term papers and other documents </a:t>
            </a:r>
            <a:r>
              <a:rPr lang="en-US" dirty="0" smtClean="0">
                <a:solidFill>
                  <a:srgbClr val="FF0000"/>
                </a:solidFill>
              </a:rPr>
              <a:t>without proper citation or quotation marks. </a:t>
            </a:r>
          </a:p>
          <a:p>
            <a:pPr algn="just"/>
            <a:r>
              <a:rPr lang="en-US" dirty="0" smtClean="0">
                <a:solidFill>
                  <a:srgbClr val="FF0000"/>
                </a:solidFill>
              </a:rPr>
              <a:t>As a result, </a:t>
            </a:r>
            <a:r>
              <a:rPr lang="en-US" dirty="0" smtClean="0"/>
              <a:t>plagiarism has become an issue from elementary schools to the highest levels of academia.</a:t>
            </a:r>
          </a:p>
          <a:p>
            <a:pPr algn="just"/>
            <a:r>
              <a:rPr lang="en-US" dirty="0" smtClean="0"/>
              <a:t>Plagiarism also occurs outside academia</a:t>
            </a:r>
            <a:r>
              <a:rPr lang="en-US" dirty="0" smtClean="0">
                <a:solidFill>
                  <a:srgbClr val="FF0000"/>
                </a:solidFill>
              </a:rPr>
              <a:t>. </a:t>
            </a:r>
            <a:r>
              <a:rPr lang="en-US" dirty="0" smtClean="0">
                <a:solidFill>
                  <a:srgbClr val="7030A0"/>
                </a:solidFill>
              </a:rPr>
              <a:t>Popular literary authors, playwrights, musicians, journalists, and even software developers have been accused of it</a:t>
            </a:r>
            <a:r>
              <a:rPr lang="en-US" dirty="0" smtClean="0">
                <a:solidFill>
                  <a:srgbClr val="FF0000"/>
                </a:solidFill>
              </a:rPr>
              <a:t>.</a:t>
            </a:r>
          </a:p>
          <a:p>
            <a:pPr algn="just"/>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Continue….. </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smtClean="0"/>
              <a:t> many </a:t>
            </a:r>
            <a:r>
              <a:rPr lang="en-US" dirty="0" smtClean="0">
                <a:solidFill>
                  <a:srgbClr val="00B050"/>
                </a:solidFill>
              </a:rPr>
              <a:t>students still do not understand what constitutes plagiarism</a:t>
            </a:r>
            <a:r>
              <a:rPr lang="en-US" dirty="0" smtClean="0"/>
              <a:t>. Some students believe that all electronic content is in the public domain, while </a:t>
            </a:r>
            <a:r>
              <a:rPr lang="en-US" dirty="0" smtClean="0">
                <a:solidFill>
                  <a:srgbClr val="00B050"/>
                </a:solidFill>
              </a:rPr>
              <a:t>other students knowingly commit plagiarism </a:t>
            </a:r>
            <a:r>
              <a:rPr lang="en-US" dirty="0" smtClean="0"/>
              <a:t>either because they feel pressure to </a:t>
            </a:r>
            <a:r>
              <a:rPr lang="en-US" dirty="0" smtClean="0">
                <a:solidFill>
                  <a:srgbClr val="00B050"/>
                </a:solidFill>
              </a:rPr>
              <a:t>achieve a high GPA </a:t>
            </a:r>
            <a:r>
              <a:rPr lang="en-US" dirty="0" smtClean="0"/>
              <a:t>or because they are </a:t>
            </a:r>
            <a:r>
              <a:rPr lang="en-US" dirty="0" smtClean="0">
                <a:solidFill>
                  <a:srgbClr val="00B050"/>
                </a:solidFill>
              </a:rPr>
              <a:t>too lazy or pressed for time to do original work. </a:t>
            </a:r>
          </a:p>
          <a:p>
            <a:pPr algn="just"/>
            <a:r>
              <a:rPr lang="en-US" dirty="0" smtClean="0"/>
              <a:t>A recent survey reported that </a:t>
            </a:r>
            <a:r>
              <a:rPr lang="en-US" dirty="0" smtClean="0">
                <a:solidFill>
                  <a:srgbClr val="7030A0"/>
                </a:solidFill>
              </a:rPr>
              <a:t>55 percent </a:t>
            </a:r>
            <a:r>
              <a:rPr lang="en-US" dirty="0" smtClean="0"/>
              <a:t>of </a:t>
            </a:r>
            <a:r>
              <a:rPr lang="en-US" dirty="0" smtClean="0">
                <a:solidFill>
                  <a:srgbClr val="7030A0"/>
                </a:solidFill>
              </a:rPr>
              <a:t>university presidents</a:t>
            </a:r>
            <a:r>
              <a:rPr lang="en-US" dirty="0" smtClean="0"/>
              <a:t> </a:t>
            </a:r>
            <a:r>
              <a:rPr lang="en-US" dirty="0" smtClean="0">
                <a:solidFill>
                  <a:srgbClr val="7030A0"/>
                </a:solidFill>
              </a:rPr>
              <a:t>felt</a:t>
            </a:r>
            <a:r>
              <a:rPr lang="en-US" dirty="0" smtClean="0"/>
              <a:t> that plagiarism has </a:t>
            </a:r>
            <a:r>
              <a:rPr lang="en-US" dirty="0" smtClean="0">
                <a:solidFill>
                  <a:srgbClr val="7030A0"/>
                </a:solidFill>
              </a:rPr>
              <a:t>increased over the past decade</a:t>
            </a:r>
            <a:r>
              <a:rPr lang="en-US" dirty="0" smtClean="0"/>
              <a:t> in spite of increased efforts to combat the practice.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b="1" dirty="0" smtClean="0"/>
              <a:t>plagiarism detection services and software</a:t>
            </a:r>
            <a:endParaRPr lang="en-US" sz="3600" b="1"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b="1" dirty="0" err="1" smtClean="0">
                <a:solidFill>
                  <a:srgbClr val="7030A0"/>
                </a:solidFill>
              </a:rPr>
              <a:t>Turnitin</a:t>
            </a:r>
            <a:r>
              <a:rPr lang="en-US" b="1" dirty="0" smtClean="0">
                <a:solidFill>
                  <a:srgbClr val="7030A0"/>
                </a:solidFill>
              </a:rPr>
              <a:t>, </a:t>
            </a:r>
            <a:r>
              <a:rPr lang="en-US" dirty="0" smtClean="0"/>
              <a:t>a software product developed by California-based </a:t>
            </a:r>
            <a:r>
              <a:rPr lang="en-US" dirty="0" err="1" smtClean="0"/>
              <a:t>iParadigms</a:t>
            </a:r>
            <a:r>
              <a:rPr lang="en-US" dirty="0" smtClean="0"/>
              <a:t>, supports 15 languages and is </a:t>
            </a:r>
            <a:r>
              <a:rPr lang="en-US" dirty="0" smtClean="0">
                <a:solidFill>
                  <a:srgbClr val="7030A0"/>
                </a:solidFill>
              </a:rPr>
              <a:t>used by over 10,000 educational institutions around the world. </a:t>
            </a:r>
            <a:r>
              <a:rPr lang="en-US" dirty="0" smtClean="0"/>
              <a:t>It uses three primary databases for content matching with over 24 billion Web pages, some 300 million archived student papers, and 120 million articles from over 110,000 journals, periodicals, and books. </a:t>
            </a:r>
          </a:p>
          <a:p>
            <a:pPr algn="just"/>
            <a:r>
              <a:rPr lang="en-US" dirty="0" err="1" smtClean="0">
                <a:solidFill>
                  <a:srgbClr val="7030A0"/>
                </a:solidFill>
              </a:rPr>
              <a:t>iThenticate</a:t>
            </a:r>
            <a:r>
              <a:rPr lang="en-US" dirty="0" smtClean="0">
                <a:solidFill>
                  <a:srgbClr val="7030A0"/>
                </a:solidFill>
              </a:rPr>
              <a:t> is available from the same company that created </a:t>
            </a:r>
            <a:r>
              <a:rPr lang="en-US" dirty="0" err="1" smtClean="0">
                <a:solidFill>
                  <a:srgbClr val="7030A0"/>
                </a:solidFill>
              </a:rPr>
              <a:t>Turnitin</a:t>
            </a:r>
            <a:r>
              <a:rPr lang="en-US" dirty="0" smtClean="0"/>
              <a:t>, but it </a:t>
            </a:r>
            <a:r>
              <a:rPr lang="en-US" dirty="0" smtClean="0">
                <a:solidFill>
                  <a:srgbClr val="00B050"/>
                </a:solidFill>
              </a:rPr>
              <a:t>is designed to </a:t>
            </a:r>
            <a:r>
              <a:rPr lang="en-US" dirty="0" smtClean="0">
                <a:solidFill>
                  <a:srgbClr val="FF0000"/>
                </a:solidFill>
              </a:rPr>
              <a:t>meet the needs of members of the information industry</a:t>
            </a:r>
            <a:r>
              <a:rPr lang="en-US" dirty="0" smtClean="0">
                <a:solidFill>
                  <a:srgbClr val="00B050"/>
                </a:solidFill>
              </a:rPr>
              <a:t>, such as publishers, research facilities, legal firms, government agencies, and financial institutions.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Interestingly, </a:t>
            </a:r>
            <a:r>
              <a:rPr lang="en-US" dirty="0" smtClean="0">
                <a:solidFill>
                  <a:srgbClr val="FF0000"/>
                </a:solidFill>
              </a:rPr>
              <a:t>four high school students brought a lawsuit against </a:t>
            </a:r>
            <a:r>
              <a:rPr lang="en-US" dirty="0" err="1" smtClean="0">
                <a:solidFill>
                  <a:srgbClr val="FF0000"/>
                </a:solidFill>
              </a:rPr>
              <a:t>iParadigms</a:t>
            </a:r>
            <a:r>
              <a:rPr lang="en-US" dirty="0" smtClean="0">
                <a:solidFill>
                  <a:srgbClr val="FF0000"/>
                </a:solidFill>
              </a:rPr>
              <a:t>, accusing the firm of copyright infringement. </a:t>
            </a:r>
            <a:r>
              <a:rPr lang="en-US" dirty="0" smtClean="0"/>
              <a:t>The basis of their lawsuit was that the firm’s primary product, </a:t>
            </a:r>
            <a:r>
              <a:rPr lang="en-US" dirty="0" err="1" smtClean="0">
                <a:solidFill>
                  <a:srgbClr val="FF0000"/>
                </a:solidFill>
              </a:rPr>
              <a:t>Turnitin</a:t>
            </a:r>
            <a:r>
              <a:rPr lang="en-US" dirty="0" smtClean="0">
                <a:solidFill>
                  <a:srgbClr val="FF0000"/>
                </a:solidFill>
              </a:rPr>
              <a:t>, used archived student papers without their permission to assess the originality of newly submitted paper</a:t>
            </a:r>
            <a:r>
              <a:rPr lang="en-US" dirty="0" smtClean="0"/>
              <a:t>s. However, </a:t>
            </a:r>
            <a:r>
              <a:rPr lang="en-US" dirty="0" smtClean="0">
                <a:solidFill>
                  <a:srgbClr val="0070C0"/>
                </a:solidFill>
              </a:rPr>
              <a:t>both a district court and a court of appeals ruled that the use of student papers for purposes of plagiarism detection constitutes a fair use and is therefore not a copyright infringement.</a:t>
            </a:r>
            <a:endParaRPr lang="en-US" dirty="0">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Reverse Engineering </a:t>
            </a:r>
            <a:endParaRPr lang="en-US" b="1"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lgn="just"/>
            <a:r>
              <a:rPr lang="en-US" dirty="0" smtClean="0"/>
              <a:t>Reverse engineering was originally applied to computer hardware but is now commonly applied to software as well. Reverse engineering of software involves analyzing it to create a new representation of the system. </a:t>
            </a:r>
          </a:p>
          <a:p>
            <a:pPr algn="just"/>
            <a:r>
              <a:rPr lang="en-US" dirty="0" smtClean="0"/>
              <a:t> Using reverse engineering, </a:t>
            </a:r>
            <a:r>
              <a:rPr lang="en-US" dirty="0" smtClean="0">
                <a:solidFill>
                  <a:srgbClr val="0070C0"/>
                </a:solidFill>
              </a:rPr>
              <a:t>a developer can use the code of the current database programming language to recover the design of the information system application</a:t>
            </a:r>
            <a:r>
              <a:rPr lang="en-US" dirty="0" smtClean="0"/>
              <a:t>. </a:t>
            </a:r>
          </a:p>
          <a:p>
            <a:pPr algn="just"/>
            <a:r>
              <a:rPr lang="en-US" dirty="0" smtClean="0"/>
              <a:t>Most </a:t>
            </a:r>
            <a:r>
              <a:rPr lang="en-US" dirty="0" smtClean="0">
                <a:solidFill>
                  <a:srgbClr val="0070C0"/>
                </a:solidFill>
              </a:rPr>
              <a:t>IT managers would consider this action unethical </a:t>
            </a:r>
            <a:r>
              <a:rPr lang="en-US" dirty="0" smtClean="0"/>
              <a:t>because the software user does not actually own the right to the software. In addition, </a:t>
            </a:r>
            <a:r>
              <a:rPr lang="en-US" dirty="0" smtClean="0">
                <a:solidFill>
                  <a:srgbClr val="0070C0"/>
                </a:solidFill>
              </a:rPr>
              <a:t>a number of intellectual property issues would be raised, depending on whether the software was licensed, copyrighted, or patented. </a:t>
            </a:r>
          </a:p>
          <a:p>
            <a:pPr algn="just"/>
            <a:r>
              <a:rPr lang="en-US" dirty="0" smtClean="0">
                <a:solidFill>
                  <a:srgbClr val="0070C0"/>
                </a:solidFill>
              </a:rPr>
              <a:t>reverse-engineering techniques can be </a:t>
            </a:r>
            <a:r>
              <a:rPr lang="en-US" dirty="0" smtClean="0">
                <a:solidFill>
                  <a:srgbClr val="FF0000"/>
                </a:solidFill>
              </a:rPr>
              <a:t>used to reveal a competitor’s program code, which can then be used to develop a new program </a:t>
            </a:r>
            <a:r>
              <a:rPr lang="en-US" dirty="0" smtClean="0">
                <a:solidFill>
                  <a:srgbClr val="0070C0"/>
                </a:solidFill>
              </a:rPr>
              <a:t>that either duplicates the original or interfaces with the program. Thus, reverse engineering </a:t>
            </a:r>
            <a:r>
              <a:rPr lang="en-US" dirty="0" smtClean="0">
                <a:solidFill>
                  <a:srgbClr val="FF0000"/>
                </a:solidFill>
              </a:rPr>
              <a:t>provides a way to gain access to information that another organization may have copyrighted or classified as a trade secret.</a:t>
            </a:r>
            <a:r>
              <a:rPr lang="en-US" dirty="0" smtClean="0">
                <a:solidFill>
                  <a:srgbClr val="0070C0"/>
                </a:solidFill>
              </a:rPr>
              <a:t> </a:t>
            </a:r>
            <a:endParaRPr lang="en-US" dirty="0">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Continue…</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smtClean="0">
                <a:solidFill>
                  <a:srgbClr val="FF0000"/>
                </a:solidFill>
              </a:rPr>
              <a:t>Software license agreements </a:t>
            </a:r>
            <a:r>
              <a:rPr lang="en-US" dirty="0" smtClean="0"/>
              <a:t>increasingly </a:t>
            </a:r>
            <a:r>
              <a:rPr lang="en-US" dirty="0" smtClean="0">
                <a:solidFill>
                  <a:srgbClr val="FF0000"/>
                </a:solidFill>
              </a:rPr>
              <a:t>forbid reverse engineering</a:t>
            </a:r>
            <a:r>
              <a:rPr lang="en-US" dirty="0" smtClean="0"/>
              <a:t>. As a result of the </a:t>
            </a:r>
            <a:r>
              <a:rPr lang="en-US" dirty="0" smtClean="0">
                <a:solidFill>
                  <a:srgbClr val="FF0000"/>
                </a:solidFill>
              </a:rPr>
              <a:t>increased legislation affecting reverse engineering, some software developers are moving their reverse-engineering projects offshore to avoid U.S. rules. </a:t>
            </a:r>
          </a:p>
          <a:p>
            <a:pPr algn="just"/>
            <a:r>
              <a:rPr lang="en-US" dirty="0" smtClean="0"/>
              <a:t>The </a:t>
            </a:r>
            <a:r>
              <a:rPr lang="en-US" dirty="0" smtClean="0">
                <a:solidFill>
                  <a:srgbClr val="7030A0"/>
                </a:solidFill>
              </a:rPr>
              <a:t>ethics of using reverse engineering are debated</a:t>
            </a:r>
            <a:r>
              <a:rPr lang="en-US" dirty="0" smtClean="0"/>
              <a:t>. Some argue that its use is fair if it enables a company to create software that interoperates with another company’s software or hardware and provides a useful function. This is especially true if the software’s creator refuses to cooperate by providing documentation to help create interoperable software. </a:t>
            </a:r>
            <a:r>
              <a:rPr lang="en-US" dirty="0" smtClean="0">
                <a:solidFill>
                  <a:srgbClr val="7030A0"/>
                </a:solidFill>
              </a:rPr>
              <a:t>From the consumer’s standpoint, such stifling of competition increases costs and reduces business options. Reverse engineering can also be a useful tool in detecting software bugs and security holes. </a:t>
            </a:r>
            <a:endParaRPr lang="en-US" dirty="0">
              <a:solidFill>
                <a:srgbClr val="7030A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Open Source Code</a:t>
            </a:r>
            <a:endParaRPr lang="en-US" b="1" dirty="0"/>
          </a:p>
        </p:txBody>
      </p:sp>
      <p:sp>
        <p:nvSpPr>
          <p:cNvPr id="3" name="Content Placeholder 2"/>
          <p:cNvSpPr>
            <a:spLocks noGrp="1"/>
          </p:cNvSpPr>
          <p:nvPr>
            <p:ph idx="1"/>
          </p:nvPr>
        </p:nvSpPr>
        <p:spPr>
          <a:xfrm>
            <a:off x="457200" y="1219200"/>
            <a:ext cx="8229600" cy="4906963"/>
          </a:xfrm>
        </p:spPr>
        <p:txBody>
          <a:bodyPr>
            <a:normAutofit fontScale="92500"/>
          </a:bodyPr>
          <a:lstStyle/>
          <a:p>
            <a:pPr algn="just"/>
            <a:r>
              <a:rPr lang="en-US" dirty="0" smtClean="0"/>
              <a:t>Open source code is any program whose </a:t>
            </a:r>
            <a:r>
              <a:rPr lang="en-US" dirty="0" smtClean="0">
                <a:solidFill>
                  <a:srgbClr val="7030A0"/>
                </a:solidFill>
              </a:rPr>
              <a:t>source code is made available for use or modification, as users </a:t>
            </a:r>
            <a:r>
              <a:rPr lang="en-US" dirty="0" smtClean="0"/>
              <a:t>or other developers see fit. The </a:t>
            </a:r>
            <a:r>
              <a:rPr lang="en-US" dirty="0" smtClean="0">
                <a:solidFill>
                  <a:srgbClr val="7030A0"/>
                </a:solidFill>
              </a:rPr>
              <a:t>basic premise behind open source code is that when </a:t>
            </a:r>
            <a:r>
              <a:rPr lang="en-US" dirty="0" smtClean="0"/>
              <a:t>many programmers can read, redistribute, and modify a program’s code, the </a:t>
            </a:r>
            <a:r>
              <a:rPr lang="en-US" dirty="0" smtClean="0">
                <a:solidFill>
                  <a:srgbClr val="7030A0"/>
                </a:solidFill>
              </a:rPr>
              <a:t>software improves.</a:t>
            </a:r>
          </a:p>
          <a:p>
            <a:pPr algn="just"/>
            <a:r>
              <a:rPr lang="en-US" dirty="0" smtClean="0">
                <a:solidFill>
                  <a:srgbClr val="7030A0"/>
                </a:solidFill>
              </a:rPr>
              <a:t> Open source software is </a:t>
            </a:r>
            <a:r>
              <a:rPr lang="en-US" dirty="0" smtClean="0">
                <a:solidFill>
                  <a:srgbClr val="FF0000"/>
                </a:solidFill>
              </a:rPr>
              <a:t>used in applications developed for </a:t>
            </a:r>
            <a:r>
              <a:rPr lang="en-US" dirty="0" err="1" smtClean="0">
                <a:solidFill>
                  <a:srgbClr val="FF0000"/>
                </a:solidFill>
              </a:rPr>
              <a:t>smartphones</a:t>
            </a:r>
            <a:r>
              <a:rPr lang="en-US" dirty="0" smtClean="0">
                <a:solidFill>
                  <a:srgbClr val="FF0000"/>
                </a:solidFill>
              </a:rPr>
              <a:t> and other mobile devices, such as Apple’s </a:t>
            </a:r>
            <a:r>
              <a:rPr lang="en-US" dirty="0" err="1" smtClean="0">
                <a:solidFill>
                  <a:srgbClr val="FF0000"/>
                </a:solidFill>
              </a:rPr>
              <a:t>iPhone</a:t>
            </a:r>
            <a:r>
              <a:rPr lang="en-US" dirty="0" smtClean="0">
                <a:solidFill>
                  <a:srgbClr val="FF0000"/>
                </a:solidFill>
              </a:rPr>
              <a:t>, Palm’s Treo, and Research In Motion’s BlackBerry</a:t>
            </a:r>
            <a:r>
              <a:rPr lang="en-US" dirty="0" smtClean="0">
                <a:solidFill>
                  <a:srgbClr val="7030A0"/>
                </a:solidFill>
              </a:rPr>
              <a:t>.</a:t>
            </a:r>
            <a:endParaRPr lang="en-US" dirty="0">
              <a:solidFill>
                <a:srgbClr val="7030A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Competitive Intelligence </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dirty="0" smtClean="0"/>
              <a:t>Competitive intelligence is </a:t>
            </a:r>
            <a:r>
              <a:rPr lang="en-US" dirty="0" smtClean="0">
                <a:solidFill>
                  <a:srgbClr val="FF0000"/>
                </a:solidFill>
              </a:rPr>
              <a:t>legally obtained information that is gathered to help a company gain an advantage over its rivals.</a:t>
            </a:r>
            <a:r>
              <a:rPr lang="en-US" dirty="0" smtClean="0"/>
              <a:t> </a:t>
            </a:r>
          </a:p>
          <a:p>
            <a:r>
              <a:rPr lang="en-US" dirty="0" smtClean="0"/>
              <a:t>Competitive intelligence is often integrated into a </a:t>
            </a:r>
            <a:r>
              <a:rPr lang="en-US" dirty="0" smtClean="0">
                <a:solidFill>
                  <a:srgbClr val="FF0000"/>
                </a:solidFill>
              </a:rPr>
              <a:t>company’s strategic plan and executive decision making.  A</a:t>
            </a:r>
            <a:r>
              <a:rPr lang="en-US" dirty="0" smtClean="0"/>
              <a:t>ccording to a recent survey of 400 global companies with competitive intelligence programs, the number of companies that </a:t>
            </a:r>
            <a:r>
              <a:rPr lang="en-US" dirty="0" smtClean="0">
                <a:solidFill>
                  <a:srgbClr val="FF0000"/>
                </a:solidFill>
              </a:rPr>
              <a:t>spend more than $1 million on this activity increased from 5 percent to 10 percent over the period 2007–2012. </a:t>
            </a:r>
          </a:p>
          <a:p>
            <a:r>
              <a:rPr lang="en-US" dirty="0" smtClean="0"/>
              <a:t>Competitive intelligence is used to support smart business decisions in many different areas. For </a:t>
            </a:r>
            <a:r>
              <a:rPr lang="en-US" dirty="0" smtClean="0">
                <a:solidFill>
                  <a:srgbClr val="FF0000"/>
                </a:solidFill>
              </a:rPr>
              <a:t>example, a European sporting goods manufacturer wanted to enter the U.S. market and was looking for good entry opportunities. Gathering and analyzing data about its competitors, the firm discovered an overlooked and rapidly growing market.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dirty="0" smtClean="0"/>
              <a:t>Competitive intelligence is not the same as </a:t>
            </a:r>
            <a:r>
              <a:rPr lang="en-US" dirty="0" smtClean="0">
                <a:solidFill>
                  <a:srgbClr val="FF0000"/>
                </a:solidFill>
              </a:rPr>
              <a:t>industrial espionage, which is the use of illegal means to obtain business </a:t>
            </a:r>
            <a:r>
              <a:rPr lang="en-US" dirty="0" smtClean="0"/>
              <a:t>information not available to the general public. In the United States, industrial espionage is a </a:t>
            </a:r>
            <a:r>
              <a:rPr lang="en-US" dirty="0" smtClean="0">
                <a:solidFill>
                  <a:srgbClr val="FF0000"/>
                </a:solidFill>
              </a:rPr>
              <a:t>serious crime </a:t>
            </a:r>
            <a:r>
              <a:rPr lang="en-US" dirty="0" smtClean="0"/>
              <a:t>that carries heavy penalties. Almost all the data needed for competitive intelligence can be collected from examining published information or interviews, as outlined in the following list…</a:t>
            </a:r>
          </a:p>
          <a:p>
            <a:r>
              <a:rPr lang="en-US" dirty="0" smtClean="0"/>
              <a:t>annual reports</a:t>
            </a:r>
          </a:p>
          <a:p>
            <a:r>
              <a:rPr lang="en-US" dirty="0" smtClean="0"/>
              <a:t> Press releases </a:t>
            </a:r>
          </a:p>
          <a:p>
            <a:r>
              <a:rPr lang="en-US" dirty="0" smtClean="0"/>
              <a:t>• Promotional materials </a:t>
            </a:r>
          </a:p>
          <a:p>
            <a:r>
              <a:rPr lang="en-US" dirty="0" smtClean="0"/>
              <a:t>• Web sites</a:t>
            </a:r>
          </a:p>
          <a:p>
            <a:r>
              <a:rPr lang="en-US" dirty="0" smtClean="0"/>
              <a:t> Interviews with suppliers, customers, and former employees</a:t>
            </a:r>
          </a:p>
          <a:p>
            <a:r>
              <a:rPr lang="en-US" dirty="0" smtClean="0"/>
              <a:t> • Calls to competitors’ customer service groups </a:t>
            </a:r>
          </a:p>
          <a:p>
            <a:r>
              <a:rPr lang="en-US" dirty="0" smtClean="0"/>
              <a:t>• Articles in the trade press </a:t>
            </a:r>
          </a:p>
          <a:p>
            <a:r>
              <a:rPr lang="en-US" dirty="0" smtClean="0"/>
              <a:t>• Environmental impact statements and other filings associated with a plant expansion or construction </a:t>
            </a:r>
          </a:p>
          <a:p>
            <a:r>
              <a:rPr lang="en-US" dirty="0" smtClean="0"/>
              <a:t>• Patents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Copyrights</a:t>
            </a:r>
            <a:endParaRPr lang="en-US" b="1"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dirty="0" smtClean="0"/>
              <a:t>“A copyright is the </a:t>
            </a:r>
            <a:r>
              <a:rPr lang="en-US" dirty="0" smtClean="0">
                <a:solidFill>
                  <a:srgbClr val="FF0000"/>
                </a:solidFill>
              </a:rPr>
              <a:t>exclusive right to distribute, display, perform, or reproduce an original work in copies</a:t>
            </a:r>
            <a:r>
              <a:rPr lang="en-US" dirty="0" smtClean="0"/>
              <a:t> or to prepare derivative works based on the work. Copyright protection is granted to the creators of “original works of authorship.” </a:t>
            </a:r>
          </a:p>
          <a:p>
            <a:pPr algn="just"/>
            <a:r>
              <a:rPr lang="en-US" dirty="0" smtClean="0">
                <a:solidFill>
                  <a:srgbClr val="FF0000"/>
                </a:solidFill>
              </a:rPr>
              <a:t>The author may grant this exclusive right to others.   </a:t>
            </a:r>
            <a:endParaRPr lang="en-US"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r>
              <a:rPr lang="en-US" dirty="0" smtClean="0"/>
              <a:t>A wide array of software applications, databases, and social media tools are available for companies—and individuals—looking for competitive intelligence data, including the following:</a:t>
            </a:r>
          </a:p>
          <a:p>
            <a:pPr algn="just"/>
            <a:r>
              <a:rPr lang="en-US" dirty="0" err="1" smtClean="0">
                <a:solidFill>
                  <a:srgbClr val="FF0000"/>
                </a:solidFill>
              </a:rPr>
              <a:t>Rapportive</a:t>
            </a:r>
            <a:r>
              <a:rPr lang="en-US" dirty="0" smtClean="0"/>
              <a:t> is </a:t>
            </a:r>
            <a:r>
              <a:rPr lang="en-US" dirty="0" smtClean="0">
                <a:solidFill>
                  <a:srgbClr val="FF0000"/>
                </a:solidFill>
              </a:rPr>
              <a:t>software that can be added to your email application or Web browser to provide you with rich contact profiles </a:t>
            </a:r>
            <a:r>
              <a:rPr lang="en-US" dirty="0" smtClean="0"/>
              <a:t>that show you what people look like, where they are based, and what they do.</a:t>
            </a:r>
          </a:p>
          <a:p>
            <a:pPr algn="just"/>
            <a:r>
              <a:rPr lang="en-US" dirty="0" err="1" smtClean="0">
                <a:solidFill>
                  <a:srgbClr val="FF0000"/>
                </a:solidFill>
              </a:rPr>
              <a:t>Crunchbase</a:t>
            </a:r>
            <a:r>
              <a:rPr lang="en-US" dirty="0" smtClean="0"/>
              <a:t> is a free database of technology of over 110,000 companies, people, and investors.</a:t>
            </a:r>
          </a:p>
          <a:p>
            <a:pPr algn="just"/>
            <a:r>
              <a:rPr lang="en-US" dirty="0" smtClean="0">
                <a:solidFill>
                  <a:srgbClr val="FF0000"/>
                </a:solidFill>
              </a:rPr>
              <a:t>ThomasNet.com </a:t>
            </a:r>
            <a:r>
              <a:rPr lang="en-US" dirty="0" smtClean="0"/>
              <a:t>is an excellent source for </a:t>
            </a:r>
            <a:r>
              <a:rPr lang="en-US" dirty="0" smtClean="0">
                <a:solidFill>
                  <a:srgbClr val="FF0000"/>
                </a:solidFill>
              </a:rPr>
              <a:t>identifying suppliers and sources for products. </a:t>
            </a:r>
          </a:p>
          <a:p>
            <a:pPr algn="just"/>
            <a:r>
              <a:rPr lang="en-US" dirty="0" smtClean="0"/>
              <a:t>• </a:t>
            </a:r>
            <a:r>
              <a:rPr lang="en-US" dirty="0" smtClean="0">
                <a:solidFill>
                  <a:srgbClr val="FF0000"/>
                </a:solidFill>
              </a:rPr>
              <a:t>WhoGotFunded.com</a:t>
            </a:r>
            <a:r>
              <a:rPr lang="en-US" dirty="0" smtClean="0"/>
              <a:t> is a comprehensive Web site of data about what organizations have </a:t>
            </a:r>
            <a:r>
              <a:rPr lang="en-US" dirty="0" smtClean="0">
                <a:solidFill>
                  <a:srgbClr val="FF0000"/>
                </a:solidFill>
              </a:rPr>
              <a:t>received funding and for what purposes</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Competitive intelligence as a subject</a:t>
            </a:r>
            <a:endParaRPr lang="en-US" b="1"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smtClean="0"/>
              <a:t>Competitive intelligence gathering has become enough of a science that over two dozen </a:t>
            </a:r>
            <a:r>
              <a:rPr lang="en-US" dirty="0" smtClean="0">
                <a:solidFill>
                  <a:srgbClr val="FF0000"/>
                </a:solidFill>
              </a:rPr>
              <a:t>colleges and universities offer courses or even entire programs in this </a:t>
            </a:r>
            <a:r>
              <a:rPr lang="en-US" dirty="0" smtClean="0"/>
              <a:t>subject. Also, the Strategic and Competitive Intelligence Professionals organization (</a:t>
            </a:r>
            <a:r>
              <a:rPr lang="en-US" dirty="0" smtClean="0">
                <a:solidFill>
                  <a:srgbClr val="FF0000"/>
                </a:solidFill>
              </a:rPr>
              <a:t>www.scip.org) offers ongoing training programs and </a:t>
            </a:r>
            <a:r>
              <a:rPr lang="en-US" dirty="0" smtClean="0"/>
              <a:t>conferences.</a:t>
            </a:r>
          </a:p>
          <a:p>
            <a:pPr algn="just"/>
            <a:r>
              <a:rPr lang="en-US" dirty="0" smtClean="0">
                <a:solidFill>
                  <a:srgbClr val="FF0000"/>
                </a:solidFill>
              </a:rPr>
              <a:t>Without proper management safeguards, the process of gathering competitive intelligence </a:t>
            </a:r>
            <a:r>
              <a:rPr lang="en-US" dirty="0" smtClean="0"/>
              <a:t>can </a:t>
            </a:r>
            <a:r>
              <a:rPr lang="en-US" dirty="0" smtClean="0">
                <a:solidFill>
                  <a:srgbClr val="FF0000"/>
                </a:solidFill>
              </a:rPr>
              <a:t>cross over to industrial espionage </a:t>
            </a:r>
            <a:r>
              <a:rPr lang="en-US" dirty="0" smtClean="0"/>
              <a:t>and dirty tricks. </a:t>
            </a:r>
          </a:p>
          <a:p>
            <a:pPr algn="just"/>
            <a:r>
              <a:rPr lang="en-US" dirty="0" smtClean="0">
                <a:solidFill>
                  <a:srgbClr val="FF0000"/>
                </a:solidFill>
              </a:rPr>
              <a:t>Competitive intelligence analysts must avoid </a:t>
            </a:r>
            <a:r>
              <a:rPr lang="en-US" dirty="0" smtClean="0">
                <a:solidFill>
                  <a:srgbClr val="7030A0"/>
                </a:solidFill>
              </a:rPr>
              <a:t>unethical or illegal actions, such as lying, misrepresentation, theft, bribery, or eavesdropping with illegal devices</a:t>
            </a:r>
            <a:r>
              <a:rPr lang="en-US" dirty="0" smtClean="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Trademark Infringement</a:t>
            </a:r>
            <a:endParaRPr lang="en-US" b="1"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dirty="0" smtClean="0"/>
              <a:t>A trademark is </a:t>
            </a:r>
            <a:r>
              <a:rPr lang="en-US" dirty="0" smtClean="0">
                <a:solidFill>
                  <a:srgbClr val="7030A0"/>
                </a:solidFill>
              </a:rPr>
              <a:t>a logo, package design, phrase, sound, or word that enables a consumer to differentiate one company’s products from another’s. </a:t>
            </a:r>
            <a:r>
              <a:rPr lang="en-US" dirty="0" smtClean="0"/>
              <a:t>Consumers often </a:t>
            </a:r>
            <a:r>
              <a:rPr lang="en-US" dirty="0" smtClean="0">
                <a:solidFill>
                  <a:srgbClr val="7030A0"/>
                </a:solidFill>
              </a:rPr>
              <a:t>cannot examine goods or services </a:t>
            </a:r>
            <a:r>
              <a:rPr lang="en-US" dirty="0" smtClean="0"/>
              <a:t>to determine their quality or source, so instead they </a:t>
            </a:r>
            <a:r>
              <a:rPr lang="en-US" dirty="0" smtClean="0">
                <a:solidFill>
                  <a:srgbClr val="7030A0"/>
                </a:solidFill>
              </a:rPr>
              <a:t>rely on the labels</a:t>
            </a:r>
            <a:r>
              <a:rPr lang="en-US" dirty="0" smtClean="0"/>
              <a:t> attached to the products.</a:t>
            </a:r>
          </a:p>
          <a:p>
            <a:pPr algn="just"/>
            <a:r>
              <a:rPr lang="en-US" dirty="0" smtClean="0"/>
              <a:t>The Lanham Act of 1946 (also known as the Trademark Act, The law gives the trademark’s owner the right to </a:t>
            </a:r>
            <a:r>
              <a:rPr lang="en-US" dirty="0" smtClean="0">
                <a:solidFill>
                  <a:srgbClr val="7030A0"/>
                </a:solidFill>
              </a:rPr>
              <a:t>prevent others from using the same mark or a confusingly similar mark on a product’s label.</a:t>
            </a:r>
            <a:endParaRPr lang="en-US" dirty="0">
              <a:solidFill>
                <a:srgbClr val="7030A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err="1" smtClean="0"/>
              <a:t>Cybersquatting</a:t>
            </a:r>
            <a:r>
              <a:rPr lang="en-US" b="1" dirty="0" smtClean="0"/>
              <a:t/>
            </a:r>
            <a:br>
              <a:rPr lang="en-US" b="1" dirty="0" smtClean="0"/>
            </a:br>
            <a:endParaRPr lang="en-US" b="1"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dirty="0" smtClean="0"/>
              <a:t>many </a:t>
            </a:r>
            <a:r>
              <a:rPr lang="en-US" dirty="0" err="1" smtClean="0"/>
              <a:t>cybersquatters</a:t>
            </a:r>
            <a:r>
              <a:rPr lang="en-US" dirty="0" smtClean="0"/>
              <a:t> </a:t>
            </a:r>
            <a:r>
              <a:rPr lang="en-US" dirty="0" smtClean="0">
                <a:solidFill>
                  <a:srgbClr val="7030A0"/>
                </a:solidFill>
              </a:rPr>
              <a:t>registered domain names for famous trademarks or company names to which they had no connection</a:t>
            </a:r>
            <a:r>
              <a:rPr lang="en-US" dirty="0" smtClean="0"/>
              <a:t>, with the </a:t>
            </a:r>
            <a:r>
              <a:rPr lang="en-US" dirty="0" smtClean="0">
                <a:solidFill>
                  <a:srgbClr val="FF0000"/>
                </a:solidFill>
              </a:rPr>
              <a:t>hope that the trademark’s owner would eventually buy the domain name for a large sum of money.</a:t>
            </a:r>
          </a:p>
          <a:p>
            <a:pPr algn="just"/>
            <a:r>
              <a:rPr lang="en-US" dirty="0" smtClean="0"/>
              <a:t>The </a:t>
            </a:r>
            <a:r>
              <a:rPr lang="en-US" dirty="0" err="1" smtClean="0">
                <a:solidFill>
                  <a:srgbClr val="FF0000"/>
                </a:solidFill>
              </a:rPr>
              <a:t>Anticybersquatting</a:t>
            </a:r>
            <a:r>
              <a:rPr lang="en-US" dirty="0" smtClean="0">
                <a:solidFill>
                  <a:srgbClr val="FF0000"/>
                </a:solidFill>
              </a:rPr>
              <a:t> Consumer Protection Act (ACPA), enacted in 1999</a:t>
            </a:r>
            <a:r>
              <a:rPr lang="en-US" dirty="0" smtClean="0"/>
              <a:t>, allows trademark owners to </a:t>
            </a:r>
            <a:r>
              <a:rPr lang="en-US" dirty="0" smtClean="0">
                <a:solidFill>
                  <a:srgbClr val="7030A0"/>
                </a:solidFill>
              </a:rPr>
              <a:t>challenge foreign </a:t>
            </a:r>
            <a:r>
              <a:rPr lang="en-US" dirty="0" err="1" smtClean="0">
                <a:solidFill>
                  <a:srgbClr val="7030A0"/>
                </a:solidFill>
              </a:rPr>
              <a:t>cybersquatters</a:t>
            </a:r>
            <a:r>
              <a:rPr lang="en-US" dirty="0" smtClean="0">
                <a:solidFill>
                  <a:srgbClr val="7030A0"/>
                </a:solidFill>
              </a:rPr>
              <a:t> </a:t>
            </a:r>
            <a:r>
              <a:rPr lang="en-US" dirty="0" smtClean="0"/>
              <a:t>who might otherwise be beyond the jurisdiction of U.S. courts. </a:t>
            </a:r>
            <a:endParaRPr lang="en-US"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solidFill>
                  <a:srgbClr val="FF0000"/>
                </a:solidFill>
              </a:rPr>
              <a:t>Question pattern</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buNone/>
            </a:pPr>
            <a:r>
              <a:rPr lang="en-US" dirty="0" smtClean="0"/>
              <a:t>1. Difference </a:t>
            </a:r>
            <a:r>
              <a:rPr lang="en-US" dirty="0" smtClean="0"/>
              <a:t>between copyright </a:t>
            </a:r>
            <a:r>
              <a:rPr lang="en-US" smtClean="0"/>
              <a:t>and </a:t>
            </a:r>
            <a:r>
              <a:rPr lang="en-US" smtClean="0"/>
              <a:t>patents. </a:t>
            </a:r>
            <a:r>
              <a:rPr lang="en-US" dirty="0" smtClean="0"/>
              <a:t>Explain the process for being a patent holder.</a:t>
            </a:r>
          </a:p>
          <a:p>
            <a:pPr>
              <a:buNone/>
            </a:pPr>
            <a:r>
              <a:rPr lang="en-US" dirty="0" smtClean="0"/>
              <a:t>2. Do you think employees are the greatest threat for the company’s trade secrets? If yes, why? </a:t>
            </a:r>
          </a:p>
          <a:p>
            <a:pPr>
              <a:buNone/>
            </a:pPr>
            <a:r>
              <a:rPr lang="en-US" dirty="0" smtClean="0"/>
              <a:t>3. What is competitive intelligence? Why it is important? Difference between competitive intelligence and industrial espionage.</a:t>
            </a:r>
          </a:p>
          <a:p>
            <a:pPr>
              <a:buNone/>
            </a:pPr>
            <a:r>
              <a:rPr lang="en-US" dirty="0" smtClean="0"/>
              <a:t>4. Define plagiarism. Plagiarism detection software and services. </a:t>
            </a:r>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Continue…..</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solidFill>
                  <a:srgbClr val="FF0000"/>
                </a:solidFill>
              </a:rPr>
              <a:t>Copyright infringement </a:t>
            </a:r>
            <a:r>
              <a:rPr lang="en-US" dirty="0" smtClean="0"/>
              <a:t>is a </a:t>
            </a:r>
            <a:r>
              <a:rPr lang="en-US" dirty="0" smtClean="0">
                <a:solidFill>
                  <a:srgbClr val="FF0000"/>
                </a:solidFill>
              </a:rPr>
              <a:t>violation of the rights secured by the owner of a copyright</a:t>
            </a:r>
            <a:r>
              <a:rPr lang="en-US" dirty="0" smtClean="0"/>
              <a:t>. Infringement occurs when someone copies a substantial and material part of another’s copyrighted work </a:t>
            </a:r>
            <a:r>
              <a:rPr lang="en-US" dirty="0" smtClean="0">
                <a:solidFill>
                  <a:srgbClr val="FF0000"/>
                </a:solidFill>
              </a:rPr>
              <a:t>without permission. </a:t>
            </a:r>
          </a:p>
          <a:p>
            <a:pPr algn="just"/>
            <a:r>
              <a:rPr lang="en-US" dirty="0" smtClean="0"/>
              <a:t>Copyright law </a:t>
            </a:r>
            <a:r>
              <a:rPr lang="en-US" b="1" dirty="0" smtClean="0">
                <a:solidFill>
                  <a:srgbClr val="002060"/>
                </a:solidFill>
              </a:rPr>
              <a:t>guarantees </a:t>
            </a:r>
            <a:r>
              <a:rPr lang="en-US" dirty="0" smtClean="0"/>
              <a:t>developers the rights to their works for a </a:t>
            </a:r>
            <a:r>
              <a:rPr lang="en-US" dirty="0" smtClean="0">
                <a:solidFill>
                  <a:srgbClr val="002060"/>
                </a:solidFill>
              </a:rPr>
              <a:t>certain amount of time. </a:t>
            </a:r>
            <a:r>
              <a:rPr lang="en-US" dirty="0" smtClean="0"/>
              <a:t>Since 1960, the term of copyright has been </a:t>
            </a:r>
            <a:r>
              <a:rPr lang="en-US" b="1" dirty="0" smtClean="0">
                <a:solidFill>
                  <a:srgbClr val="002060"/>
                </a:solidFill>
              </a:rPr>
              <a:t>extended 11 times </a:t>
            </a:r>
            <a:r>
              <a:rPr lang="en-US" dirty="0" smtClean="0"/>
              <a:t>from its original limit of 28 years.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Copyright Term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The Copyright Term Extension Act, also known as the Sonny Bono Copyright Term Extension Act , signed into law in 1998, established the following time limits……</a:t>
            </a:r>
          </a:p>
          <a:p>
            <a:r>
              <a:rPr lang="en-US" dirty="0" smtClean="0"/>
              <a:t> For works </a:t>
            </a:r>
            <a:r>
              <a:rPr lang="en-US" dirty="0" smtClean="0">
                <a:solidFill>
                  <a:srgbClr val="FF0000"/>
                </a:solidFill>
              </a:rPr>
              <a:t>created after January 1, 1978</a:t>
            </a:r>
            <a:r>
              <a:rPr lang="en-US" dirty="0" smtClean="0"/>
              <a:t>, copyright protection endures for the life of the author plus 70 years. </a:t>
            </a:r>
          </a:p>
          <a:p>
            <a:pPr>
              <a:buNone/>
            </a:pPr>
            <a:r>
              <a:rPr lang="en-US" dirty="0" smtClean="0"/>
              <a:t>• For </a:t>
            </a:r>
            <a:r>
              <a:rPr lang="en-US" dirty="0" smtClean="0">
                <a:solidFill>
                  <a:srgbClr val="FF0000"/>
                </a:solidFill>
              </a:rPr>
              <a:t>works created but not published or registered before January 1, 1978</a:t>
            </a:r>
            <a:r>
              <a:rPr lang="en-US" dirty="0" smtClean="0"/>
              <a:t>, the term endures for the life of the author plus 70 years, but in no case expires earlier than December 31, 2004.</a:t>
            </a:r>
          </a:p>
          <a:p>
            <a:pPr>
              <a:buNone/>
            </a:pPr>
            <a:r>
              <a:rPr lang="en-US" dirty="0" smtClean="0"/>
              <a:t>  For works created before 1978 that are still in their original or renewable term of copyright, the total term was extended to 95 years from the date the copyright was originally secured.</a:t>
            </a:r>
          </a:p>
          <a:p>
            <a:pPr>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t>The Sonny Bono Copyright Term Extension Act was legally </a:t>
            </a:r>
            <a:r>
              <a:rPr lang="en-US" dirty="0" smtClean="0">
                <a:solidFill>
                  <a:srgbClr val="FF0000"/>
                </a:solidFill>
              </a:rPr>
              <a:t>challenged by Eric Eldred, a bibliophile who wanted to put digitized editions of old books online</a:t>
            </a:r>
            <a:r>
              <a:rPr lang="en-US" dirty="0" smtClean="0"/>
              <a:t>. The Eldred v. Ashcroft case went all the way to the Supreme Court, which ruled the act constitutional in 2003. </a:t>
            </a:r>
          </a:p>
          <a:p>
            <a:pPr algn="just"/>
            <a:r>
              <a:rPr lang="en-US" dirty="0" smtClean="0"/>
              <a:t>The </a:t>
            </a:r>
            <a:r>
              <a:rPr lang="en-US" dirty="0" smtClean="0">
                <a:solidFill>
                  <a:srgbClr val="FF0000"/>
                </a:solidFill>
              </a:rPr>
              <a:t>types of work </a:t>
            </a:r>
            <a:r>
              <a:rPr lang="en-US" dirty="0" smtClean="0"/>
              <a:t>that can be copyrighted include architecture, art, audiovisual works, choreography, drama, graphics, literature, motion pictures, music, pantomimes, pictures, sculptures, sound recordings, and other intellectual works. To be eligible for a copyright, a work must fall within one of the preceding categories, and it must be original. </a:t>
            </a:r>
          </a:p>
          <a:p>
            <a:pPr algn="just"/>
            <a:r>
              <a:rPr lang="en-US" dirty="0" smtClean="0"/>
              <a:t>Copyright law has proven to be extremely flexible in covering new technologies; thus, software, video games, multimedia works, and Web pages can all be protected.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Fair Use Doctrine</a:t>
            </a:r>
            <a:endParaRPr lang="en-US" b="1"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r>
              <a:rPr lang="en-US" dirty="0" smtClean="0"/>
              <a:t>Copyright law tries to strike a balance between protecting an author’s rights and enabling public access to copyrighted works. </a:t>
            </a:r>
          </a:p>
          <a:p>
            <a:pPr algn="just"/>
            <a:r>
              <a:rPr lang="en-US" dirty="0" smtClean="0"/>
              <a:t>The fair use doctrine allows portions of copyrighted materials to be used without permission under certain circumstances.</a:t>
            </a:r>
          </a:p>
          <a:p>
            <a:pPr algn="just"/>
            <a:r>
              <a:rPr lang="en-US" dirty="0" smtClean="0"/>
              <a:t>use of protected material is permissible if it is for “criticism, comment, news reporting, teaching (including multiple copies for classroom use), scholarship, or research … .”  </a:t>
            </a:r>
          </a:p>
          <a:p>
            <a:pPr algn="just"/>
            <a:r>
              <a:rPr lang="en-US" dirty="0" smtClean="0"/>
              <a:t>Fair use is most often employed in academics. It’s what allows a teacher to make copies of a copyrighted poem to be distributed to a class full of students.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 The purpose and character of the use (such as commercial use or nonprofit, educational purposes) </a:t>
            </a:r>
          </a:p>
          <a:p>
            <a:r>
              <a:rPr lang="en-US" dirty="0" smtClean="0"/>
              <a:t>• The nature of the copyrighted work </a:t>
            </a:r>
          </a:p>
          <a:p>
            <a:r>
              <a:rPr lang="en-US" dirty="0" smtClean="0"/>
              <a:t>• The portion of the copyrighted work used in relation to the work as a whole</a:t>
            </a:r>
          </a:p>
          <a:p>
            <a:r>
              <a:rPr lang="en-US" dirty="0" smtClean="0"/>
              <a:t> • The effect of the use on the value of the copyrighted work The concept that an idea cannot be copyrighted but the expression of an idea can be is key to understanding copyright protection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1536</TotalTime>
  <Words>4174</Words>
  <Application>Microsoft Office PowerPoint</Application>
  <PresentationFormat>On-screen Show (4:3)</PresentationFormat>
  <Paragraphs>182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Intellectual Property</vt:lpstr>
      <vt:lpstr>……..</vt:lpstr>
      <vt:lpstr>Continue….</vt:lpstr>
      <vt:lpstr>Copyrights</vt:lpstr>
      <vt:lpstr>Continue…..</vt:lpstr>
      <vt:lpstr>Copyright Term </vt:lpstr>
      <vt:lpstr>…….</vt:lpstr>
      <vt:lpstr>Fair Use Doctrine</vt:lpstr>
      <vt:lpstr>Continue…</vt:lpstr>
      <vt:lpstr>Software Copyright Protection </vt:lpstr>
      <vt:lpstr>Example… Tetris game Vs Xio</vt:lpstr>
      <vt:lpstr>Court’s declaration</vt:lpstr>
      <vt:lpstr>PATENTS</vt:lpstr>
      <vt:lpstr>Patents apply issue</vt:lpstr>
      <vt:lpstr>Continue……..</vt:lpstr>
      <vt:lpstr>Patent case in software industry</vt:lpstr>
      <vt:lpstr>Patent infringement</vt:lpstr>
      <vt:lpstr>Leahy-Smith America Invents Act</vt:lpstr>
      <vt:lpstr>Prior art</vt:lpstr>
      <vt:lpstr>Software Patents </vt:lpstr>
      <vt:lpstr>Cross-Licensing Agreements </vt:lpstr>
      <vt:lpstr> Trade Secrets </vt:lpstr>
      <vt:lpstr>Facilities of TSL</vt:lpstr>
      <vt:lpstr>Employees and Trade Secrets</vt:lpstr>
      <vt:lpstr>Continue….</vt:lpstr>
      <vt:lpstr>Continue…..</vt:lpstr>
      <vt:lpstr>The World Intellectual Property Organization (WIPO)  Copyright Treaty (1996) </vt:lpstr>
      <vt:lpstr>The Digital Millennium Copyright Act (1998) </vt:lpstr>
      <vt:lpstr>Example </vt:lpstr>
      <vt:lpstr>Key intellectual property right issues</vt:lpstr>
      <vt:lpstr>Plagiarism</vt:lpstr>
      <vt:lpstr>Continue….. </vt:lpstr>
      <vt:lpstr>plagiarism detection services and software</vt:lpstr>
      <vt:lpstr>Continue….</vt:lpstr>
      <vt:lpstr>Reverse Engineering </vt:lpstr>
      <vt:lpstr>Continue…</vt:lpstr>
      <vt:lpstr>Open Source Code</vt:lpstr>
      <vt:lpstr>Competitive Intelligence </vt:lpstr>
      <vt:lpstr>Continue……</vt:lpstr>
      <vt:lpstr>Continue….</vt:lpstr>
      <vt:lpstr>Competitive intelligence as a subject</vt:lpstr>
      <vt:lpstr>Trademark Infringement</vt:lpstr>
      <vt:lpstr>Cybersquatting </vt:lpstr>
      <vt:lpstr>Question pattern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dc:title>
  <dc:creator>Armina</dc:creator>
  <cp:lastModifiedBy>Armina</cp:lastModifiedBy>
  <cp:revision>165</cp:revision>
  <dcterms:created xsi:type="dcterms:W3CDTF">2020-06-07T20:16:51Z</dcterms:created>
  <dcterms:modified xsi:type="dcterms:W3CDTF">2020-06-30T01:23:48Z</dcterms:modified>
</cp:coreProperties>
</file>