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60" r:id="rId5"/>
    <p:sldId id="284"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4" r:id="rId51"/>
    <p:sldId id="307" r:id="rId52"/>
    <p:sldId id="310" r:id="rId53"/>
    <p:sldId id="309"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8B068-0454-4FD3-B7D9-F474E1C74DC1}" type="datetimeFigureOut">
              <a:rPr lang="en-US" smtClean="0"/>
              <a:pPr/>
              <a:t>7/3/2020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710A6-E1C2-4D2B-86F5-7505F1F863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1710A6-E1C2-4D2B-86F5-7505F1F8634A}"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1710A6-E1C2-4D2B-86F5-7505F1F8634A}"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593C7F-2D49-42D0-9F92-919A8283470C}"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93C7F-2D49-42D0-9F92-919A8283470C}"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93C7F-2D49-42D0-9F92-919A8283470C}"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93C7F-2D49-42D0-9F92-919A8283470C}"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93C7F-2D49-42D0-9F92-919A8283470C}"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593C7F-2D49-42D0-9F92-919A8283470C}"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593C7F-2D49-42D0-9F92-919A8283470C}" type="datetimeFigureOut">
              <a:rPr lang="en-US" smtClean="0"/>
              <a:pPr/>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593C7F-2D49-42D0-9F92-919A8283470C}" type="datetimeFigureOut">
              <a:rPr lang="en-US" smtClean="0"/>
              <a:pPr/>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93C7F-2D49-42D0-9F92-919A8283470C}" type="datetimeFigureOut">
              <a:rPr lang="en-US" smtClean="0"/>
              <a:pPr/>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93C7F-2D49-42D0-9F92-919A8283470C}"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93C7F-2D49-42D0-9F92-919A8283470C}"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8777-766F-4C39-AB20-7FDFE9DDE2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93C7F-2D49-42D0-9F92-919A8283470C}" type="datetimeFigureOut">
              <a:rPr lang="en-US" smtClean="0"/>
              <a:pPr/>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68777-766F-4C39-AB20-7FDFE9DDE2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14399"/>
          </a:xfrm>
        </p:spPr>
        <p:txBody>
          <a:bodyPr>
            <a:normAutofit fontScale="90000"/>
          </a:bodyPr>
          <a:lstStyle/>
          <a:p>
            <a:r>
              <a:rPr lang="en-US" b="1" dirty="0" smtClean="0"/>
              <a:t>Population, Urbanization, and Environment </a:t>
            </a:r>
            <a:endParaRPr lang="en-US" b="1" dirty="0"/>
          </a:p>
        </p:txBody>
      </p:sp>
      <p:sp>
        <p:nvSpPr>
          <p:cNvPr id="3" name="Subtitle 2"/>
          <p:cNvSpPr>
            <a:spLocks noGrp="1"/>
          </p:cNvSpPr>
          <p:nvPr>
            <p:ph type="subTitle" idx="1"/>
          </p:nvPr>
        </p:nvSpPr>
        <p:spPr>
          <a:xfrm>
            <a:off x="609600" y="1447800"/>
            <a:ext cx="7924800" cy="5029200"/>
          </a:xfrm>
        </p:spPr>
        <p:txBody>
          <a:bodyPr/>
          <a:lstStyle/>
          <a:p>
            <a:pPr algn="just"/>
            <a:r>
              <a:rPr lang="en-US" dirty="0" smtClean="0">
                <a:solidFill>
                  <a:srgbClr val="FF0000"/>
                </a:solidFill>
              </a:rPr>
              <a:t>three dimensions of social change: </a:t>
            </a:r>
          </a:p>
          <a:p>
            <a:pPr algn="just"/>
            <a:r>
              <a:rPr lang="en-US" dirty="0" smtClean="0">
                <a:solidFill>
                  <a:srgbClr val="00B050"/>
                </a:solidFill>
              </a:rPr>
              <a:t>population dynamics, </a:t>
            </a:r>
          </a:p>
          <a:p>
            <a:pPr algn="just"/>
            <a:r>
              <a:rPr lang="en-US" dirty="0" smtClean="0">
                <a:solidFill>
                  <a:srgbClr val="00B050"/>
                </a:solidFill>
              </a:rPr>
              <a:t>urbanization, and</a:t>
            </a:r>
          </a:p>
          <a:p>
            <a:pPr algn="just"/>
            <a:r>
              <a:rPr lang="en-US" dirty="0" smtClean="0">
                <a:solidFill>
                  <a:srgbClr val="00B050"/>
                </a:solidFill>
              </a:rPr>
              <a:t>increasing threats to the natural environment</a:t>
            </a:r>
            <a:r>
              <a:rPr lang="en-US" dirty="0" smtClean="0">
                <a:solidFill>
                  <a:schemeClr val="tx1"/>
                </a:solidFill>
              </a:rPr>
              <a:t>. </a:t>
            </a:r>
          </a:p>
          <a:p>
            <a:pPr algn="just"/>
            <a:r>
              <a:rPr lang="en-US" dirty="0" smtClean="0">
                <a:solidFill>
                  <a:schemeClr val="tx1"/>
                </a:solidFill>
              </a:rPr>
              <a:t>Not only are all three important, but they are </a:t>
            </a:r>
            <a:r>
              <a:rPr lang="en-US" dirty="0" smtClean="0">
                <a:solidFill>
                  <a:srgbClr val="FF0000"/>
                </a:solidFill>
              </a:rPr>
              <a:t>closely linked </a:t>
            </a:r>
            <a:r>
              <a:rPr lang="en-US" dirty="0" smtClean="0">
                <a:solidFill>
                  <a:schemeClr val="tx1"/>
                </a:solidFill>
              </a:rPr>
              <a:t>as well. </a:t>
            </a:r>
          </a:p>
          <a:p>
            <a:pPr algn="just"/>
            <a:r>
              <a:rPr lang="en-US" dirty="0">
                <a:solidFill>
                  <a:schemeClr val="tx1"/>
                </a:solidFill>
              </a:rPr>
              <a:t>J</a:t>
            </a:r>
            <a:r>
              <a:rPr lang="en-US" dirty="0" smtClean="0">
                <a:solidFill>
                  <a:schemeClr val="tx1"/>
                </a:solidFill>
              </a:rPr>
              <a:t>ust fifty years ago, the planet’s population was less than half as big.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smtClean="0"/>
              <a:t>Global population </a:t>
            </a:r>
            <a:r>
              <a:rPr lang="en-US" dirty="0" smtClean="0">
                <a:solidFill>
                  <a:srgbClr val="FF0000"/>
                </a:solidFill>
              </a:rPr>
              <a:t>reached 3 billion by 1962 </a:t>
            </a:r>
            <a:r>
              <a:rPr lang="en-US" dirty="0" smtClean="0"/>
              <a:t>(just </a:t>
            </a:r>
            <a:r>
              <a:rPr lang="en-US" dirty="0" smtClean="0">
                <a:solidFill>
                  <a:srgbClr val="FF0000"/>
                </a:solidFill>
              </a:rPr>
              <a:t>thirty-two years </a:t>
            </a:r>
            <a:r>
              <a:rPr lang="en-US" dirty="0" smtClean="0"/>
              <a:t>later) and </a:t>
            </a:r>
            <a:r>
              <a:rPr lang="en-US" dirty="0" smtClean="0">
                <a:solidFill>
                  <a:srgbClr val="FF0000"/>
                </a:solidFill>
              </a:rPr>
              <a:t>4 billion by 1974 (</a:t>
            </a:r>
            <a:r>
              <a:rPr lang="en-US" dirty="0" smtClean="0"/>
              <a:t>only</a:t>
            </a:r>
            <a:r>
              <a:rPr lang="en-US" dirty="0" smtClean="0">
                <a:solidFill>
                  <a:srgbClr val="FF0000"/>
                </a:solidFill>
              </a:rPr>
              <a:t> twelve years </a:t>
            </a:r>
            <a:r>
              <a:rPr lang="en-US" dirty="0" smtClean="0"/>
              <a:t>after that</a:t>
            </a:r>
            <a:r>
              <a:rPr lang="en-US" dirty="0" smtClean="0">
                <a:solidFill>
                  <a:srgbClr val="FF0000"/>
                </a:solidFill>
              </a:rPr>
              <a:t>). </a:t>
            </a:r>
            <a:r>
              <a:rPr lang="en-US" dirty="0" smtClean="0">
                <a:solidFill>
                  <a:srgbClr val="00B050"/>
                </a:solidFill>
              </a:rPr>
              <a:t>5 billion </a:t>
            </a:r>
            <a:r>
              <a:rPr lang="en-US" dirty="0" smtClean="0"/>
              <a:t>mark in </a:t>
            </a:r>
            <a:r>
              <a:rPr lang="en-US" dirty="0" smtClean="0">
                <a:solidFill>
                  <a:srgbClr val="00B050"/>
                </a:solidFill>
              </a:rPr>
              <a:t>1987</a:t>
            </a:r>
            <a:r>
              <a:rPr lang="en-US" dirty="0" smtClean="0"/>
              <a:t>, the </a:t>
            </a:r>
            <a:r>
              <a:rPr lang="en-US" dirty="0" smtClean="0">
                <a:solidFill>
                  <a:srgbClr val="00B050"/>
                </a:solidFill>
              </a:rPr>
              <a:t>6 billion </a:t>
            </a:r>
            <a:r>
              <a:rPr lang="en-US" dirty="0" smtClean="0"/>
              <a:t>mark in </a:t>
            </a:r>
            <a:r>
              <a:rPr lang="en-US" dirty="0" smtClean="0">
                <a:solidFill>
                  <a:srgbClr val="00B050"/>
                </a:solidFill>
              </a:rPr>
              <a:t>1999,</a:t>
            </a:r>
            <a:r>
              <a:rPr lang="en-US" dirty="0" smtClean="0"/>
              <a:t> and now stands at 6.9 billion (2010). In no previous century did the world’s population even double; in the </a:t>
            </a:r>
            <a:r>
              <a:rPr lang="en-US" dirty="0" smtClean="0">
                <a:solidFill>
                  <a:srgbClr val="00B050"/>
                </a:solidFill>
              </a:rPr>
              <a:t>twentieth century, it quadrupled. </a:t>
            </a:r>
          </a:p>
          <a:p>
            <a:pPr algn="just"/>
            <a:r>
              <a:rPr lang="en-US" dirty="0" smtClean="0"/>
              <a:t>Currently, the world is gaining </a:t>
            </a:r>
            <a:r>
              <a:rPr lang="en-US" dirty="0" smtClean="0">
                <a:solidFill>
                  <a:srgbClr val="00B050"/>
                </a:solidFill>
              </a:rPr>
              <a:t>83 million </a:t>
            </a:r>
            <a:r>
              <a:rPr lang="en-US" dirty="0" smtClean="0"/>
              <a:t>people </a:t>
            </a:r>
            <a:r>
              <a:rPr lang="en-US" dirty="0" smtClean="0">
                <a:solidFill>
                  <a:srgbClr val="00B050"/>
                </a:solidFill>
              </a:rPr>
              <a:t>each year</a:t>
            </a:r>
            <a:r>
              <a:rPr lang="en-US" dirty="0" smtClean="0"/>
              <a:t>; </a:t>
            </a:r>
            <a:r>
              <a:rPr lang="en-US" dirty="0" smtClean="0">
                <a:solidFill>
                  <a:srgbClr val="00B050"/>
                </a:solidFill>
              </a:rPr>
              <a:t>97 percent</a:t>
            </a:r>
            <a:r>
              <a:rPr lang="en-US" dirty="0" smtClean="0"/>
              <a:t> of this increase is in </a:t>
            </a:r>
            <a:r>
              <a:rPr lang="en-US" dirty="0" smtClean="0">
                <a:solidFill>
                  <a:srgbClr val="00B050"/>
                </a:solidFill>
              </a:rPr>
              <a:t>poor countries.</a:t>
            </a:r>
          </a:p>
          <a:p>
            <a:pPr algn="just"/>
            <a:r>
              <a:rPr lang="en-US" dirty="0" smtClean="0"/>
              <a:t>Experts predict------</a:t>
            </a:r>
            <a:r>
              <a:rPr lang="en-US" dirty="0" smtClean="0">
                <a:solidFill>
                  <a:srgbClr val="00B050"/>
                </a:solidFill>
              </a:rPr>
              <a:t>9 billion by 2050 </a:t>
            </a:r>
            <a:r>
              <a:rPr lang="en-US" dirty="0" smtClean="0"/>
              <a:t>(United Nations Population Reference Division, 2009).</a:t>
            </a:r>
          </a:p>
          <a:p>
            <a:pPr algn="just"/>
            <a:r>
              <a:rPr lang="en-US" dirty="0" smtClean="0"/>
              <a:t>Given the world’s troubles </a:t>
            </a:r>
            <a:r>
              <a:rPr lang="en-US" dirty="0" smtClean="0">
                <a:solidFill>
                  <a:srgbClr val="00B050"/>
                </a:solidFill>
              </a:rPr>
              <a:t>feeding the present population</a:t>
            </a:r>
            <a:r>
              <a:rPr lang="en-US" dirty="0" smtClean="0"/>
              <a:t>, such an increase is a matter of </a:t>
            </a:r>
            <a:r>
              <a:rPr lang="en-US" dirty="0" smtClean="0">
                <a:solidFill>
                  <a:srgbClr val="00B050"/>
                </a:solidFill>
              </a:rPr>
              <a:t>urgent concern.</a:t>
            </a:r>
            <a:endParaRPr lang="en-US"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Malthusian Theory</a:t>
            </a:r>
            <a:endParaRPr lang="en-US" b="1"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smtClean="0">
                <a:solidFill>
                  <a:srgbClr val="FF0000"/>
                </a:solidFill>
              </a:rPr>
              <a:t>Thomas Robert Malthus </a:t>
            </a:r>
            <a:r>
              <a:rPr lang="en-US" dirty="0" smtClean="0"/>
              <a:t>(1766–1834), an English economist and clergyman, warned that </a:t>
            </a:r>
            <a:r>
              <a:rPr lang="en-US" dirty="0" smtClean="0">
                <a:solidFill>
                  <a:srgbClr val="FF0000"/>
                </a:solidFill>
              </a:rPr>
              <a:t>population increase </a:t>
            </a:r>
            <a:r>
              <a:rPr lang="en-US" dirty="0" smtClean="0"/>
              <a:t>would soon lead to </a:t>
            </a:r>
            <a:r>
              <a:rPr lang="en-US" dirty="0" smtClean="0">
                <a:solidFill>
                  <a:srgbClr val="FF0000"/>
                </a:solidFill>
              </a:rPr>
              <a:t>social chaos</a:t>
            </a:r>
            <a:r>
              <a:rPr lang="en-US" dirty="0" smtClean="0"/>
              <a:t>. Malthus (1926, orig. 1798) calculated that population would increase in what mathematicians call </a:t>
            </a:r>
            <a:r>
              <a:rPr lang="en-US" dirty="0" smtClean="0">
                <a:solidFill>
                  <a:srgbClr val="FF0000"/>
                </a:solidFill>
              </a:rPr>
              <a:t>a geometric progression</a:t>
            </a:r>
            <a:r>
              <a:rPr lang="en-US" dirty="0" smtClean="0"/>
              <a:t>, illustrated by the series of numbers </a:t>
            </a:r>
            <a:r>
              <a:rPr lang="en-US" dirty="0" smtClean="0">
                <a:solidFill>
                  <a:srgbClr val="FF0000"/>
                </a:solidFill>
              </a:rPr>
              <a:t>2, 4, 8, 16, 32, and so on</a:t>
            </a:r>
            <a:r>
              <a:rPr lang="en-US" dirty="0" smtClean="0"/>
              <a:t>. At such a rate, Malthus concluded, world population would soon soar </a:t>
            </a:r>
            <a:r>
              <a:rPr lang="en-US" dirty="0" smtClean="0">
                <a:solidFill>
                  <a:srgbClr val="FF0000"/>
                </a:solidFill>
              </a:rPr>
              <a:t>out of control.</a:t>
            </a:r>
            <a:r>
              <a:rPr lang="en-US" dirty="0" smtClean="0"/>
              <a:t> </a:t>
            </a:r>
          </a:p>
          <a:p>
            <a:pPr algn="just"/>
            <a:r>
              <a:rPr lang="en-US" dirty="0" smtClean="0">
                <a:solidFill>
                  <a:srgbClr val="FF0000"/>
                </a:solidFill>
              </a:rPr>
              <a:t>Food production </a:t>
            </a:r>
            <a:r>
              <a:rPr lang="en-US" dirty="0" smtClean="0"/>
              <a:t>would also </a:t>
            </a:r>
            <a:r>
              <a:rPr lang="en-US" dirty="0" smtClean="0">
                <a:solidFill>
                  <a:srgbClr val="FF0000"/>
                </a:solidFill>
              </a:rPr>
              <a:t>increase,</a:t>
            </a:r>
            <a:r>
              <a:rPr lang="en-US" dirty="0" smtClean="0"/>
              <a:t> Malthus explained, but only in </a:t>
            </a:r>
            <a:r>
              <a:rPr lang="en-US" dirty="0" smtClean="0">
                <a:solidFill>
                  <a:srgbClr val="FF0000"/>
                </a:solidFill>
              </a:rPr>
              <a:t>arithmetic progression </a:t>
            </a:r>
            <a:r>
              <a:rPr lang="en-US" dirty="0" smtClean="0"/>
              <a:t>(as in the series </a:t>
            </a:r>
            <a:r>
              <a:rPr lang="en-US" dirty="0" smtClean="0">
                <a:solidFill>
                  <a:srgbClr val="FF0000"/>
                </a:solidFill>
              </a:rPr>
              <a:t>2, 3, 4, 5, 6, and so on</a:t>
            </a:r>
            <a:r>
              <a:rPr lang="en-US" dirty="0" smtClean="0"/>
              <a:t>) because even with new agricultural technology, </a:t>
            </a:r>
            <a:r>
              <a:rPr lang="en-US" dirty="0" smtClean="0">
                <a:solidFill>
                  <a:srgbClr val="FF0000"/>
                </a:solidFill>
              </a:rPr>
              <a:t>farmland is limited</a:t>
            </a:r>
            <a:r>
              <a:rPr lang="en-US" dirty="0" smtClean="0"/>
              <a:t>. </a:t>
            </a:r>
          </a:p>
          <a:p>
            <a:pPr algn="just"/>
            <a:r>
              <a:rPr lang="en-US" dirty="0" smtClean="0"/>
              <a:t>Thus Malthus presented a </a:t>
            </a:r>
            <a:r>
              <a:rPr lang="en-US" dirty="0" smtClean="0">
                <a:solidFill>
                  <a:srgbClr val="FF0000"/>
                </a:solidFill>
              </a:rPr>
              <a:t>distressing vision of the future: widespread starvation and war </a:t>
            </a:r>
            <a:r>
              <a:rPr lang="en-US" dirty="0" smtClean="0"/>
              <a:t>over what resources were left. </a:t>
            </a:r>
          </a:p>
          <a:p>
            <a:pPr algn="just"/>
            <a:r>
              <a:rPr lang="en-US" dirty="0" smtClean="0"/>
              <a:t>Malthus recognized that </a:t>
            </a:r>
            <a:r>
              <a:rPr lang="en-US" dirty="0" smtClean="0">
                <a:solidFill>
                  <a:srgbClr val="FF0000"/>
                </a:solidFill>
              </a:rPr>
              <a:t>artificial birth control or abstinence might change his prediction. </a:t>
            </a:r>
            <a:r>
              <a:rPr lang="en-US" dirty="0" smtClean="0"/>
              <a:t>But he considered one </a:t>
            </a:r>
            <a:r>
              <a:rPr lang="en-US" dirty="0" smtClean="0">
                <a:solidFill>
                  <a:srgbClr val="FF0000"/>
                </a:solidFill>
              </a:rPr>
              <a:t>morally wrong </a:t>
            </a:r>
            <a:r>
              <a:rPr lang="en-US" dirty="0" smtClean="0"/>
              <a:t>and the </a:t>
            </a:r>
            <a:r>
              <a:rPr lang="en-US" dirty="0" smtClean="0">
                <a:solidFill>
                  <a:srgbClr val="FF0000"/>
                </a:solidFill>
              </a:rPr>
              <a:t>other impractical</a:t>
            </a:r>
            <a:r>
              <a:rPr lang="en-US" dirty="0" smtClean="0"/>
              <a:t>. Famine and war therefore stalked humanity in Malthus’s mind, and he was justly known as “</a:t>
            </a:r>
            <a:r>
              <a:rPr lang="en-US" dirty="0" smtClean="0">
                <a:solidFill>
                  <a:srgbClr val="FF0000"/>
                </a:solidFill>
              </a:rPr>
              <a:t>the dismal parson</a:t>
            </a:r>
            <a:r>
              <a:rPr lang="en-US" dirty="0" smtClean="0"/>
              <a:t>.</a:t>
            </a:r>
          </a:p>
          <a:p>
            <a:pPr algn="just"/>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Evaluate</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Fortunately, Malthus’s prediction was </a:t>
            </a:r>
            <a:r>
              <a:rPr lang="en-US" dirty="0" smtClean="0">
                <a:solidFill>
                  <a:srgbClr val="FF0000"/>
                </a:solidFill>
              </a:rPr>
              <a:t>flawed</a:t>
            </a:r>
            <a:r>
              <a:rPr lang="en-US" dirty="0" smtClean="0"/>
              <a:t>. </a:t>
            </a:r>
            <a:r>
              <a:rPr lang="en-US" dirty="0" smtClean="0">
                <a:solidFill>
                  <a:srgbClr val="FF0000"/>
                </a:solidFill>
              </a:rPr>
              <a:t>First,</a:t>
            </a:r>
            <a:r>
              <a:rPr lang="en-US" dirty="0" smtClean="0"/>
              <a:t> by 1850, the </a:t>
            </a:r>
            <a:r>
              <a:rPr lang="en-US" dirty="0" smtClean="0">
                <a:solidFill>
                  <a:srgbClr val="FF0000"/>
                </a:solidFill>
              </a:rPr>
              <a:t>European birth rate began to drop, </a:t>
            </a:r>
            <a:r>
              <a:rPr lang="en-US" dirty="0" smtClean="0"/>
              <a:t>partly because children were becoming an </a:t>
            </a:r>
            <a:r>
              <a:rPr lang="en-US" dirty="0" smtClean="0">
                <a:solidFill>
                  <a:srgbClr val="FF0000"/>
                </a:solidFill>
              </a:rPr>
              <a:t>economic liability</a:t>
            </a:r>
            <a:r>
              <a:rPr lang="en-US" dirty="0" smtClean="0"/>
              <a:t> rather than an asset and partly because </a:t>
            </a:r>
            <a:r>
              <a:rPr lang="en-US" dirty="0" smtClean="0">
                <a:solidFill>
                  <a:srgbClr val="FF0000"/>
                </a:solidFill>
              </a:rPr>
              <a:t>people began using artificial birth control. </a:t>
            </a:r>
          </a:p>
          <a:p>
            <a:pPr algn="just"/>
            <a:r>
              <a:rPr lang="en-US" dirty="0" smtClean="0">
                <a:solidFill>
                  <a:srgbClr val="FF0000"/>
                </a:solidFill>
              </a:rPr>
              <a:t>Second</a:t>
            </a:r>
            <a:r>
              <a:rPr lang="en-US" dirty="0" smtClean="0"/>
              <a:t>, Malthus </a:t>
            </a:r>
            <a:r>
              <a:rPr lang="en-US" dirty="0" smtClean="0">
                <a:solidFill>
                  <a:srgbClr val="FF0000"/>
                </a:solidFill>
              </a:rPr>
              <a:t>underestimated human ingenuity</a:t>
            </a:r>
            <a:r>
              <a:rPr lang="en-US" dirty="0" smtClean="0"/>
              <a:t>: Modern drip-irrigation techniques, advanced fertilizers, and effective pesticides increased farm production and saved vital resources far more than he could have imagined.</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Still, </a:t>
            </a:r>
            <a:r>
              <a:rPr lang="en-US" dirty="0" smtClean="0">
                <a:solidFill>
                  <a:srgbClr val="FF0000"/>
                </a:solidFill>
              </a:rPr>
              <a:t>Malthus offers an important lesson. Habitable land, clean water, and fresh air are limited resources</a:t>
            </a:r>
            <a:r>
              <a:rPr lang="en-US" dirty="0" smtClean="0"/>
              <a:t>, and </a:t>
            </a:r>
            <a:r>
              <a:rPr lang="en-US" dirty="0" smtClean="0">
                <a:solidFill>
                  <a:srgbClr val="FF0000"/>
                </a:solidFill>
              </a:rPr>
              <a:t>greater economic productivity has taken a heavy toll on the natural environment.</a:t>
            </a:r>
            <a:r>
              <a:rPr lang="en-US" dirty="0" smtClean="0"/>
              <a:t> In addition, medical advances have lowered death rates, pushing up world population. Common sense tells us that no level of population growth can go on forever. </a:t>
            </a:r>
            <a:r>
              <a:rPr lang="en-US" dirty="0" smtClean="0">
                <a:solidFill>
                  <a:srgbClr val="FF0000"/>
                </a:solidFill>
              </a:rPr>
              <a:t>People everywhere must become aware of the dangers of population increase</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History and Theory of Population Growth</a:t>
            </a:r>
            <a:endParaRPr lang="en-US" sz="3600" b="1"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In the past, people wanted large families because human labor was the key to productivity. In addition, until </a:t>
            </a:r>
            <a:r>
              <a:rPr lang="en-US" dirty="0" smtClean="0">
                <a:solidFill>
                  <a:srgbClr val="FF0000"/>
                </a:solidFill>
              </a:rPr>
              <a:t>rubber condoms were invented</a:t>
            </a:r>
            <a:r>
              <a:rPr lang="en-US" dirty="0" smtClean="0"/>
              <a:t> in the </a:t>
            </a:r>
            <a:r>
              <a:rPr lang="en-US" dirty="0" smtClean="0">
                <a:solidFill>
                  <a:srgbClr val="FF0000"/>
                </a:solidFill>
              </a:rPr>
              <a:t>mid-1800s</a:t>
            </a:r>
            <a:r>
              <a:rPr lang="en-US" dirty="0" smtClean="0"/>
              <a:t>, prevention of pregnancy was uncertain at best. But </a:t>
            </a:r>
            <a:r>
              <a:rPr lang="en-US" dirty="0" smtClean="0">
                <a:solidFill>
                  <a:srgbClr val="FF0000"/>
                </a:solidFill>
              </a:rPr>
              <a:t>high death rates </a:t>
            </a:r>
            <a:r>
              <a:rPr lang="en-US" dirty="0" smtClean="0"/>
              <a:t>from </a:t>
            </a:r>
            <a:r>
              <a:rPr lang="en-US" dirty="0" smtClean="0">
                <a:solidFill>
                  <a:srgbClr val="FF0000"/>
                </a:solidFill>
              </a:rPr>
              <a:t>infectious diseases </a:t>
            </a:r>
            <a:r>
              <a:rPr lang="en-US" dirty="0" smtClean="0"/>
              <a:t>put a constant </a:t>
            </a:r>
            <a:r>
              <a:rPr lang="en-US" dirty="0" smtClean="0">
                <a:solidFill>
                  <a:srgbClr val="FF0000"/>
                </a:solidFill>
              </a:rPr>
              <a:t>brake on population growth.</a:t>
            </a:r>
          </a:p>
          <a:p>
            <a:pPr algn="just"/>
            <a:r>
              <a:rPr lang="en-US" dirty="0" smtClean="0"/>
              <a:t>A major demographic shift began about </a:t>
            </a:r>
            <a:r>
              <a:rPr lang="en-US" dirty="0" smtClean="0">
                <a:solidFill>
                  <a:srgbClr val="FF0000"/>
                </a:solidFill>
              </a:rPr>
              <a:t>1750 </a:t>
            </a:r>
            <a:r>
              <a:rPr lang="en-US" dirty="0" smtClean="0"/>
              <a:t>as the world’s population turned upward, </a:t>
            </a:r>
            <a:r>
              <a:rPr lang="en-US" dirty="0" smtClean="0">
                <a:solidFill>
                  <a:srgbClr val="FF0000"/>
                </a:solidFill>
              </a:rPr>
              <a:t>reaching the 1 billion mark by 1800. A</a:t>
            </a:r>
            <a:r>
              <a:rPr lang="en-US" dirty="0" smtClean="0"/>
              <a:t> century later in </a:t>
            </a:r>
            <a:r>
              <a:rPr lang="en-US" dirty="0" smtClean="0">
                <a:solidFill>
                  <a:srgbClr val="FF0000"/>
                </a:solidFill>
              </a:rPr>
              <a:t>1930,</a:t>
            </a:r>
            <a:r>
              <a:rPr lang="en-US" dirty="0" smtClean="0"/>
              <a:t> when a </a:t>
            </a:r>
            <a:r>
              <a:rPr lang="en-US" dirty="0" smtClean="0">
                <a:solidFill>
                  <a:srgbClr val="FF0000"/>
                </a:solidFill>
              </a:rPr>
              <a:t>second billion </a:t>
            </a:r>
            <a:r>
              <a:rPr lang="en-US" dirty="0" smtClean="0"/>
              <a:t>people were </a:t>
            </a:r>
            <a:r>
              <a:rPr lang="en-US" dirty="0" smtClean="0">
                <a:solidFill>
                  <a:srgbClr val="FF0000"/>
                </a:solidFill>
              </a:rPr>
              <a:t>added to the planet.</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100" b="1" dirty="0" smtClean="0"/>
              <a:t>Demographic Transition Theory</a:t>
            </a:r>
            <a:br>
              <a:rPr lang="en-US" sz="3100" b="1" dirty="0" smtClean="0"/>
            </a:br>
            <a:r>
              <a:rPr lang="en-US" sz="3100" b="1" dirty="0" smtClean="0"/>
              <a:t>Warren Thompson</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dirty="0" smtClean="0"/>
              <a:t>A more complex analysis of population change is demographic transition theory, </a:t>
            </a:r>
            <a:r>
              <a:rPr lang="en-US" dirty="0" smtClean="0">
                <a:solidFill>
                  <a:srgbClr val="FF0000"/>
                </a:solidFill>
              </a:rPr>
              <a:t>a thesis that links population patterns to a society’s level of technological development.</a:t>
            </a:r>
          </a:p>
          <a:p>
            <a:pPr algn="just"/>
            <a:r>
              <a:rPr lang="en-US" dirty="0" smtClean="0"/>
              <a:t>four levels of technological development</a:t>
            </a:r>
          </a:p>
          <a:p>
            <a:pPr algn="just">
              <a:buNone/>
            </a:pPr>
            <a:r>
              <a:rPr lang="en-US" dirty="0" smtClean="0"/>
              <a:t/>
            </a:r>
            <a:br>
              <a:rPr lang="en-US" dirty="0" smtClean="0"/>
            </a:br>
            <a:r>
              <a:rPr lang="en-US" dirty="0" smtClean="0">
                <a:solidFill>
                  <a:srgbClr val="FF0000"/>
                </a:solidFill>
              </a:rPr>
              <a:t>Preindustrial, agrarian societies (Stage 1</a:t>
            </a:r>
            <a:r>
              <a:rPr lang="en-US" dirty="0" smtClean="0"/>
              <a:t>) have </a:t>
            </a:r>
            <a:r>
              <a:rPr lang="en-US" dirty="0" smtClean="0">
                <a:solidFill>
                  <a:srgbClr val="7030A0"/>
                </a:solidFill>
              </a:rPr>
              <a:t>high birth rates </a:t>
            </a:r>
            <a:r>
              <a:rPr lang="en-US" dirty="0" smtClean="0"/>
              <a:t>because of </a:t>
            </a:r>
            <a:r>
              <a:rPr lang="en-US" dirty="0" smtClean="0">
                <a:solidFill>
                  <a:srgbClr val="7030A0"/>
                </a:solidFill>
              </a:rPr>
              <a:t>the economic value of children </a:t>
            </a:r>
            <a:r>
              <a:rPr lang="en-US" dirty="0" smtClean="0"/>
              <a:t>and the </a:t>
            </a:r>
            <a:r>
              <a:rPr lang="en-US" dirty="0" smtClean="0">
                <a:solidFill>
                  <a:srgbClr val="7030A0"/>
                </a:solidFill>
              </a:rPr>
              <a:t>absence of birth control</a:t>
            </a:r>
            <a:r>
              <a:rPr lang="en-US" dirty="0" smtClean="0"/>
              <a:t>. </a:t>
            </a:r>
          </a:p>
          <a:p>
            <a:pPr algn="just">
              <a:buNone/>
            </a:pPr>
            <a:r>
              <a:rPr lang="en-US" dirty="0" smtClean="0">
                <a:solidFill>
                  <a:srgbClr val="7030A0"/>
                </a:solidFill>
              </a:rPr>
              <a:t>Death rates </a:t>
            </a:r>
            <a:r>
              <a:rPr lang="en-US" dirty="0" smtClean="0"/>
              <a:t>are also </a:t>
            </a:r>
            <a:r>
              <a:rPr lang="en-US" dirty="0" smtClean="0">
                <a:solidFill>
                  <a:srgbClr val="7030A0"/>
                </a:solidFill>
              </a:rPr>
              <a:t>high</a:t>
            </a:r>
            <a:r>
              <a:rPr lang="en-US" dirty="0" smtClean="0"/>
              <a:t> because of </a:t>
            </a:r>
            <a:r>
              <a:rPr lang="en-US" dirty="0" smtClean="0">
                <a:solidFill>
                  <a:srgbClr val="7030A0"/>
                </a:solidFill>
              </a:rPr>
              <a:t>low living standards and limited medical technology. Deaths from outbreaks of disease cancel out births,</a:t>
            </a:r>
            <a:r>
              <a:rPr lang="en-US" dirty="0" smtClean="0"/>
              <a:t> so </a:t>
            </a:r>
            <a:r>
              <a:rPr lang="en-US" dirty="0" smtClean="0">
                <a:solidFill>
                  <a:srgbClr val="7030A0"/>
                </a:solidFill>
              </a:rPr>
              <a:t>population rises and </a:t>
            </a:r>
            <a:r>
              <a:rPr lang="en-US" dirty="0" smtClean="0"/>
              <a:t>falls only slightly over time. This was the case for thousands of years in Europe before the Industrial Revolution.</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smtClean="0">
                <a:solidFill>
                  <a:srgbClr val="7030A0"/>
                </a:solidFill>
              </a:rPr>
              <a:t>Stage 2</a:t>
            </a:r>
            <a:r>
              <a:rPr lang="en-US" dirty="0" smtClean="0"/>
              <a:t>, the onset of </a:t>
            </a:r>
            <a:r>
              <a:rPr lang="en-US" dirty="0" smtClean="0">
                <a:solidFill>
                  <a:srgbClr val="7030A0"/>
                </a:solidFill>
              </a:rPr>
              <a:t>industrialization</a:t>
            </a:r>
            <a:r>
              <a:rPr lang="en-US" dirty="0" smtClean="0"/>
              <a:t>, brings a demographic transition as </a:t>
            </a:r>
            <a:r>
              <a:rPr lang="en-US" dirty="0" smtClean="0">
                <a:solidFill>
                  <a:srgbClr val="7030A0"/>
                </a:solidFill>
              </a:rPr>
              <a:t>death rates fall </a:t>
            </a:r>
            <a:r>
              <a:rPr lang="en-US" dirty="0" smtClean="0"/>
              <a:t>due to </a:t>
            </a:r>
            <a:r>
              <a:rPr lang="en-US" dirty="0" smtClean="0">
                <a:solidFill>
                  <a:srgbClr val="7030A0"/>
                </a:solidFill>
              </a:rPr>
              <a:t>greater food supplies </a:t>
            </a:r>
            <a:r>
              <a:rPr lang="en-US" dirty="0" smtClean="0"/>
              <a:t>and </a:t>
            </a:r>
            <a:r>
              <a:rPr lang="en-US" dirty="0" smtClean="0">
                <a:solidFill>
                  <a:srgbClr val="7030A0"/>
                </a:solidFill>
              </a:rPr>
              <a:t>scientific medicine</a:t>
            </a:r>
            <a:r>
              <a:rPr lang="en-US" dirty="0" smtClean="0"/>
              <a:t>. But </a:t>
            </a:r>
            <a:r>
              <a:rPr lang="en-US" dirty="0" smtClean="0">
                <a:solidFill>
                  <a:srgbClr val="7030A0"/>
                </a:solidFill>
              </a:rPr>
              <a:t>birth rates remain high, </a:t>
            </a:r>
            <a:r>
              <a:rPr lang="en-US" dirty="0" smtClean="0"/>
              <a:t>resulting in </a:t>
            </a:r>
            <a:r>
              <a:rPr lang="en-US" dirty="0" smtClean="0">
                <a:solidFill>
                  <a:srgbClr val="7030A0"/>
                </a:solidFill>
              </a:rPr>
              <a:t>rapid population growth</a:t>
            </a:r>
            <a:r>
              <a:rPr lang="en-US" dirty="0" smtClean="0"/>
              <a:t>. It was during Europe’s Stage 2 that Malthus </a:t>
            </a:r>
            <a:r>
              <a:rPr lang="en-US" dirty="0" smtClean="0">
                <a:solidFill>
                  <a:srgbClr val="7030A0"/>
                </a:solidFill>
              </a:rPr>
              <a:t>formulated his ideas</a:t>
            </a:r>
            <a:r>
              <a:rPr lang="en-US" dirty="0" smtClean="0"/>
              <a:t>, which accounts for his </a:t>
            </a:r>
            <a:r>
              <a:rPr lang="en-US" dirty="0" smtClean="0">
                <a:solidFill>
                  <a:srgbClr val="7030A0"/>
                </a:solidFill>
              </a:rPr>
              <a:t>pessimistic view of the future</a:t>
            </a:r>
            <a:r>
              <a:rPr lang="en-US" dirty="0" smtClean="0"/>
              <a:t>. The world’s poorest countries today are in this high growth stage.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pPr algn="just"/>
            <a:r>
              <a:rPr lang="en-US" dirty="0" smtClean="0"/>
              <a:t>In </a:t>
            </a:r>
            <a:r>
              <a:rPr lang="en-US" dirty="0" smtClean="0">
                <a:solidFill>
                  <a:srgbClr val="7030A0"/>
                </a:solidFill>
              </a:rPr>
              <a:t>Stage 3</a:t>
            </a:r>
            <a:r>
              <a:rPr lang="en-US" dirty="0" smtClean="0"/>
              <a:t>, a mature industrial economy, </a:t>
            </a:r>
            <a:r>
              <a:rPr lang="en-US" dirty="0" smtClean="0">
                <a:solidFill>
                  <a:srgbClr val="7030A0"/>
                </a:solidFill>
              </a:rPr>
              <a:t>the birth rate drops,</a:t>
            </a:r>
            <a:r>
              <a:rPr lang="en-US" dirty="0" smtClean="0"/>
              <a:t> curbing population growth once again. </a:t>
            </a:r>
            <a:r>
              <a:rPr lang="en-US" dirty="0" smtClean="0">
                <a:solidFill>
                  <a:srgbClr val="7030A0"/>
                </a:solidFill>
              </a:rPr>
              <a:t>Fertility falls </a:t>
            </a:r>
            <a:r>
              <a:rPr lang="en-US" dirty="0" smtClean="0"/>
              <a:t>because most children </a:t>
            </a:r>
            <a:r>
              <a:rPr lang="en-US" dirty="0" smtClean="0">
                <a:solidFill>
                  <a:srgbClr val="7030A0"/>
                </a:solidFill>
              </a:rPr>
              <a:t>survive to adulthood and because high living standards make raising children expensive.</a:t>
            </a:r>
            <a:r>
              <a:rPr lang="en-US" dirty="0" smtClean="0"/>
              <a:t> In short, affluence transforms children from economic assets into economic liabilities</a:t>
            </a:r>
            <a:r>
              <a:rPr lang="en-US" dirty="0" smtClean="0">
                <a:solidFill>
                  <a:srgbClr val="7030A0"/>
                </a:solidFill>
              </a:rPr>
              <a:t>. Smaller families, made possible by effective birth control, are also favored by women working outside the </a:t>
            </a:r>
            <a:r>
              <a:rPr lang="en-US" dirty="0" smtClean="0"/>
              <a:t>home. As birth rates follow death rates downward, population growth slows further.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smtClean="0">
                <a:solidFill>
                  <a:srgbClr val="7030A0"/>
                </a:solidFill>
              </a:rPr>
              <a:t>Stage 4 </a:t>
            </a:r>
            <a:r>
              <a:rPr lang="en-US" dirty="0" smtClean="0"/>
              <a:t>corresponds to a </a:t>
            </a:r>
            <a:r>
              <a:rPr lang="en-US" dirty="0" smtClean="0">
                <a:solidFill>
                  <a:srgbClr val="7030A0"/>
                </a:solidFill>
              </a:rPr>
              <a:t>postindustrial economy </a:t>
            </a:r>
            <a:r>
              <a:rPr lang="en-US" dirty="0" smtClean="0"/>
              <a:t>in which the </a:t>
            </a:r>
            <a:r>
              <a:rPr lang="en-US" dirty="0" smtClean="0">
                <a:solidFill>
                  <a:srgbClr val="7030A0"/>
                </a:solidFill>
              </a:rPr>
              <a:t>demographic transition is complete</a:t>
            </a:r>
            <a:r>
              <a:rPr lang="en-US" dirty="0" smtClean="0"/>
              <a:t>. The </a:t>
            </a:r>
            <a:r>
              <a:rPr lang="en-US" dirty="0" smtClean="0">
                <a:solidFill>
                  <a:srgbClr val="7030A0"/>
                </a:solidFill>
              </a:rPr>
              <a:t>birth rate keeps falling</a:t>
            </a:r>
            <a:r>
              <a:rPr lang="en-US" dirty="0" smtClean="0"/>
              <a:t>, partly because dual-income couples gradually become the norm and partly because the </a:t>
            </a:r>
            <a:r>
              <a:rPr lang="en-US" dirty="0" smtClean="0">
                <a:solidFill>
                  <a:srgbClr val="7030A0"/>
                </a:solidFill>
              </a:rPr>
              <a:t>cost of raising children continues to increase</a:t>
            </a:r>
            <a:r>
              <a:rPr lang="en-US" dirty="0" smtClean="0"/>
              <a:t>.</a:t>
            </a:r>
          </a:p>
          <a:p>
            <a:pPr algn="just"/>
            <a:r>
              <a:rPr lang="en-US" dirty="0" smtClean="0"/>
              <a:t> This trend, linked to steady death rates, means that population grows only very slowly or even decreases. This is the case today in </a:t>
            </a:r>
            <a:r>
              <a:rPr lang="en-US" dirty="0" smtClean="0">
                <a:solidFill>
                  <a:srgbClr val="7030A0"/>
                </a:solidFill>
              </a:rPr>
              <a:t>Japan, Europe, and the United States. </a:t>
            </a:r>
            <a:endParaRPr lang="en-US" dirty="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t>Evaluation</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Demographic transition theory suggests that the </a:t>
            </a:r>
            <a:r>
              <a:rPr lang="en-US" dirty="0" smtClean="0">
                <a:solidFill>
                  <a:srgbClr val="7030A0"/>
                </a:solidFill>
              </a:rPr>
              <a:t>key to population control lies in technology. </a:t>
            </a:r>
            <a:r>
              <a:rPr lang="en-US" dirty="0" smtClean="0"/>
              <a:t>Instead of the runaway population increase feared by Malthus, this theory sees </a:t>
            </a:r>
            <a:r>
              <a:rPr lang="en-US" dirty="0" smtClean="0">
                <a:solidFill>
                  <a:srgbClr val="7030A0"/>
                </a:solidFill>
              </a:rPr>
              <a:t>technology slowing growth and spreading material plenty</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There’s been a lot of talk about </a:t>
            </a:r>
            <a:r>
              <a:rPr lang="en-US" dirty="0" smtClean="0">
                <a:solidFill>
                  <a:srgbClr val="FF0000"/>
                </a:solidFill>
              </a:rPr>
              <a:t>what will happen to our planet when we reach 2012</a:t>
            </a:r>
            <a:r>
              <a:rPr lang="en-US" dirty="0" smtClean="0"/>
              <a:t>, the year the ancient </a:t>
            </a:r>
            <a:r>
              <a:rPr lang="en-US" dirty="0" smtClean="0">
                <a:solidFill>
                  <a:srgbClr val="FF0000"/>
                </a:solidFill>
              </a:rPr>
              <a:t>Mayans claimed</a:t>
            </a:r>
            <a:r>
              <a:rPr lang="en-US" dirty="0" smtClean="0"/>
              <a:t> some great change would take place. While </a:t>
            </a:r>
            <a:r>
              <a:rPr lang="en-US" dirty="0" smtClean="0">
                <a:solidFill>
                  <a:srgbClr val="00B050"/>
                </a:solidFill>
              </a:rPr>
              <a:t>no one </a:t>
            </a:r>
            <a:r>
              <a:rPr lang="en-US" dirty="0" smtClean="0"/>
              <a:t>can be </a:t>
            </a:r>
            <a:r>
              <a:rPr lang="en-US" dirty="0" smtClean="0">
                <a:solidFill>
                  <a:srgbClr val="00B050"/>
                </a:solidFill>
              </a:rPr>
              <a:t>sure </a:t>
            </a:r>
            <a:r>
              <a:rPr lang="en-US" dirty="0" smtClean="0"/>
              <a:t>what the future holds, </a:t>
            </a:r>
            <a:r>
              <a:rPr lang="en-US" b="1" dirty="0" smtClean="0">
                <a:solidFill>
                  <a:srgbClr val="7030A0"/>
                </a:solidFill>
              </a:rPr>
              <a:t>one thing is all but certain: </a:t>
            </a:r>
          </a:p>
          <a:p>
            <a:pPr algn="just"/>
            <a:r>
              <a:rPr lang="en-US" dirty="0" smtClean="0"/>
              <a:t>our planet will be home to </a:t>
            </a:r>
            <a:r>
              <a:rPr lang="en-US" dirty="0" smtClean="0">
                <a:solidFill>
                  <a:srgbClr val="7030A0"/>
                </a:solidFill>
              </a:rPr>
              <a:t>7 billion </a:t>
            </a:r>
            <a:r>
              <a:rPr lang="en-US" dirty="0" smtClean="0"/>
              <a:t>people—more than ever before in history.</a:t>
            </a:r>
          </a:p>
          <a:p>
            <a:pPr algn="just"/>
            <a:r>
              <a:rPr lang="en-US" dirty="0" smtClean="0"/>
              <a:t>At one level, a </a:t>
            </a:r>
            <a:r>
              <a:rPr lang="en-US" dirty="0" smtClean="0">
                <a:solidFill>
                  <a:srgbClr val="7030A0"/>
                </a:solidFill>
              </a:rPr>
              <a:t>record global population seems like a good thing—more people are alive and living better than ever before</a:t>
            </a:r>
            <a:r>
              <a:rPr lang="en-US" dirty="0" smtClean="0"/>
              <a:t>. Yet, </a:t>
            </a:r>
            <a:r>
              <a:rPr lang="en-US" dirty="0" smtClean="0">
                <a:solidFill>
                  <a:srgbClr val="FF0000"/>
                </a:solidFill>
              </a:rPr>
              <a:t>warning signs point to a future crisis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Global Population Today</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smtClean="0"/>
              <a:t>As our </a:t>
            </a:r>
            <a:r>
              <a:rPr lang="en-US" dirty="0" smtClean="0">
                <a:solidFill>
                  <a:srgbClr val="FF0000"/>
                </a:solidFill>
              </a:rPr>
              <a:t>postindustrial society settles </a:t>
            </a:r>
            <a:r>
              <a:rPr lang="en-US" dirty="0" smtClean="0"/>
              <a:t>into Stage 4, the U.S. birth rate is at about the replacement level of 2.1 children per woman, a point demographers term </a:t>
            </a:r>
            <a:r>
              <a:rPr lang="en-US" dirty="0" smtClean="0">
                <a:solidFill>
                  <a:srgbClr val="FF0000"/>
                </a:solidFill>
              </a:rPr>
              <a:t>zero population growth, </a:t>
            </a:r>
            <a:r>
              <a:rPr lang="en-US" dirty="0" smtClean="0"/>
              <a:t>the rate of reproduction that maintains population at a steady level. In </a:t>
            </a:r>
            <a:r>
              <a:rPr lang="en-US" dirty="0" smtClean="0">
                <a:solidFill>
                  <a:srgbClr val="FF0000"/>
                </a:solidFill>
              </a:rPr>
              <a:t>2010, eighty-three nations</a:t>
            </a:r>
            <a:r>
              <a:rPr lang="en-US" dirty="0" smtClean="0"/>
              <a:t>, almost all of them </a:t>
            </a:r>
            <a:r>
              <a:rPr lang="en-US" dirty="0" smtClean="0">
                <a:solidFill>
                  <a:srgbClr val="FF0000"/>
                </a:solidFill>
              </a:rPr>
              <a:t>high-income countries</a:t>
            </a:r>
            <a:r>
              <a:rPr lang="en-US" dirty="0" smtClean="0"/>
              <a:t>, </a:t>
            </a:r>
            <a:r>
              <a:rPr lang="en-US" dirty="0" smtClean="0">
                <a:solidFill>
                  <a:srgbClr val="FF0000"/>
                </a:solidFill>
              </a:rPr>
              <a:t>were at or below the point of zero population growth. </a:t>
            </a:r>
          </a:p>
          <a:p>
            <a:pPr algn="just"/>
            <a:r>
              <a:rPr lang="en-US" dirty="0" smtClean="0">
                <a:solidFill>
                  <a:srgbClr val="FF0000"/>
                </a:solidFill>
              </a:rPr>
              <a:t>Factors </a:t>
            </a:r>
            <a:r>
              <a:rPr lang="en-US" dirty="0" smtClean="0"/>
              <a:t>that serve to hold down population in these postindustrial societies are:</a:t>
            </a:r>
          </a:p>
          <a:p>
            <a:pPr algn="just"/>
            <a:r>
              <a:rPr lang="en-US" dirty="0" smtClean="0"/>
              <a:t> a high proportion of men and women in the labor force,</a:t>
            </a:r>
          </a:p>
          <a:p>
            <a:pPr algn="just"/>
            <a:r>
              <a:rPr lang="en-US" dirty="0" smtClean="0"/>
              <a:t> rising costs of raising children, </a:t>
            </a:r>
          </a:p>
          <a:p>
            <a:pPr algn="just"/>
            <a:r>
              <a:rPr lang="en-US" dirty="0" smtClean="0"/>
              <a:t>trends toward later marriage and singlehood, </a:t>
            </a:r>
          </a:p>
          <a:p>
            <a:pPr algn="just"/>
            <a:r>
              <a:rPr lang="en-US" dirty="0" smtClean="0"/>
              <a:t>and widespread use of contraceptives and abortion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Continue..</a:t>
            </a:r>
            <a:endParaRPr lang="en-US" b="1"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governments in high-income countries, including </a:t>
            </a:r>
            <a:r>
              <a:rPr lang="en-US" dirty="0" smtClean="0">
                <a:solidFill>
                  <a:srgbClr val="FF0000"/>
                </a:solidFill>
              </a:rPr>
              <a:t>Italy and Japan, </a:t>
            </a:r>
            <a:r>
              <a:rPr lang="en-US" dirty="0" smtClean="0"/>
              <a:t>are concerned about a </a:t>
            </a:r>
            <a:r>
              <a:rPr lang="en-US" dirty="0" smtClean="0">
                <a:solidFill>
                  <a:srgbClr val="FF0000"/>
                </a:solidFill>
              </a:rPr>
              <a:t>future problem </a:t>
            </a:r>
            <a:r>
              <a:rPr lang="en-US" dirty="0" smtClean="0"/>
              <a:t>of </a:t>
            </a:r>
            <a:r>
              <a:rPr lang="en-US" dirty="0" smtClean="0">
                <a:solidFill>
                  <a:srgbClr val="FF0000"/>
                </a:solidFill>
              </a:rPr>
              <a:t>under population </a:t>
            </a:r>
            <a:r>
              <a:rPr lang="en-US" dirty="0" smtClean="0"/>
              <a:t>because declining population size may be difficult to reverse and because the swelling ranks of the elderly can look to fewer and fewer young people for support (Population Reference Bureau, 2010; United Nations Development </a:t>
            </a:r>
            <a:r>
              <a:rPr lang="en-US" dirty="0" err="1" smtClean="0"/>
              <a:t>Programme</a:t>
            </a:r>
            <a:r>
              <a:rPr lang="en-US" dirty="0" smtClean="0"/>
              <a:t>, 2010; El Nasser </a:t>
            </a:r>
            <a:r>
              <a:rPr lang="en-US" smtClean="0"/>
              <a:t>&amp; Overberg, 2011).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 High-Growth South</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t>No nation of the world lacks industrial technology entirely; demographic transition theory’s </a:t>
            </a:r>
            <a:r>
              <a:rPr lang="en-US" dirty="0" smtClean="0">
                <a:solidFill>
                  <a:srgbClr val="FF0000"/>
                </a:solidFill>
              </a:rPr>
              <a:t>Stage 1 applies today to remote rural areas of low-income nations</a:t>
            </a:r>
            <a:r>
              <a:rPr lang="en-US" dirty="0" smtClean="0"/>
              <a:t>. But much of Latin America, Africa, and Asia is at </a:t>
            </a:r>
            <a:r>
              <a:rPr lang="en-US" dirty="0" smtClean="0">
                <a:solidFill>
                  <a:srgbClr val="FF0000"/>
                </a:solidFill>
              </a:rPr>
              <a:t>Stage 2, with a mix of agrarian and industrial economies. </a:t>
            </a:r>
          </a:p>
          <a:p>
            <a:pPr algn="just"/>
            <a:r>
              <a:rPr lang="en-US" dirty="0" smtClean="0"/>
              <a:t>In some of the world’s poorest countries, such as the Democratic Republic of the </a:t>
            </a:r>
            <a:r>
              <a:rPr lang="en-US" dirty="0" smtClean="0">
                <a:solidFill>
                  <a:srgbClr val="FF0000"/>
                </a:solidFill>
              </a:rPr>
              <a:t>Congo in Africa</a:t>
            </a:r>
            <a:r>
              <a:rPr lang="en-US" dirty="0" smtClean="0"/>
              <a:t>, women still have, on </a:t>
            </a:r>
            <a:r>
              <a:rPr lang="en-US" dirty="0" smtClean="0">
                <a:solidFill>
                  <a:srgbClr val="FF0000"/>
                </a:solidFill>
              </a:rPr>
              <a:t>average,</a:t>
            </a:r>
            <a:r>
              <a:rPr lang="en-US" dirty="0" smtClean="0"/>
              <a:t> more than </a:t>
            </a:r>
            <a:r>
              <a:rPr lang="en-US" dirty="0" smtClean="0">
                <a:solidFill>
                  <a:srgbClr val="FF0000"/>
                </a:solidFill>
              </a:rPr>
              <a:t>six children </a:t>
            </a:r>
            <a:r>
              <a:rPr lang="en-US" dirty="0" smtClean="0"/>
              <a:t>during their lifetimes. But in most poor countries, birth rates have </a:t>
            </a:r>
            <a:r>
              <a:rPr lang="en-US" dirty="0" smtClean="0">
                <a:solidFill>
                  <a:srgbClr val="FF0000"/>
                </a:solidFill>
              </a:rPr>
              <a:t>fallen </a:t>
            </a:r>
            <a:r>
              <a:rPr lang="en-US" dirty="0" smtClean="0"/>
              <a:t>from about six children per woman (typical in 1950) </a:t>
            </a:r>
            <a:r>
              <a:rPr lang="en-US" dirty="0" smtClean="0">
                <a:solidFill>
                  <a:srgbClr val="FF0000"/>
                </a:solidFill>
              </a:rPr>
              <a:t>to about three</a:t>
            </a:r>
            <a:r>
              <a:rPr lang="en-US" dirty="0" smtClean="0"/>
              <a:t>.</a:t>
            </a:r>
          </a:p>
          <a:p>
            <a:pPr algn="just"/>
            <a:r>
              <a:rPr lang="en-US" dirty="0" smtClean="0"/>
              <a:t> This is why </a:t>
            </a:r>
            <a:r>
              <a:rPr lang="en-US" dirty="0" smtClean="0">
                <a:solidFill>
                  <a:srgbClr val="FF0000"/>
                </a:solidFill>
              </a:rPr>
              <a:t>leaders i</a:t>
            </a:r>
            <a:r>
              <a:rPr lang="en-US" dirty="0" smtClean="0"/>
              <a:t>n the battle against global poverty point to the importance of </a:t>
            </a:r>
            <a:r>
              <a:rPr lang="en-US" dirty="0" smtClean="0">
                <a:solidFill>
                  <a:srgbClr val="FF0000"/>
                </a:solidFill>
              </a:rPr>
              <a:t>reducing fertility rates in low-income nations. </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smtClean="0"/>
              <a:t>Notice, too, that a key element </a:t>
            </a:r>
            <a:r>
              <a:rPr lang="en-US" dirty="0" smtClean="0">
                <a:solidFill>
                  <a:srgbClr val="FF0000"/>
                </a:solidFill>
              </a:rPr>
              <a:t>in controlling world population growth is improving the status of women. Why</a:t>
            </a:r>
            <a:r>
              <a:rPr lang="en-US" dirty="0" smtClean="0"/>
              <a:t>? Because of this simple truth: Give women </a:t>
            </a:r>
            <a:r>
              <a:rPr lang="en-US" dirty="0" smtClean="0">
                <a:solidFill>
                  <a:srgbClr val="FF0000"/>
                </a:solidFill>
              </a:rPr>
              <a:t>more life choices </a:t>
            </a:r>
            <a:r>
              <a:rPr lang="en-US" dirty="0" smtClean="0"/>
              <a:t>and they will have </a:t>
            </a:r>
            <a:r>
              <a:rPr lang="en-US" dirty="0" smtClean="0">
                <a:solidFill>
                  <a:srgbClr val="FF0000"/>
                </a:solidFill>
              </a:rPr>
              <a:t>fewer children</a:t>
            </a:r>
            <a:r>
              <a:rPr lang="en-US" dirty="0" smtClean="0"/>
              <a:t>. History has shown that </a:t>
            </a:r>
            <a:r>
              <a:rPr lang="en-US" dirty="0" smtClean="0">
                <a:solidFill>
                  <a:srgbClr val="FF0000"/>
                </a:solidFill>
              </a:rPr>
              <a:t>women who are free to decide when and where to marry, bear children as a matter of choice, and have access to education and to good jobs will limit their own fertility </a:t>
            </a:r>
            <a:r>
              <a:rPr lang="en-US" dirty="0" smtClean="0"/>
              <a:t>(</a:t>
            </a:r>
            <a:r>
              <a:rPr lang="en-US" dirty="0" err="1" smtClean="0"/>
              <a:t>Axinn</a:t>
            </a:r>
            <a:r>
              <a:rPr lang="en-US" dirty="0" smtClean="0"/>
              <a:t> &amp; Barber, 2001; </a:t>
            </a:r>
            <a:r>
              <a:rPr lang="en-US" dirty="0" err="1" smtClean="0"/>
              <a:t>Roudi-Fahimi</a:t>
            </a:r>
            <a:r>
              <a:rPr lang="en-US" dirty="0" smtClean="0"/>
              <a:t> &amp; Kent,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t>Where Are the Girls?</a:t>
            </a:r>
            <a:br>
              <a:rPr lang="en-US" sz="3200" dirty="0" smtClean="0"/>
            </a:br>
            <a:r>
              <a:rPr lang="en-US" sz="3200" dirty="0" smtClean="0"/>
              <a:t> China’s One-Child Policy</a:t>
            </a:r>
            <a:endParaRPr lang="en-US" sz="3200"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buNone/>
            </a:pPr>
            <a:r>
              <a:rPr lang="en-US" dirty="0" smtClean="0"/>
              <a:t> Back in the </a:t>
            </a:r>
            <a:r>
              <a:rPr lang="en-US" dirty="0" smtClean="0">
                <a:solidFill>
                  <a:srgbClr val="FF0000"/>
                </a:solidFill>
              </a:rPr>
              <a:t>1970</a:t>
            </a:r>
            <a:r>
              <a:rPr lang="en-US" dirty="0" smtClean="0"/>
              <a:t>s, the high Chinese birth rate was fueling a rapid population increase</a:t>
            </a:r>
            <a:r>
              <a:rPr lang="en-US" dirty="0" smtClean="0">
                <a:solidFill>
                  <a:srgbClr val="FF0000"/>
                </a:solidFill>
              </a:rPr>
              <a:t>. Government leaders could see that the country’s economic development depended on controlling population </a:t>
            </a:r>
            <a:r>
              <a:rPr lang="en-US" dirty="0" smtClean="0"/>
              <a:t>growth. As a result, they passed a law stating that a family can have only one child. Couples who follow the </a:t>
            </a:r>
            <a:r>
              <a:rPr lang="en-US" dirty="0" smtClean="0">
                <a:solidFill>
                  <a:srgbClr val="FF0000"/>
                </a:solidFill>
              </a:rPr>
              <a:t>one-child policy can expect rewards such as a better job, a higher salary, and maybe even a larger apartment</a:t>
            </a:r>
            <a:r>
              <a:rPr lang="en-US" dirty="0" smtClean="0"/>
              <a:t>. On the other hand, parents </a:t>
            </a:r>
            <a:r>
              <a:rPr lang="en-US" dirty="0" smtClean="0">
                <a:solidFill>
                  <a:srgbClr val="FF0000"/>
                </a:solidFill>
              </a:rPr>
              <a:t>who violate </a:t>
            </a:r>
            <a:r>
              <a:rPr lang="en-US" dirty="0" smtClean="0"/>
              <a:t>the law by having a second child face a stiff fine, and their </a:t>
            </a:r>
            <a:r>
              <a:rPr lang="en-US" dirty="0" smtClean="0">
                <a:solidFill>
                  <a:srgbClr val="FF0000"/>
                </a:solidFill>
              </a:rPr>
              <a:t>second child may not be eligible for educational and </a:t>
            </a:r>
            <a:r>
              <a:rPr lang="en-US" dirty="0" smtClean="0"/>
              <a:t>health care benefits.</a:t>
            </a:r>
          </a:p>
          <a:p>
            <a:pPr algn="just">
              <a:buNone/>
            </a:pPr>
            <a:r>
              <a:rPr lang="en-US" dirty="0" smtClean="0"/>
              <a:t>Most Chinese </a:t>
            </a:r>
            <a:r>
              <a:rPr lang="en-US" dirty="0" smtClean="0">
                <a:solidFill>
                  <a:srgbClr val="FF0000"/>
                </a:solidFill>
              </a:rPr>
              <a:t>willingly comply with the policy, praising it as good for the country</a:t>
            </a:r>
            <a:r>
              <a:rPr lang="en-US" dirty="0" smtClean="0"/>
              <a:t>. Those who find it to be heavy-handed government regulation of people’s personal lives must face the consequences.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smtClean="0"/>
              <a:t>But China is also a country steeped in a </a:t>
            </a:r>
            <a:r>
              <a:rPr lang="en-US" dirty="0" smtClean="0">
                <a:solidFill>
                  <a:srgbClr val="FF0000"/>
                </a:solidFill>
              </a:rPr>
              <a:t>tradition of male dominance</a:t>
            </a:r>
            <a:r>
              <a:rPr lang="en-US" dirty="0" smtClean="0"/>
              <a:t>. If government rules permit only one child, </a:t>
            </a:r>
            <a:r>
              <a:rPr lang="en-US" dirty="0" smtClean="0">
                <a:solidFill>
                  <a:srgbClr val="FF0000"/>
                </a:solidFill>
              </a:rPr>
              <a:t>most families would prefer a boy. Why?</a:t>
            </a:r>
            <a:r>
              <a:rPr lang="en-US" dirty="0" smtClean="0"/>
              <a:t> Parents see boys as a better investment because </a:t>
            </a:r>
            <a:r>
              <a:rPr lang="en-US" dirty="0" smtClean="0">
                <a:solidFill>
                  <a:srgbClr val="FF0000"/>
                </a:solidFill>
              </a:rPr>
              <a:t>sons will carry on the family name and will honor the obligation to care for their aging parents</a:t>
            </a:r>
            <a:r>
              <a:rPr lang="en-US" dirty="0" smtClean="0"/>
              <a:t>.</a:t>
            </a:r>
          </a:p>
          <a:p>
            <a:pPr algn="just"/>
            <a:r>
              <a:rPr lang="en-US" dirty="0" smtClean="0"/>
              <a:t>The </a:t>
            </a:r>
            <a:r>
              <a:rPr lang="en-US" dirty="0" smtClean="0">
                <a:solidFill>
                  <a:srgbClr val="FF0000"/>
                </a:solidFill>
              </a:rPr>
              <a:t>Chinese government has expanded women’s rights and opportunities, </a:t>
            </a:r>
            <a:r>
              <a:rPr lang="en-US" dirty="0" smtClean="0"/>
              <a:t>but patriarchal traditions are deeply rooted in the country’s history, and attitudes change slowly.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smtClean="0"/>
              <a:t>Around the world, the one-child policy has attracted both </a:t>
            </a:r>
            <a:r>
              <a:rPr lang="en-US" sz="2800" b="1" dirty="0" smtClean="0">
                <a:solidFill>
                  <a:srgbClr val="FF0000"/>
                </a:solidFill>
              </a:rPr>
              <a:t>praise and condemnation</a:t>
            </a:r>
            <a:r>
              <a:rPr lang="en-US" sz="2800" b="1" dirty="0" smtClean="0"/>
              <a:t>.</a:t>
            </a:r>
            <a:endParaRPr lang="en-US" sz="2800" b="1"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analysts agree that it has succeeded in its goal of </a:t>
            </a:r>
            <a:r>
              <a:rPr lang="en-US" dirty="0" smtClean="0">
                <a:solidFill>
                  <a:srgbClr val="FF0000"/>
                </a:solidFill>
              </a:rPr>
              <a:t>reducing the rate of population </a:t>
            </a:r>
            <a:r>
              <a:rPr lang="en-US" dirty="0" smtClean="0"/>
              <a:t>increase. This trend, in turn, has helped </a:t>
            </a:r>
            <a:r>
              <a:rPr lang="en-US" dirty="0" smtClean="0">
                <a:solidFill>
                  <a:srgbClr val="FF0000"/>
                </a:solidFill>
              </a:rPr>
              <a:t>raise living standards and </a:t>
            </a:r>
            <a:r>
              <a:rPr lang="en-US" dirty="0" smtClean="0"/>
              <a:t>lifted China to the ranks of </a:t>
            </a:r>
            <a:r>
              <a:rPr lang="en-US" dirty="0" err="1" smtClean="0">
                <a:solidFill>
                  <a:srgbClr val="FF0000"/>
                </a:solidFill>
              </a:rPr>
              <a:t>middleincome</a:t>
            </a:r>
            <a:r>
              <a:rPr lang="en-US" dirty="0" smtClean="0">
                <a:solidFill>
                  <a:srgbClr val="FF0000"/>
                </a:solidFill>
              </a:rPr>
              <a:t> nations</a:t>
            </a:r>
            <a:r>
              <a:rPr lang="en-US" dirty="0" smtClean="0"/>
              <a:t>. Many one-child families are happy with the </a:t>
            </a:r>
            <a:r>
              <a:rPr lang="en-US" dirty="0" smtClean="0">
                <a:solidFill>
                  <a:srgbClr val="FF0000"/>
                </a:solidFill>
              </a:rPr>
              <a:t>added income from women</a:t>
            </a:r>
            <a:r>
              <a:rPr lang="en-US" dirty="0" smtClean="0"/>
              <a:t> who now work outside the home, and </a:t>
            </a:r>
            <a:r>
              <a:rPr lang="en-US" dirty="0" smtClean="0">
                <a:solidFill>
                  <a:srgbClr val="FF0000"/>
                </a:solidFill>
              </a:rPr>
              <a:t>parents now have more to spend on a child’s schooling</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Since the law was passed, as many as </a:t>
            </a:r>
            <a:r>
              <a:rPr lang="en-US" dirty="0" smtClean="0">
                <a:solidFill>
                  <a:srgbClr val="FF0000"/>
                </a:solidFill>
              </a:rPr>
              <a:t>1 million girls have “disappeared.” </a:t>
            </a:r>
            <a:r>
              <a:rPr lang="en-US" dirty="0" smtClean="0"/>
              <a:t>In some cases, parents who learn the </a:t>
            </a:r>
            <a:r>
              <a:rPr lang="en-US" dirty="0" smtClean="0">
                <a:solidFill>
                  <a:srgbClr val="FF0000"/>
                </a:solidFill>
              </a:rPr>
              <a:t>woman is carrying a female fetus may choose abortion so they can “try again</a:t>
            </a:r>
            <a:r>
              <a:rPr lang="en-US" dirty="0" smtClean="0"/>
              <a:t>.” </a:t>
            </a:r>
          </a:p>
          <a:p>
            <a:pPr algn="just"/>
            <a:r>
              <a:rPr lang="en-US" dirty="0" smtClean="0"/>
              <a:t>In other cases, family members decide </a:t>
            </a:r>
            <a:r>
              <a:rPr lang="en-US" dirty="0" smtClean="0">
                <a:solidFill>
                  <a:srgbClr val="FF0000"/>
                </a:solidFill>
              </a:rPr>
              <a:t>to kill a female infant soon after birth.</a:t>
            </a:r>
            <a:r>
              <a:rPr lang="en-US" dirty="0" smtClean="0"/>
              <a:t> </a:t>
            </a:r>
          </a:p>
          <a:p>
            <a:pPr algn="just"/>
            <a:r>
              <a:rPr lang="en-US" dirty="0" smtClean="0"/>
              <a:t>In still other cases, </a:t>
            </a:r>
            <a:r>
              <a:rPr lang="en-US" dirty="0" smtClean="0">
                <a:solidFill>
                  <a:srgbClr val="FF0000"/>
                </a:solidFill>
              </a:rPr>
              <a:t>girls survive but are never recorded in the birth statistics</a:t>
            </a:r>
            <a:r>
              <a:rPr lang="en-US" dirty="0" smtClean="0"/>
              <a:t>, so that parents can try again to have a son. Such girls grow up as “</a:t>
            </a:r>
            <a:r>
              <a:rPr lang="en-US" dirty="0" smtClean="0">
                <a:solidFill>
                  <a:srgbClr val="FF0000"/>
                </a:solidFill>
              </a:rPr>
              <a:t>noncitizens</a:t>
            </a:r>
            <a:r>
              <a:rPr lang="en-US" dirty="0" smtClean="0"/>
              <a:t>” who can </a:t>
            </a:r>
            <a:r>
              <a:rPr lang="en-US" dirty="0" smtClean="0">
                <a:solidFill>
                  <a:srgbClr val="FF0000"/>
                </a:solidFill>
              </a:rPr>
              <a:t>never go to school or receive treatment at </a:t>
            </a:r>
            <a:r>
              <a:rPr lang="en-US" dirty="0" smtClean="0"/>
              <a:t>a local health clinic. </a:t>
            </a:r>
          </a:p>
          <a:p>
            <a:pPr algn="just"/>
            <a:r>
              <a:rPr lang="en-US" dirty="0" smtClean="0"/>
              <a:t>The Chinese population is now about 250 million lower than it would have been without the one-child policy, but the country’s population is also steadily becoming more and more male.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Urbanization: The Growth of Cities</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US" dirty="0" smtClean="0"/>
              <a:t>Urbanization is the concentration of population into cities. Urbanization redistributes population within a society and transforms many patterns of social life. We will trace these changes in terms of three urban revolutions:</a:t>
            </a:r>
          </a:p>
          <a:p>
            <a:pPr algn="just"/>
            <a:r>
              <a:rPr lang="en-US" dirty="0" smtClean="0">
                <a:solidFill>
                  <a:srgbClr val="FF0000"/>
                </a:solidFill>
              </a:rPr>
              <a:t>the emergence of cities 10,000 years ago, </a:t>
            </a:r>
          </a:p>
          <a:p>
            <a:pPr algn="just"/>
            <a:r>
              <a:rPr lang="en-US" dirty="0" smtClean="0">
                <a:solidFill>
                  <a:srgbClr val="FF0000"/>
                </a:solidFill>
              </a:rPr>
              <a:t>the development of industrial cities after 1750, and </a:t>
            </a:r>
          </a:p>
          <a:p>
            <a:pPr algn="just"/>
            <a:r>
              <a:rPr lang="en-US" dirty="0" smtClean="0">
                <a:solidFill>
                  <a:srgbClr val="FF0000"/>
                </a:solidFill>
              </a:rPr>
              <a:t>the explosive growth of cities in poor countries today</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The Evolution of Cities</a:t>
            </a:r>
            <a:endParaRPr lang="en-US" b="1"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r>
              <a:rPr lang="en-US" dirty="0" smtClean="0"/>
              <a:t>The emergence of cities led to both</a:t>
            </a:r>
          </a:p>
          <a:p>
            <a:pPr>
              <a:buNone/>
            </a:pPr>
            <a:r>
              <a:rPr lang="en-US" dirty="0" smtClean="0"/>
              <a:t> </a:t>
            </a:r>
            <a:r>
              <a:rPr lang="en-US" dirty="0" smtClean="0">
                <a:solidFill>
                  <a:srgbClr val="FF0000"/>
                </a:solidFill>
              </a:rPr>
              <a:t>higher living standards </a:t>
            </a:r>
            <a:r>
              <a:rPr lang="en-US" dirty="0" smtClean="0"/>
              <a:t>and </a:t>
            </a:r>
          </a:p>
          <a:p>
            <a:pPr>
              <a:buNone/>
            </a:pPr>
            <a:r>
              <a:rPr lang="en-US" dirty="0" smtClean="0">
                <a:solidFill>
                  <a:srgbClr val="FF0000"/>
                </a:solidFill>
              </a:rPr>
              <a:t>job specialization</a:t>
            </a:r>
          </a:p>
          <a:p>
            <a:pPr>
              <a:buNone/>
            </a:pPr>
            <a:r>
              <a:rPr lang="en-US" b="1" dirty="0" smtClean="0"/>
              <a:t>The First Cities</a:t>
            </a:r>
          </a:p>
          <a:p>
            <a:pPr algn="just">
              <a:buNone/>
            </a:pPr>
            <a:r>
              <a:rPr lang="en-US" dirty="0" smtClean="0"/>
              <a:t>The first city that we know of was </a:t>
            </a:r>
            <a:r>
              <a:rPr lang="en-US" dirty="0" smtClean="0">
                <a:solidFill>
                  <a:srgbClr val="FF0000"/>
                </a:solidFill>
              </a:rPr>
              <a:t>Jericho,</a:t>
            </a:r>
            <a:r>
              <a:rPr lang="en-US" dirty="0" smtClean="0"/>
              <a:t> which lies to the </a:t>
            </a:r>
            <a:r>
              <a:rPr lang="en-US" dirty="0" smtClean="0">
                <a:solidFill>
                  <a:srgbClr val="FF0000"/>
                </a:solidFill>
              </a:rPr>
              <a:t>north of the Dead Sea </a:t>
            </a:r>
            <a:r>
              <a:rPr lang="en-US" dirty="0" smtClean="0"/>
              <a:t>in what is now the West Bank. When first settled some 10,000 years ago, it was home to </a:t>
            </a:r>
            <a:r>
              <a:rPr lang="en-US" dirty="0" smtClean="0">
                <a:solidFill>
                  <a:srgbClr val="FF0000"/>
                </a:solidFill>
              </a:rPr>
              <a:t>only 600 people. But as the centuries passed, cities grew to tens of thousands of people </a:t>
            </a:r>
            <a:r>
              <a:rPr lang="en-US" dirty="0" smtClean="0"/>
              <a:t>and became the centers of vast empires.</a:t>
            </a:r>
          </a:p>
          <a:p>
            <a:pPr algn="just">
              <a:buNone/>
            </a:pPr>
            <a:r>
              <a:rPr lang="en-US" b="1" dirty="0" smtClean="0"/>
              <a:t>Preindustrial European Cities</a:t>
            </a:r>
          </a:p>
          <a:p>
            <a:pPr algn="just">
              <a:buNone/>
            </a:pPr>
            <a:r>
              <a:rPr lang="en-US" dirty="0" smtClean="0"/>
              <a:t>European cities date back some 5,000 years to the Greeks and later the Romans, both of whom created great empires and founded cities across Europe, including Vienna, Paris, and London. With the </a:t>
            </a:r>
            <a:r>
              <a:rPr lang="en-US" dirty="0" smtClean="0">
                <a:solidFill>
                  <a:srgbClr val="FF0000"/>
                </a:solidFill>
              </a:rPr>
              <a:t>fall of the Roman Empire, the so-called Dark Ages began</a:t>
            </a:r>
            <a:r>
              <a:rPr lang="en-US" dirty="0" smtClean="0"/>
              <a:t>. Only in the </a:t>
            </a:r>
            <a:r>
              <a:rPr lang="en-US" dirty="0" smtClean="0">
                <a:solidFill>
                  <a:srgbClr val="FF0000"/>
                </a:solidFill>
              </a:rPr>
              <a:t>eleventh century did Europe become more peaceful; trade flourished once again, allowing cities to grow.</a:t>
            </a:r>
            <a:endParaRPr 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more and </a:t>
            </a:r>
            <a:r>
              <a:rPr lang="en-US" dirty="0" smtClean="0">
                <a:solidFill>
                  <a:srgbClr val="FF0000"/>
                </a:solidFill>
              </a:rPr>
              <a:t>more people </a:t>
            </a:r>
            <a:r>
              <a:rPr lang="en-US" dirty="0" smtClean="0"/>
              <a:t>demand more and </a:t>
            </a:r>
            <a:r>
              <a:rPr lang="en-US" dirty="0" smtClean="0">
                <a:solidFill>
                  <a:srgbClr val="FF0000"/>
                </a:solidFill>
              </a:rPr>
              <a:t>more food-----prices increase-----create crisis.</a:t>
            </a:r>
          </a:p>
          <a:p>
            <a:pPr algn="just"/>
            <a:r>
              <a:rPr lang="en-US" dirty="0" smtClean="0"/>
              <a:t>we now </a:t>
            </a:r>
            <a:r>
              <a:rPr lang="en-US" dirty="0" smtClean="0">
                <a:solidFill>
                  <a:srgbClr val="FF0000"/>
                </a:solidFill>
              </a:rPr>
              <a:t>consume more </a:t>
            </a:r>
            <a:r>
              <a:rPr lang="en-US" dirty="0" smtClean="0"/>
              <a:t>and more oil, water, and other resources; in addition, we are creating </a:t>
            </a:r>
            <a:r>
              <a:rPr lang="en-US" dirty="0" smtClean="0">
                <a:solidFill>
                  <a:srgbClr val="FF0000"/>
                </a:solidFill>
              </a:rPr>
              <a:t>unprecedented mountains of waste.</a:t>
            </a:r>
          </a:p>
          <a:p>
            <a:pPr algn="just"/>
            <a:r>
              <a:rPr lang="en-US" dirty="0" smtClean="0"/>
              <a:t>In global perspective, we see that </a:t>
            </a:r>
            <a:r>
              <a:rPr lang="en-US" dirty="0" smtClean="0">
                <a:solidFill>
                  <a:srgbClr val="FF0000"/>
                </a:solidFill>
              </a:rPr>
              <a:t>a society’s standard of living is closely related to its rate of population growth: </a:t>
            </a:r>
            <a:r>
              <a:rPr lang="en-US" dirty="0" smtClean="0"/>
              <a:t>Population is rising fastest in the world regions.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Industrial European Cities</a:t>
            </a:r>
            <a:endParaRPr lang="en-US" b="1"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t>By about </a:t>
            </a:r>
            <a:r>
              <a:rPr lang="en-US" dirty="0" smtClean="0">
                <a:solidFill>
                  <a:srgbClr val="FF0000"/>
                </a:solidFill>
              </a:rPr>
              <a:t>1750, </a:t>
            </a:r>
            <a:r>
              <a:rPr lang="en-US" dirty="0" smtClean="0"/>
              <a:t>the Industrial Revolution triggered a second </a:t>
            </a:r>
            <a:r>
              <a:rPr lang="en-US" dirty="0" smtClean="0">
                <a:solidFill>
                  <a:srgbClr val="FF0000"/>
                </a:solidFill>
              </a:rPr>
              <a:t>urban revolution, first in Europe and then in North America</a:t>
            </a:r>
            <a:r>
              <a:rPr lang="en-US" dirty="0" smtClean="0"/>
              <a:t>. Factories unleashed tremendous productive power, causing cities to grow bigger than ever before. </a:t>
            </a:r>
            <a:r>
              <a:rPr lang="en-US" dirty="0" smtClean="0">
                <a:solidFill>
                  <a:srgbClr val="FF0000"/>
                </a:solidFill>
              </a:rPr>
              <a:t>London, </a:t>
            </a:r>
            <a:r>
              <a:rPr lang="en-US" dirty="0" smtClean="0"/>
              <a:t>the largest European city, reached </a:t>
            </a:r>
            <a:r>
              <a:rPr lang="en-US" dirty="0" smtClean="0">
                <a:solidFill>
                  <a:srgbClr val="FF0000"/>
                </a:solidFill>
              </a:rPr>
              <a:t>550,000 </a:t>
            </a:r>
            <a:r>
              <a:rPr lang="en-US" dirty="0" smtClean="0"/>
              <a:t>people by </a:t>
            </a:r>
            <a:r>
              <a:rPr lang="en-US" dirty="0" smtClean="0">
                <a:solidFill>
                  <a:srgbClr val="FF0000"/>
                </a:solidFill>
              </a:rPr>
              <a:t>1700</a:t>
            </a:r>
            <a:r>
              <a:rPr lang="en-US" dirty="0" smtClean="0"/>
              <a:t> and exploded to </a:t>
            </a:r>
            <a:r>
              <a:rPr lang="en-US" dirty="0" smtClean="0">
                <a:solidFill>
                  <a:srgbClr val="FF0000"/>
                </a:solidFill>
              </a:rPr>
              <a:t>6.5 million </a:t>
            </a:r>
            <a:r>
              <a:rPr lang="en-US" dirty="0" smtClean="0"/>
              <a:t>by </a:t>
            </a:r>
            <a:r>
              <a:rPr lang="en-US" dirty="0" smtClean="0">
                <a:solidFill>
                  <a:srgbClr val="FF0000"/>
                </a:solidFill>
              </a:rPr>
              <a:t>1900</a:t>
            </a:r>
            <a:r>
              <a:rPr lang="en-US" dirty="0" smtClean="0"/>
              <a:t>. </a:t>
            </a:r>
            <a:r>
              <a:rPr lang="en-US" dirty="0" smtClean="0">
                <a:solidFill>
                  <a:srgbClr val="FF0000"/>
                </a:solidFill>
              </a:rPr>
              <a:t>Cities not only grew but changed shape as well. </a:t>
            </a:r>
            <a:r>
              <a:rPr lang="en-US" dirty="0" smtClean="0"/>
              <a:t>With a new focus on business, cities became more crowded and impersonal. </a:t>
            </a:r>
            <a:r>
              <a:rPr lang="en-US" dirty="0" smtClean="0">
                <a:solidFill>
                  <a:srgbClr val="FF0000"/>
                </a:solidFill>
              </a:rPr>
              <a:t>Crime rates rose.</a:t>
            </a:r>
          </a:p>
          <a:p>
            <a:pPr algn="just"/>
            <a:r>
              <a:rPr lang="en-US" dirty="0" smtClean="0"/>
              <a:t>Organized efforts by workers to improve their lives eventually </a:t>
            </a:r>
            <a:r>
              <a:rPr lang="en-US" dirty="0" smtClean="0">
                <a:solidFill>
                  <a:srgbClr val="FF0000"/>
                </a:solidFill>
              </a:rPr>
              <a:t>brought changes to the workplace</a:t>
            </a:r>
            <a:r>
              <a:rPr lang="en-US" dirty="0" smtClean="0"/>
              <a:t>, better housing, and the right to vote. </a:t>
            </a:r>
            <a:r>
              <a:rPr lang="en-US" dirty="0" smtClean="0">
                <a:solidFill>
                  <a:srgbClr val="FF0000"/>
                </a:solidFill>
              </a:rPr>
              <a:t>Public services </a:t>
            </a:r>
            <a:r>
              <a:rPr lang="en-US" dirty="0" smtClean="0"/>
              <a:t>such as water, sewer systems, and electricity further improved urban living. Today, some urbanites still live in poverty, but a </a:t>
            </a:r>
            <a:r>
              <a:rPr lang="en-US" dirty="0" smtClean="0">
                <a:solidFill>
                  <a:srgbClr val="FF0000"/>
                </a:solidFill>
              </a:rPr>
              <a:t>rising standard of living </a:t>
            </a:r>
            <a:r>
              <a:rPr lang="en-US" dirty="0" smtClean="0"/>
              <a:t>has partly </a:t>
            </a:r>
            <a:r>
              <a:rPr lang="en-US" dirty="0" smtClean="0">
                <a:solidFill>
                  <a:srgbClr val="FF0000"/>
                </a:solidFill>
              </a:rPr>
              <a:t>fulfilled the city’s historical promise of a better life.</a:t>
            </a:r>
          </a:p>
          <a:p>
            <a:pPr algn="just"/>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Urbanism as a Way of Life</a:t>
            </a:r>
            <a:endParaRPr lang="en-US" b="1"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t>Early sociologists in Europe and the United States focused their attention on the rise of cities and how urban life differed from rural life. In the late nineteenth century, the </a:t>
            </a:r>
            <a:r>
              <a:rPr lang="en-US" dirty="0" smtClean="0">
                <a:solidFill>
                  <a:srgbClr val="FF0000"/>
                </a:solidFill>
              </a:rPr>
              <a:t>German sociologist Ferdinand </a:t>
            </a:r>
            <a:r>
              <a:rPr lang="en-US" dirty="0" err="1" smtClean="0">
                <a:solidFill>
                  <a:srgbClr val="FF0000"/>
                </a:solidFill>
              </a:rPr>
              <a:t>Tönnies</a:t>
            </a:r>
            <a:r>
              <a:rPr lang="en-US" dirty="0" smtClean="0">
                <a:solidFill>
                  <a:srgbClr val="FF0000"/>
                </a:solidFill>
              </a:rPr>
              <a:t> (1855</a:t>
            </a:r>
            <a:r>
              <a:rPr lang="en-US" dirty="0" smtClean="0"/>
              <a:t>–1937) studied how life in the new industrial metropolis differed from life in rural villages. From this contrast, </a:t>
            </a:r>
            <a:r>
              <a:rPr lang="en-US" dirty="0" smtClean="0">
                <a:solidFill>
                  <a:srgbClr val="FF0000"/>
                </a:solidFill>
              </a:rPr>
              <a:t>he developed two concepts </a:t>
            </a:r>
            <a:r>
              <a:rPr lang="en-US" dirty="0" smtClean="0"/>
              <a:t>that have become a lasting part of sociology’s terminology. </a:t>
            </a:r>
          </a:p>
          <a:p>
            <a:pPr algn="just"/>
            <a:r>
              <a:rPr lang="en-US" dirty="0" smtClean="0"/>
              <a:t> </a:t>
            </a:r>
            <a:r>
              <a:rPr lang="en-US" dirty="0" err="1" smtClean="0">
                <a:solidFill>
                  <a:srgbClr val="FF0000"/>
                </a:solidFill>
              </a:rPr>
              <a:t>Gemeinschaft</a:t>
            </a:r>
            <a:r>
              <a:rPr lang="en-US" dirty="0" smtClean="0">
                <a:solidFill>
                  <a:srgbClr val="FF0000"/>
                </a:solidFill>
              </a:rPr>
              <a:t> (“community”) </a:t>
            </a:r>
            <a:r>
              <a:rPr lang="en-US" dirty="0" smtClean="0"/>
              <a:t>to refer to a type of social organization in which people are closely tied by kinship and tradition. By and large, argued </a:t>
            </a:r>
            <a:r>
              <a:rPr lang="en-US" dirty="0" err="1" smtClean="0">
                <a:solidFill>
                  <a:srgbClr val="FF0000"/>
                </a:solidFill>
              </a:rPr>
              <a:t>Tönnies,Gemeinschaft</a:t>
            </a:r>
            <a:r>
              <a:rPr lang="en-US" dirty="0" smtClean="0">
                <a:solidFill>
                  <a:srgbClr val="FF0000"/>
                </a:solidFill>
              </a:rPr>
              <a:t> is absent in the modern city.</a:t>
            </a:r>
          </a:p>
          <a:p>
            <a:pPr algn="just"/>
            <a:r>
              <a:rPr lang="en-US" dirty="0" smtClean="0"/>
              <a:t>urbanization creates </a:t>
            </a:r>
            <a:r>
              <a:rPr lang="en-US" dirty="0" err="1" smtClean="0">
                <a:solidFill>
                  <a:srgbClr val="FF0000"/>
                </a:solidFill>
              </a:rPr>
              <a:t>Gesellschaft</a:t>
            </a:r>
            <a:r>
              <a:rPr lang="en-US" dirty="0" smtClean="0">
                <a:solidFill>
                  <a:srgbClr val="FF0000"/>
                </a:solidFill>
              </a:rPr>
              <a:t> (“association</a:t>
            </a:r>
            <a:r>
              <a:rPr lang="en-US" dirty="0" smtClean="0"/>
              <a:t>”), </a:t>
            </a:r>
            <a:r>
              <a:rPr lang="en-US" dirty="0" smtClean="0">
                <a:solidFill>
                  <a:srgbClr val="002060"/>
                </a:solidFill>
              </a:rPr>
              <a:t>a type of social organization in which people come together only on the basis of individual self-interest.</a:t>
            </a:r>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smtClean="0"/>
              <a:t>In the </a:t>
            </a:r>
            <a:r>
              <a:rPr lang="en-US" dirty="0" err="1" smtClean="0"/>
              <a:t>Gesellschaft</a:t>
            </a:r>
            <a:r>
              <a:rPr lang="en-US" dirty="0" smtClean="0"/>
              <a:t> way of life, </a:t>
            </a:r>
            <a:r>
              <a:rPr lang="en-US" dirty="0" smtClean="0">
                <a:solidFill>
                  <a:srgbClr val="0070C0"/>
                </a:solidFill>
              </a:rPr>
              <a:t>individuals are motivated by their own needs</a:t>
            </a:r>
            <a:r>
              <a:rPr lang="en-US" dirty="0" smtClean="0"/>
              <a:t> rather than by a desire to help improve the well-being of everyone. By and large, </a:t>
            </a:r>
            <a:r>
              <a:rPr lang="en-US" dirty="0" smtClean="0">
                <a:solidFill>
                  <a:srgbClr val="FF0000"/>
                </a:solidFill>
              </a:rPr>
              <a:t>city dwellers have little sense of community or common identity </a:t>
            </a:r>
            <a:r>
              <a:rPr lang="en-US" dirty="0" smtClean="0"/>
              <a:t>and </a:t>
            </a:r>
            <a:r>
              <a:rPr lang="en-US" dirty="0" smtClean="0">
                <a:solidFill>
                  <a:srgbClr val="00B050"/>
                </a:solidFill>
              </a:rPr>
              <a:t>look to others mainly when they need something</a:t>
            </a:r>
            <a:r>
              <a:rPr lang="en-US" dirty="0" smtClean="0"/>
              <a:t>. </a:t>
            </a:r>
            <a:r>
              <a:rPr lang="en-US" dirty="0" err="1" smtClean="0"/>
              <a:t>Tönnies</a:t>
            </a:r>
            <a:r>
              <a:rPr lang="en-US" dirty="0" smtClean="0"/>
              <a:t> saw in </a:t>
            </a:r>
            <a:r>
              <a:rPr lang="en-US" dirty="0" smtClean="0">
                <a:solidFill>
                  <a:srgbClr val="00B050"/>
                </a:solidFill>
              </a:rPr>
              <a:t>urbanization a weakening of close, long-lasting social relations i</a:t>
            </a:r>
            <a:r>
              <a:rPr lang="en-US" dirty="0" smtClean="0"/>
              <a:t>n favor of the brief and impersonal ties or secondary relationships typical of business.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Emile Durkheim: Mechanical and Organic Solidarity</a:t>
            </a:r>
            <a:endParaRPr lang="en-US" b="1"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smtClean="0"/>
              <a:t>The French sociologist Emile agreed with much of </a:t>
            </a:r>
            <a:r>
              <a:rPr lang="en-US" dirty="0" err="1" smtClean="0"/>
              <a:t>Tönnies’s</a:t>
            </a:r>
            <a:r>
              <a:rPr lang="en-US" dirty="0" smtClean="0"/>
              <a:t> thinking about cities. However, Durkheim </a:t>
            </a:r>
            <a:r>
              <a:rPr lang="en-US" dirty="0" smtClean="0">
                <a:solidFill>
                  <a:srgbClr val="FF0000"/>
                </a:solidFill>
              </a:rPr>
              <a:t>countered that urbanites do not lack social bonds</a:t>
            </a:r>
            <a:r>
              <a:rPr lang="en-US" dirty="0" smtClean="0"/>
              <a:t>; </a:t>
            </a:r>
            <a:r>
              <a:rPr lang="en-US" dirty="0" smtClean="0">
                <a:solidFill>
                  <a:srgbClr val="7030A0"/>
                </a:solidFill>
              </a:rPr>
              <a:t>they simply organize social life differently than rural people. </a:t>
            </a:r>
            <a:r>
              <a:rPr lang="en-US" dirty="0" smtClean="0"/>
              <a:t>Durkheim described traditional, rural life as </a:t>
            </a:r>
            <a:r>
              <a:rPr lang="en-US" dirty="0" smtClean="0">
                <a:solidFill>
                  <a:srgbClr val="7030A0"/>
                </a:solidFill>
              </a:rPr>
              <a:t>mechanical solidarity, </a:t>
            </a:r>
            <a:r>
              <a:rPr lang="en-US" dirty="0" smtClean="0"/>
              <a:t>social bonds based on common sentiments and shared moral values. With its emphasis on tradition.</a:t>
            </a:r>
          </a:p>
          <a:p>
            <a:pPr algn="just"/>
            <a:r>
              <a:rPr lang="en-US" dirty="0" smtClean="0">
                <a:solidFill>
                  <a:srgbClr val="FF0000"/>
                </a:solidFill>
              </a:rPr>
              <a:t>Urbanization erodes mechanical solidarity, </a:t>
            </a:r>
            <a:r>
              <a:rPr lang="en-US" dirty="0" smtClean="0"/>
              <a:t>Durkheim explained, but </a:t>
            </a:r>
            <a:r>
              <a:rPr lang="en-US" dirty="0" smtClean="0">
                <a:solidFill>
                  <a:srgbClr val="FF0000"/>
                </a:solidFill>
              </a:rPr>
              <a:t>it also generates a new type of bonding</a:t>
            </a:r>
            <a:r>
              <a:rPr lang="en-US" dirty="0" smtClean="0"/>
              <a:t>, which he called </a:t>
            </a:r>
            <a:r>
              <a:rPr lang="en-US" dirty="0" smtClean="0">
                <a:solidFill>
                  <a:srgbClr val="7030A0"/>
                </a:solidFill>
              </a:rPr>
              <a:t>organic solidarity</a:t>
            </a:r>
            <a:r>
              <a:rPr lang="en-US" dirty="0" smtClean="0"/>
              <a:t>, social bonds based on specialization and interdependence. </a:t>
            </a:r>
          </a:p>
          <a:p>
            <a:pPr algn="just"/>
            <a:endParaRPr lang="en-US" dirty="0">
              <a:solidFill>
                <a:srgbClr val="7030A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smtClean="0"/>
              <a:t>Both </a:t>
            </a:r>
            <a:r>
              <a:rPr lang="en-US" dirty="0" smtClean="0">
                <a:solidFill>
                  <a:srgbClr val="FF0000"/>
                </a:solidFill>
              </a:rPr>
              <a:t>thought the growth of industrial cities weakened tradition, but Durkheim optimistically pointed to a new kind of solidarity</a:t>
            </a:r>
            <a:r>
              <a:rPr lang="en-US" dirty="0" smtClean="0"/>
              <a:t>. Where societies had been built on likeness (mechanical solidarity), Durkheim now saw social life based on difference (organic solidarity). </a:t>
            </a:r>
          </a:p>
          <a:p>
            <a:pPr algn="just"/>
            <a:r>
              <a:rPr lang="en-US" dirty="0" smtClean="0"/>
              <a:t>For Durkheim, urban society offered more </a:t>
            </a:r>
            <a:r>
              <a:rPr lang="en-US" dirty="0" smtClean="0">
                <a:solidFill>
                  <a:srgbClr val="FF0000"/>
                </a:solidFill>
              </a:rPr>
              <a:t>individual choice, moral tolerance, and personal privacy </a:t>
            </a:r>
            <a:r>
              <a:rPr lang="en-US" dirty="0" smtClean="0"/>
              <a:t>than people find in rural villages. In sum, Durkheim thought that </a:t>
            </a:r>
            <a:r>
              <a:rPr lang="en-US" dirty="0" smtClean="0">
                <a:solidFill>
                  <a:srgbClr val="FF0000"/>
                </a:solidFill>
              </a:rPr>
              <a:t>something is lost in the process of urbanization, but much is gained</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Georg </a:t>
            </a:r>
            <a:r>
              <a:rPr lang="en-US" b="1" dirty="0" err="1" smtClean="0"/>
              <a:t>Simmel</a:t>
            </a:r>
            <a:r>
              <a:rPr lang="en-US" b="1" dirty="0" smtClean="0"/>
              <a:t>: The Blasé Urbanite</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The German sociologist Georg </a:t>
            </a:r>
            <a:r>
              <a:rPr lang="en-US" dirty="0" err="1" smtClean="0"/>
              <a:t>Simmel</a:t>
            </a:r>
            <a:r>
              <a:rPr lang="en-US" dirty="0" smtClean="0"/>
              <a:t> (1858–1918) offered a microanalysis of cities, studying how urban life shapes the everyday experience of individuals. </a:t>
            </a:r>
          </a:p>
          <a:p>
            <a:pPr algn="just"/>
            <a:r>
              <a:rPr lang="en-US" dirty="0" smtClean="0">
                <a:solidFill>
                  <a:srgbClr val="FF0000"/>
                </a:solidFill>
              </a:rPr>
              <a:t>According to </a:t>
            </a:r>
            <a:r>
              <a:rPr lang="en-US" dirty="0" err="1" smtClean="0">
                <a:solidFill>
                  <a:srgbClr val="FF0000"/>
                </a:solidFill>
              </a:rPr>
              <a:t>Simmel</a:t>
            </a:r>
            <a:r>
              <a:rPr lang="en-US" dirty="0" smtClean="0"/>
              <a:t>, </a:t>
            </a:r>
            <a:r>
              <a:rPr lang="en-US" dirty="0" smtClean="0">
                <a:solidFill>
                  <a:srgbClr val="FF0000"/>
                </a:solidFill>
              </a:rPr>
              <a:t>individuals perceive the city as a crush of people, objects, and events</a:t>
            </a:r>
            <a:r>
              <a:rPr lang="en-US" dirty="0" smtClean="0"/>
              <a:t>. </a:t>
            </a:r>
          </a:p>
          <a:p>
            <a:pPr algn="just"/>
            <a:r>
              <a:rPr lang="en-US" dirty="0" smtClean="0"/>
              <a:t>To prevent being overwhelmed by all this stimulation, urbanites </a:t>
            </a:r>
            <a:r>
              <a:rPr lang="en-US" dirty="0" smtClean="0">
                <a:solidFill>
                  <a:srgbClr val="FF0000"/>
                </a:solidFill>
              </a:rPr>
              <a:t>develop a blasé attitude, tuning out much of what goes on around them</a:t>
            </a:r>
            <a:r>
              <a:rPr lang="en-US" dirty="0" smtClean="0"/>
              <a:t>. Such detachment does not mean that city dwellers lack compassion for others; they simply keep their distance as a </a:t>
            </a:r>
            <a:r>
              <a:rPr lang="en-US" dirty="0" smtClean="0">
                <a:solidFill>
                  <a:srgbClr val="FF0000"/>
                </a:solidFill>
              </a:rPr>
              <a:t>survival strategy </a:t>
            </a:r>
            <a:r>
              <a:rPr lang="en-US" dirty="0" smtClean="0"/>
              <a:t>so that they </a:t>
            </a:r>
            <a:r>
              <a:rPr lang="en-US" dirty="0" smtClean="0">
                <a:solidFill>
                  <a:srgbClr val="FF0000"/>
                </a:solidFill>
              </a:rPr>
              <a:t>can focus their time and energy on the people and things that really matter to them.</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The Chicago School: Robert Park and Louis Wirth</a:t>
            </a:r>
            <a:endParaRPr lang="en-US" sz="2800" b="1"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Robert Park, a leader of the first U.S. sociology program at the University of Chicago, sought to add a </a:t>
            </a:r>
            <a:r>
              <a:rPr lang="en-US" dirty="0" smtClean="0">
                <a:solidFill>
                  <a:srgbClr val="FF0000"/>
                </a:solidFill>
              </a:rPr>
              <a:t>street-level perspective </a:t>
            </a:r>
            <a:r>
              <a:rPr lang="en-US" dirty="0" smtClean="0"/>
              <a:t>by </a:t>
            </a:r>
            <a:r>
              <a:rPr lang="en-US" dirty="0" smtClean="0">
                <a:solidFill>
                  <a:srgbClr val="FF0000"/>
                </a:solidFill>
              </a:rPr>
              <a:t>getting out and studying real cities.</a:t>
            </a:r>
          </a:p>
          <a:p>
            <a:pPr algn="just"/>
            <a:r>
              <a:rPr lang="en-US" dirty="0" smtClean="0">
                <a:solidFill>
                  <a:srgbClr val="FF0000"/>
                </a:solidFill>
              </a:rPr>
              <a:t>Walking the streets</a:t>
            </a:r>
            <a:r>
              <a:rPr lang="en-US" dirty="0" smtClean="0"/>
              <a:t>, Park found the city to be an </a:t>
            </a:r>
            <a:r>
              <a:rPr lang="en-US" dirty="0" smtClean="0">
                <a:solidFill>
                  <a:srgbClr val="00B050"/>
                </a:solidFill>
              </a:rPr>
              <a:t>organized mosaic of distinctive ethnic communities, commercial centers, and industrial districts</a:t>
            </a:r>
            <a:r>
              <a:rPr lang="en-US" dirty="0" smtClean="0"/>
              <a:t>. Over time, he observed, these “</a:t>
            </a:r>
            <a:r>
              <a:rPr lang="en-US" dirty="0" smtClean="0">
                <a:solidFill>
                  <a:srgbClr val="FF0000"/>
                </a:solidFill>
              </a:rPr>
              <a:t>natural areas” develop and change in relation to one another. </a:t>
            </a:r>
            <a:r>
              <a:rPr lang="en-US" dirty="0" smtClean="0"/>
              <a:t>To Park, the city was a living organism—a </a:t>
            </a:r>
            <a:r>
              <a:rPr lang="en-US" dirty="0" smtClean="0">
                <a:solidFill>
                  <a:srgbClr val="FF0000"/>
                </a:solidFill>
              </a:rPr>
              <a:t>human kaleidoscope</a:t>
            </a:r>
            <a:r>
              <a:rPr lang="en-US" dirty="0" smtClean="0"/>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Continue…</a:t>
            </a:r>
            <a:endParaRPr lang="en-US" b="1"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smtClean="0"/>
              <a:t>Wirth (1938) is best known for blending the ideas of </a:t>
            </a:r>
            <a:r>
              <a:rPr lang="en-US" dirty="0" err="1" smtClean="0"/>
              <a:t>Tönnies</a:t>
            </a:r>
            <a:r>
              <a:rPr lang="en-US" dirty="0" smtClean="0"/>
              <a:t>, Durkheim, </a:t>
            </a:r>
            <a:r>
              <a:rPr lang="en-US" dirty="0" err="1" smtClean="0"/>
              <a:t>Simmel</a:t>
            </a:r>
            <a:r>
              <a:rPr lang="en-US" dirty="0" smtClean="0"/>
              <a:t>, and Park into a comprehensive theory of urban life.</a:t>
            </a:r>
          </a:p>
          <a:p>
            <a:pPr algn="just"/>
            <a:r>
              <a:rPr lang="en-US" dirty="0" smtClean="0"/>
              <a:t>Wirth began by defining the city as a setting with a </a:t>
            </a:r>
            <a:r>
              <a:rPr lang="en-US" dirty="0" smtClean="0">
                <a:solidFill>
                  <a:srgbClr val="FF0000"/>
                </a:solidFill>
              </a:rPr>
              <a:t>large, dense, and socially diverse population</a:t>
            </a:r>
            <a:r>
              <a:rPr lang="en-US" dirty="0" smtClean="0"/>
              <a:t>. These traits result in an </a:t>
            </a:r>
            <a:r>
              <a:rPr lang="en-US" dirty="0" smtClean="0">
                <a:solidFill>
                  <a:srgbClr val="FF0000"/>
                </a:solidFill>
              </a:rPr>
              <a:t>impersonal, superficial, and transitory way of life</a:t>
            </a:r>
            <a:r>
              <a:rPr lang="en-US" dirty="0" smtClean="0"/>
              <a:t>. </a:t>
            </a:r>
          </a:p>
          <a:p>
            <a:pPr algn="just"/>
            <a:r>
              <a:rPr lang="en-US" dirty="0" smtClean="0"/>
              <a:t>Living among millions of others, </a:t>
            </a:r>
            <a:r>
              <a:rPr lang="en-US" dirty="0" smtClean="0">
                <a:solidFill>
                  <a:srgbClr val="FF0000"/>
                </a:solidFill>
              </a:rPr>
              <a:t>urbanites come into contact with many more people than residents of rural areas.</a:t>
            </a:r>
            <a:r>
              <a:rPr lang="en-US" dirty="0" smtClean="0"/>
              <a:t> So when city people notice others at all, they usually </a:t>
            </a:r>
            <a:r>
              <a:rPr lang="en-US" dirty="0" smtClean="0">
                <a:solidFill>
                  <a:srgbClr val="FF0000"/>
                </a:solidFill>
              </a:rPr>
              <a:t>know them not in terms of who they are but what they do</a:t>
            </a:r>
            <a:r>
              <a:rPr lang="en-US" dirty="0" smtClean="0"/>
              <a:t>— as, for instance, the bus driver, the florist, or the grocery store clerk.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Continue….</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Specialized urban relationships are pleasant for all concerned, but s</a:t>
            </a:r>
            <a:r>
              <a:rPr lang="en-US" dirty="0" smtClean="0">
                <a:solidFill>
                  <a:srgbClr val="FF0000"/>
                </a:solidFill>
              </a:rPr>
              <a:t>elf-interest rather than friendship is </a:t>
            </a:r>
            <a:r>
              <a:rPr lang="en-US" dirty="0" smtClean="0"/>
              <a:t>usually the </a:t>
            </a:r>
            <a:r>
              <a:rPr lang="en-US" dirty="0" smtClean="0">
                <a:solidFill>
                  <a:srgbClr val="FF0000"/>
                </a:solidFill>
              </a:rPr>
              <a:t>main reason behind the interaction. </a:t>
            </a:r>
          </a:p>
          <a:p>
            <a:pPr algn="just"/>
            <a:r>
              <a:rPr lang="en-US" dirty="0" smtClean="0"/>
              <a:t>The impersonal nature of urban relationships, together with the great social diversity found in cities today. </a:t>
            </a:r>
          </a:p>
          <a:p>
            <a:pPr algn="just"/>
            <a:r>
              <a:rPr lang="en-US" dirty="0" smtClean="0">
                <a:solidFill>
                  <a:srgbClr val="FF0000"/>
                </a:solidFill>
              </a:rPr>
              <a:t>Rural communities </a:t>
            </a:r>
            <a:r>
              <a:rPr lang="en-US" dirty="0" smtClean="0"/>
              <a:t>often jealously </a:t>
            </a:r>
            <a:r>
              <a:rPr lang="en-US" dirty="0" smtClean="0">
                <a:solidFill>
                  <a:srgbClr val="FF0000"/>
                </a:solidFill>
              </a:rPr>
              <a:t>enforce their narrow traditions</a:t>
            </a:r>
            <a:r>
              <a:rPr lang="en-US" dirty="0" smtClean="0"/>
              <a:t>, but the </a:t>
            </a:r>
            <a:r>
              <a:rPr lang="en-US" dirty="0" smtClean="0">
                <a:solidFill>
                  <a:srgbClr val="FF0000"/>
                </a:solidFill>
              </a:rPr>
              <a:t>heterogeneous population of a city rarely shares any single code of moral conduct.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problem</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smtClean="0"/>
              <a:t>One problem with all these views is that they </a:t>
            </a:r>
            <a:r>
              <a:rPr lang="en-US" dirty="0" smtClean="0">
                <a:solidFill>
                  <a:srgbClr val="FF0000"/>
                </a:solidFill>
              </a:rPr>
              <a:t>paint urbanism in broad strokes </a:t>
            </a:r>
            <a:r>
              <a:rPr lang="en-US" dirty="0" smtClean="0"/>
              <a:t>that </a:t>
            </a:r>
            <a:r>
              <a:rPr lang="en-US" dirty="0" smtClean="0">
                <a:solidFill>
                  <a:srgbClr val="FF0000"/>
                </a:solidFill>
              </a:rPr>
              <a:t>overlook the effects of class, race, and gender. </a:t>
            </a:r>
            <a:r>
              <a:rPr lang="en-US" dirty="0" smtClean="0"/>
              <a:t>There are many kinds of </a:t>
            </a:r>
            <a:r>
              <a:rPr lang="en-US" dirty="0" smtClean="0">
                <a:solidFill>
                  <a:srgbClr val="FF0000"/>
                </a:solidFill>
              </a:rPr>
              <a:t>urbanites—rich and poor, black and white, Anglo and Latino, women and men—all leading distinctive lives </a:t>
            </a:r>
            <a:r>
              <a:rPr lang="en-US" dirty="0" smtClean="0"/>
              <a:t>(</a:t>
            </a:r>
            <a:r>
              <a:rPr lang="en-US" dirty="0" err="1" smtClean="0"/>
              <a:t>Gans</a:t>
            </a:r>
            <a:r>
              <a:rPr lang="en-US" dirty="0" smtClean="0"/>
              <a:t>, 1968). </a:t>
            </a:r>
          </a:p>
          <a:p>
            <a:pPr algn="just"/>
            <a:r>
              <a:rPr lang="en-US" dirty="0" smtClean="0"/>
              <a:t>As the Thinking About Diversity box explains, the share of </a:t>
            </a:r>
            <a:r>
              <a:rPr lang="en-US" dirty="0" smtClean="0">
                <a:solidFill>
                  <a:srgbClr val="FF0000"/>
                </a:solidFill>
              </a:rPr>
              <a:t>minorities </a:t>
            </a:r>
            <a:r>
              <a:rPr lang="en-US" dirty="0" smtClean="0"/>
              <a:t>in the largest U.S. cities</a:t>
            </a:r>
            <a:r>
              <a:rPr lang="en-US" dirty="0" smtClean="0">
                <a:solidFill>
                  <a:srgbClr val="FF0000"/>
                </a:solidFill>
              </a:rPr>
              <a:t> increased </a:t>
            </a:r>
            <a:r>
              <a:rPr lang="en-US" dirty="0" smtClean="0"/>
              <a:t>sharply during the </a:t>
            </a:r>
            <a:r>
              <a:rPr lang="en-US" dirty="0" smtClean="0">
                <a:solidFill>
                  <a:srgbClr val="FF0000"/>
                </a:solidFill>
              </a:rPr>
              <a:t>1990s. </a:t>
            </a:r>
            <a:r>
              <a:rPr lang="en-US" dirty="0" smtClean="0"/>
              <a:t>We see social diversity most clearly in cities where various categories of people are large enough to form distinct, visible communities.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Demography: The Study of Population</a:t>
            </a:r>
            <a:endParaRPr lang="en-US" b="1" dirty="0"/>
          </a:p>
        </p:txBody>
      </p:sp>
      <p:sp>
        <p:nvSpPr>
          <p:cNvPr id="3" name="Content Placeholder 2"/>
          <p:cNvSpPr>
            <a:spLocks noGrp="1"/>
          </p:cNvSpPr>
          <p:nvPr>
            <p:ph idx="1"/>
          </p:nvPr>
        </p:nvSpPr>
        <p:spPr>
          <a:xfrm>
            <a:off x="457200" y="1371600"/>
            <a:ext cx="8229600" cy="4754563"/>
          </a:xfrm>
        </p:spPr>
        <p:txBody>
          <a:bodyPr/>
          <a:lstStyle/>
          <a:p>
            <a:pPr algn="just"/>
            <a:r>
              <a:rPr lang="en-US" dirty="0" smtClean="0"/>
              <a:t>Demography (from </a:t>
            </a:r>
            <a:r>
              <a:rPr lang="en-US" dirty="0" smtClean="0">
                <a:solidFill>
                  <a:srgbClr val="7030A0"/>
                </a:solidFill>
              </a:rPr>
              <a:t>Greek, meaning “description of people</a:t>
            </a:r>
            <a:r>
              <a:rPr lang="en-US" dirty="0" smtClean="0"/>
              <a:t>”) is </a:t>
            </a:r>
            <a:r>
              <a:rPr lang="en-US" dirty="0" smtClean="0">
                <a:solidFill>
                  <a:srgbClr val="00B050"/>
                </a:solidFill>
              </a:rPr>
              <a:t>a cousin of sociology t</a:t>
            </a:r>
            <a:r>
              <a:rPr lang="en-US" dirty="0" smtClean="0"/>
              <a:t>hat analyzes the size and composition of a population and </a:t>
            </a:r>
            <a:r>
              <a:rPr lang="en-US" dirty="0" smtClean="0">
                <a:solidFill>
                  <a:srgbClr val="00B050"/>
                </a:solidFill>
              </a:rPr>
              <a:t>studies</a:t>
            </a:r>
            <a:r>
              <a:rPr lang="en-US" dirty="0" smtClean="0"/>
              <a:t> </a:t>
            </a:r>
            <a:r>
              <a:rPr lang="en-US" dirty="0" smtClean="0">
                <a:solidFill>
                  <a:srgbClr val="7030A0"/>
                </a:solidFill>
              </a:rPr>
              <a:t>how and why people move </a:t>
            </a:r>
            <a:r>
              <a:rPr lang="en-US" dirty="0" smtClean="0"/>
              <a:t>from place to place. </a:t>
            </a:r>
          </a:p>
          <a:p>
            <a:pPr algn="just"/>
            <a:r>
              <a:rPr lang="en-US" dirty="0" smtClean="0">
                <a:solidFill>
                  <a:srgbClr val="FF0000"/>
                </a:solidFill>
              </a:rPr>
              <a:t>Demographers</a:t>
            </a:r>
            <a:r>
              <a:rPr lang="en-US" dirty="0" smtClean="0"/>
              <a:t> not only collect statistics but also </a:t>
            </a:r>
            <a:r>
              <a:rPr lang="en-US" dirty="0" smtClean="0">
                <a:solidFill>
                  <a:srgbClr val="FF0000"/>
                </a:solidFill>
              </a:rPr>
              <a:t>raise </a:t>
            </a:r>
            <a:r>
              <a:rPr lang="en-US" dirty="0" smtClean="0"/>
              <a:t>important </a:t>
            </a:r>
            <a:r>
              <a:rPr lang="en-US" dirty="0" smtClean="0">
                <a:solidFill>
                  <a:srgbClr val="FF0000"/>
                </a:solidFill>
              </a:rPr>
              <a:t>questions</a:t>
            </a:r>
            <a:r>
              <a:rPr lang="en-US" dirty="0" smtClean="0"/>
              <a:t> about the </a:t>
            </a:r>
            <a:r>
              <a:rPr lang="en-US" dirty="0" smtClean="0">
                <a:solidFill>
                  <a:srgbClr val="FF0000"/>
                </a:solidFill>
              </a:rPr>
              <a:t>effects</a:t>
            </a:r>
            <a:r>
              <a:rPr lang="en-US" dirty="0" smtClean="0"/>
              <a:t> of population growth</a:t>
            </a:r>
            <a:r>
              <a:rPr lang="en-US" dirty="0" smtClean="0">
                <a:solidFill>
                  <a:srgbClr val="FF0000"/>
                </a:solidFill>
              </a:rPr>
              <a:t> </a:t>
            </a:r>
            <a:r>
              <a:rPr lang="en-US" dirty="0" smtClean="0"/>
              <a:t>and suggest </a:t>
            </a:r>
            <a:r>
              <a:rPr lang="en-US" dirty="0" smtClean="0">
                <a:solidFill>
                  <a:srgbClr val="00B050"/>
                </a:solidFill>
              </a:rPr>
              <a:t>how it might be controlled.</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Urban Ecology</a:t>
            </a:r>
            <a:endParaRPr lang="en-US" b="1"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urban ecology, the </a:t>
            </a:r>
            <a:r>
              <a:rPr lang="en-US" dirty="0" smtClean="0">
                <a:solidFill>
                  <a:srgbClr val="FF0000"/>
                </a:solidFill>
              </a:rPr>
              <a:t>study of the link between the physical and social dimensions of cities. </a:t>
            </a:r>
          </a:p>
          <a:p>
            <a:pPr algn="just"/>
            <a:r>
              <a:rPr lang="en-US" dirty="0" smtClean="0"/>
              <a:t>One issue of </a:t>
            </a:r>
            <a:r>
              <a:rPr lang="en-US" dirty="0" smtClean="0">
                <a:solidFill>
                  <a:srgbClr val="FF0000"/>
                </a:solidFill>
              </a:rPr>
              <a:t>interest </a:t>
            </a:r>
            <a:r>
              <a:rPr lang="en-US" dirty="0" smtClean="0"/>
              <a:t>to </a:t>
            </a:r>
            <a:r>
              <a:rPr lang="en-US" dirty="0" smtClean="0">
                <a:solidFill>
                  <a:srgbClr val="FF0000"/>
                </a:solidFill>
              </a:rPr>
              <a:t>urban ecologists </a:t>
            </a:r>
            <a:r>
              <a:rPr lang="en-US" dirty="0" smtClean="0"/>
              <a:t>is why </a:t>
            </a:r>
            <a:r>
              <a:rPr lang="en-US" dirty="0" smtClean="0">
                <a:solidFill>
                  <a:srgbClr val="FF0000"/>
                </a:solidFill>
              </a:rPr>
              <a:t>cities are located where they are</a:t>
            </a:r>
            <a:r>
              <a:rPr lang="en-US" dirty="0" smtClean="0"/>
              <a:t>. Broadly speaking, the </a:t>
            </a:r>
            <a:r>
              <a:rPr lang="en-US" dirty="0" smtClean="0">
                <a:solidFill>
                  <a:srgbClr val="00B050"/>
                </a:solidFill>
              </a:rPr>
              <a:t>first cities emerged in fertile regions </a:t>
            </a:r>
            <a:r>
              <a:rPr lang="en-US" dirty="0" smtClean="0"/>
              <a:t>where the </a:t>
            </a:r>
            <a:r>
              <a:rPr lang="en-US" dirty="0" smtClean="0">
                <a:solidFill>
                  <a:srgbClr val="00B050"/>
                </a:solidFill>
              </a:rPr>
              <a:t>ecology favored raising crops. </a:t>
            </a:r>
          </a:p>
          <a:p>
            <a:pPr algn="just"/>
            <a:r>
              <a:rPr lang="en-US" dirty="0" smtClean="0"/>
              <a:t>In addition, </a:t>
            </a:r>
            <a:r>
              <a:rPr lang="en-US" dirty="0" smtClean="0">
                <a:solidFill>
                  <a:srgbClr val="00B050"/>
                </a:solidFill>
              </a:rPr>
              <a:t>preindustrial </a:t>
            </a:r>
            <a:r>
              <a:rPr lang="en-US" dirty="0" smtClean="0"/>
              <a:t>people were </a:t>
            </a:r>
            <a:r>
              <a:rPr lang="en-US" dirty="0" smtClean="0">
                <a:solidFill>
                  <a:srgbClr val="00B050"/>
                </a:solidFill>
              </a:rPr>
              <a:t>concerned</a:t>
            </a:r>
            <a:r>
              <a:rPr lang="en-US" dirty="0" smtClean="0"/>
              <a:t> with </a:t>
            </a:r>
            <a:r>
              <a:rPr lang="en-US" dirty="0" smtClean="0">
                <a:solidFill>
                  <a:srgbClr val="FF0000"/>
                </a:solidFill>
              </a:rPr>
              <a:t>defense</a:t>
            </a:r>
            <a:r>
              <a:rPr lang="en-US" dirty="0" smtClean="0">
                <a:solidFill>
                  <a:srgbClr val="00B050"/>
                </a:solidFill>
              </a:rPr>
              <a:t>, </a:t>
            </a:r>
            <a:r>
              <a:rPr lang="en-US" dirty="0" smtClean="0"/>
              <a:t>so they </a:t>
            </a:r>
            <a:r>
              <a:rPr lang="en-US" dirty="0" smtClean="0">
                <a:solidFill>
                  <a:srgbClr val="00B050"/>
                </a:solidFill>
              </a:rPr>
              <a:t>built their cities on </a:t>
            </a:r>
            <a:r>
              <a:rPr lang="en-US" dirty="0" smtClean="0">
                <a:solidFill>
                  <a:srgbClr val="FF0000"/>
                </a:solidFill>
              </a:rPr>
              <a:t>mountains</a:t>
            </a:r>
            <a:r>
              <a:rPr lang="en-US" dirty="0" smtClean="0">
                <a:solidFill>
                  <a:srgbClr val="00B050"/>
                </a:solidFill>
              </a:rPr>
              <a:t> (ancient Athens was perched on an outcropping of ro</a:t>
            </a:r>
            <a:r>
              <a:rPr lang="en-US" dirty="0" smtClean="0"/>
              <a:t>ck) or </a:t>
            </a:r>
            <a:r>
              <a:rPr lang="en-US" dirty="0" smtClean="0">
                <a:solidFill>
                  <a:srgbClr val="FF0000"/>
                </a:solidFill>
              </a:rPr>
              <a:t>surrounded by water </a:t>
            </a:r>
            <a:r>
              <a:rPr lang="en-US" dirty="0" smtClean="0"/>
              <a:t>(</a:t>
            </a:r>
            <a:r>
              <a:rPr lang="en-US" dirty="0" smtClean="0">
                <a:solidFill>
                  <a:srgbClr val="00B050"/>
                </a:solidFill>
              </a:rPr>
              <a:t>Paris and Mexico City were founded on islands). </a:t>
            </a:r>
          </a:p>
          <a:p>
            <a:pPr algn="just"/>
            <a:r>
              <a:rPr lang="en-US" dirty="0" smtClean="0"/>
              <a:t>With the coming of the </a:t>
            </a:r>
            <a:r>
              <a:rPr lang="en-US" dirty="0" smtClean="0">
                <a:solidFill>
                  <a:srgbClr val="FF0000"/>
                </a:solidFill>
              </a:rPr>
              <a:t>Industrial Revolution</a:t>
            </a:r>
            <a:r>
              <a:rPr lang="en-US" dirty="0" smtClean="0"/>
              <a:t>, </a:t>
            </a:r>
            <a:r>
              <a:rPr lang="en-US" dirty="0" smtClean="0">
                <a:solidFill>
                  <a:srgbClr val="FF0000"/>
                </a:solidFill>
              </a:rPr>
              <a:t>economic considerations gained importance,</a:t>
            </a:r>
            <a:r>
              <a:rPr lang="en-US" dirty="0" smtClean="0"/>
              <a:t> which explains why all the major U.S. cities were situated </a:t>
            </a:r>
            <a:r>
              <a:rPr lang="en-US" dirty="0" smtClean="0">
                <a:solidFill>
                  <a:srgbClr val="00B050"/>
                </a:solidFill>
              </a:rPr>
              <a:t>near rivers or natural harbors</a:t>
            </a:r>
            <a:r>
              <a:rPr lang="en-US" dirty="0" smtClean="0"/>
              <a:t> that facilitated trade.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t>Continue….</a:t>
            </a:r>
            <a:endParaRPr lang="en-US" sz="2800" b="1" dirty="0"/>
          </a:p>
        </p:txBody>
      </p:sp>
      <p:sp>
        <p:nvSpPr>
          <p:cNvPr id="3" name="Content Placeholder 2"/>
          <p:cNvSpPr>
            <a:spLocks noGrp="1"/>
          </p:cNvSpPr>
          <p:nvPr>
            <p:ph idx="1"/>
          </p:nvPr>
        </p:nvSpPr>
        <p:spPr>
          <a:xfrm>
            <a:off x="457200" y="1143000"/>
            <a:ext cx="8229600" cy="4983163"/>
          </a:xfrm>
        </p:spPr>
        <p:txBody>
          <a:bodyPr/>
          <a:lstStyle/>
          <a:p>
            <a:pPr algn="just"/>
            <a:r>
              <a:rPr lang="en-US" b="1" dirty="0" smtClean="0"/>
              <a:t>Urban ecologists also study the physical design of cities. </a:t>
            </a:r>
            <a:endParaRPr lang="en-US" dirty="0" smtClean="0"/>
          </a:p>
          <a:p>
            <a:pPr algn="just"/>
            <a:r>
              <a:rPr lang="en-US" dirty="0" smtClean="0">
                <a:solidFill>
                  <a:srgbClr val="00B050"/>
                </a:solidFill>
              </a:rPr>
              <a:t>City centers</a:t>
            </a:r>
            <a:r>
              <a:rPr lang="en-US" dirty="0" smtClean="0"/>
              <a:t>, Burgess observed, </a:t>
            </a:r>
            <a:r>
              <a:rPr lang="en-US" dirty="0" smtClean="0">
                <a:solidFill>
                  <a:srgbClr val="00B050"/>
                </a:solidFill>
              </a:rPr>
              <a:t>are business districts </a:t>
            </a:r>
            <a:r>
              <a:rPr lang="en-US" dirty="0" smtClean="0">
                <a:solidFill>
                  <a:srgbClr val="FF0000"/>
                </a:solidFill>
              </a:rPr>
              <a:t>bordered by</a:t>
            </a:r>
            <a:r>
              <a:rPr lang="en-US" dirty="0" smtClean="0"/>
              <a:t> a </a:t>
            </a:r>
            <a:r>
              <a:rPr lang="en-US" dirty="0" smtClean="0">
                <a:solidFill>
                  <a:srgbClr val="00B050"/>
                </a:solidFill>
              </a:rPr>
              <a:t>ring of factories, </a:t>
            </a:r>
            <a:r>
              <a:rPr lang="en-US" dirty="0" smtClean="0"/>
              <a:t>followed by </a:t>
            </a:r>
            <a:r>
              <a:rPr lang="en-US" dirty="0" smtClean="0">
                <a:solidFill>
                  <a:srgbClr val="00B050"/>
                </a:solidFill>
              </a:rPr>
              <a:t>residential rings </a:t>
            </a:r>
            <a:r>
              <a:rPr lang="en-US" dirty="0" smtClean="0"/>
              <a:t>with</a:t>
            </a:r>
            <a:r>
              <a:rPr lang="en-US" dirty="0" smtClean="0">
                <a:solidFill>
                  <a:srgbClr val="00B050"/>
                </a:solidFill>
              </a:rPr>
              <a:t> housing </a:t>
            </a:r>
            <a:r>
              <a:rPr lang="en-US" dirty="0" smtClean="0"/>
              <a:t>that becomes </a:t>
            </a:r>
            <a:r>
              <a:rPr lang="en-US" dirty="0" smtClean="0">
                <a:solidFill>
                  <a:srgbClr val="00B050"/>
                </a:solidFill>
              </a:rPr>
              <a:t>more expensive </a:t>
            </a:r>
            <a:r>
              <a:rPr lang="en-US" dirty="0" smtClean="0"/>
              <a:t>the farther it is from the </a:t>
            </a:r>
            <a:r>
              <a:rPr lang="en-US" dirty="0" smtClean="0">
                <a:solidFill>
                  <a:srgbClr val="00B050"/>
                </a:solidFill>
              </a:rPr>
              <a:t>noise and pollution </a:t>
            </a:r>
            <a:r>
              <a:rPr lang="en-US" dirty="0" smtClean="0"/>
              <a:t>of the city’s center.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a:bodyPr>
          <a:lstStyle/>
          <a:p>
            <a:r>
              <a:rPr lang="en-US" sz="2400" b="1" dirty="0" smtClean="0"/>
              <a:t>Minorities Have Become a Majority in the Largest U.S. Cities</a:t>
            </a:r>
            <a:endParaRPr lang="en-US" sz="2400" b="1"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r>
              <a:rPr lang="en-US" dirty="0" smtClean="0"/>
              <a:t>According to the latest data from the Census Bureau, </a:t>
            </a:r>
            <a:r>
              <a:rPr lang="en-US" dirty="0" smtClean="0">
                <a:solidFill>
                  <a:srgbClr val="00B050"/>
                </a:solidFill>
              </a:rPr>
              <a:t>minorities</a:t>
            </a:r>
            <a:r>
              <a:rPr lang="en-US" dirty="0" smtClean="0">
                <a:solidFill>
                  <a:srgbClr val="FF0000"/>
                </a:solidFill>
              </a:rPr>
              <a:t>—Hispanics, African Americans, and Asian</a:t>
            </a:r>
            <a:r>
              <a:rPr lang="en-US" dirty="0" smtClean="0"/>
              <a:t>s—are now a </a:t>
            </a:r>
            <a:r>
              <a:rPr lang="en-US" dirty="0" smtClean="0">
                <a:solidFill>
                  <a:srgbClr val="00B050"/>
                </a:solidFill>
              </a:rPr>
              <a:t>majority </a:t>
            </a:r>
            <a:r>
              <a:rPr lang="en-US" dirty="0" smtClean="0"/>
              <a:t>of the population in about half of the </a:t>
            </a:r>
            <a:r>
              <a:rPr lang="en-US" dirty="0" smtClean="0">
                <a:solidFill>
                  <a:srgbClr val="FF0000"/>
                </a:solidFill>
              </a:rPr>
              <a:t>100 largest U.S. cities, up from one-third in 1990</a:t>
            </a:r>
            <a:r>
              <a:rPr lang="en-US" dirty="0" smtClean="0"/>
              <a:t>.</a:t>
            </a:r>
          </a:p>
          <a:p>
            <a:pPr algn="just"/>
            <a:r>
              <a:rPr lang="en-US" dirty="0" smtClean="0">
                <a:solidFill>
                  <a:srgbClr val="00B050"/>
                </a:solidFill>
              </a:rPr>
              <a:t>What accounts for the change? </a:t>
            </a:r>
            <a:r>
              <a:rPr lang="en-US" dirty="0" smtClean="0"/>
              <a:t>One reason is that large cities have been </a:t>
            </a:r>
            <a:r>
              <a:rPr lang="en-US" dirty="0" smtClean="0">
                <a:solidFill>
                  <a:srgbClr val="00B050"/>
                </a:solidFill>
              </a:rPr>
              <a:t>losing their non-Hispanic white population.</a:t>
            </a:r>
            <a:r>
              <a:rPr lang="en-US" dirty="0" smtClean="0"/>
              <a:t> </a:t>
            </a:r>
          </a:p>
          <a:p>
            <a:pPr algn="just"/>
            <a:r>
              <a:rPr lang="en-US" dirty="0" smtClean="0"/>
              <a:t>But an even bigger reason for the minority-majority trend is the </a:t>
            </a:r>
            <a:r>
              <a:rPr lang="en-US" dirty="0" smtClean="0">
                <a:solidFill>
                  <a:srgbClr val="00B050"/>
                </a:solidFill>
              </a:rPr>
              <a:t>increase in immigration</a:t>
            </a:r>
            <a:r>
              <a:rPr lang="en-US" dirty="0" smtClean="0"/>
              <a:t>. Immigration, </a:t>
            </a:r>
            <a:r>
              <a:rPr lang="en-US" dirty="0" smtClean="0">
                <a:solidFill>
                  <a:srgbClr val="00B050"/>
                </a:solidFill>
              </a:rPr>
              <a:t>coupled with higher birth rates </a:t>
            </a:r>
            <a:r>
              <a:rPr lang="en-US" dirty="0" smtClean="0"/>
              <a:t>among new immigrants, resulted in a 43 percent gain in the Hispanic population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solidFill>
                  <a:srgbClr val="00B050"/>
                </a:solidFill>
              </a:rPr>
              <a:t>Political officials and other policymakers </a:t>
            </a:r>
            <a:r>
              <a:rPr lang="en-US" dirty="0" smtClean="0"/>
              <a:t>have been watching these figures closely, for the future vitality of the </a:t>
            </a:r>
            <a:r>
              <a:rPr lang="en-US" dirty="0" smtClean="0">
                <a:solidFill>
                  <a:srgbClr val="FF0000"/>
                </a:solidFill>
              </a:rPr>
              <a:t>largest U.S. cities depends on meeting the needs and welcoming the contributions</a:t>
            </a:r>
            <a:r>
              <a:rPr lang="en-US" dirty="0" smtClean="0"/>
              <a:t> </a:t>
            </a:r>
            <a:r>
              <a:rPr lang="en-US" dirty="0" smtClean="0">
                <a:solidFill>
                  <a:srgbClr val="FF0000"/>
                </a:solidFill>
              </a:rPr>
              <a:t>of the swelling minority populations.</a:t>
            </a:r>
          </a:p>
          <a:p>
            <a:pPr algn="just"/>
            <a:r>
              <a:rPr lang="en-US" dirty="0" smtClean="0"/>
              <a:t>As cities grow, residential areas, industrial parks, and shopping districts typically </a:t>
            </a:r>
            <a:r>
              <a:rPr lang="en-US" dirty="0" smtClean="0">
                <a:solidFill>
                  <a:srgbClr val="FF0000"/>
                </a:solidFill>
              </a:rPr>
              <a:t>push away from one another.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smtClean="0"/>
              <a:t>Social area analysis investigates what people in particular neighborhoods have in common. </a:t>
            </a:r>
            <a:r>
              <a:rPr lang="en-US" dirty="0" smtClean="0">
                <a:solidFill>
                  <a:srgbClr val="FF0000"/>
                </a:solidFill>
              </a:rPr>
              <a:t>Three factors </a:t>
            </a:r>
            <a:r>
              <a:rPr lang="en-US" dirty="0" smtClean="0"/>
              <a:t>seem to </a:t>
            </a:r>
            <a:r>
              <a:rPr lang="en-US" dirty="0" smtClean="0">
                <a:solidFill>
                  <a:srgbClr val="FF0000"/>
                </a:solidFill>
              </a:rPr>
              <a:t>explain</a:t>
            </a:r>
            <a:r>
              <a:rPr lang="en-US" dirty="0" smtClean="0"/>
              <a:t> most of the </a:t>
            </a:r>
            <a:r>
              <a:rPr lang="en-US" dirty="0" smtClean="0">
                <a:solidFill>
                  <a:srgbClr val="FF0000"/>
                </a:solidFill>
              </a:rPr>
              <a:t>variation:</a:t>
            </a:r>
            <a:r>
              <a:rPr lang="en-US" dirty="0" smtClean="0"/>
              <a:t> </a:t>
            </a:r>
          </a:p>
          <a:p>
            <a:pPr algn="just"/>
            <a:r>
              <a:rPr lang="en-US" dirty="0" smtClean="0">
                <a:solidFill>
                  <a:srgbClr val="00B050"/>
                </a:solidFill>
              </a:rPr>
              <a:t>family patterns, (</a:t>
            </a:r>
            <a:r>
              <a:rPr lang="en-US" dirty="0" smtClean="0"/>
              <a:t>Families with children look for areas with </a:t>
            </a:r>
            <a:r>
              <a:rPr lang="en-US" dirty="0" smtClean="0">
                <a:solidFill>
                  <a:srgbClr val="FF0000"/>
                </a:solidFill>
              </a:rPr>
              <a:t>single-family homes or large apartments and good schools</a:t>
            </a:r>
            <a:r>
              <a:rPr lang="en-US" dirty="0" smtClean="0">
                <a:solidFill>
                  <a:srgbClr val="00B050"/>
                </a:solidFill>
              </a:rPr>
              <a:t>)</a:t>
            </a:r>
          </a:p>
          <a:p>
            <a:pPr algn="just"/>
            <a:r>
              <a:rPr lang="en-US" dirty="0" smtClean="0">
                <a:solidFill>
                  <a:srgbClr val="00B050"/>
                </a:solidFill>
              </a:rPr>
              <a:t>social class, (</a:t>
            </a:r>
            <a:r>
              <a:rPr lang="en-US" dirty="0" smtClean="0"/>
              <a:t>The rich seek high-prestige neighborhoods, often in the central city near cultural attractions)</a:t>
            </a:r>
            <a:endParaRPr lang="en-US" dirty="0" smtClean="0">
              <a:solidFill>
                <a:srgbClr val="00B050"/>
              </a:solidFill>
            </a:endParaRPr>
          </a:p>
          <a:p>
            <a:pPr algn="just"/>
            <a:r>
              <a:rPr lang="en-US" dirty="0" smtClean="0">
                <a:solidFill>
                  <a:srgbClr val="00B050"/>
                </a:solidFill>
              </a:rPr>
              <a:t> race and ethnicity (</a:t>
            </a:r>
            <a:r>
              <a:rPr lang="en-US" dirty="0" smtClean="0"/>
              <a:t>People with a common race or ethnic heritage tend to cluster in distinctive communities).</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Urbanization in Poor Nations</a:t>
            </a:r>
            <a:br>
              <a:rPr lang="en-US" b="1" dirty="0" smtClean="0"/>
            </a:br>
            <a:endParaRPr lang="en-US" b="1"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dirty="0" smtClean="0"/>
              <a:t>As noted earlier, the world has experienced a revolutionary expansion of cities. </a:t>
            </a:r>
            <a:r>
              <a:rPr lang="en-US" dirty="0" smtClean="0">
                <a:solidFill>
                  <a:srgbClr val="FF0000"/>
                </a:solidFill>
              </a:rPr>
              <a:t>The first </a:t>
            </a:r>
            <a:r>
              <a:rPr lang="en-US" dirty="0" smtClean="0"/>
              <a:t>urban revolution began about </a:t>
            </a:r>
            <a:r>
              <a:rPr lang="en-US" dirty="0" smtClean="0">
                <a:solidFill>
                  <a:srgbClr val="FF0000"/>
                </a:solidFill>
              </a:rPr>
              <a:t>8000 B.C.E. </a:t>
            </a:r>
            <a:r>
              <a:rPr lang="en-US" dirty="0" smtClean="0"/>
              <a:t>with the first urban settlements and continued until permanent settlements were in place on several </a:t>
            </a:r>
            <a:r>
              <a:rPr lang="en-US" dirty="0" smtClean="0">
                <a:solidFill>
                  <a:srgbClr val="FF0000"/>
                </a:solidFill>
              </a:rPr>
              <a:t>continents.</a:t>
            </a:r>
          </a:p>
          <a:p>
            <a:pPr algn="just"/>
            <a:r>
              <a:rPr lang="en-US" dirty="0" smtClean="0">
                <a:solidFill>
                  <a:srgbClr val="FF0000"/>
                </a:solidFill>
              </a:rPr>
              <a:t>About 1750, the second urban revolution </a:t>
            </a:r>
            <a:r>
              <a:rPr lang="en-US" dirty="0" smtClean="0"/>
              <a:t>took off; it </a:t>
            </a:r>
            <a:r>
              <a:rPr lang="en-US" dirty="0" smtClean="0">
                <a:solidFill>
                  <a:srgbClr val="FF0000"/>
                </a:solidFill>
              </a:rPr>
              <a:t>lasted for two centuries </a:t>
            </a:r>
            <a:r>
              <a:rPr lang="en-US" dirty="0" smtClean="0"/>
              <a:t>as the Industrial Revolution spurred rapid growth of cities in Europe and North America.</a:t>
            </a:r>
          </a:p>
          <a:p>
            <a:pPr algn="just"/>
            <a:r>
              <a:rPr lang="en-US" dirty="0" smtClean="0">
                <a:solidFill>
                  <a:srgbClr val="FF0000"/>
                </a:solidFill>
              </a:rPr>
              <a:t>A third urban revolution is now under way</a:t>
            </a:r>
            <a:r>
              <a:rPr lang="en-US" dirty="0" smtClean="0"/>
              <a:t>. Today, approximately </a:t>
            </a:r>
            <a:r>
              <a:rPr lang="en-US" dirty="0" smtClean="0">
                <a:solidFill>
                  <a:srgbClr val="FF0000"/>
                </a:solidFill>
              </a:rPr>
              <a:t>75 percent of people in industrial societies are already city dwellers</a:t>
            </a:r>
            <a:r>
              <a:rPr lang="en-US" dirty="0" smtClean="0"/>
              <a:t>. </a:t>
            </a:r>
          </a:p>
          <a:p>
            <a:pPr algn="just"/>
            <a:r>
              <a:rPr lang="en-US" dirty="0" smtClean="0">
                <a:solidFill>
                  <a:srgbClr val="00B050"/>
                </a:solidFill>
              </a:rPr>
              <a:t>But extreme urban growth is occurring in low-income nations. In 1950,about 25 percent of the people in poor countries lived in cities.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000" dirty="0" smtClean="0"/>
              <a:t>In </a:t>
            </a:r>
            <a:r>
              <a:rPr lang="en-US" sz="2000" dirty="0" smtClean="0">
                <a:solidFill>
                  <a:srgbClr val="FF0000"/>
                </a:solidFill>
              </a:rPr>
              <a:t>1975</a:t>
            </a:r>
            <a:r>
              <a:rPr lang="en-US" sz="2000" dirty="0" smtClean="0"/>
              <a:t>, only three cities in the world, </a:t>
            </a:r>
            <a:r>
              <a:rPr lang="en-US" sz="2000" dirty="0" smtClean="0">
                <a:solidFill>
                  <a:srgbClr val="FF0000"/>
                </a:solidFill>
              </a:rPr>
              <a:t>Tokyo, New York, and Mexico City, had </a:t>
            </a:r>
            <a:r>
              <a:rPr lang="en-US" sz="2000" dirty="0" smtClean="0"/>
              <a:t>populations </a:t>
            </a:r>
            <a:r>
              <a:rPr lang="en-US" sz="2000" dirty="0" smtClean="0">
                <a:solidFill>
                  <a:srgbClr val="FF0000"/>
                </a:solidFill>
              </a:rPr>
              <a:t>exceeding 10 million</a:t>
            </a:r>
            <a:r>
              <a:rPr lang="en-US" sz="2000" dirty="0" smtClean="0"/>
              <a:t>, and all these cities were </a:t>
            </a:r>
            <a:r>
              <a:rPr lang="en-US" sz="2000" dirty="0" smtClean="0">
                <a:solidFill>
                  <a:srgbClr val="FF0000"/>
                </a:solidFill>
              </a:rPr>
              <a:t>in high-income nations. </a:t>
            </a:r>
          </a:p>
          <a:p>
            <a:pPr algn="just"/>
            <a:r>
              <a:rPr lang="en-US" sz="2000" dirty="0" smtClean="0"/>
              <a:t>In </a:t>
            </a:r>
            <a:r>
              <a:rPr lang="en-US" sz="2000" dirty="0" smtClean="0">
                <a:solidFill>
                  <a:srgbClr val="FF0000"/>
                </a:solidFill>
              </a:rPr>
              <a:t>2010,</a:t>
            </a:r>
            <a:r>
              <a:rPr lang="en-US" sz="2000" dirty="0" smtClean="0"/>
              <a:t> </a:t>
            </a:r>
            <a:r>
              <a:rPr lang="en-US" sz="2000" dirty="0" smtClean="0">
                <a:solidFill>
                  <a:srgbClr val="FF0000"/>
                </a:solidFill>
              </a:rPr>
              <a:t>twenty-one cities </a:t>
            </a:r>
            <a:r>
              <a:rPr lang="en-US" sz="2000" dirty="0" smtClean="0"/>
              <a:t>had passed this mark, and </a:t>
            </a:r>
            <a:r>
              <a:rPr lang="en-US" sz="2000" dirty="0" smtClean="0">
                <a:solidFill>
                  <a:srgbClr val="FF0000"/>
                </a:solidFill>
              </a:rPr>
              <a:t>only five of them were in high-income nations. </a:t>
            </a:r>
            <a:r>
              <a:rPr lang="en-US" sz="2000" dirty="0" smtClean="0"/>
              <a:t>By </a:t>
            </a:r>
            <a:r>
              <a:rPr lang="en-US" sz="2000" dirty="0" smtClean="0">
                <a:solidFill>
                  <a:srgbClr val="FF0000"/>
                </a:solidFill>
              </a:rPr>
              <a:t>2025</a:t>
            </a:r>
            <a:r>
              <a:rPr lang="en-US" sz="2000" dirty="0" smtClean="0"/>
              <a:t>, </a:t>
            </a:r>
            <a:r>
              <a:rPr lang="en-US" sz="2000" dirty="0" smtClean="0">
                <a:solidFill>
                  <a:srgbClr val="FF0000"/>
                </a:solidFill>
              </a:rPr>
              <a:t>eight more “megacities</a:t>
            </a:r>
            <a:r>
              <a:rPr lang="en-US" sz="2000" dirty="0" smtClean="0"/>
              <a:t>” will be added to the list and none of these eight will be in a high-income nation (</a:t>
            </a:r>
            <a:r>
              <a:rPr lang="en-US" sz="2000" dirty="0" smtClean="0">
                <a:solidFill>
                  <a:srgbClr val="FF0000"/>
                </a:solidFill>
              </a:rPr>
              <a:t>five will be in Asia, two in Latin American, and one in Africa</a:t>
            </a:r>
            <a:r>
              <a:rPr lang="en-US" sz="2000" dirty="0" smtClean="0"/>
              <a:t>). </a:t>
            </a:r>
          </a:p>
          <a:p>
            <a:pPr algn="just"/>
            <a:r>
              <a:rPr lang="en-US" sz="2000" dirty="0" smtClean="0">
                <a:solidFill>
                  <a:srgbClr val="7030A0"/>
                </a:solidFill>
              </a:rPr>
              <a:t>This third urban revolution is taking place in the developing world because many poor nations have entered the </a:t>
            </a:r>
            <a:r>
              <a:rPr lang="en-US" sz="2000" dirty="0" smtClean="0">
                <a:solidFill>
                  <a:srgbClr val="FF0000"/>
                </a:solidFill>
              </a:rPr>
              <a:t>high growth Stage 2 </a:t>
            </a:r>
            <a:r>
              <a:rPr lang="en-US" sz="2000" dirty="0" smtClean="0">
                <a:solidFill>
                  <a:srgbClr val="7030A0"/>
                </a:solidFill>
              </a:rPr>
              <a:t>of the demographic transition. </a:t>
            </a:r>
          </a:p>
          <a:p>
            <a:pPr algn="just"/>
            <a:r>
              <a:rPr lang="en-US" sz="2000" dirty="0" smtClean="0"/>
              <a:t>Cities do </a:t>
            </a:r>
            <a:r>
              <a:rPr lang="en-US" sz="2000" dirty="0" smtClean="0">
                <a:solidFill>
                  <a:srgbClr val="FF0000"/>
                </a:solidFill>
              </a:rPr>
              <a:t>offer more opportunities than </a:t>
            </a:r>
            <a:r>
              <a:rPr lang="en-US" sz="2000" dirty="0" smtClean="0"/>
              <a:t>rural areas, but they </a:t>
            </a:r>
            <a:r>
              <a:rPr lang="en-US" sz="2000" dirty="0" smtClean="0">
                <a:solidFill>
                  <a:srgbClr val="FF0000"/>
                </a:solidFill>
              </a:rPr>
              <a:t>provide no quick fix for the massive problems </a:t>
            </a:r>
            <a:r>
              <a:rPr lang="en-US" sz="2000" dirty="0" smtClean="0"/>
              <a:t>of escalating population and grinding poverty. Many cities in less economically developed nations—including Mexico City, Egypt’s Cairo, India’s Kolkata (formerly Calcutta), and Manila in the Philippines—are </a:t>
            </a:r>
            <a:r>
              <a:rPr lang="en-US" sz="2000" dirty="0" smtClean="0">
                <a:solidFill>
                  <a:srgbClr val="FF0000"/>
                </a:solidFill>
              </a:rPr>
              <a:t>simply unable to meet the basic needs of much of their populations.</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Environment and Society</a:t>
            </a:r>
            <a:endParaRPr lang="en-US" b="1"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smtClean="0"/>
              <a:t>The human species has prospered, rapidly expanding over the entire planet. An increasing share of the global population now lives in cities. </a:t>
            </a:r>
          </a:p>
          <a:p>
            <a:pPr algn="just"/>
            <a:r>
              <a:rPr lang="en-US" dirty="0" smtClean="0"/>
              <a:t>This disturbing development brings us to the </a:t>
            </a:r>
            <a:r>
              <a:rPr lang="en-US" dirty="0" smtClean="0">
                <a:solidFill>
                  <a:srgbClr val="FF0000"/>
                </a:solidFill>
              </a:rPr>
              <a:t>final section of this chapter: the interplay between the natural environment and society.</a:t>
            </a:r>
            <a:r>
              <a:rPr lang="en-US" dirty="0" smtClean="0"/>
              <a:t> </a:t>
            </a:r>
          </a:p>
          <a:p>
            <a:pPr algn="just"/>
            <a:r>
              <a:rPr lang="en-US" dirty="0" smtClean="0"/>
              <a:t>Like demography, </a:t>
            </a:r>
            <a:r>
              <a:rPr lang="en-US" dirty="0" smtClean="0">
                <a:solidFill>
                  <a:srgbClr val="FF0000"/>
                </a:solidFill>
              </a:rPr>
              <a:t>ecology</a:t>
            </a:r>
            <a:r>
              <a:rPr lang="en-US" dirty="0" smtClean="0"/>
              <a:t> is another cousin of sociology, formally defined </a:t>
            </a:r>
            <a:r>
              <a:rPr lang="en-US" dirty="0" smtClean="0">
                <a:solidFill>
                  <a:srgbClr val="FF0000"/>
                </a:solidFill>
              </a:rPr>
              <a:t>as the study of the interaction of living organisms and the natural environment</a:t>
            </a:r>
            <a:r>
              <a:rPr lang="en-US" dirty="0" smtClean="0"/>
              <a:t>. Ecology rests on the research of natural scientists as well as social scientists. </a:t>
            </a: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US" dirty="0" smtClean="0"/>
              <a:t>The </a:t>
            </a:r>
            <a:r>
              <a:rPr lang="en-US" dirty="0" smtClean="0">
                <a:solidFill>
                  <a:srgbClr val="FF0000"/>
                </a:solidFill>
              </a:rPr>
              <a:t>natural environment is </a:t>
            </a:r>
            <a:r>
              <a:rPr lang="en-US" dirty="0" smtClean="0"/>
              <a:t>Earth’s surface and atmosphere, including living organisms, air, water, soil, and other resources necessary to sustain life. </a:t>
            </a:r>
          </a:p>
          <a:p>
            <a:pPr algn="just"/>
            <a:r>
              <a:rPr lang="en-US" dirty="0" smtClean="0">
                <a:solidFill>
                  <a:srgbClr val="FF0000"/>
                </a:solidFill>
              </a:rPr>
              <a:t>Like every other species, humans depend on the natural environment to survive</a:t>
            </a:r>
            <a:r>
              <a:rPr lang="en-US" dirty="0" smtClean="0"/>
              <a:t>. Yet with our capacity for culture, humans stand apart from other species; we alone </a:t>
            </a:r>
            <a:r>
              <a:rPr lang="en-US" dirty="0" smtClean="0">
                <a:solidFill>
                  <a:srgbClr val="00B050"/>
                </a:solidFill>
              </a:rPr>
              <a:t>take deliberate action to remake the </a:t>
            </a:r>
            <a:r>
              <a:rPr lang="en-US" dirty="0" smtClean="0"/>
              <a:t>world according to our </a:t>
            </a:r>
            <a:r>
              <a:rPr lang="en-US" dirty="0" smtClean="0">
                <a:solidFill>
                  <a:srgbClr val="00B050"/>
                </a:solidFill>
              </a:rPr>
              <a:t>own interests and desires, for better and for worse.</a:t>
            </a:r>
            <a:endParaRPr lang="en-US" dirty="0">
              <a:solidFill>
                <a:srgbClr val="00B05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t>Why is the environment of interest to sociologists</a:t>
            </a:r>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solidFill>
                  <a:srgbClr val="FF0000"/>
                </a:solidFill>
              </a:rPr>
              <a:t>Environmental problems, from pollution to acid rain to global warming, do not arise from the natural world operating on its own.</a:t>
            </a:r>
          </a:p>
          <a:p>
            <a:pPr algn="just"/>
            <a:r>
              <a:rPr lang="en-US" dirty="0" smtClean="0"/>
              <a:t>Such problems </a:t>
            </a:r>
            <a:r>
              <a:rPr lang="en-US" dirty="0" smtClean="0">
                <a:solidFill>
                  <a:srgbClr val="FF0000"/>
                </a:solidFill>
              </a:rPr>
              <a:t>result</a:t>
            </a:r>
            <a:r>
              <a:rPr lang="en-US" dirty="0" smtClean="0"/>
              <a:t> from the specific </a:t>
            </a:r>
            <a:r>
              <a:rPr lang="en-US" dirty="0" smtClean="0">
                <a:solidFill>
                  <a:srgbClr val="FF0000"/>
                </a:solidFill>
              </a:rPr>
              <a:t>actions of human beings</a:t>
            </a:r>
            <a:r>
              <a:rPr lang="en-US" dirty="0" smtClean="0"/>
              <a:t>, which means they are </a:t>
            </a:r>
            <a:r>
              <a:rPr lang="en-US" dirty="0" smtClean="0">
                <a:solidFill>
                  <a:srgbClr val="FF0000"/>
                </a:solidFill>
              </a:rPr>
              <a:t>social problems.</a:t>
            </a:r>
          </a:p>
          <a:p>
            <a:pPr algn="just"/>
            <a:r>
              <a:rPr lang="en-US" dirty="0" smtClean="0"/>
              <a:t>The study of the natural environment </a:t>
            </a:r>
            <a:r>
              <a:rPr lang="en-US" dirty="0" smtClean="0">
                <a:solidFill>
                  <a:srgbClr val="FF0000"/>
                </a:solidFill>
              </a:rPr>
              <a:t>requires a global perspective</a:t>
            </a:r>
            <a:r>
              <a:rPr lang="en-US" dirty="0" smtClean="0"/>
              <a:t>. The </a:t>
            </a:r>
            <a:r>
              <a:rPr lang="en-US" dirty="0" smtClean="0">
                <a:solidFill>
                  <a:srgbClr val="FF0000"/>
                </a:solidFill>
              </a:rPr>
              <a:t>reason</a:t>
            </a:r>
            <a:r>
              <a:rPr lang="en-US" dirty="0" smtClean="0"/>
              <a:t> is simple: </a:t>
            </a:r>
            <a:r>
              <a:rPr lang="en-US" dirty="0" smtClean="0">
                <a:solidFill>
                  <a:srgbClr val="00B050"/>
                </a:solidFill>
              </a:rPr>
              <a:t>Regardless of political divisions among nations, the planet is a single ecosystem, a system composed of the interaction of all living organisms and their natural environment. </a:t>
            </a:r>
          </a:p>
          <a:p>
            <a:pPr algn="just"/>
            <a:r>
              <a:rPr lang="en-US" dirty="0" smtClean="0"/>
              <a:t>The Greek meaning of </a:t>
            </a:r>
            <a:r>
              <a:rPr lang="en-US" dirty="0" smtClean="0">
                <a:solidFill>
                  <a:srgbClr val="FF0000"/>
                </a:solidFill>
              </a:rPr>
              <a:t>eco is “house</a:t>
            </a:r>
            <a:r>
              <a:rPr lang="en-US" dirty="0" smtClean="0"/>
              <a:t>,” </a:t>
            </a:r>
            <a:r>
              <a:rPr lang="en-US" dirty="0" smtClean="0">
                <a:solidFill>
                  <a:srgbClr val="FF0000"/>
                </a:solidFill>
              </a:rPr>
              <a:t>reminding us that this planet is our home</a:t>
            </a:r>
            <a:r>
              <a:rPr lang="en-US" dirty="0" smtClean="0"/>
              <a:t> and that all living things and their natural environment are interrelated. </a:t>
            </a:r>
          </a:p>
          <a:p>
            <a:pPr algn="just"/>
            <a:r>
              <a:rPr lang="en-US" dirty="0" smtClean="0"/>
              <a:t>A </a:t>
            </a:r>
            <a:r>
              <a:rPr lang="en-US" dirty="0" smtClean="0">
                <a:solidFill>
                  <a:srgbClr val="FF0000"/>
                </a:solidFill>
              </a:rPr>
              <a:t>change in any part </a:t>
            </a:r>
            <a:r>
              <a:rPr lang="en-US" dirty="0" smtClean="0"/>
              <a:t>of the natural environment ripples throughout the </a:t>
            </a:r>
            <a:r>
              <a:rPr lang="en-US" dirty="0" smtClean="0">
                <a:solidFill>
                  <a:srgbClr val="FF0000"/>
                </a:solidFill>
              </a:rPr>
              <a:t>entire global ecosystem</a:t>
            </a:r>
            <a:r>
              <a:rPr lang="en-US" dirty="0" smtClean="0"/>
              <a:t>.</a:t>
            </a:r>
            <a:endParaRPr lang="en-US"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Example/ hamburgers</a:t>
            </a:r>
            <a:endParaRPr lang="en-US" b="1" dirty="0"/>
          </a:p>
        </p:txBody>
      </p:sp>
      <p:sp>
        <p:nvSpPr>
          <p:cNvPr id="3" name="Content Placeholder 2"/>
          <p:cNvSpPr>
            <a:spLocks noGrp="1"/>
          </p:cNvSpPr>
          <p:nvPr>
            <p:ph idx="1"/>
          </p:nvPr>
        </p:nvSpPr>
        <p:spPr>
          <a:xfrm>
            <a:off x="457200" y="990600"/>
            <a:ext cx="8229600" cy="5135563"/>
          </a:xfrm>
        </p:spPr>
        <p:txBody>
          <a:bodyPr>
            <a:noAutofit/>
          </a:bodyPr>
          <a:lstStyle/>
          <a:p>
            <a:pPr algn="just"/>
            <a:r>
              <a:rPr lang="en-US" sz="2400" dirty="0" smtClean="0">
                <a:solidFill>
                  <a:srgbClr val="FF0000"/>
                </a:solidFill>
              </a:rPr>
              <a:t>Consider, from an ecological point of view, our national love of hamburgers</a:t>
            </a:r>
            <a:r>
              <a:rPr lang="en-US" sz="2400" dirty="0" smtClean="0"/>
              <a:t>.</a:t>
            </a:r>
          </a:p>
          <a:p>
            <a:pPr algn="just"/>
            <a:r>
              <a:rPr lang="en-US" sz="2400" dirty="0" smtClean="0"/>
              <a:t> People in </a:t>
            </a:r>
            <a:r>
              <a:rPr lang="en-US" sz="2400" dirty="0" smtClean="0">
                <a:solidFill>
                  <a:srgbClr val="FF0000"/>
                </a:solidFill>
              </a:rPr>
              <a:t>North America </a:t>
            </a:r>
            <a:r>
              <a:rPr lang="en-US" sz="2400" dirty="0" smtClean="0"/>
              <a:t>(and, increasingly, around the world) have </a:t>
            </a:r>
            <a:r>
              <a:rPr lang="en-US" sz="2400" dirty="0" smtClean="0">
                <a:solidFill>
                  <a:srgbClr val="FF0000"/>
                </a:solidFill>
              </a:rPr>
              <a:t>created a huge demand for beef</a:t>
            </a:r>
            <a:r>
              <a:rPr lang="en-US" sz="2400" dirty="0" smtClean="0"/>
              <a:t>, which has greatly expanded the ranching </a:t>
            </a:r>
            <a:r>
              <a:rPr lang="en-US" sz="2400" dirty="0" smtClean="0">
                <a:solidFill>
                  <a:srgbClr val="FF0000"/>
                </a:solidFill>
              </a:rPr>
              <a:t>industry in Brazil, Costa Rica, and other Latin American nations.</a:t>
            </a:r>
            <a:r>
              <a:rPr lang="en-US" sz="2400" dirty="0" smtClean="0"/>
              <a:t> </a:t>
            </a:r>
          </a:p>
          <a:p>
            <a:pPr algn="just"/>
            <a:r>
              <a:rPr lang="en-US" sz="2400" dirty="0" smtClean="0"/>
              <a:t>To produce the lean meat sought by </a:t>
            </a:r>
            <a:r>
              <a:rPr lang="en-US" sz="2400" dirty="0" smtClean="0">
                <a:solidFill>
                  <a:srgbClr val="FF0000"/>
                </a:solidFill>
              </a:rPr>
              <a:t>fast-food corporations, cattle in Latin America feed on grass</a:t>
            </a:r>
            <a:r>
              <a:rPr lang="en-US" sz="2400" dirty="0" smtClean="0"/>
              <a:t>, which </a:t>
            </a:r>
            <a:r>
              <a:rPr lang="en-US" sz="2400" dirty="0" smtClean="0">
                <a:solidFill>
                  <a:srgbClr val="FF0000"/>
                </a:solidFill>
              </a:rPr>
              <a:t>uses</a:t>
            </a:r>
            <a:r>
              <a:rPr lang="en-US" sz="2400" dirty="0" smtClean="0"/>
              <a:t> a great deal of </a:t>
            </a:r>
            <a:r>
              <a:rPr lang="en-US" sz="2400" dirty="0" smtClean="0">
                <a:solidFill>
                  <a:srgbClr val="FF0000"/>
                </a:solidFill>
              </a:rPr>
              <a:t>land</a:t>
            </a:r>
            <a:r>
              <a:rPr lang="en-US" sz="2400" dirty="0" smtClean="0"/>
              <a:t>.</a:t>
            </a:r>
          </a:p>
          <a:p>
            <a:pPr algn="just"/>
            <a:r>
              <a:rPr lang="en-US" sz="2400" dirty="0" smtClean="0"/>
              <a:t> Latin American ranchers get the land for grazing by </a:t>
            </a:r>
            <a:r>
              <a:rPr lang="en-US" sz="2400" dirty="0" smtClean="0">
                <a:solidFill>
                  <a:srgbClr val="FF0000"/>
                </a:solidFill>
              </a:rPr>
              <a:t>clearing </a:t>
            </a:r>
            <a:r>
              <a:rPr lang="en-US" sz="2400" dirty="0" smtClean="0"/>
              <a:t>thousands of square miles of </a:t>
            </a:r>
            <a:r>
              <a:rPr lang="en-US" sz="2400" dirty="0" smtClean="0">
                <a:solidFill>
                  <a:srgbClr val="FF0000"/>
                </a:solidFill>
              </a:rPr>
              <a:t>forests each year</a:t>
            </a:r>
            <a:r>
              <a:rPr lang="en-US" sz="2400" dirty="0" smtClean="0"/>
              <a:t>. These </a:t>
            </a:r>
            <a:r>
              <a:rPr lang="en-US" sz="2400" dirty="0" smtClean="0">
                <a:solidFill>
                  <a:srgbClr val="FF0000"/>
                </a:solidFill>
              </a:rPr>
              <a:t>tropical forests </a:t>
            </a:r>
            <a:r>
              <a:rPr lang="en-US" sz="2400" dirty="0" smtClean="0"/>
              <a:t>are </a:t>
            </a:r>
            <a:r>
              <a:rPr lang="en-US" sz="2400" dirty="0" smtClean="0">
                <a:solidFill>
                  <a:srgbClr val="FF0000"/>
                </a:solidFill>
              </a:rPr>
              <a:t>vita</a:t>
            </a:r>
            <a:r>
              <a:rPr lang="en-US" sz="2400" dirty="0" smtClean="0"/>
              <a:t>l to </a:t>
            </a:r>
            <a:r>
              <a:rPr lang="en-US" sz="2400" dirty="0" smtClean="0">
                <a:solidFill>
                  <a:srgbClr val="FF0000"/>
                </a:solidFill>
              </a:rPr>
              <a:t>maintaining Earth’s atmosphere</a:t>
            </a:r>
            <a:r>
              <a:rPr lang="en-US" sz="2400" dirty="0" smtClean="0"/>
              <a:t>. </a:t>
            </a:r>
          </a:p>
          <a:p>
            <a:pPr algn="just"/>
            <a:r>
              <a:rPr lang="en-US" sz="2400" dirty="0" smtClean="0">
                <a:solidFill>
                  <a:srgbClr val="FF0000"/>
                </a:solidFill>
              </a:rPr>
              <a:t>Deforestation ends up threatening everyone</a:t>
            </a:r>
            <a:r>
              <a:rPr lang="en-US" sz="2400" dirty="0" smtClean="0"/>
              <a:t>, </a:t>
            </a:r>
            <a:r>
              <a:rPr lang="en-US" sz="2400" dirty="0" smtClean="0">
                <a:solidFill>
                  <a:srgbClr val="00B050"/>
                </a:solidFill>
              </a:rPr>
              <a:t>including people in the United States enjoying their hamburgers </a:t>
            </a:r>
            <a:r>
              <a:rPr lang="en-US" sz="2400" dirty="0" smtClean="0"/>
              <a:t>(N. Myers, 1984a).</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Technology and the Environmental Deficit</a:t>
            </a:r>
            <a:endParaRPr lang="en-US" sz="3600" b="1"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solidFill>
                  <a:srgbClr val="00B050"/>
                </a:solidFill>
              </a:rPr>
              <a:t>Sociologists point to a simple formula</a:t>
            </a:r>
            <a:r>
              <a:rPr lang="en-US" dirty="0" smtClean="0">
                <a:solidFill>
                  <a:srgbClr val="FF0000"/>
                </a:solidFill>
              </a:rPr>
              <a:t>: I = PAT</a:t>
            </a:r>
            <a:r>
              <a:rPr lang="en-US" dirty="0" smtClean="0"/>
              <a:t>, where </a:t>
            </a:r>
            <a:r>
              <a:rPr lang="en-US" dirty="0" smtClean="0">
                <a:solidFill>
                  <a:srgbClr val="FF0000"/>
                </a:solidFill>
              </a:rPr>
              <a:t>environmental impact (I</a:t>
            </a:r>
            <a:r>
              <a:rPr lang="en-US" dirty="0" smtClean="0"/>
              <a:t>) reflects a </a:t>
            </a:r>
            <a:r>
              <a:rPr lang="en-US" dirty="0" smtClean="0">
                <a:solidFill>
                  <a:srgbClr val="7030A0"/>
                </a:solidFill>
              </a:rPr>
              <a:t>society’s population (P), </a:t>
            </a:r>
            <a:r>
              <a:rPr lang="en-US" dirty="0" smtClean="0">
                <a:solidFill>
                  <a:srgbClr val="002060"/>
                </a:solidFill>
              </a:rPr>
              <a:t>its level of affluence (A), </a:t>
            </a:r>
            <a:r>
              <a:rPr lang="en-US" dirty="0" smtClean="0"/>
              <a:t>and its </a:t>
            </a:r>
            <a:r>
              <a:rPr lang="en-US" dirty="0" smtClean="0">
                <a:solidFill>
                  <a:srgbClr val="FF0000"/>
                </a:solidFill>
              </a:rPr>
              <a:t>level of technology (T). </a:t>
            </a:r>
            <a:r>
              <a:rPr lang="en-US" dirty="0" smtClean="0"/>
              <a:t>Members of societies with </a:t>
            </a:r>
            <a:r>
              <a:rPr lang="en-US" b="1" dirty="0" smtClean="0"/>
              <a:t>simple technology—the hunters and gatherers ---hardly affect the environment </a:t>
            </a:r>
            <a:r>
              <a:rPr lang="en-US" dirty="0" smtClean="0"/>
              <a:t>because they are few in number, are poor, and have only simple technology. </a:t>
            </a:r>
          </a:p>
          <a:p>
            <a:pPr algn="just"/>
            <a:r>
              <a:rPr lang="en-US" dirty="0" smtClean="0">
                <a:solidFill>
                  <a:srgbClr val="FF0000"/>
                </a:solidFill>
              </a:rPr>
              <a:t>On the contrary, nature affects their lives as the</a:t>
            </a:r>
            <a:r>
              <a:rPr lang="en-US" dirty="0" smtClean="0"/>
              <a:t>y follow the migration of game, watch the rhythm of the seasons, and suffer from natural catastrophes such as fires, floods, droughts, and storms. </a:t>
            </a:r>
          </a:p>
          <a:p>
            <a:pPr algn="just"/>
            <a:r>
              <a:rPr lang="en-US" smtClean="0"/>
              <a:t>Societies at intermediate stages of technological development, being both larger and richer, have a somewhat greater capacity to affect the environment.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400" dirty="0" smtClean="0"/>
              <a:t>But the </a:t>
            </a:r>
            <a:r>
              <a:rPr lang="en-US" sz="2400" dirty="0" smtClean="0">
                <a:solidFill>
                  <a:srgbClr val="FF0000"/>
                </a:solidFill>
              </a:rPr>
              <a:t>environmental impact </a:t>
            </a:r>
            <a:r>
              <a:rPr lang="en-US" sz="2400" dirty="0" smtClean="0"/>
              <a:t>of horticulture (small-scale farming), </a:t>
            </a:r>
            <a:r>
              <a:rPr lang="en-US" sz="2400" dirty="0" err="1" smtClean="0"/>
              <a:t>pastoralism</a:t>
            </a:r>
            <a:r>
              <a:rPr lang="en-US" sz="2400" dirty="0" smtClean="0"/>
              <a:t> (the herding of animals), and even agriculture (the use of </a:t>
            </a:r>
            <a:r>
              <a:rPr lang="en-US" sz="2400" dirty="0" err="1" smtClean="0"/>
              <a:t>animaldrawn</a:t>
            </a:r>
            <a:r>
              <a:rPr lang="en-US" sz="2400" dirty="0" smtClean="0"/>
              <a:t> plows) is </a:t>
            </a:r>
            <a:r>
              <a:rPr lang="en-US" sz="2400" dirty="0" smtClean="0">
                <a:solidFill>
                  <a:srgbClr val="FF0000"/>
                </a:solidFill>
              </a:rPr>
              <a:t>limited</a:t>
            </a:r>
            <a:r>
              <a:rPr lang="en-US" sz="2400" dirty="0" smtClean="0"/>
              <a:t> </a:t>
            </a:r>
            <a:r>
              <a:rPr lang="en-US" sz="2400" dirty="0" smtClean="0">
                <a:solidFill>
                  <a:srgbClr val="FF0000"/>
                </a:solidFill>
              </a:rPr>
              <a:t>because</a:t>
            </a:r>
            <a:r>
              <a:rPr lang="en-US" sz="2400" dirty="0" smtClean="0"/>
              <a:t> people still </a:t>
            </a:r>
            <a:r>
              <a:rPr lang="en-US" sz="2400" dirty="0" smtClean="0">
                <a:solidFill>
                  <a:srgbClr val="FF0000"/>
                </a:solidFill>
              </a:rPr>
              <a:t>rely on muscle power </a:t>
            </a:r>
            <a:r>
              <a:rPr lang="en-US" sz="2400" dirty="0" smtClean="0"/>
              <a:t>for producing food and other goods.</a:t>
            </a:r>
          </a:p>
          <a:p>
            <a:pPr algn="just"/>
            <a:r>
              <a:rPr lang="en-US" sz="2400" dirty="0" err="1" smtClean="0">
                <a:solidFill>
                  <a:srgbClr val="FF0000"/>
                </a:solidFill>
              </a:rPr>
              <a:t>Humans’ability</a:t>
            </a:r>
            <a:r>
              <a:rPr lang="en-US" sz="2400" dirty="0" smtClean="0">
                <a:solidFill>
                  <a:srgbClr val="FF0000"/>
                </a:solidFill>
              </a:rPr>
              <a:t> to control the natural environment</a:t>
            </a:r>
            <a:r>
              <a:rPr lang="en-US" sz="2400" dirty="0" smtClean="0"/>
              <a:t> </a:t>
            </a:r>
            <a:r>
              <a:rPr lang="en-US" sz="2400" dirty="0" smtClean="0">
                <a:solidFill>
                  <a:srgbClr val="00B050"/>
                </a:solidFill>
              </a:rPr>
              <a:t>increased </a:t>
            </a:r>
            <a:r>
              <a:rPr lang="en-US" sz="2400" dirty="0" smtClean="0"/>
              <a:t>dramatically with the Industrial Revolution. Muscle power gave way to </a:t>
            </a:r>
            <a:r>
              <a:rPr lang="en-US" sz="2400" dirty="0" smtClean="0">
                <a:solidFill>
                  <a:srgbClr val="FF0000"/>
                </a:solidFill>
              </a:rPr>
              <a:t>engines that burn fossil fuels: coal at first and then oil. </a:t>
            </a:r>
            <a:r>
              <a:rPr lang="en-US" sz="2400" dirty="0" smtClean="0"/>
              <a:t>Such machinery affects the environment in </a:t>
            </a:r>
            <a:r>
              <a:rPr lang="en-US" sz="2400" dirty="0" smtClean="0">
                <a:solidFill>
                  <a:srgbClr val="FF0000"/>
                </a:solidFill>
              </a:rPr>
              <a:t>two ways</a:t>
            </a:r>
            <a:r>
              <a:rPr lang="en-US" sz="2400" dirty="0" smtClean="0"/>
              <a:t>: </a:t>
            </a:r>
            <a:r>
              <a:rPr lang="en-US" sz="2400" dirty="0" smtClean="0">
                <a:solidFill>
                  <a:srgbClr val="00B050"/>
                </a:solidFill>
              </a:rPr>
              <a:t>We consume more natural resources, and we release more pollutants into the atmosphere. </a:t>
            </a:r>
          </a:p>
          <a:p>
            <a:pPr algn="just"/>
            <a:r>
              <a:rPr lang="en-US" sz="2400" dirty="0" smtClean="0"/>
              <a:t>Even more important, armed </a:t>
            </a:r>
            <a:r>
              <a:rPr lang="en-US" sz="2400" dirty="0" smtClean="0">
                <a:solidFill>
                  <a:srgbClr val="00B050"/>
                </a:solidFill>
              </a:rPr>
              <a:t>with industrial technology</a:t>
            </a:r>
            <a:r>
              <a:rPr lang="en-US" sz="2400" dirty="0" smtClean="0"/>
              <a:t>, we are able to </a:t>
            </a:r>
            <a:r>
              <a:rPr lang="en-US" sz="2400" dirty="0" smtClean="0">
                <a:solidFill>
                  <a:srgbClr val="00B050"/>
                </a:solidFill>
              </a:rPr>
              <a:t>bend nature to our will, </a:t>
            </a:r>
            <a:r>
              <a:rPr lang="en-US" sz="2400" dirty="0" smtClean="0"/>
              <a:t>tunneling through mountains, damming rivers, irrigating deserts, and drilling for oil in the arctic wilderness and on the ocean floor</a:t>
            </a:r>
            <a:endParaRPr lang="en-US" sz="2400" dirty="0">
              <a:solidFill>
                <a:srgbClr val="00B05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smtClean="0"/>
              <a:t>Not </a:t>
            </a:r>
            <a:r>
              <a:rPr lang="en-US" dirty="0" smtClean="0">
                <a:solidFill>
                  <a:srgbClr val="FF0000"/>
                </a:solidFill>
              </a:rPr>
              <a:t>only do high-income societies use more energy,</a:t>
            </a:r>
            <a:r>
              <a:rPr lang="en-US" dirty="0" smtClean="0"/>
              <a:t> </a:t>
            </a:r>
            <a:r>
              <a:rPr lang="en-US" dirty="0" smtClean="0">
                <a:solidFill>
                  <a:srgbClr val="00B050"/>
                </a:solidFill>
              </a:rPr>
              <a:t>but also they produce 100 times more goods than people in agrarian societies do. Higher living standards </a:t>
            </a:r>
            <a:r>
              <a:rPr lang="en-US" dirty="0" smtClean="0"/>
              <a:t>in turn </a:t>
            </a:r>
            <a:r>
              <a:rPr lang="en-US" dirty="0" smtClean="0">
                <a:solidFill>
                  <a:srgbClr val="FF0000"/>
                </a:solidFill>
              </a:rPr>
              <a:t>increase </a:t>
            </a:r>
            <a:r>
              <a:rPr lang="en-US" dirty="0" smtClean="0"/>
              <a:t>the </a:t>
            </a:r>
            <a:r>
              <a:rPr lang="en-US" dirty="0" smtClean="0">
                <a:solidFill>
                  <a:srgbClr val="7030A0"/>
                </a:solidFill>
              </a:rPr>
              <a:t>problem of solid waste </a:t>
            </a:r>
            <a:r>
              <a:rPr lang="en-US" dirty="0" smtClean="0"/>
              <a:t>(because people ultimately throw away most of what they produce) and </a:t>
            </a:r>
            <a:r>
              <a:rPr lang="en-US" dirty="0" smtClean="0">
                <a:solidFill>
                  <a:srgbClr val="7030A0"/>
                </a:solidFill>
              </a:rPr>
              <a:t>pollution</a:t>
            </a:r>
            <a:r>
              <a:rPr lang="en-US" dirty="0" smtClean="0"/>
              <a:t> (industrial production generates smoke and other toxic substances).</a:t>
            </a:r>
          </a:p>
          <a:p>
            <a:pPr algn="just"/>
            <a:endParaRPr lang="en-US" dirty="0" smtClean="0"/>
          </a:p>
          <a:p>
            <a:pPr algn="just"/>
            <a:r>
              <a:rPr lang="en-US" dirty="0" smtClean="0">
                <a:solidFill>
                  <a:srgbClr val="FF0000"/>
                </a:solidFill>
              </a:rPr>
              <a:t>From the start, </a:t>
            </a:r>
            <a:r>
              <a:rPr lang="en-US" dirty="0" smtClean="0"/>
              <a:t>people recognized the material benefits of industrial technology. But </a:t>
            </a:r>
            <a:r>
              <a:rPr lang="en-US" dirty="0" smtClean="0">
                <a:solidFill>
                  <a:srgbClr val="FF0000"/>
                </a:solidFill>
              </a:rPr>
              <a:t>only a century later </a:t>
            </a:r>
            <a:r>
              <a:rPr lang="en-US" dirty="0" smtClean="0"/>
              <a:t>did they </a:t>
            </a:r>
            <a:r>
              <a:rPr lang="en-US" dirty="0" smtClean="0">
                <a:solidFill>
                  <a:srgbClr val="FF0000"/>
                </a:solidFill>
              </a:rPr>
              <a:t>begin to see </a:t>
            </a:r>
            <a:r>
              <a:rPr lang="en-US" dirty="0" smtClean="0"/>
              <a:t>the long-term effects on the natural environment. Today, we realize that the technological power to make our </a:t>
            </a:r>
            <a:r>
              <a:rPr lang="en-US" dirty="0" smtClean="0">
                <a:solidFill>
                  <a:srgbClr val="FF0000"/>
                </a:solidFill>
              </a:rPr>
              <a:t>lives better </a:t>
            </a:r>
            <a:r>
              <a:rPr lang="en-US" dirty="0" smtClean="0"/>
              <a:t>can also put the lives of </a:t>
            </a:r>
            <a:r>
              <a:rPr lang="en-US" dirty="0" smtClean="0">
                <a:solidFill>
                  <a:srgbClr val="FF0000"/>
                </a:solidFill>
              </a:rPr>
              <a:t>future generations at risk.</a:t>
            </a:r>
          </a:p>
          <a:p>
            <a:pPr algn="just"/>
            <a:endParaRPr lang="en-US" dirty="0" smtClean="0">
              <a:solidFill>
                <a:srgbClr val="FF0000"/>
              </a:solidFill>
            </a:endParaRPr>
          </a:p>
          <a:p>
            <a:pPr algn="just"/>
            <a:r>
              <a:rPr lang="en-US" dirty="0" smtClean="0"/>
              <a:t> Evidence is mounting that we are running up an </a:t>
            </a:r>
            <a:r>
              <a:rPr lang="en-US" dirty="0" smtClean="0">
                <a:solidFill>
                  <a:srgbClr val="FF0000"/>
                </a:solidFill>
              </a:rPr>
              <a:t>environmental deficit</a:t>
            </a:r>
            <a:r>
              <a:rPr lang="en-US" dirty="0" smtClean="0"/>
              <a:t>, profound </a:t>
            </a:r>
            <a:r>
              <a:rPr lang="en-US" dirty="0" smtClean="0">
                <a:solidFill>
                  <a:srgbClr val="FF0000"/>
                </a:solidFill>
              </a:rPr>
              <a:t>long-term harm </a:t>
            </a:r>
            <a:r>
              <a:rPr lang="en-US" dirty="0" smtClean="0"/>
              <a:t>to the natural environment caused by humanity’s focus on </a:t>
            </a:r>
            <a:r>
              <a:rPr lang="en-US" dirty="0" smtClean="0">
                <a:solidFill>
                  <a:srgbClr val="FF0000"/>
                </a:solidFill>
              </a:rPr>
              <a:t>short-term material affluence(Bormann, 1990).</a:t>
            </a:r>
          </a:p>
          <a:p>
            <a:pPr algn="just"/>
            <a:endParaRPr lang="en-US" dirty="0" smtClean="0">
              <a:solidFill>
                <a:srgbClr val="FF0000"/>
              </a:solidFill>
            </a:endParaRPr>
          </a:p>
          <a:p>
            <a:pPr algn="just"/>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000" dirty="0" smtClean="0"/>
              <a:t>Evidence is mounting that we are running up an </a:t>
            </a:r>
            <a:r>
              <a:rPr lang="en-US" sz="2000" dirty="0" smtClean="0">
                <a:solidFill>
                  <a:srgbClr val="00B050"/>
                </a:solidFill>
              </a:rPr>
              <a:t>environmental deficit, </a:t>
            </a:r>
            <a:r>
              <a:rPr lang="en-US" sz="2000" dirty="0" smtClean="0"/>
              <a:t>profound </a:t>
            </a:r>
            <a:r>
              <a:rPr lang="en-US" sz="2000" dirty="0" smtClean="0">
                <a:solidFill>
                  <a:srgbClr val="00B050"/>
                </a:solidFill>
              </a:rPr>
              <a:t>long-term harm </a:t>
            </a:r>
            <a:r>
              <a:rPr lang="en-US" sz="2000" dirty="0" smtClean="0"/>
              <a:t>to the natural environment </a:t>
            </a:r>
            <a:r>
              <a:rPr lang="en-US" sz="2000" dirty="0" smtClean="0">
                <a:solidFill>
                  <a:srgbClr val="00B050"/>
                </a:solidFill>
              </a:rPr>
              <a:t>caused by </a:t>
            </a:r>
            <a:r>
              <a:rPr lang="en-US" sz="2000" dirty="0" smtClean="0"/>
              <a:t>humanity’s focus on </a:t>
            </a:r>
            <a:r>
              <a:rPr lang="en-US" sz="2000" dirty="0" smtClean="0">
                <a:solidFill>
                  <a:srgbClr val="00B050"/>
                </a:solidFill>
              </a:rPr>
              <a:t>short-term material affluence</a:t>
            </a:r>
            <a:r>
              <a:rPr lang="en-US" sz="2000" dirty="0" smtClean="0"/>
              <a:t>(Bormann, 1990). </a:t>
            </a:r>
          </a:p>
          <a:p>
            <a:pPr algn="just"/>
            <a:endParaRPr lang="en-US" sz="2000" dirty="0" smtClean="0"/>
          </a:p>
          <a:p>
            <a:pPr algn="just"/>
            <a:r>
              <a:rPr lang="en-US" sz="2000" dirty="0" smtClean="0"/>
              <a:t>The concept of </a:t>
            </a:r>
            <a:r>
              <a:rPr lang="en-US" sz="2000" dirty="0" smtClean="0">
                <a:solidFill>
                  <a:srgbClr val="FF0000"/>
                </a:solidFill>
              </a:rPr>
              <a:t>environmental deficit is important for three reasons</a:t>
            </a:r>
            <a:r>
              <a:rPr lang="en-US" sz="2000" dirty="0" smtClean="0"/>
              <a:t>. </a:t>
            </a:r>
          </a:p>
          <a:p>
            <a:pPr algn="just"/>
            <a:r>
              <a:rPr lang="en-US" sz="2000" dirty="0" smtClean="0">
                <a:solidFill>
                  <a:srgbClr val="FF0000"/>
                </a:solidFill>
              </a:rPr>
              <a:t>First, </a:t>
            </a:r>
            <a:r>
              <a:rPr lang="en-US" sz="2000" dirty="0" smtClean="0"/>
              <a:t>it reminds us that environmental concerns are </a:t>
            </a:r>
            <a:r>
              <a:rPr lang="en-US" sz="2000" dirty="0" smtClean="0">
                <a:solidFill>
                  <a:srgbClr val="FF0000"/>
                </a:solidFill>
              </a:rPr>
              <a:t>sociological, </a:t>
            </a:r>
            <a:r>
              <a:rPr lang="en-US" sz="2000" dirty="0" smtClean="0"/>
              <a:t>reflecting societies’ priorities about how people should live.</a:t>
            </a:r>
          </a:p>
          <a:p>
            <a:pPr algn="just"/>
            <a:endParaRPr lang="en-US" sz="2000" dirty="0" smtClean="0"/>
          </a:p>
          <a:p>
            <a:pPr algn="just"/>
            <a:r>
              <a:rPr lang="en-US" sz="2000" dirty="0" smtClean="0"/>
              <a:t> </a:t>
            </a:r>
            <a:r>
              <a:rPr lang="en-US" sz="2000" dirty="0" smtClean="0">
                <a:solidFill>
                  <a:srgbClr val="FF0000"/>
                </a:solidFill>
              </a:rPr>
              <a:t>Second, </a:t>
            </a:r>
            <a:r>
              <a:rPr lang="en-US" sz="2000" dirty="0" smtClean="0"/>
              <a:t>it suggests that much environmental damage—to the air, land, and water—is </a:t>
            </a:r>
            <a:r>
              <a:rPr lang="en-US" sz="2000" dirty="0" smtClean="0">
                <a:solidFill>
                  <a:srgbClr val="FF0000"/>
                </a:solidFill>
              </a:rPr>
              <a:t>unintended. </a:t>
            </a:r>
            <a:r>
              <a:rPr lang="en-US" sz="2000" dirty="0" smtClean="0"/>
              <a:t>By focusing on the short-term benefits of, say, cutting down forests, strip mining, or using throwaway packaging, we fail to see their long-term environmental effects. </a:t>
            </a:r>
          </a:p>
          <a:p>
            <a:pPr algn="just"/>
            <a:endParaRPr lang="en-US" sz="2000" dirty="0" smtClean="0"/>
          </a:p>
          <a:p>
            <a:pPr algn="just"/>
            <a:r>
              <a:rPr lang="en-US" sz="2000" dirty="0" smtClean="0">
                <a:solidFill>
                  <a:srgbClr val="FF0000"/>
                </a:solidFill>
              </a:rPr>
              <a:t>Third, </a:t>
            </a:r>
            <a:r>
              <a:rPr lang="en-US" sz="2000" dirty="0" smtClean="0"/>
              <a:t>in some respects, the environmental deficit is </a:t>
            </a:r>
            <a:r>
              <a:rPr lang="en-US" sz="2000" dirty="0" smtClean="0">
                <a:solidFill>
                  <a:srgbClr val="FF0000"/>
                </a:solidFill>
              </a:rPr>
              <a:t>reversible</a:t>
            </a:r>
            <a:r>
              <a:rPr lang="en-US" sz="2000" dirty="0" smtClean="0"/>
              <a:t>. Societies have created environmental problems but can also undo many of them.</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Culture: Growth and Limits</a:t>
            </a:r>
            <a:endParaRPr lang="en-US"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dirty="0" smtClean="0"/>
              <a:t>Whether we recognize environmental dangers and decide to do something about them is a cultural matter. Thus along with technology, </a:t>
            </a:r>
            <a:r>
              <a:rPr lang="en-US" dirty="0" smtClean="0">
                <a:solidFill>
                  <a:srgbClr val="FF0000"/>
                </a:solidFill>
              </a:rPr>
              <a:t>culture has powerful environmental consequences</a:t>
            </a:r>
            <a:r>
              <a:rPr lang="en-US" dirty="0" smtClean="0"/>
              <a:t>. </a:t>
            </a:r>
          </a:p>
          <a:p>
            <a:pPr algn="just"/>
            <a:r>
              <a:rPr lang="en-US" dirty="0" smtClean="0"/>
              <a:t>What is “</a:t>
            </a:r>
            <a:r>
              <a:rPr lang="en-US" dirty="0" err="1" smtClean="0">
                <a:solidFill>
                  <a:srgbClr val="FF0000"/>
                </a:solidFill>
              </a:rPr>
              <a:t>good”is</a:t>
            </a:r>
            <a:r>
              <a:rPr lang="en-US" dirty="0" smtClean="0">
                <a:solidFill>
                  <a:srgbClr val="FF0000"/>
                </a:solidFill>
              </a:rPr>
              <a:t> growth—the </a:t>
            </a:r>
            <a:r>
              <a:rPr lang="en-US" dirty="0" smtClean="0"/>
              <a:t>economy getting bigger and bigger. More cars, bigger homes, more income, more </a:t>
            </a:r>
            <a:r>
              <a:rPr lang="en-US" dirty="0" smtClean="0">
                <a:solidFill>
                  <a:srgbClr val="FF0000"/>
                </a:solidFill>
              </a:rPr>
              <a:t>spending—the idea of more is at the heart of our cultural definition of living well </a:t>
            </a:r>
            <a:r>
              <a:rPr lang="en-US" dirty="0" smtClean="0"/>
              <a:t>(</a:t>
            </a:r>
            <a:r>
              <a:rPr lang="en-US" dirty="0" err="1" smtClean="0"/>
              <a:t>McKibben</a:t>
            </a:r>
            <a:r>
              <a:rPr lang="en-US" dirty="0" smtClean="0"/>
              <a:t>, 2007).</a:t>
            </a:r>
          </a:p>
          <a:p>
            <a:pPr algn="just"/>
            <a:endParaRPr lang="en-US" dirty="0" smtClean="0"/>
          </a:p>
          <a:p>
            <a:pPr algn="just"/>
            <a:r>
              <a:rPr lang="en-US" dirty="0" smtClean="0"/>
              <a:t> One of the reasons we define growth in positive terms is that we value material comfort, believing that money and the things it buys improve our lives. We also </a:t>
            </a:r>
            <a:r>
              <a:rPr lang="en-US" dirty="0" smtClean="0">
                <a:solidFill>
                  <a:srgbClr val="FF0000"/>
                </a:solidFill>
              </a:rPr>
              <a:t>believe in the idea of progress</a:t>
            </a:r>
            <a:r>
              <a:rPr lang="en-US" dirty="0" smtClean="0"/>
              <a:t>, thinking the future will be better than the present. In addition, we look to science to make our lives easier and more rewarding.</a:t>
            </a:r>
          </a:p>
          <a:p>
            <a:pPr algn="just"/>
            <a:endParaRPr lang="en-US" dirty="0" smtClean="0"/>
          </a:p>
          <a:p>
            <a:pPr algn="just"/>
            <a:r>
              <a:rPr lang="en-US" dirty="0" smtClean="0"/>
              <a:t>An optimistic view of the world, </a:t>
            </a:r>
            <a:r>
              <a:rPr lang="en-US" dirty="0" smtClean="0">
                <a:solidFill>
                  <a:srgbClr val="FF0000"/>
                </a:solidFill>
              </a:rPr>
              <a:t>the logic of growth holds </a:t>
            </a:r>
            <a:r>
              <a:rPr lang="en-US" dirty="0" smtClean="0"/>
              <a:t>that more powerful technology has improved our lives and new discoveries will continue to do so in the future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t>However, </a:t>
            </a:r>
            <a:r>
              <a:rPr lang="en-US" dirty="0" smtClean="0">
                <a:solidFill>
                  <a:srgbClr val="FF0000"/>
                </a:solidFill>
              </a:rPr>
              <a:t>“progress” </a:t>
            </a:r>
            <a:r>
              <a:rPr lang="en-US" dirty="0" smtClean="0"/>
              <a:t>can </a:t>
            </a:r>
            <a:r>
              <a:rPr lang="en-US" dirty="0" smtClean="0">
                <a:solidFill>
                  <a:srgbClr val="FF0000"/>
                </a:solidFill>
              </a:rPr>
              <a:t>lead to unexpected problems,</a:t>
            </a:r>
            <a:r>
              <a:rPr lang="en-US" dirty="0" smtClean="0"/>
              <a:t> including strain on the environment. </a:t>
            </a:r>
            <a:r>
              <a:rPr lang="en-US" dirty="0" smtClean="0">
                <a:solidFill>
                  <a:srgbClr val="FF0000"/>
                </a:solidFill>
              </a:rPr>
              <a:t>The logic of growth responds by arguing t</a:t>
            </a:r>
            <a:r>
              <a:rPr lang="en-US" dirty="0" smtClean="0"/>
              <a:t>hat </a:t>
            </a:r>
            <a:r>
              <a:rPr lang="en-US" dirty="0" smtClean="0">
                <a:solidFill>
                  <a:srgbClr val="00B050"/>
                </a:solidFill>
              </a:rPr>
              <a:t>people (especially scientists and other technology experts) will find a way out of any problem </a:t>
            </a:r>
            <a:r>
              <a:rPr lang="en-US" dirty="0" smtClean="0"/>
              <a:t>that growth places in our path. </a:t>
            </a:r>
          </a:p>
          <a:p>
            <a:pPr algn="just"/>
            <a:r>
              <a:rPr lang="en-US" dirty="0" smtClean="0"/>
              <a:t>For example</a:t>
            </a:r>
            <a:r>
              <a:rPr lang="en-US" dirty="0" smtClean="0">
                <a:solidFill>
                  <a:srgbClr val="FF0000"/>
                </a:solidFill>
              </a:rPr>
              <a:t>, before the world runs short of oil, we will come up with hydrogen, solar, or nuclear engines or some other as yet unknown technology to meet the world’s energy needs</a:t>
            </a:r>
            <a:r>
              <a:rPr lang="en-US" dirty="0" smtClean="0"/>
              <a:t>.</a:t>
            </a:r>
          </a:p>
          <a:p>
            <a:pPr algn="just"/>
            <a:r>
              <a:rPr lang="en-US" dirty="0" smtClean="0">
                <a:solidFill>
                  <a:srgbClr val="FF0000"/>
                </a:solidFill>
              </a:rPr>
              <a:t>Environmentalists counter </a:t>
            </a:r>
            <a:r>
              <a:rPr lang="en-US" dirty="0" smtClean="0"/>
              <a:t>that the logic of growth is flawed because it assumes that </a:t>
            </a:r>
            <a:r>
              <a:rPr lang="en-US" dirty="0" smtClean="0">
                <a:solidFill>
                  <a:srgbClr val="FF0000"/>
                </a:solidFill>
              </a:rPr>
              <a:t>natural resources </a:t>
            </a:r>
            <a:r>
              <a:rPr lang="en-US" dirty="0" smtClean="0"/>
              <a:t>such as oil, clean air, fresh water, and topsoil will always be </a:t>
            </a:r>
            <a:r>
              <a:rPr lang="en-US" dirty="0" smtClean="0">
                <a:solidFill>
                  <a:srgbClr val="FF0000"/>
                </a:solidFill>
              </a:rPr>
              <a:t>plentiful. </a:t>
            </a:r>
          </a:p>
          <a:p>
            <a:pPr algn="just"/>
            <a:r>
              <a:rPr lang="en-US" dirty="0" smtClean="0">
                <a:solidFill>
                  <a:srgbClr val="FF0000"/>
                </a:solidFill>
              </a:rPr>
              <a:t>Environmentalists counter </a:t>
            </a:r>
            <a:r>
              <a:rPr lang="en-US" dirty="0" smtClean="0"/>
              <a:t>that the logic of growth is flawed because it assumes that natural resources such as oil, clean air, fresh water, and topsoil will always be plentiful</a:t>
            </a: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t>We can and will </a:t>
            </a:r>
            <a:r>
              <a:rPr lang="en-US" dirty="0" smtClean="0">
                <a:solidFill>
                  <a:srgbClr val="FF0000"/>
                </a:solidFill>
              </a:rPr>
              <a:t>exhaust</a:t>
            </a:r>
            <a:r>
              <a:rPr lang="en-US" dirty="0" smtClean="0"/>
              <a:t> these </a:t>
            </a:r>
            <a:r>
              <a:rPr lang="en-US" dirty="0" smtClean="0">
                <a:solidFill>
                  <a:srgbClr val="FF0000"/>
                </a:solidFill>
              </a:rPr>
              <a:t>finite resources </a:t>
            </a:r>
            <a:r>
              <a:rPr lang="en-US" dirty="0" smtClean="0"/>
              <a:t>If we continue to pursue growth at any cost.</a:t>
            </a:r>
          </a:p>
          <a:p>
            <a:pPr algn="just"/>
            <a:r>
              <a:rPr lang="en-US" dirty="0" smtClean="0">
                <a:solidFill>
                  <a:srgbClr val="FF0000"/>
                </a:solidFill>
              </a:rPr>
              <a:t>Echoing Malthus</a:t>
            </a:r>
            <a:r>
              <a:rPr lang="en-US" dirty="0" smtClean="0"/>
              <a:t>, </a:t>
            </a:r>
            <a:r>
              <a:rPr lang="en-US" dirty="0" smtClean="0">
                <a:solidFill>
                  <a:srgbClr val="00B050"/>
                </a:solidFill>
              </a:rPr>
              <a:t>environmentalists warn </a:t>
            </a:r>
            <a:r>
              <a:rPr lang="en-US" dirty="0" smtClean="0"/>
              <a:t>that if we call on Earth to support increasing numbers of people, we will surely deplete finite resources, </a:t>
            </a:r>
            <a:r>
              <a:rPr lang="en-US" dirty="0" smtClean="0">
                <a:solidFill>
                  <a:srgbClr val="00B050"/>
                </a:solidFill>
              </a:rPr>
              <a:t>destroying the environment—and ourselves—in the process</a:t>
            </a:r>
            <a:r>
              <a:rPr lang="en-US" dirty="0" smtClean="0"/>
              <a:t>.</a:t>
            </a:r>
          </a:p>
          <a:p>
            <a:pPr algn="just"/>
            <a:r>
              <a:rPr lang="en-US" dirty="0" smtClean="0"/>
              <a:t>The most important insight </a:t>
            </a:r>
            <a:r>
              <a:rPr lang="en-US" dirty="0" smtClean="0">
                <a:solidFill>
                  <a:srgbClr val="00B050"/>
                </a:solidFill>
              </a:rPr>
              <a:t>sociology offers </a:t>
            </a:r>
            <a:r>
              <a:rPr lang="en-US" dirty="0" smtClean="0"/>
              <a:t>about our physical world is that </a:t>
            </a:r>
            <a:r>
              <a:rPr lang="en-US" dirty="0" smtClean="0">
                <a:solidFill>
                  <a:srgbClr val="00B050"/>
                </a:solidFill>
              </a:rPr>
              <a:t>environmental problems do not simply “happen</a:t>
            </a:r>
            <a:r>
              <a:rPr lang="en-US" dirty="0" smtClean="0"/>
              <a:t>.” Rather, the state of </a:t>
            </a:r>
            <a:r>
              <a:rPr lang="en-US" dirty="0" smtClean="0">
                <a:solidFill>
                  <a:srgbClr val="7030A0"/>
                </a:solidFill>
              </a:rPr>
              <a:t>the natural environment reflects the ways in which social life is organized—how people live and what they think is important. </a:t>
            </a:r>
          </a:p>
          <a:p>
            <a:pPr algn="just"/>
            <a:r>
              <a:rPr lang="en-US" dirty="0" smtClean="0"/>
              <a:t>The greater the technological power of a society, the greater that society’s ability to threaten the natural environment.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7030A0"/>
                </a:solidFill>
              </a:rPr>
              <a:t>The Limits to Growth</a:t>
            </a:r>
            <a:endParaRPr lang="en-US" b="1" dirty="0">
              <a:solidFill>
                <a:srgbClr val="7030A0"/>
              </a:solidFill>
            </a:endParaRP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smtClean="0"/>
              <a:t>If we cannot invent our way out of the problems created by the logic of growth, perhaps we </a:t>
            </a:r>
            <a:r>
              <a:rPr lang="en-US" dirty="0" smtClean="0">
                <a:solidFill>
                  <a:srgbClr val="7030A0"/>
                </a:solidFill>
              </a:rPr>
              <a:t>need another way of thinking about the world</a:t>
            </a:r>
            <a:r>
              <a:rPr lang="en-US" dirty="0" smtClean="0"/>
              <a:t>. </a:t>
            </a:r>
            <a:r>
              <a:rPr lang="en-US" dirty="0" smtClean="0">
                <a:solidFill>
                  <a:srgbClr val="FF0000"/>
                </a:solidFill>
              </a:rPr>
              <a:t>Environmentalists therefore counter that growth must have limits</a:t>
            </a:r>
            <a:r>
              <a:rPr lang="en-US" dirty="0" smtClean="0"/>
              <a:t>. Stated simply, the limits-to-growth thesis is that humanity must put in place </a:t>
            </a:r>
            <a:r>
              <a:rPr lang="en-US" dirty="0" smtClean="0">
                <a:solidFill>
                  <a:srgbClr val="FF0000"/>
                </a:solidFill>
              </a:rPr>
              <a:t>policies to control the growth of population, production, and use of resources in order to avoid environmental collapse. </a:t>
            </a:r>
          </a:p>
          <a:p>
            <a:pPr algn="just"/>
            <a:r>
              <a:rPr lang="en-US" dirty="0" smtClean="0"/>
              <a:t>In </a:t>
            </a:r>
            <a:r>
              <a:rPr lang="en-US" dirty="0" smtClean="0">
                <a:solidFill>
                  <a:srgbClr val="FF0000"/>
                </a:solidFill>
              </a:rPr>
              <a:t>The Limits to Growth, a controversial book</a:t>
            </a:r>
            <a:r>
              <a:rPr lang="en-US" dirty="0" smtClean="0"/>
              <a:t> that was influential in launching the environmental movement, </a:t>
            </a:r>
            <a:r>
              <a:rPr lang="en-US" dirty="0" err="1" smtClean="0"/>
              <a:t>Donella</a:t>
            </a:r>
            <a:r>
              <a:rPr lang="en-US" dirty="0" smtClean="0"/>
              <a:t> Meadows and her colleagues (1972) used a </a:t>
            </a:r>
            <a:r>
              <a:rPr lang="en-US" dirty="0" smtClean="0">
                <a:solidFill>
                  <a:srgbClr val="FF0000"/>
                </a:solidFill>
              </a:rPr>
              <a:t>computer model to calculate the planet’s available resources, rates of population growth, amount of land available for cultivation, levels of industrial and food production, and amount of pollutants released into the atmosphere.</a:t>
            </a:r>
            <a:endParaRPr lang="en-US"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dirty="0" smtClean="0"/>
              <a:t>the conclusions of the study call for serious consideration. First, the authors claim that we are </a:t>
            </a:r>
            <a:r>
              <a:rPr lang="en-US" dirty="0" smtClean="0">
                <a:solidFill>
                  <a:srgbClr val="FF0000"/>
                </a:solidFill>
              </a:rPr>
              <a:t>quickly consuming Earth’s finite resources. Supplies of oil, natu</a:t>
            </a:r>
            <a:r>
              <a:rPr lang="en-US" dirty="0" smtClean="0"/>
              <a:t>ral gas, and other energy sources are declining and will continue to drop, a little faster or slower depending on the conservation policies of rich nations and the speed with which other nations such as India and China continue to industrialize. </a:t>
            </a:r>
            <a:r>
              <a:rPr lang="en-US" dirty="0" smtClean="0">
                <a:solidFill>
                  <a:srgbClr val="FF0000"/>
                </a:solidFill>
              </a:rPr>
              <a:t>Within the next 100 years, resources will run out, crippling industrial output and causing a decline in food </a:t>
            </a:r>
            <a:r>
              <a:rPr lang="en-US" dirty="0" smtClean="0"/>
              <a:t>production. This limits-to-growth theory shares </a:t>
            </a:r>
            <a:r>
              <a:rPr lang="en-US" dirty="0" smtClean="0">
                <a:solidFill>
                  <a:srgbClr val="FF0000"/>
                </a:solidFill>
              </a:rPr>
              <a:t>Malthus’s pessimism about </a:t>
            </a:r>
            <a:r>
              <a:rPr lang="en-US" dirty="0" smtClean="0"/>
              <a:t>the future. People who accept it doubt that current patterns of life are sustainable for even another century. </a:t>
            </a:r>
          </a:p>
          <a:p>
            <a:pPr algn="just"/>
            <a:r>
              <a:rPr lang="en-US" dirty="0" smtClean="0">
                <a:solidFill>
                  <a:srgbClr val="FF0000"/>
                </a:solidFill>
              </a:rPr>
              <a:t>Perhaps we all can learn to live with less. </a:t>
            </a:r>
            <a:r>
              <a:rPr lang="en-US" dirty="0" smtClean="0"/>
              <a:t>This may not be as hard as you might think: </a:t>
            </a:r>
            <a:r>
              <a:rPr lang="en-US" dirty="0" smtClean="0">
                <a:solidFill>
                  <a:srgbClr val="FF0000"/>
                </a:solidFill>
              </a:rPr>
              <a:t>Research shows, for example, that an increase in material consumption in recent decades has not brought an increase in levels of personal happiness </a:t>
            </a:r>
            <a:r>
              <a:rPr lang="en-US" dirty="0" smtClean="0"/>
              <a:t>(D. G. Myers, 2000). In the end, environmentalists warn, either make fundamental changes in how we live, placing less strain on the natural environment.</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Basic demographic concepts</a:t>
            </a:r>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smtClean="0"/>
              <a:t>The study of human population begins with </a:t>
            </a:r>
            <a:r>
              <a:rPr lang="en-US" dirty="0" smtClean="0">
                <a:solidFill>
                  <a:srgbClr val="FF0000"/>
                </a:solidFill>
              </a:rPr>
              <a:t>how many people are born.</a:t>
            </a:r>
            <a:r>
              <a:rPr lang="en-US" b="1" dirty="0" smtClean="0">
                <a:solidFill>
                  <a:srgbClr val="7030A0"/>
                </a:solidFill>
              </a:rPr>
              <a:t> </a:t>
            </a:r>
          </a:p>
          <a:p>
            <a:pPr algn="just"/>
            <a:r>
              <a:rPr lang="en-US" b="1" dirty="0" smtClean="0">
                <a:solidFill>
                  <a:srgbClr val="7030A0"/>
                </a:solidFill>
              </a:rPr>
              <a:t>Fertility:-----</a:t>
            </a:r>
            <a:r>
              <a:rPr lang="en-US" dirty="0" smtClean="0"/>
              <a:t> is the </a:t>
            </a:r>
            <a:r>
              <a:rPr lang="en-US" dirty="0" smtClean="0">
                <a:solidFill>
                  <a:srgbClr val="7030A0"/>
                </a:solidFill>
              </a:rPr>
              <a:t>incidence of childbearing in a country’s population</a:t>
            </a:r>
            <a:r>
              <a:rPr lang="en-US" dirty="0" smtClean="0"/>
              <a:t>. During her childbearing years, from the onset of </a:t>
            </a:r>
            <a:r>
              <a:rPr lang="en-US" dirty="0" smtClean="0">
                <a:solidFill>
                  <a:srgbClr val="00B050"/>
                </a:solidFill>
              </a:rPr>
              <a:t>menstruation</a:t>
            </a:r>
            <a:r>
              <a:rPr lang="en-US" dirty="0" smtClean="0"/>
              <a:t> (typically in the early teens) to </a:t>
            </a:r>
            <a:r>
              <a:rPr lang="en-US" dirty="0" smtClean="0">
                <a:solidFill>
                  <a:srgbClr val="00B050"/>
                </a:solidFill>
              </a:rPr>
              <a:t>menopause</a:t>
            </a:r>
            <a:r>
              <a:rPr lang="en-US" dirty="0" smtClean="0"/>
              <a:t> (usually in the late forties), a </a:t>
            </a:r>
            <a:r>
              <a:rPr lang="en-US" dirty="0" smtClean="0">
                <a:solidFill>
                  <a:srgbClr val="7030A0"/>
                </a:solidFill>
              </a:rPr>
              <a:t>woman is capable </a:t>
            </a:r>
            <a:r>
              <a:rPr lang="en-US" dirty="0" smtClean="0"/>
              <a:t>of bearing more than </a:t>
            </a:r>
            <a:r>
              <a:rPr lang="en-US" dirty="0" smtClean="0">
                <a:solidFill>
                  <a:srgbClr val="00B050"/>
                </a:solidFill>
              </a:rPr>
              <a:t>twenty children</a:t>
            </a:r>
            <a:r>
              <a:rPr lang="en-US" dirty="0" smtClean="0"/>
              <a:t>. But </a:t>
            </a:r>
            <a:r>
              <a:rPr lang="en-US" dirty="0" smtClean="0">
                <a:solidFill>
                  <a:srgbClr val="00B050"/>
                </a:solidFill>
              </a:rPr>
              <a:t>fecundity</a:t>
            </a:r>
            <a:r>
              <a:rPr lang="en-US" dirty="0" smtClean="0"/>
              <a:t>, or maximum possible childbearing, is sharply </a:t>
            </a:r>
            <a:r>
              <a:rPr lang="en-US" dirty="0" smtClean="0">
                <a:solidFill>
                  <a:srgbClr val="FF0000"/>
                </a:solidFill>
              </a:rPr>
              <a:t>reduced by </a:t>
            </a:r>
            <a:r>
              <a:rPr lang="en-US" dirty="0" smtClean="0">
                <a:solidFill>
                  <a:srgbClr val="7030A0"/>
                </a:solidFill>
              </a:rPr>
              <a:t>cultural norms, finances, and personal choice.</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Solid Waste: The Disposable Society</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r>
              <a:rPr lang="en-US" dirty="0" smtClean="0"/>
              <a:t>Across the United States, people generate a massive amount of solid </a:t>
            </a:r>
            <a:r>
              <a:rPr lang="en-US" dirty="0" smtClean="0">
                <a:solidFill>
                  <a:srgbClr val="FF0000"/>
                </a:solidFill>
              </a:rPr>
              <a:t>waste—about 1.3 billion pounds every day</a:t>
            </a:r>
            <a:r>
              <a:rPr lang="en-US" dirty="0" smtClean="0"/>
              <a:t>. the United States has become a disposable society. Manufacturers market soft drinks, beer, and fruit juices in aluminum cans, glass jars, and plastic containers, which not </a:t>
            </a:r>
            <a:r>
              <a:rPr lang="en-US" dirty="0" smtClean="0">
                <a:solidFill>
                  <a:srgbClr val="FF0000"/>
                </a:solidFill>
              </a:rPr>
              <a:t>only consume finite resources but also generate mountains of solid waste</a:t>
            </a:r>
            <a:r>
              <a:rPr lang="en-US" dirty="0" smtClean="0"/>
              <a:t>. Then there are countless items intentionally designed to be disposable: pens, razors, flashlights, batteries, even cameras. </a:t>
            </a:r>
          </a:p>
          <a:p>
            <a:pPr algn="just"/>
            <a:r>
              <a:rPr lang="en-US" dirty="0" smtClean="0"/>
              <a:t>Other products, from </a:t>
            </a:r>
            <a:r>
              <a:rPr lang="en-US" dirty="0" smtClean="0">
                <a:solidFill>
                  <a:srgbClr val="FF0000"/>
                </a:solidFill>
              </a:rPr>
              <a:t>light bulbs to automobiles, are designed to have a limited useful life and then become unwanted junk</a:t>
            </a:r>
            <a:r>
              <a:rPr lang="en-US" dirty="0" smtClean="0"/>
              <a:t>. Living in a rich society, the average person in the </a:t>
            </a:r>
            <a:r>
              <a:rPr lang="en-US" dirty="0" smtClean="0">
                <a:solidFill>
                  <a:srgbClr val="FF0000"/>
                </a:solidFill>
              </a:rPr>
              <a:t>United States consumes about 500 times more energy, plastics, lumber, water, and other resources than someone living in a low-income country such as Bangladesh or Tanzania </a:t>
            </a:r>
            <a:r>
              <a:rPr lang="en-US" dirty="0" smtClean="0"/>
              <a:t>and nearly twice as much as people in some other high-income countries such as Sweden and Japan.</a:t>
            </a:r>
          </a:p>
          <a:p>
            <a:pPr algn="just"/>
            <a:endParaRPr lang="en-US" dirty="0" smtClean="0"/>
          </a:p>
          <a:p>
            <a:pPr algn="just"/>
            <a:r>
              <a:rPr lang="en-US" dirty="0" smtClean="0">
                <a:solidFill>
                  <a:srgbClr val="00B050"/>
                </a:solidFill>
              </a:rPr>
              <a:t>We like to say that we throw things “away.” But most of our solid waste never goes away. </a:t>
            </a:r>
            <a:r>
              <a:rPr lang="en-US" dirty="0" smtClean="0"/>
              <a:t>Tens of millions of tires, diapers, and other items we bury in landfills each year do not decompose but will remain as an unwelcome legacy for future generations.</a:t>
            </a:r>
            <a:endParaRPr lang="en-US" dirty="0">
              <a:solidFill>
                <a:srgbClr val="00B05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en-US" dirty="0" smtClean="0"/>
              <a:t>Environmentalists argue that we should address the problem of solid waste by doing what many of our </a:t>
            </a:r>
            <a:r>
              <a:rPr lang="en-US" dirty="0" smtClean="0">
                <a:solidFill>
                  <a:srgbClr val="FF0000"/>
                </a:solidFill>
              </a:rPr>
              <a:t>grandparents did: Use less and turn “waste” into a resource</a:t>
            </a:r>
            <a:r>
              <a:rPr lang="en-US" dirty="0" smtClean="0"/>
              <a:t>. Part of the </a:t>
            </a:r>
            <a:r>
              <a:rPr lang="en-US" dirty="0" smtClean="0">
                <a:solidFill>
                  <a:srgbClr val="FF0000"/>
                </a:solidFill>
              </a:rPr>
              <a:t>solution is recycling</a:t>
            </a:r>
            <a:r>
              <a:rPr lang="en-US" dirty="0" smtClean="0"/>
              <a:t>, reusing resources we would otherwise discard. Recycling is an accepted practice in Japan and many other nations, and it is becoming more common in the United States, where we now reuse about one-third of waste materials (U.S.</a:t>
            </a:r>
            <a:r>
              <a:rPr lang="en-US" dirty="0" smtClean="0">
                <a:solidFill>
                  <a:srgbClr val="FF0000"/>
                </a:solidFill>
              </a:rPr>
              <a:t> Environmental Protection Agency, 2010). The share </a:t>
            </a:r>
            <a:r>
              <a:rPr lang="en-US" dirty="0" smtClean="0"/>
              <a:t>is increasing as laws require the recovery and reuse of certain materials such as glass bottles and aluminum cans and as the business of </a:t>
            </a:r>
            <a:r>
              <a:rPr lang="en-US" dirty="0" smtClean="0">
                <a:solidFill>
                  <a:srgbClr val="FF0000"/>
                </a:solidFill>
              </a:rPr>
              <a:t>recycling becomes more profitable</a:t>
            </a:r>
            <a:r>
              <a:rPr lang="en-US" dirty="0" smtClean="0"/>
              <a: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Water and Air</a:t>
            </a:r>
            <a:endParaRPr lang="en-US" b="1"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Oceans, lakes, and streams are the lifeblood of the global ecosystem. Humans depend on water for drinking, bathing, cooking, cleaning, recreation, and Two major concerns about water, then, are supply and pollution.ost of other activities. </a:t>
            </a:r>
          </a:p>
          <a:p>
            <a:pPr algn="just"/>
            <a:r>
              <a:rPr lang="en-US" dirty="0" smtClean="0"/>
              <a:t>According to what scientists call the hydrologic cycle, Earth naturally recycles water and refreshes the land.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en-US" dirty="0" smtClean="0"/>
              <a:t>Less than one-tenth of 1 percent of Earth’s water is suitable for drinking. Across northern Africa and the Middle East, as </a:t>
            </a:r>
            <a:r>
              <a:rPr lang="en-US" dirty="0" smtClean="0">
                <a:solidFill>
                  <a:srgbClr val="FF0000"/>
                </a:solidFill>
              </a:rPr>
              <a:t>many as 1 billion people may lack the water they need for irrigation and drinking by 2030</a:t>
            </a:r>
            <a:r>
              <a:rPr lang="en-US" dirty="0" smtClean="0"/>
              <a:t>. From another angle, by this time </a:t>
            </a:r>
            <a:r>
              <a:rPr lang="en-US" dirty="0" smtClean="0">
                <a:solidFill>
                  <a:srgbClr val="FF0000"/>
                </a:solidFill>
              </a:rPr>
              <a:t>the world will be able to provide 40 percent less water than the planet requires </a:t>
            </a:r>
            <a:r>
              <a:rPr lang="en-US" dirty="0" smtClean="0"/>
              <a:t>(United Nations Environmental </a:t>
            </a:r>
            <a:r>
              <a:rPr lang="en-US" dirty="0" err="1" smtClean="0"/>
              <a:t>Programme</a:t>
            </a:r>
            <a:r>
              <a:rPr lang="en-US" dirty="0" smtClean="0"/>
              <a:t>, 2008; Walsh, 2009). </a:t>
            </a:r>
          </a:p>
          <a:p>
            <a:pPr algn="just"/>
            <a:r>
              <a:rPr lang="en-US" dirty="0" smtClean="0">
                <a:solidFill>
                  <a:srgbClr val="FF0000"/>
                </a:solidFill>
              </a:rPr>
              <a:t>People are using groundwater faster than it can be replenished naturally</a:t>
            </a:r>
            <a:r>
              <a:rPr lang="en-US" dirty="0" smtClean="0"/>
              <a:t>. In the </a:t>
            </a:r>
            <a:r>
              <a:rPr lang="en-US" dirty="0" smtClean="0">
                <a:solidFill>
                  <a:srgbClr val="FF0000"/>
                </a:solidFill>
              </a:rPr>
              <a:t>Tamil Nadu </a:t>
            </a:r>
            <a:r>
              <a:rPr lang="en-US" dirty="0" smtClean="0"/>
              <a:t>region of southern India, for example, so much groundwater is being used that the water table has fallen </a:t>
            </a:r>
            <a:r>
              <a:rPr lang="en-US" dirty="0" smtClean="0">
                <a:solidFill>
                  <a:srgbClr val="FF0000"/>
                </a:solidFill>
              </a:rPr>
              <a:t>100 feet over the last several decades. </a:t>
            </a:r>
          </a:p>
          <a:p>
            <a:pPr algn="just"/>
            <a:endParaRPr 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solidFill>
                  <a:srgbClr val="FF0000"/>
                </a:solidFill>
              </a:rPr>
              <a:t>households</a:t>
            </a:r>
            <a:r>
              <a:rPr lang="en-US" dirty="0" smtClean="0"/>
              <a:t> around the world account </a:t>
            </a:r>
            <a:r>
              <a:rPr lang="en-US" dirty="0" smtClean="0">
                <a:solidFill>
                  <a:srgbClr val="FF0000"/>
                </a:solidFill>
              </a:rPr>
              <a:t>for just 10 percent of water use.</a:t>
            </a:r>
            <a:r>
              <a:rPr lang="en-US" dirty="0" smtClean="0"/>
              <a:t> It is even more crucial that we curb water consumption by </a:t>
            </a:r>
            <a:r>
              <a:rPr lang="en-US" dirty="0" smtClean="0">
                <a:solidFill>
                  <a:srgbClr val="FF0000"/>
                </a:solidFill>
              </a:rPr>
              <a:t>industry</a:t>
            </a:r>
            <a:r>
              <a:rPr lang="en-US" dirty="0" smtClean="0"/>
              <a:t>, which uses </a:t>
            </a:r>
            <a:r>
              <a:rPr lang="en-US" dirty="0" smtClean="0">
                <a:solidFill>
                  <a:srgbClr val="FF0000"/>
                </a:solidFill>
              </a:rPr>
              <a:t>20 percent of the global total, and farming, which consumes 70 percent of the </a:t>
            </a:r>
            <a:r>
              <a:rPr lang="en-US" dirty="0" smtClean="0"/>
              <a:t>total for </a:t>
            </a:r>
            <a:r>
              <a:rPr lang="en-US" dirty="0" smtClean="0">
                <a:solidFill>
                  <a:srgbClr val="FF0000"/>
                </a:solidFill>
              </a:rPr>
              <a:t>irrigation. </a:t>
            </a:r>
          </a:p>
          <a:p>
            <a:r>
              <a:rPr lang="en-US" dirty="0" smtClean="0"/>
              <a:t>Perhaps new </a:t>
            </a:r>
            <a:r>
              <a:rPr lang="en-US" dirty="0" smtClean="0">
                <a:solidFill>
                  <a:srgbClr val="FF0000"/>
                </a:solidFill>
              </a:rPr>
              <a:t>irrigation technology will reduce the future demand for water</a:t>
            </a:r>
            <a:r>
              <a:rPr lang="en-US" dirty="0" smtClean="0"/>
              <a:t>. But here </a:t>
            </a:r>
            <a:r>
              <a:rPr lang="en-US" dirty="0" err="1" smtClean="0">
                <a:solidFill>
                  <a:srgbClr val="FF0000"/>
                </a:solidFill>
              </a:rPr>
              <a:t>again,we</a:t>
            </a:r>
            <a:r>
              <a:rPr lang="en-US" dirty="0" smtClean="0">
                <a:solidFill>
                  <a:srgbClr val="FF0000"/>
                </a:solidFill>
              </a:rPr>
              <a:t> see how population increase, as well as economic growth, strains our ecosystem</a:t>
            </a:r>
            <a:r>
              <a:rPr lang="en-US" dirty="0" smtClean="0"/>
              <a:t> (United Nations World Water Assessment </a:t>
            </a:r>
            <a:r>
              <a:rPr lang="en-US" dirty="0" err="1" smtClean="0"/>
              <a:t>Programme</a:t>
            </a:r>
            <a:r>
              <a:rPr lang="en-US" dirty="0" smtClean="0"/>
              <a:t>, 2009; U.S. Geological Survey, 2009; Solomon, 2010).</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Water Pollution </a:t>
            </a:r>
            <a:r>
              <a:rPr lang="en-US" dirty="0" smtClean="0"/>
              <a:t/>
            </a:r>
            <a:br>
              <a:rPr lang="en-US" dirty="0" smtClean="0"/>
            </a:br>
            <a:endParaRPr lang="en-US" dirty="0" smtClean="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smtClean="0"/>
              <a:t>In large </a:t>
            </a:r>
            <a:r>
              <a:rPr lang="en-US" dirty="0" smtClean="0">
                <a:solidFill>
                  <a:srgbClr val="FF0000"/>
                </a:solidFill>
              </a:rPr>
              <a:t>cities from Mexico City to Cairo to Shanghai, many people have no choice but to drink contaminated water</a:t>
            </a:r>
            <a:r>
              <a:rPr lang="en-US" dirty="0" smtClean="0"/>
              <a:t>. </a:t>
            </a:r>
            <a:r>
              <a:rPr lang="en-US" dirty="0" smtClean="0">
                <a:solidFill>
                  <a:srgbClr val="00B050"/>
                </a:solidFill>
              </a:rPr>
              <a:t>Infectious diseases such as typhoid, cholera, and dysentery, all caused by waterborne microorganisms, spread rapidly through these populations</a:t>
            </a:r>
            <a:r>
              <a:rPr lang="en-US" dirty="0" smtClean="0"/>
              <a:t>. Besides ensuring ample supplies of water, then, we must also protect the quality of water.</a:t>
            </a:r>
          </a:p>
          <a:p>
            <a:pPr algn="just"/>
            <a:r>
              <a:rPr lang="en-US" dirty="0" smtClean="0"/>
              <a:t>Across the United States</a:t>
            </a:r>
            <a:r>
              <a:rPr lang="en-US" dirty="0" smtClean="0">
                <a:solidFill>
                  <a:srgbClr val="00B050"/>
                </a:solidFill>
              </a:rPr>
              <a:t>, rivers and streams absorb hundreds of millions of pounds of toxic waste </a:t>
            </a:r>
            <a:r>
              <a:rPr lang="en-US" dirty="0" smtClean="0"/>
              <a:t>each year. This pollution results not just from intentional dumping but also from the runoff of agricultural </a:t>
            </a:r>
            <a:r>
              <a:rPr lang="en-US" dirty="0" smtClean="0">
                <a:solidFill>
                  <a:srgbClr val="00B050"/>
                </a:solidFill>
              </a:rPr>
              <a:t>fertilizers and lawn chemicals. </a:t>
            </a:r>
          </a:p>
          <a:p>
            <a:pPr algn="just"/>
            <a:r>
              <a:rPr lang="en-US" dirty="0" smtClean="0"/>
              <a:t>British </a:t>
            </a:r>
            <a:r>
              <a:rPr lang="en-US" dirty="0" smtClean="0">
                <a:solidFill>
                  <a:srgbClr val="00B050"/>
                </a:solidFill>
              </a:rPr>
              <a:t>power plants have caused acid rain that has devastated forests and fish in Norway and Sweden, up to 1,000 miles to the northeast. </a:t>
            </a:r>
            <a:endParaRPr lang="en-US" dirty="0">
              <a:solidFill>
                <a:srgbClr val="00B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Air Pollution </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r>
              <a:rPr lang="en-US" dirty="0" smtClean="0"/>
              <a:t>One of the unexpected consequences of industrial technology, especially the factory and the motor vehicle, has been a decline in air quality. </a:t>
            </a:r>
            <a:r>
              <a:rPr lang="en-US" dirty="0" smtClean="0">
                <a:solidFill>
                  <a:srgbClr val="00B050"/>
                </a:solidFill>
              </a:rPr>
              <a:t>In London in the mid-twentieth century, factory smokestacks, automobiles, and coal fires used to heat homes all added up to probably the worst urban air quality the world has ever known.</a:t>
            </a:r>
          </a:p>
          <a:p>
            <a:pPr algn="just"/>
            <a:r>
              <a:rPr lang="en-US" dirty="0" smtClean="0"/>
              <a:t>Air quality improved in the final decades of the twentieth century. </a:t>
            </a:r>
            <a:r>
              <a:rPr lang="en-US" dirty="0" smtClean="0">
                <a:solidFill>
                  <a:srgbClr val="00B050"/>
                </a:solidFill>
              </a:rPr>
              <a:t>Rich nations passed laws </a:t>
            </a:r>
            <a:r>
              <a:rPr lang="en-US" dirty="0" smtClean="0"/>
              <a:t>that banned high-pollution heating, including the coal fires that choked London. </a:t>
            </a:r>
          </a:p>
          <a:p>
            <a:pPr algn="just"/>
            <a:r>
              <a:rPr lang="en-US" dirty="0" smtClean="0"/>
              <a:t>If high-income </a:t>
            </a:r>
            <a:r>
              <a:rPr lang="en-US" dirty="0" smtClean="0">
                <a:solidFill>
                  <a:srgbClr val="FF0000"/>
                </a:solidFill>
              </a:rPr>
              <a:t>countries can breathe a bit more easily than they once did, the problem of air pollution in poor societies is becoming more serious</a:t>
            </a:r>
            <a:r>
              <a:rPr lang="en-US" dirty="0" smtClean="0"/>
              <a:t>. One reason is that people in low-income countries still rely on wood, </a:t>
            </a:r>
            <a:r>
              <a:rPr lang="en-US" dirty="0" smtClean="0">
                <a:solidFill>
                  <a:srgbClr val="FF0000"/>
                </a:solidFill>
              </a:rPr>
              <a:t>coal, peat, and other “dirty” fuels to cook their food and heat their homes</a:t>
            </a:r>
            <a:r>
              <a:rPr lang="en-US" dirty="0" smtClean="0"/>
              <a:t>.</a:t>
            </a:r>
            <a:endParaRPr lang="en-US" dirty="0">
              <a:solidFill>
                <a:srgbClr val="00B05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Environmental Racism</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smtClean="0"/>
              <a:t>Conflict theory has given rise to </a:t>
            </a:r>
            <a:r>
              <a:rPr lang="en-US" dirty="0" smtClean="0">
                <a:solidFill>
                  <a:srgbClr val="FF0000"/>
                </a:solidFill>
              </a:rPr>
              <a:t>the concept of environmental racism, patterns of development that expose poor people, especially minorities, to environmental hazards.</a:t>
            </a:r>
            <a:r>
              <a:rPr lang="en-US" dirty="0" smtClean="0"/>
              <a:t> </a:t>
            </a:r>
          </a:p>
          <a:p>
            <a:pPr algn="just"/>
            <a:r>
              <a:rPr lang="en-US" dirty="0" smtClean="0"/>
              <a:t>Historically, factories that spew pollution have stood near neighborhoods of the poor and people of color. Why? </a:t>
            </a:r>
            <a:r>
              <a:rPr lang="en-US" dirty="0" smtClean="0">
                <a:solidFill>
                  <a:srgbClr val="FF0000"/>
                </a:solidFill>
              </a:rPr>
              <a:t>In part, the poor themselves were drawn to factories in search of work</a:t>
            </a:r>
            <a:r>
              <a:rPr lang="en-US" dirty="0" smtClean="0"/>
              <a:t>, and their low incomes often meant they could afford housing only in undesirable neighborhoods. </a:t>
            </a:r>
          </a:p>
          <a:p>
            <a:pPr algn="just"/>
            <a:r>
              <a:rPr lang="en-US" dirty="0" smtClean="0">
                <a:solidFill>
                  <a:srgbClr val="FF0000"/>
                </a:solidFill>
              </a:rPr>
              <a:t>Nobody wants a factory or dump nearby, but the poor have little power to resist</a:t>
            </a:r>
            <a:r>
              <a:rPr lang="en-US" dirty="0" smtClean="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b="1" dirty="0" smtClean="0"/>
              <a:t>Looking Ahead: Toward a Sustainable Society and World</a:t>
            </a:r>
            <a:endParaRPr lang="en-US" sz="3200" b="1"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lgn="just"/>
            <a:r>
              <a:rPr lang="en-US" dirty="0" smtClean="0"/>
              <a:t>Earth’s population has reached record levels because birth rates remain high in poor nations and death rates have fallen just about everywhere. Reducing fertility will remain a pressing need throughout this century. Even with some recent decline in the rate of population increase, </a:t>
            </a:r>
            <a:r>
              <a:rPr lang="en-US" dirty="0" smtClean="0">
                <a:solidFill>
                  <a:srgbClr val="FF0000"/>
                </a:solidFill>
              </a:rPr>
              <a:t>the nightmare Thomas Malthus described is still a real possibility, as the Sociology in Focus box </a:t>
            </a:r>
            <a:r>
              <a:rPr lang="en-US" dirty="0" smtClean="0">
                <a:solidFill>
                  <a:srgbClr val="FF0000"/>
                </a:solidFill>
              </a:rPr>
              <a:t>explains.</a:t>
            </a:r>
          </a:p>
          <a:p>
            <a:pPr algn="just"/>
            <a:r>
              <a:rPr lang="en-US" b="1" dirty="0" smtClean="0">
                <a:solidFill>
                  <a:srgbClr val="7030A0"/>
                </a:solidFill>
              </a:rPr>
              <a:t>Supporting 83 million additional people on our planet each year, 81 million of them in economically less developed countries, will require a global commitment to provide not just food but housing, schools, and employment as well. </a:t>
            </a:r>
            <a:endParaRPr lang="en-US" b="1" dirty="0">
              <a:solidFill>
                <a:srgbClr val="7030A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5400" b="1" dirty="0" smtClean="0"/>
              <a:t>continue</a:t>
            </a:r>
            <a:endParaRPr lang="en-US" sz="5400"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b="1" dirty="0" smtClean="0"/>
              <a:t>Around the world, humanity is facing a serious environmental </a:t>
            </a:r>
            <a:r>
              <a:rPr lang="en-US" b="1" dirty="0" smtClean="0"/>
              <a:t>challenge. </a:t>
            </a:r>
            <a:r>
              <a:rPr lang="en-US" dirty="0" smtClean="0"/>
              <a:t>Globally, members of </a:t>
            </a:r>
            <a:r>
              <a:rPr lang="en-US" dirty="0" smtClean="0">
                <a:solidFill>
                  <a:srgbClr val="7030A0"/>
                </a:solidFill>
              </a:rPr>
              <a:t>rich societies, who currently consume so much of Earth’s resources</a:t>
            </a:r>
            <a:r>
              <a:rPr lang="en-US" dirty="0" smtClean="0"/>
              <a:t>, are </a:t>
            </a:r>
            <a:r>
              <a:rPr lang="en-US" dirty="0" smtClean="0">
                <a:solidFill>
                  <a:srgbClr val="7030A0"/>
                </a:solidFill>
              </a:rPr>
              <a:t>mortgaging the future security </a:t>
            </a:r>
            <a:r>
              <a:rPr lang="en-US" dirty="0" smtClean="0"/>
              <a:t>of the poor countries of the </a:t>
            </a:r>
            <a:r>
              <a:rPr lang="en-US" dirty="0" smtClean="0"/>
              <a:t>world.</a:t>
            </a:r>
          </a:p>
          <a:p>
            <a:pPr algn="just"/>
            <a:r>
              <a:rPr lang="en-US" dirty="0" smtClean="0"/>
              <a:t>The </a:t>
            </a:r>
            <a:r>
              <a:rPr lang="en-US" dirty="0" smtClean="0">
                <a:solidFill>
                  <a:srgbClr val="7030A0"/>
                </a:solidFill>
              </a:rPr>
              <a:t>answer, in principle, is to create an ecologically sustainable culture</a:t>
            </a:r>
            <a:r>
              <a:rPr lang="en-US" dirty="0" smtClean="0"/>
              <a:t>, </a:t>
            </a:r>
            <a:r>
              <a:rPr lang="en-US" dirty="0" smtClean="0">
                <a:solidFill>
                  <a:srgbClr val="FF0000"/>
                </a:solidFill>
              </a:rPr>
              <a:t>a way of life that meets the needs of the present generation without threatening the environmental legacy of future generations. Sustainable living </a:t>
            </a:r>
            <a:r>
              <a:rPr lang="en-US" dirty="0" smtClean="0">
                <a:solidFill>
                  <a:srgbClr val="00B050"/>
                </a:solidFill>
              </a:rPr>
              <a:t>depends o</a:t>
            </a:r>
            <a:r>
              <a:rPr lang="en-US" dirty="0" smtClean="0">
                <a:solidFill>
                  <a:srgbClr val="FF0000"/>
                </a:solidFill>
              </a:rPr>
              <a:t>n </a:t>
            </a:r>
            <a:r>
              <a:rPr lang="en-US" dirty="0" smtClean="0">
                <a:solidFill>
                  <a:srgbClr val="00B050"/>
                </a:solidFill>
              </a:rPr>
              <a:t>three strategies</a:t>
            </a:r>
            <a:r>
              <a:rPr lang="en-US" dirty="0" smtClean="0">
                <a:solidFill>
                  <a:srgbClr val="00B050"/>
                </a:solidFill>
              </a:rPr>
              <a:t>.</a:t>
            </a:r>
          </a:p>
          <a:p>
            <a:pPr algn="just"/>
            <a:r>
              <a:rPr lang="en-US" dirty="0" smtClean="0">
                <a:solidFill>
                  <a:srgbClr val="00B050"/>
                </a:solidFill>
              </a:rPr>
              <a:t>First, </a:t>
            </a:r>
            <a:r>
              <a:rPr lang="en-US" dirty="0" smtClean="0"/>
              <a:t>the world needs to bring population growth under control</a:t>
            </a:r>
            <a:r>
              <a:rPr lang="en-US" dirty="0" smtClean="0"/>
              <a:t>.</a:t>
            </a:r>
          </a:p>
          <a:p>
            <a:pPr algn="just"/>
            <a:r>
              <a:rPr lang="en-US" dirty="0" smtClean="0"/>
              <a:t>A </a:t>
            </a:r>
            <a:r>
              <a:rPr lang="en-US" dirty="0" smtClean="0">
                <a:solidFill>
                  <a:srgbClr val="00B050"/>
                </a:solidFill>
              </a:rPr>
              <a:t>second strategy </a:t>
            </a:r>
            <a:r>
              <a:rPr lang="en-US" dirty="0" smtClean="0"/>
              <a:t>is to conserve finite resources. This means meeting our needs with a responsible eye toward the future by using resources efficiently, seeking alternative sources of energy, and in some cases, learning to </a:t>
            </a:r>
            <a:r>
              <a:rPr lang="en-US" dirty="0" smtClean="0"/>
              <a:t>live </a:t>
            </a:r>
            <a:r>
              <a:rPr lang="en-US" dirty="0" smtClean="0"/>
              <a:t>with less</a:t>
            </a:r>
            <a:r>
              <a:rPr lang="en-US" dirty="0" smtClean="0"/>
              <a:t>.</a:t>
            </a:r>
          </a:p>
          <a:p>
            <a:pPr algn="just"/>
            <a:r>
              <a:rPr lang="en-US" dirty="0" smtClean="0">
                <a:solidFill>
                  <a:srgbClr val="00B050"/>
                </a:solidFill>
              </a:rPr>
              <a:t>A third strategy </a:t>
            </a:r>
            <a:r>
              <a:rPr lang="en-US" dirty="0" smtClean="0"/>
              <a:t>is to reduce waste. Whenever possible, simply using less is the best </a:t>
            </a:r>
            <a:r>
              <a:rPr lang="en-US" dirty="0" smtClean="0"/>
              <a:t>solution.</a:t>
            </a:r>
          </a:p>
          <a:p>
            <a:pPr algn="just"/>
            <a:r>
              <a:rPr lang="en-US" dirty="0" smtClean="0"/>
              <a:t>Recycling programs, too, are part of the answer, and recycling can make everyone part of the solution to our environmental </a:t>
            </a:r>
            <a:r>
              <a:rPr lang="en-US" dirty="0" smtClean="0"/>
              <a:t>problems.</a:t>
            </a:r>
            <a:endParaRPr lang="en-US"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Mortality</a:t>
            </a:r>
            <a:endParaRPr lang="en-US"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Population size also reflects mortality, </a:t>
            </a:r>
            <a:r>
              <a:rPr lang="en-US" dirty="0" smtClean="0">
                <a:solidFill>
                  <a:srgbClr val="FF0000"/>
                </a:solidFill>
              </a:rPr>
              <a:t>the incidence of death in a country’s population.</a:t>
            </a:r>
          </a:p>
          <a:p>
            <a:r>
              <a:rPr lang="en-US" dirty="0" smtClean="0"/>
              <a:t>To </a:t>
            </a:r>
            <a:r>
              <a:rPr lang="en-US" dirty="0" smtClean="0">
                <a:solidFill>
                  <a:srgbClr val="7030A0"/>
                </a:solidFill>
              </a:rPr>
              <a:t>measure mortality, </a:t>
            </a:r>
            <a:r>
              <a:rPr lang="en-US" dirty="0" smtClean="0"/>
              <a:t>demographers use the </a:t>
            </a:r>
            <a:r>
              <a:rPr lang="en-US" dirty="0" smtClean="0">
                <a:solidFill>
                  <a:srgbClr val="7030A0"/>
                </a:solidFill>
              </a:rPr>
              <a:t>crude death rate</a:t>
            </a:r>
            <a:r>
              <a:rPr lang="en-US" dirty="0" smtClean="0"/>
              <a:t>, the number of deaths in a given year for every 1,000 people in a population. This time, we take the number of deaths in a year, divide by the total population, and multiply the result by 1,000. In 2009, there were 2.4 million deaths in the U.S. population of 307 million, yielding a crude death rate of 7.8.</a:t>
            </a:r>
          </a:p>
          <a:p>
            <a:r>
              <a:rPr lang="en-US" dirty="0" smtClean="0"/>
              <a:t>A </a:t>
            </a:r>
            <a:r>
              <a:rPr lang="en-US" dirty="0" smtClean="0">
                <a:solidFill>
                  <a:srgbClr val="7030A0"/>
                </a:solidFill>
              </a:rPr>
              <a:t>third useful demographic measure </a:t>
            </a:r>
            <a:r>
              <a:rPr lang="en-US" dirty="0" smtClean="0"/>
              <a:t>is the </a:t>
            </a:r>
            <a:r>
              <a:rPr lang="en-US" dirty="0" smtClean="0">
                <a:solidFill>
                  <a:srgbClr val="FF0000"/>
                </a:solidFill>
              </a:rPr>
              <a:t>infant mortality rate,</a:t>
            </a:r>
            <a:r>
              <a:rPr lang="en-US" dirty="0" smtClean="0"/>
              <a:t> the number of deaths among infants </a:t>
            </a:r>
            <a:r>
              <a:rPr lang="en-US" dirty="0" smtClean="0">
                <a:solidFill>
                  <a:srgbClr val="FF0000"/>
                </a:solidFill>
              </a:rPr>
              <a:t>under one year of </a:t>
            </a:r>
            <a:r>
              <a:rPr lang="en-US" dirty="0" smtClean="0"/>
              <a:t>age for each 1,000 live births in a given year. To compute infant mortality, divide the number of deaths of children under one year of age by the number of live births during the same year, and multiply the result by 1,000. Low infant mortality greatly raises life expectancy, the average life span of a country’s population</a:t>
            </a:r>
            <a:endParaRPr lang="en-US"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Question pattern</a:t>
            </a:r>
            <a:endParaRPr lang="en-US" b="1"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smtClean="0"/>
              <a:t>Malthusian theory and Demographic transition theory.</a:t>
            </a:r>
          </a:p>
          <a:p>
            <a:pPr algn="just"/>
            <a:r>
              <a:rPr lang="en-US" dirty="0" smtClean="0"/>
              <a:t>Define demography.</a:t>
            </a:r>
            <a:r>
              <a:rPr lang="en-US" dirty="0" smtClean="0"/>
              <a:t> </a:t>
            </a:r>
            <a:r>
              <a:rPr lang="en-US" dirty="0" smtClean="0"/>
              <a:t>What are the factors of reducing fertility rate?</a:t>
            </a:r>
          </a:p>
          <a:p>
            <a:pPr algn="just"/>
            <a:r>
              <a:rPr lang="en-US" dirty="0" smtClean="0"/>
              <a:t>Types of migration. Explain pull factors and push factors of migration.</a:t>
            </a:r>
          </a:p>
          <a:p>
            <a:pPr algn="just"/>
            <a:r>
              <a:rPr lang="en-US" dirty="0" smtClean="0"/>
              <a:t>Why sociologists are interested to environment and society?</a:t>
            </a:r>
          </a:p>
          <a:p>
            <a:pPr algn="just"/>
            <a:r>
              <a:rPr lang="en-US" dirty="0" smtClean="0"/>
              <a:t>Mechanical solidarity and organic solidarity.</a:t>
            </a:r>
          </a:p>
          <a:p>
            <a:pPr algn="just"/>
            <a:r>
              <a:rPr lang="en-US" dirty="0" smtClean="0"/>
              <a:t> Why sustainable society is important and how can we establish sustainable society for us? Explain critically.</a:t>
            </a:r>
          </a:p>
          <a:p>
            <a:pPr algn="just"/>
            <a:endParaRPr lang="en-US" dirty="0" smtClean="0"/>
          </a:p>
          <a:p>
            <a:pPr algn="just"/>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Migration</a:t>
            </a:r>
            <a:endParaRPr lang="en-US" b="1"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r>
              <a:rPr lang="en-US" dirty="0" smtClean="0">
                <a:solidFill>
                  <a:srgbClr val="FF0000"/>
                </a:solidFill>
              </a:rPr>
              <a:t>Population size </a:t>
            </a:r>
            <a:r>
              <a:rPr lang="en-US" dirty="0" smtClean="0"/>
              <a:t>is also </a:t>
            </a:r>
            <a:r>
              <a:rPr lang="en-US" dirty="0" smtClean="0">
                <a:solidFill>
                  <a:srgbClr val="FF0000"/>
                </a:solidFill>
              </a:rPr>
              <a:t>affected by migration, </a:t>
            </a:r>
            <a:r>
              <a:rPr lang="en-US" dirty="0" smtClean="0"/>
              <a:t>the movement of people into and out of a specified territory.</a:t>
            </a:r>
          </a:p>
          <a:p>
            <a:pPr algn="just"/>
            <a:r>
              <a:rPr lang="en-US" dirty="0" smtClean="0"/>
              <a:t>Movement into a territory, or </a:t>
            </a:r>
            <a:r>
              <a:rPr lang="en-US" dirty="0" smtClean="0">
                <a:solidFill>
                  <a:srgbClr val="FF0000"/>
                </a:solidFill>
              </a:rPr>
              <a:t>immigration.</a:t>
            </a:r>
          </a:p>
          <a:p>
            <a:pPr algn="just"/>
            <a:r>
              <a:rPr lang="en-US" dirty="0" smtClean="0">
                <a:solidFill>
                  <a:srgbClr val="FF0000"/>
                </a:solidFill>
              </a:rPr>
              <a:t>Movement out of a territory</a:t>
            </a:r>
            <a:r>
              <a:rPr lang="en-US" dirty="0" smtClean="0"/>
              <a:t>, or </a:t>
            </a:r>
            <a:r>
              <a:rPr lang="en-US" dirty="0" smtClean="0">
                <a:solidFill>
                  <a:srgbClr val="FF0000"/>
                </a:solidFill>
              </a:rPr>
              <a:t>emigration</a:t>
            </a:r>
            <a:r>
              <a:rPr lang="en-US" dirty="0" smtClean="0"/>
              <a:t>, is measured in terms of an out-migration rate, the number leaving for every 1,000 people.</a:t>
            </a:r>
          </a:p>
          <a:p>
            <a:pPr algn="just"/>
            <a:r>
              <a:rPr lang="en-US" dirty="0" smtClean="0"/>
              <a:t>Both types of migration usually occur at the same time; the difference between them is the net migration rate. </a:t>
            </a:r>
          </a:p>
          <a:p>
            <a:pPr algn="just"/>
            <a:r>
              <a:rPr lang="en-US" dirty="0" smtClean="0"/>
              <a:t>All nations </a:t>
            </a:r>
            <a:r>
              <a:rPr lang="en-US" dirty="0" smtClean="0">
                <a:solidFill>
                  <a:srgbClr val="FF0000"/>
                </a:solidFill>
              </a:rPr>
              <a:t>experience internal migration, </a:t>
            </a:r>
            <a:r>
              <a:rPr lang="en-US" dirty="0" smtClean="0"/>
              <a:t>movement within their borders from one region to another.</a:t>
            </a:r>
          </a:p>
          <a:p>
            <a:pPr algn="just"/>
            <a:r>
              <a:rPr lang="en-US" dirty="0" smtClean="0"/>
              <a:t>Migration is sometimes </a:t>
            </a:r>
            <a:r>
              <a:rPr lang="en-US" dirty="0" smtClean="0">
                <a:solidFill>
                  <a:srgbClr val="FF0000"/>
                </a:solidFill>
              </a:rPr>
              <a:t>voluntary, </a:t>
            </a:r>
            <a:r>
              <a:rPr lang="en-US" dirty="0" smtClean="0"/>
              <a:t>as when people </a:t>
            </a:r>
            <a:r>
              <a:rPr lang="en-US" dirty="0" smtClean="0">
                <a:solidFill>
                  <a:srgbClr val="FF0000"/>
                </a:solidFill>
              </a:rPr>
              <a:t>leave a small town and move to a larger city</a:t>
            </a:r>
            <a:r>
              <a:rPr lang="en-US" dirty="0" smtClean="0"/>
              <a:t>. In such cases, </a:t>
            </a:r>
            <a:r>
              <a:rPr lang="en-US" dirty="0" smtClean="0">
                <a:solidFill>
                  <a:srgbClr val="FF0000"/>
                </a:solidFill>
              </a:rPr>
              <a:t>“push-pull” factors </a:t>
            </a:r>
            <a:r>
              <a:rPr lang="en-US" dirty="0" smtClean="0"/>
              <a:t>are typically at work; </a:t>
            </a:r>
            <a:r>
              <a:rPr lang="en-US" dirty="0" smtClean="0">
                <a:solidFill>
                  <a:srgbClr val="FF0000"/>
                </a:solidFill>
              </a:rPr>
              <a:t>a lack of jobs “pushes” people to move</a:t>
            </a:r>
            <a:r>
              <a:rPr lang="en-US" dirty="0" smtClean="0"/>
              <a:t>, and more </a:t>
            </a:r>
            <a:r>
              <a:rPr lang="en-US" dirty="0" smtClean="0">
                <a:solidFill>
                  <a:srgbClr val="FF0000"/>
                </a:solidFill>
              </a:rPr>
              <a:t>opportunity </a:t>
            </a:r>
            <a:r>
              <a:rPr lang="en-US" dirty="0" smtClean="0"/>
              <a:t>elsewhere </a:t>
            </a:r>
            <a:r>
              <a:rPr lang="en-US" dirty="0" smtClean="0">
                <a:solidFill>
                  <a:srgbClr val="FF0000"/>
                </a:solidFill>
              </a:rPr>
              <a:t>“pulls” </a:t>
            </a:r>
            <a:r>
              <a:rPr lang="en-US" dirty="0" smtClean="0"/>
              <a:t>them to a larger city.</a:t>
            </a:r>
          </a:p>
          <a:p>
            <a:pPr algn="just"/>
            <a:r>
              <a:rPr lang="en-US" dirty="0" smtClean="0"/>
              <a:t> Migration can also be </a:t>
            </a:r>
            <a:r>
              <a:rPr lang="en-US" dirty="0" smtClean="0">
                <a:solidFill>
                  <a:srgbClr val="FF0000"/>
                </a:solidFill>
              </a:rPr>
              <a:t>involuntary,</a:t>
            </a:r>
            <a:r>
              <a:rPr lang="en-US" dirty="0" smtClean="0"/>
              <a:t> as during the </a:t>
            </a:r>
            <a:r>
              <a:rPr lang="en-US" dirty="0" smtClean="0">
                <a:solidFill>
                  <a:srgbClr val="FF0000"/>
                </a:solidFill>
              </a:rPr>
              <a:t>forced transport of 10 million Africans to the</a:t>
            </a:r>
            <a:r>
              <a:rPr lang="en-US" dirty="0" smtClean="0"/>
              <a:t> Western Hemisphere as </a:t>
            </a:r>
            <a:r>
              <a:rPr lang="en-US" dirty="0" err="1" smtClean="0"/>
              <a:t>as</a:t>
            </a:r>
            <a:r>
              <a:rPr lang="en-US" dirty="0" smtClean="0"/>
              <a:t> </a:t>
            </a:r>
            <a:r>
              <a:rPr lang="en-US" dirty="0" smtClean="0">
                <a:solidFill>
                  <a:srgbClr val="FF0000"/>
                </a:solidFill>
              </a:rPr>
              <a:t>slaves </a:t>
            </a:r>
            <a:r>
              <a:rPr lang="en-US" dirty="0" smtClean="0"/>
              <a:t>or when Hurricane Katrina forced tens of thousands of people to flee New Orleans.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Population Composition</a:t>
            </a:r>
            <a:endParaRPr lang="en-US" b="1"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One variable is the </a:t>
            </a:r>
            <a:r>
              <a:rPr lang="en-US" dirty="0" smtClean="0">
                <a:solidFill>
                  <a:srgbClr val="FF0000"/>
                </a:solidFill>
              </a:rPr>
              <a:t>sex ratio</a:t>
            </a:r>
            <a:r>
              <a:rPr lang="en-US" dirty="0" smtClean="0"/>
              <a:t>, the number of males for every 100 females in a nation’s population. In 2009, the sex ratio in the United States was 97 (97.4 males for every 100 females). </a:t>
            </a:r>
          </a:p>
          <a:p>
            <a:pPr algn="just"/>
            <a:r>
              <a:rPr lang="en-US" dirty="0" smtClean="0"/>
              <a:t>Sex ratios are </a:t>
            </a:r>
            <a:r>
              <a:rPr lang="en-US" dirty="0" smtClean="0">
                <a:solidFill>
                  <a:srgbClr val="FF0000"/>
                </a:solidFill>
              </a:rPr>
              <a:t>usually below 100 because</a:t>
            </a:r>
            <a:r>
              <a:rPr lang="en-US" dirty="0" smtClean="0"/>
              <a:t>, on </a:t>
            </a:r>
            <a:r>
              <a:rPr lang="en-US" dirty="0" smtClean="0">
                <a:solidFill>
                  <a:srgbClr val="FF0000"/>
                </a:solidFill>
              </a:rPr>
              <a:t>average, women outlive men</a:t>
            </a:r>
            <a:r>
              <a:rPr lang="en-US" dirty="0" smtClean="0"/>
              <a:t>. In </a:t>
            </a:r>
            <a:r>
              <a:rPr lang="en-US" dirty="0" smtClean="0">
                <a:solidFill>
                  <a:srgbClr val="FF0000"/>
                </a:solidFill>
              </a:rPr>
              <a:t>India</a:t>
            </a:r>
            <a:r>
              <a:rPr lang="en-US" dirty="0" smtClean="0"/>
              <a:t>, however, the sex ratio is </a:t>
            </a:r>
            <a:r>
              <a:rPr lang="en-US" dirty="0" smtClean="0">
                <a:solidFill>
                  <a:srgbClr val="FF0000"/>
                </a:solidFill>
              </a:rPr>
              <a:t>108 </a:t>
            </a:r>
            <a:r>
              <a:rPr lang="en-US" dirty="0" smtClean="0"/>
              <a:t>because, not only is the population much younger, but also many </a:t>
            </a:r>
            <a:r>
              <a:rPr lang="en-US" dirty="0" smtClean="0">
                <a:solidFill>
                  <a:srgbClr val="FF0000"/>
                </a:solidFill>
              </a:rPr>
              <a:t>parents value sons more than daughters </a:t>
            </a:r>
            <a:r>
              <a:rPr lang="en-US" dirty="0" smtClean="0"/>
              <a:t>and may either </a:t>
            </a:r>
            <a:r>
              <a:rPr lang="en-US" dirty="0" smtClean="0">
                <a:solidFill>
                  <a:srgbClr val="FF0000"/>
                </a:solidFill>
              </a:rPr>
              <a:t>abort a female fetus </a:t>
            </a:r>
            <a:r>
              <a:rPr lang="en-US" dirty="0" smtClean="0"/>
              <a:t>or, after birth, </a:t>
            </a:r>
            <a:r>
              <a:rPr lang="en-US" dirty="0" smtClean="0">
                <a:solidFill>
                  <a:srgbClr val="FF0000"/>
                </a:solidFill>
              </a:rPr>
              <a:t>give more care to their male children</a:t>
            </a:r>
            <a:r>
              <a:rPr lang="en-US" dirty="0" smtClean="0"/>
              <a:t>, raising the odds that a </a:t>
            </a:r>
            <a:r>
              <a:rPr lang="en-US" dirty="0" smtClean="0">
                <a:solidFill>
                  <a:srgbClr val="FF0000"/>
                </a:solidFill>
              </a:rPr>
              <a:t>female child will die.</a:t>
            </a:r>
          </a:p>
          <a:p>
            <a:pPr algn="just"/>
            <a:r>
              <a:rPr lang="en-US" dirty="0" smtClean="0"/>
              <a:t>A more complex measure is the </a:t>
            </a:r>
            <a:r>
              <a:rPr lang="en-US" dirty="0" smtClean="0">
                <a:solidFill>
                  <a:srgbClr val="FF0000"/>
                </a:solidFill>
              </a:rPr>
              <a:t>age-sex pyramid</a:t>
            </a:r>
            <a:r>
              <a:rPr lang="en-US" dirty="0" smtClean="0"/>
              <a:t>, a graphic representation of the age and sex of a population. </a:t>
            </a:r>
            <a:r>
              <a:rPr lang="en-US" dirty="0" smtClean="0">
                <a:solidFill>
                  <a:srgbClr val="FF0000"/>
                </a:solidFill>
              </a:rPr>
              <a:t>Higher mortality with advancing age gives these figures a rough pyramid shape.</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7827</Words>
  <Application>Microsoft Office PowerPoint</Application>
  <PresentationFormat>On-screen Show (4:3)</PresentationFormat>
  <Paragraphs>273</Paragraphs>
  <Slides>70</Slides>
  <Notes>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Population, Urbanization, and Environment </vt:lpstr>
      <vt:lpstr>Continue….</vt:lpstr>
      <vt:lpstr>Slide 3</vt:lpstr>
      <vt:lpstr>Demography: The Study of Population</vt:lpstr>
      <vt:lpstr>Slide 5</vt:lpstr>
      <vt:lpstr>Basic demographic concepts. </vt:lpstr>
      <vt:lpstr>Mortality</vt:lpstr>
      <vt:lpstr>Migration</vt:lpstr>
      <vt:lpstr>Population Composition</vt:lpstr>
      <vt:lpstr>Continue….</vt:lpstr>
      <vt:lpstr>Malthusian Theory</vt:lpstr>
      <vt:lpstr>Evaluate</vt:lpstr>
      <vt:lpstr>Continue….</vt:lpstr>
      <vt:lpstr>History and Theory of Population Growth</vt:lpstr>
      <vt:lpstr>Demographic Transition Theory Warren Thompson </vt:lpstr>
      <vt:lpstr>Slide 16</vt:lpstr>
      <vt:lpstr>Slide 17</vt:lpstr>
      <vt:lpstr>Slide 18</vt:lpstr>
      <vt:lpstr>Evaluation</vt:lpstr>
      <vt:lpstr>Global Population Today:</vt:lpstr>
      <vt:lpstr>Continue..</vt:lpstr>
      <vt:lpstr>The High-Growth South</vt:lpstr>
      <vt:lpstr>Slide 23</vt:lpstr>
      <vt:lpstr>Where Are the Girls?  China’s One-Child Policy</vt:lpstr>
      <vt:lpstr>Slide 25</vt:lpstr>
      <vt:lpstr>Around the world, the one-child policy has attracted both praise and condemnation.</vt:lpstr>
      <vt:lpstr>Slide 27</vt:lpstr>
      <vt:lpstr>Urbanization: The Growth of Cities</vt:lpstr>
      <vt:lpstr>The Evolution of Cities</vt:lpstr>
      <vt:lpstr>Industrial European Cities</vt:lpstr>
      <vt:lpstr>Urbanism as a Way of Life</vt:lpstr>
      <vt:lpstr>Continue…….</vt:lpstr>
      <vt:lpstr>Emile Durkheim: Mechanical and Organic Solidarity</vt:lpstr>
      <vt:lpstr>Slide 34</vt:lpstr>
      <vt:lpstr>Georg Simmel: The Blasé Urbanite</vt:lpstr>
      <vt:lpstr>The Chicago School: Robert Park and Louis Wirth</vt:lpstr>
      <vt:lpstr>Continue…</vt:lpstr>
      <vt:lpstr>Continue….</vt:lpstr>
      <vt:lpstr>problem</vt:lpstr>
      <vt:lpstr>Urban Ecology</vt:lpstr>
      <vt:lpstr>Continue….</vt:lpstr>
      <vt:lpstr>Minorities Have Become a Majority in the Largest U.S. Cities</vt:lpstr>
      <vt:lpstr>Continue….</vt:lpstr>
      <vt:lpstr>Slide 44</vt:lpstr>
      <vt:lpstr> Urbanization in Poor Nations </vt:lpstr>
      <vt:lpstr>Continue…</vt:lpstr>
      <vt:lpstr>Environment and Society</vt:lpstr>
      <vt:lpstr>Continue….</vt:lpstr>
      <vt:lpstr>Why is the environment of interest to sociologists? </vt:lpstr>
      <vt:lpstr>Example/ hamburgers</vt:lpstr>
      <vt:lpstr>Technology and the Environmental Deficit</vt:lpstr>
      <vt:lpstr>Continue….</vt:lpstr>
      <vt:lpstr>Continue…</vt:lpstr>
      <vt:lpstr>Continue…..</vt:lpstr>
      <vt:lpstr>Culture: Growth and Limits</vt:lpstr>
      <vt:lpstr>Continue…</vt:lpstr>
      <vt:lpstr>Slide 57</vt:lpstr>
      <vt:lpstr>The Limits to Growth</vt:lpstr>
      <vt:lpstr>Continue….</vt:lpstr>
      <vt:lpstr>Solid Waste: The Disposable Society</vt:lpstr>
      <vt:lpstr>Continue….</vt:lpstr>
      <vt:lpstr>Water and Air</vt:lpstr>
      <vt:lpstr>Slide 63</vt:lpstr>
      <vt:lpstr>Slide 64</vt:lpstr>
      <vt:lpstr> Water Pollution  </vt:lpstr>
      <vt:lpstr>Air Pollution </vt:lpstr>
      <vt:lpstr>Environmental Racism</vt:lpstr>
      <vt:lpstr>Looking Ahead: Toward a Sustainable Society and World</vt:lpstr>
      <vt:lpstr>continue</vt:lpstr>
      <vt:lpstr>Question pattern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Armina</dc:creator>
  <cp:lastModifiedBy>Armina</cp:lastModifiedBy>
  <cp:revision>140</cp:revision>
  <dcterms:created xsi:type="dcterms:W3CDTF">2020-06-15T19:35:56Z</dcterms:created>
  <dcterms:modified xsi:type="dcterms:W3CDTF">2020-07-03T14:56:49Z</dcterms:modified>
</cp:coreProperties>
</file>