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3" r:id="rId9"/>
    <p:sldId id="264" r:id="rId10"/>
    <p:sldId id="267"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94" r:id="rId36"/>
    <p:sldId id="293" r:id="rId37"/>
    <p:sldId id="291" r:id="rId38"/>
    <p:sldId id="289" r:id="rId39"/>
    <p:sldId id="292"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C08E18-03F2-49E0-9973-6D2D287FB676}" type="datetimeFigureOut">
              <a:rPr lang="en-US" smtClean="0"/>
              <a:pPr/>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B99A1-DEB2-4435-A306-7963432419D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C08E18-03F2-49E0-9973-6D2D287FB676}" type="datetimeFigureOut">
              <a:rPr lang="en-US" smtClean="0"/>
              <a:pPr/>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B99A1-DEB2-4435-A306-7963432419D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C08E18-03F2-49E0-9973-6D2D287FB676}" type="datetimeFigureOut">
              <a:rPr lang="en-US" smtClean="0"/>
              <a:pPr/>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B99A1-DEB2-4435-A306-7963432419D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C08E18-03F2-49E0-9973-6D2D287FB676}" type="datetimeFigureOut">
              <a:rPr lang="en-US" smtClean="0"/>
              <a:pPr/>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B99A1-DEB2-4435-A306-7963432419D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C08E18-03F2-49E0-9973-6D2D287FB676}" type="datetimeFigureOut">
              <a:rPr lang="en-US" smtClean="0"/>
              <a:pPr/>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B99A1-DEB2-4435-A306-7963432419D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C08E18-03F2-49E0-9973-6D2D287FB676}" type="datetimeFigureOut">
              <a:rPr lang="en-US" smtClean="0"/>
              <a:pPr/>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AB99A1-DEB2-4435-A306-7963432419D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C08E18-03F2-49E0-9973-6D2D287FB676}" type="datetimeFigureOut">
              <a:rPr lang="en-US" smtClean="0"/>
              <a:pPr/>
              <a:t>7/17/2020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AB99A1-DEB2-4435-A306-7963432419D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C08E18-03F2-49E0-9973-6D2D287FB676}" type="datetimeFigureOut">
              <a:rPr lang="en-US" smtClean="0"/>
              <a:pPr/>
              <a:t>7/17/2020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AB99A1-DEB2-4435-A306-7963432419D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08E18-03F2-49E0-9973-6D2D287FB676}" type="datetimeFigureOut">
              <a:rPr lang="en-US" smtClean="0"/>
              <a:pPr/>
              <a:t>7/17/2020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AB99A1-DEB2-4435-A306-7963432419D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C08E18-03F2-49E0-9973-6D2D287FB676}" type="datetimeFigureOut">
              <a:rPr lang="en-US" smtClean="0"/>
              <a:pPr/>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AB99A1-DEB2-4435-A306-7963432419D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C08E18-03F2-49E0-9973-6D2D287FB676}" type="datetimeFigureOut">
              <a:rPr lang="en-US" smtClean="0"/>
              <a:pPr/>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AB99A1-DEB2-4435-A306-7963432419D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C08E18-03F2-49E0-9973-6D2D287FB676}" type="datetimeFigureOut">
              <a:rPr lang="en-US" smtClean="0"/>
              <a:pPr/>
              <a:t>7/17/2020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AB99A1-DEB2-4435-A306-7963432419D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914399"/>
          </a:xfrm>
        </p:spPr>
        <p:txBody>
          <a:bodyPr>
            <a:noAutofit/>
          </a:bodyPr>
          <a:lstStyle/>
          <a:p>
            <a:r>
              <a:rPr lang="en-US" sz="2800" b="1" dirty="0" smtClean="0"/>
              <a:t>THE IMPACT OF INFORMATION TECHNOLOGY ON PRODUCTIVITY AND QUALITY OF LIFE</a:t>
            </a:r>
            <a:endParaRPr lang="en-US" sz="2800" b="1" dirty="0"/>
          </a:p>
        </p:txBody>
      </p:sp>
      <p:sp>
        <p:nvSpPr>
          <p:cNvPr id="3" name="Subtitle 2"/>
          <p:cNvSpPr>
            <a:spLocks noGrp="1"/>
          </p:cNvSpPr>
          <p:nvPr>
            <p:ph type="subTitle" idx="1"/>
          </p:nvPr>
        </p:nvSpPr>
        <p:spPr>
          <a:xfrm>
            <a:off x="381000" y="1600200"/>
            <a:ext cx="8153400" cy="4038600"/>
          </a:xfrm>
        </p:spPr>
        <p:txBody>
          <a:bodyPr>
            <a:normAutofit fontScale="70000" lnSpcReduction="20000"/>
          </a:bodyPr>
          <a:lstStyle/>
          <a:p>
            <a:pPr algn="just"/>
            <a:r>
              <a:rPr lang="en-US" dirty="0" smtClean="0">
                <a:solidFill>
                  <a:srgbClr val="FF0000"/>
                </a:solidFill>
              </a:rPr>
              <a:t>Problems with the E-Rate Program:</a:t>
            </a:r>
          </a:p>
          <a:p>
            <a:pPr algn="just"/>
            <a:r>
              <a:rPr lang="en-US" dirty="0" smtClean="0">
                <a:solidFill>
                  <a:schemeClr val="tx1"/>
                </a:solidFill>
              </a:rPr>
              <a:t>The E-Rate program is administered by the Universal Service Administrative Company (USAC), a </a:t>
            </a:r>
            <a:r>
              <a:rPr lang="en-US" dirty="0" smtClean="0">
                <a:solidFill>
                  <a:srgbClr val="FF0000"/>
                </a:solidFill>
              </a:rPr>
              <a:t>private nonprofit set up by the FCC.</a:t>
            </a:r>
            <a:r>
              <a:rPr lang="en-US" dirty="0" smtClean="0">
                <a:solidFill>
                  <a:schemeClr val="tx1"/>
                </a:solidFill>
              </a:rPr>
              <a:t> When the program started in </a:t>
            </a:r>
            <a:r>
              <a:rPr lang="en-US" dirty="0" smtClean="0">
                <a:solidFill>
                  <a:srgbClr val="FF0000"/>
                </a:solidFill>
              </a:rPr>
              <a:t>1996, only 14 percent </a:t>
            </a:r>
            <a:r>
              <a:rPr lang="en-US" dirty="0" smtClean="0">
                <a:solidFill>
                  <a:schemeClr val="tx1"/>
                </a:solidFill>
              </a:rPr>
              <a:t>of classrooms and </a:t>
            </a:r>
            <a:r>
              <a:rPr lang="en-US" dirty="0" smtClean="0">
                <a:solidFill>
                  <a:srgbClr val="FF0000"/>
                </a:solidFill>
              </a:rPr>
              <a:t>28 percent of public libraries </a:t>
            </a:r>
            <a:r>
              <a:rPr lang="en-US" dirty="0" smtClean="0">
                <a:solidFill>
                  <a:schemeClr val="tx1"/>
                </a:solidFill>
              </a:rPr>
              <a:t>in the United States were connected to the Internet. Today, </a:t>
            </a:r>
            <a:r>
              <a:rPr lang="en-US" dirty="0" smtClean="0">
                <a:solidFill>
                  <a:srgbClr val="FF0000"/>
                </a:solidFill>
              </a:rPr>
              <a:t>over 92 percent of classrooms and virtually 100 percent of public libraries have Internet access.</a:t>
            </a:r>
            <a:r>
              <a:rPr lang="en-US" dirty="0" smtClean="0">
                <a:solidFill>
                  <a:schemeClr val="tx1"/>
                </a:solidFill>
              </a:rPr>
              <a:t> Rockefeller argued that the program should now be used to introduce high-speed, </a:t>
            </a:r>
            <a:r>
              <a:rPr lang="en-US" dirty="0" smtClean="0">
                <a:solidFill>
                  <a:srgbClr val="FF0000"/>
                </a:solidFill>
              </a:rPr>
              <a:t>1-gigabit Internet connections into every school in the United States</a:t>
            </a:r>
            <a:r>
              <a:rPr lang="en-US" dirty="0" smtClean="0">
                <a:solidFill>
                  <a:schemeClr val="tx1"/>
                </a:solidFill>
              </a:rPr>
              <a:t>.</a:t>
            </a:r>
          </a:p>
          <a:p>
            <a:pPr algn="just"/>
            <a:r>
              <a:rPr lang="en-US" dirty="0" smtClean="0">
                <a:solidFill>
                  <a:schemeClr val="tx1"/>
                </a:solidFill>
              </a:rPr>
              <a:t>In March </a:t>
            </a:r>
            <a:r>
              <a:rPr lang="en-US" dirty="0" smtClean="0">
                <a:solidFill>
                  <a:srgbClr val="FF0000"/>
                </a:solidFill>
              </a:rPr>
              <a:t>2013, Democratic Senator John D. Rockefeller IV of West Virginia, chair of the Senate Commerce Committee, called for an expansion of the Education Rate (E-Rate) program</a:t>
            </a:r>
            <a:r>
              <a:rPr lang="en-US" dirty="0" smtClean="0">
                <a:solidFill>
                  <a:schemeClr val="tx1"/>
                </a:solidFill>
              </a:rPr>
              <a:t>, which provides money to connect schools and libraries to the Internet.</a:t>
            </a:r>
          </a:p>
          <a:p>
            <a:pPr algn="just"/>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dirty="0" smtClean="0"/>
              <a:t>Disadvantages of </a:t>
            </a:r>
            <a:r>
              <a:rPr lang="en-US" sz="3200" b="1" dirty="0" err="1" smtClean="0"/>
              <a:t>teleworking</a:t>
            </a:r>
            <a:r>
              <a:rPr lang="en-US" sz="3200" b="1" dirty="0" smtClean="0"/>
              <a:t> for employees</a:t>
            </a:r>
            <a:endParaRPr lang="en-US" sz="3200" b="1" dirty="0"/>
          </a:p>
        </p:txBody>
      </p:sp>
      <p:sp>
        <p:nvSpPr>
          <p:cNvPr id="3" name="Content Placeholder 2"/>
          <p:cNvSpPr>
            <a:spLocks noGrp="1"/>
          </p:cNvSpPr>
          <p:nvPr>
            <p:ph idx="1"/>
          </p:nvPr>
        </p:nvSpPr>
        <p:spPr>
          <a:xfrm>
            <a:off x="457200" y="1143000"/>
            <a:ext cx="8229600" cy="4983163"/>
          </a:xfrm>
        </p:spPr>
        <p:txBody>
          <a:bodyPr>
            <a:normAutofit lnSpcReduction="10000"/>
          </a:bodyPr>
          <a:lstStyle/>
          <a:p>
            <a:pPr algn="just"/>
            <a:r>
              <a:rPr lang="en-US" dirty="0" smtClean="0"/>
              <a:t>Some employees are </a:t>
            </a:r>
            <a:r>
              <a:rPr lang="en-US" dirty="0" smtClean="0">
                <a:solidFill>
                  <a:srgbClr val="FF0000"/>
                </a:solidFill>
              </a:rPr>
              <a:t>unable to be productive </a:t>
            </a:r>
            <a:r>
              <a:rPr lang="en-US" dirty="0" smtClean="0"/>
              <a:t>workers </a:t>
            </a:r>
            <a:r>
              <a:rPr lang="en-US" dirty="0" smtClean="0">
                <a:solidFill>
                  <a:srgbClr val="FF0000"/>
                </a:solidFill>
              </a:rPr>
              <a:t>away from the office.</a:t>
            </a:r>
          </a:p>
          <a:p>
            <a:pPr algn="just"/>
            <a:r>
              <a:rPr lang="en-US" dirty="0" err="1" smtClean="0"/>
              <a:t>Teleworkers</a:t>
            </a:r>
            <a:r>
              <a:rPr lang="en-US" dirty="0" smtClean="0"/>
              <a:t> may </a:t>
            </a:r>
            <a:r>
              <a:rPr lang="en-US" dirty="0" smtClean="0">
                <a:solidFill>
                  <a:srgbClr val="FF0000"/>
                </a:solidFill>
              </a:rPr>
              <a:t>suffer from isolation </a:t>
            </a:r>
            <a:r>
              <a:rPr lang="en-US" dirty="0" smtClean="0"/>
              <a:t>and may </a:t>
            </a:r>
            <a:r>
              <a:rPr lang="en-US" dirty="0" smtClean="0">
                <a:solidFill>
                  <a:srgbClr val="FF0000"/>
                </a:solidFill>
              </a:rPr>
              <a:t>not really feel “part of the team</a:t>
            </a:r>
            <a:r>
              <a:rPr lang="en-US" dirty="0" smtClean="0"/>
              <a:t>.”</a:t>
            </a:r>
          </a:p>
          <a:p>
            <a:pPr algn="just"/>
            <a:r>
              <a:rPr lang="en-US" dirty="0" err="1" smtClean="0"/>
              <a:t>Teleworkers</a:t>
            </a:r>
            <a:r>
              <a:rPr lang="en-US" dirty="0" smtClean="0"/>
              <a:t> must </a:t>
            </a:r>
            <a:r>
              <a:rPr lang="en-US" dirty="0" smtClean="0">
                <a:solidFill>
                  <a:srgbClr val="FF0000"/>
                </a:solidFill>
              </a:rPr>
              <a:t>guard against working too </a:t>
            </a:r>
            <a:r>
              <a:rPr lang="en-US" dirty="0" smtClean="0"/>
              <a:t>many hours per day because </a:t>
            </a:r>
            <a:r>
              <a:rPr lang="en-US" dirty="0" smtClean="0">
                <a:solidFill>
                  <a:srgbClr val="FF0000"/>
                </a:solidFill>
              </a:rPr>
              <a:t>work is always there.</a:t>
            </a:r>
          </a:p>
          <a:p>
            <a:pPr algn="just"/>
            <a:r>
              <a:rPr lang="en-US" dirty="0" smtClean="0"/>
              <a:t>Workers who are </a:t>
            </a:r>
            <a:r>
              <a:rPr lang="en-US" dirty="0" smtClean="0">
                <a:solidFill>
                  <a:srgbClr val="FF0000"/>
                </a:solidFill>
              </a:rPr>
              <a:t>out of sight also tend to be out of mind. </a:t>
            </a:r>
            <a:r>
              <a:rPr lang="en-US" dirty="0" smtClean="0"/>
              <a:t>The </a:t>
            </a:r>
            <a:r>
              <a:rPr lang="en-US" dirty="0" smtClean="0">
                <a:solidFill>
                  <a:srgbClr val="FF0000"/>
                </a:solidFill>
              </a:rPr>
              <a:t>contributions </a:t>
            </a:r>
            <a:r>
              <a:rPr lang="en-US" dirty="0" smtClean="0"/>
              <a:t>of </a:t>
            </a:r>
            <a:r>
              <a:rPr lang="en-US" dirty="0" err="1" smtClean="0"/>
              <a:t>teleworkers</a:t>
            </a:r>
            <a:r>
              <a:rPr lang="en-US" dirty="0" smtClean="0"/>
              <a:t> may </a:t>
            </a:r>
            <a:r>
              <a:rPr lang="en-US" dirty="0" smtClean="0">
                <a:solidFill>
                  <a:srgbClr val="FF0000"/>
                </a:solidFill>
              </a:rPr>
              <a:t>not be fully recognized and credited.</a:t>
            </a:r>
            <a:endParaRPr lang="en-US"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2400" b="1" dirty="0" smtClean="0"/>
              <a:t>Advantages of </a:t>
            </a:r>
            <a:r>
              <a:rPr lang="en-US" sz="2400" b="1" dirty="0" err="1" smtClean="0"/>
              <a:t>teleworking</a:t>
            </a:r>
            <a:r>
              <a:rPr lang="en-US" sz="2400" b="1" dirty="0" smtClean="0"/>
              <a:t> for organizations</a:t>
            </a:r>
            <a:endParaRPr lang="en-US" sz="2400" b="1" dirty="0"/>
          </a:p>
        </p:txBody>
      </p:sp>
      <p:sp>
        <p:nvSpPr>
          <p:cNvPr id="3" name="Content Placeholder 2"/>
          <p:cNvSpPr>
            <a:spLocks noGrp="1"/>
          </p:cNvSpPr>
          <p:nvPr>
            <p:ph idx="1"/>
          </p:nvPr>
        </p:nvSpPr>
        <p:spPr>
          <a:xfrm>
            <a:off x="457200" y="1371600"/>
            <a:ext cx="8229600" cy="4754563"/>
          </a:xfrm>
        </p:spPr>
        <p:txBody>
          <a:bodyPr/>
          <a:lstStyle/>
          <a:p>
            <a:pPr algn="just"/>
            <a:r>
              <a:rPr lang="en-US" dirty="0" smtClean="0"/>
              <a:t>As more employees </a:t>
            </a:r>
            <a:r>
              <a:rPr lang="en-US" dirty="0" err="1" smtClean="0"/>
              <a:t>telework</a:t>
            </a:r>
            <a:r>
              <a:rPr lang="en-US" dirty="0" smtClean="0"/>
              <a:t>, there is </a:t>
            </a:r>
            <a:r>
              <a:rPr lang="en-US" dirty="0" smtClean="0">
                <a:solidFill>
                  <a:srgbClr val="FF0000"/>
                </a:solidFill>
              </a:rPr>
              <a:t>less need for office and parking </a:t>
            </a:r>
            <a:r>
              <a:rPr lang="en-US" dirty="0" smtClean="0"/>
              <a:t>space; this can lead to lower costs.</a:t>
            </a:r>
          </a:p>
          <a:p>
            <a:pPr algn="just"/>
            <a:r>
              <a:rPr lang="en-US" dirty="0" err="1" smtClean="0"/>
              <a:t>Telework</a:t>
            </a:r>
            <a:r>
              <a:rPr lang="en-US" dirty="0" smtClean="0"/>
              <a:t> allows for the continuity of business operations in the event of a local or national disaster and supports </a:t>
            </a:r>
            <a:r>
              <a:rPr lang="en-US" dirty="0" smtClean="0">
                <a:solidFill>
                  <a:srgbClr val="FF0000"/>
                </a:solidFill>
              </a:rPr>
              <a:t>national pandemic preparedness planning.</a:t>
            </a:r>
          </a:p>
          <a:p>
            <a:pPr algn="just"/>
            <a:r>
              <a:rPr lang="en-US" smtClean="0"/>
              <a:t>There may be an actual gain in worker productivity.</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dirty="0" smtClean="0"/>
              <a:t>Disadvantages of </a:t>
            </a:r>
            <a:r>
              <a:rPr lang="en-US" sz="3200" b="1" dirty="0" err="1" smtClean="0"/>
              <a:t>teleworking</a:t>
            </a:r>
            <a:r>
              <a:rPr lang="en-US" sz="3200" b="1" dirty="0" smtClean="0"/>
              <a:t> for organizations</a:t>
            </a:r>
            <a:endParaRPr lang="en-US" sz="3200" b="1" dirty="0"/>
          </a:p>
        </p:txBody>
      </p:sp>
      <p:sp>
        <p:nvSpPr>
          <p:cNvPr id="3" name="Content Placeholder 2"/>
          <p:cNvSpPr>
            <a:spLocks noGrp="1"/>
          </p:cNvSpPr>
          <p:nvPr>
            <p:ph idx="1"/>
          </p:nvPr>
        </p:nvSpPr>
        <p:spPr>
          <a:xfrm>
            <a:off x="457200" y="1143000"/>
            <a:ext cx="8229600" cy="4983163"/>
          </a:xfrm>
        </p:spPr>
        <p:txBody>
          <a:bodyPr>
            <a:normAutofit fontScale="92500" lnSpcReduction="20000"/>
          </a:bodyPr>
          <a:lstStyle/>
          <a:p>
            <a:pPr algn="just"/>
            <a:r>
              <a:rPr lang="en-US" dirty="0" smtClean="0"/>
              <a:t>Allowing </a:t>
            </a:r>
            <a:r>
              <a:rPr lang="en-US" dirty="0" err="1" smtClean="0"/>
              <a:t>teleworkers</a:t>
            </a:r>
            <a:r>
              <a:rPr lang="en-US" dirty="0" smtClean="0"/>
              <a:t> to </a:t>
            </a:r>
            <a:r>
              <a:rPr lang="en-US" dirty="0" smtClean="0">
                <a:solidFill>
                  <a:srgbClr val="FF0000"/>
                </a:solidFill>
              </a:rPr>
              <a:t>access organizational data and systems from remote sites creates potential security issues</a:t>
            </a:r>
            <a:r>
              <a:rPr lang="en-US" dirty="0" smtClean="0"/>
              <a:t>.</a:t>
            </a:r>
          </a:p>
          <a:p>
            <a:pPr algn="just"/>
            <a:r>
              <a:rPr lang="en-US" dirty="0" smtClean="0">
                <a:solidFill>
                  <a:srgbClr val="FF0000"/>
                </a:solidFill>
              </a:rPr>
              <a:t>Managers may have a harder time monitoring the quality and quantity of the work performed by </a:t>
            </a:r>
            <a:r>
              <a:rPr lang="en-US" dirty="0" err="1" smtClean="0">
                <a:solidFill>
                  <a:srgbClr val="FF0000"/>
                </a:solidFill>
              </a:rPr>
              <a:t>teleworkers</a:t>
            </a:r>
            <a:r>
              <a:rPr lang="en-US" dirty="0" smtClean="0"/>
              <a:t>, wondering, for instance, if they really “put in a full day.”</a:t>
            </a:r>
          </a:p>
          <a:p>
            <a:pPr algn="just"/>
            <a:r>
              <a:rPr lang="en-US" dirty="0" smtClean="0"/>
              <a:t>There are </a:t>
            </a:r>
            <a:r>
              <a:rPr lang="en-US" dirty="0" smtClean="0">
                <a:solidFill>
                  <a:srgbClr val="FF0000"/>
                </a:solidFill>
              </a:rPr>
              <a:t>additional costs associated with providing equipment, services</a:t>
            </a:r>
            <a:r>
              <a:rPr lang="en-US" dirty="0" smtClean="0"/>
              <a:t>, and support for people who work away from the office.</a:t>
            </a:r>
          </a:p>
          <a:p>
            <a:pPr algn="just"/>
            <a:r>
              <a:rPr lang="en-US" dirty="0" err="1" smtClean="0"/>
              <a:t>Telework</a:t>
            </a:r>
            <a:r>
              <a:rPr lang="en-US" dirty="0" smtClean="0"/>
              <a:t> </a:t>
            </a:r>
            <a:r>
              <a:rPr lang="en-US" dirty="0" smtClean="0">
                <a:solidFill>
                  <a:srgbClr val="FF0000"/>
                </a:solidFill>
              </a:rPr>
              <a:t>increases the potential for lost or stolen equipment</a:t>
            </a:r>
            <a:r>
              <a:rPr lang="en-US" dirty="0" smtClean="0"/>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t>The Digital Divide</a:t>
            </a:r>
            <a:endParaRPr lang="en-US" b="1" dirty="0"/>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pPr algn="just"/>
            <a:r>
              <a:rPr lang="en-US" dirty="0" smtClean="0">
                <a:solidFill>
                  <a:srgbClr val="FF0000"/>
                </a:solidFill>
              </a:rPr>
              <a:t>Indicators of living standard:</a:t>
            </a:r>
          </a:p>
          <a:p>
            <a:pPr algn="just"/>
            <a:r>
              <a:rPr lang="en-US" dirty="0" smtClean="0"/>
              <a:t>Average number of calories consumed per person per day </a:t>
            </a:r>
          </a:p>
          <a:p>
            <a:pPr algn="just"/>
            <a:r>
              <a:rPr lang="en-US" dirty="0" smtClean="0"/>
              <a:t> Availability of clean drinking water </a:t>
            </a:r>
          </a:p>
          <a:p>
            <a:pPr algn="just"/>
            <a:r>
              <a:rPr lang="en-US" dirty="0" smtClean="0"/>
              <a:t>Average life expectancy </a:t>
            </a:r>
          </a:p>
          <a:p>
            <a:pPr algn="just"/>
            <a:r>
              <a:rPr lang="en-US" dirty="0" smtClean="0"/>
              <a:t> Literacy rate </a:t>
            </a:r>
          </a:p>
          <a:p>
            <a:pPr algn="just"/>
            <a:r>
              <a:rPr lang="en-US" dirty="0" smtClean="0"/>
              <a:t> Availability of basic freedoms </a:t>
            </a:r>
          </a:p>
          <a:p>
            <a:pPr algn="just"/>
            <a:r>
              <a:rPr lang="en-US" dirty="0" smtClean="0"/>
              <a:t>Number of people per doctor </a:t>
            </a:r>
          </a:p>
          <a:p>
            <a:pPr algn="just"/>
            <a:r>
              <a:rPr lang="en-US" dirty="0" smtClean="0"/>
              <a:t> Infant mortality rate </a:t>
            </a:r>
          </a:p>
          <a:p>
            <a:pPr algn="just"/>
            <a:r>
              <a:rPr lang="en-US" dirty="0" smtClean="0"/>
              <a:t>Crime rate </a:t>
            </a:r>
          </a:p>
          <a:p>
            <a:pPr algn="just"/>
            <a:r>
              <a:rPr lang="en-US" dirty="0" smtClean="0"/>
              <a:t> Rate of home ownership </a:t>
            </a:r>
          </a:p>
          <a:p>
            <a:pPr algn="just"/>
            <a:r>
              <a:rPr lang="en-US" dirty="0" smtClean="0"/>
              <a:t>Availability of educational opportunities </a:t>
            </a:r>
          </a:p>
          <a:p>
            <a:pPr algn="just"/>
            <a:r>
              <a:rPr lang="en-US" dirty="0" smtClean="0">
                <a:solidFill>
                  <a:srgbClr val="FF0000"/>
                </a:solidFill>
              </a:rPr>
              <a:t>Another indicator of standard of living is the availability of information and communications technology.</a:t>
            </a:r>
            <a:endParaRPr lang="en-US"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Continue…..</a:t>
            </a:r>
            <a:endParaRPr lang="en-US" dirty="0"/>
          </a:p>
        </p:txBody>
      </p:sp>
      <p:sp>
        <p:nvSpPr>
          <p:cNvPr id="3" name="Content Placeholder 2"/>
          <p:cNvSpPr>
            <a:spLocks noGrp="1"/>
          </p:cNvSpPr>
          <p:nvPr>
            <p:ph idx="1"/>
          </p:nvPr>
        </p:nvSpPr>
        <p:spPr>
          <a:xfrm>
            <a:off x="457200" y="1143000"/>
            <a:ext cx="8229600" cy="4983163"/>
          </a:xfrm>
        </p:spPr>
        <p:txBody>
          <a:bodyPr>
            <a:normAutofit fontScale="85000" lnSpcReduction="20000"/>
          </a:bodyPr>
          <a:lstStyle/>
          <a:p>
            <a:pPr algn="just"/>
            <a:r>
              <a:rPr lang="en-US" dirty="0" smtClean="0"/>
              <a:t>The </a:t>
            </a:r>
            <a:r>
              <a:rPr lang="en-US" dirty="0" smtClean="0">
                <a:solidFill>
                  <a:srgbClr val="7030A0"/>
                </a:solidFill>
              </a:rPr>
              <a:t>digital divide is a term used </a:t>
            </a:r>
            <a:r>
              <a:rPr lang="en-US" dirty="0" smtClean="0"/>
              <a:t>to describe the </a:t>
            </a:r>
            <a:r>
              <a:rPr lang="en-US" dirty="0" smtClean="0">
                <a:solidFill>
                  <a:srgbClr val="7030A0"/>
                </a:solidFill>
              </a:rPr>
              <a:t>gulf between those who do and those who don’t have access to modern information and communications technology</a:t>
            </a:r>
            <a:r>
              <a:rPr lang="en-US" dirty="0" smtClean="0"/>
              <a:t>, such as cell phones, </a:t>
            </a:r>
            <a:r>
              <a:rPr lang="en-US" dirty="0" err="1" smtClean="0"/>
              <a:t>smartphones</a:t>
            </a:r>
            <a:r>
              <a:rPr lang="en-US" dirty="0" smtClean="0"/>
              <a:t>, personal computers, and the Internet. There are roughly </a:t>
            </a:r>
            <a:r>
              <a:rPr lang="en-US" dirty="0" smtClean="0">
                <a:solidFill>
                  <a:srgbClr val="7030A0"/>
                </a:solidFill>
              </a:rPr>
              <a:t>2.4 billion Internet users worldwide</a:t>
            </a:r>
            <a:r>
              <a:rPr lang="en-US" dirty="0" smtClean="0"/>
              <a:t>, but the </a:t>
            </a:r>
            <a:r>
              <a:rPr lang="en-US" dirty="0" smtClean="0">
                <a:solidFill>
                  <a:srgbClr val="7030A0"/>
                </a:solidFill>
              </a:rPr>
              <a:t>worldwide distribution of Internet users varies greatly from region to region.</a:t>
            </a:r>
          </a:p>
          <a:p>
            <a:pPr algn="just"/>
            <a:r>
              <a:rPr lang="en-US" dirty="0" smtClean="0"/>
              <a:t>The </a:t>
            </a:r>
            <a:r>
              <a:rPr lang="en-US" dirty="0" smtClean="0">
                <a:solidFill>
                  <a:srgbClr val="7030A0"/>
                </a:solidFill>
              </a:rPr>
              <a:t>digital divide exists from country to country and even within countries—among age groups, economic classes, and people who live in cities versus those in rural areas. </a:t>
            </a:r>
            <a:r>
              <a:rPr lang="en-US" dirty="0" smtClean="0">
                <a:solidFill>
                  <a:srgbClr val="FF0000"/>
                </a:solidFill>
              </a:rPr>
              <a:t>For example, </a:t>
            </a:r>
            <a:r>
              <a:rPr lang="en-US" dirty="0" smtClean="0"/>
              <a:t>in India, while 20 percent of urban Indians are connected to the Internet, only 3 percent of rural Indians are connected.</a:t>
            </a:r>
            <a:endParaRPr lang="en-US" dirty="0">
              <a:solidFill>
                <a:srgbClr val="7030A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Continue..</a:t>
            </a:r>
            <a:endParaRPr lang="en-US" dirty="0"/>
          </a:p>
        </p:txBody>
      </p:sp>
      <p:sp>
        <p:nvSpPr>
          <p:cNvPr id="3" name="Content Placeholder 2"/>
          <p:cNvSpPr>
            <a:spLocks noGrp="1"/>
          </p:cNvSpPr>
          <p:nvPr>
            <p:ph idx="1"/>
          </p:nvPr>
        </p:nvSpPr>
        <p:spPr>
          <a:xfrm>
            <a:off x="457200" y="1143000"/>
            <a:ext cx="8229600" cy="4983163"/>
          </a:xfrm>
        </p:spPr>
        <p:txBody>
          <a:bodyPr>
            <a:normAutofit fontScale="85000" lnSpcReduction="20000"/>
          </a:bodyPr>
          <a:lstStyle/>
          <a:p>
            <a:pPr algn="just"/>
            <a:r>
              <a:rPr lang="en-US" dirty="0" smtClean="0"/>
              <a:t>Many people believe that the </a:t>
            </a:r>
            <a:r>
              <a:rPr lang="en-US" dirty="0" smtClean="0">
                <a:solidFill>
                  <a:srgbClr val="FF0000"/>
                </a:solidFill>
              </a:rPr>
              <a:t>digital divide must be bridged fo</a:t>
            </a:r>
            <a:r>
              <a:rPr lang="en-US" dirty="0" smtClean="0"/>
              <a:t>r a number of reasons. </a:t>
            </a:r>
            <a:r>
              <a:rPr lang="en-US" dirty="0" smtClean="0">
                <a:solidFill>
                  <a:srgbClr val="7030A0"/>
                </a:solidFill>
              </a:rPr>
              <a:t>Clearly, health, crime, and other emergencies could be resolved </a:t>
            </a:r>
            <a:r>
              <a:rPr lang="en-US" dirty="0" smtClean="0"/>
              <a:t>more quickly </a:t>
            </a:r>
            <a:r>
              <a:rPr lang="en-US" dirty="0" smtClean="0">
                <a:solidFill>
                  <a:srgbClr val="7030A0"/>
                </a:solidFill>
              </a:rPr>
              <a:t>if a person in trouble had easy access to a communications network.</a:t>
            </a:r>
          </a:p>
          <a:p>
            <a:pPr algn="just"/>
            <a:r>
              <a:rPr lang="en-US" dirty="0" smtClean="0"/>
              <a:t>Much of the </a:t>
            </a:r>
            <a:r>
              <a:rPr lang="en-US" dirty="0" smtClean="0">
                <a:solidFill>
                  <a:srgbClr val="7030A0"/>
                </a:solidFill>
              </a:rPr>
              <a:t>vital information people </a:t>
            </a:r>
            <a:r>
              <a:rPr lang="en-US" dirty="0" smtClean="0"/>
              <a:t>need to manage their career, retirement, health, and safety is </a:t>
            </a:r>
            <a:r>
              <a:rPr lang="en-US" dirty="0" smtClean="0">
                <a:solidFill>
                  <a:srgbClr val="7030A0"/>
                </a:solidFill>
              </a:rPr>
              <a:t>increasingly provided by the Internet.</a:t>
            </a:r>
          </a:p>
          <a:p>
            <a:pPr algn="just"/>
            <a:r>
              <a:rPr lang="en-US" dirty="0" smtClean="0"/>
              <a:t>The </a:t>
            </a:r>
            <a:r>
              <a:rPr lang="en-US" dirty="0" smtClean="0">
                <a:solidFill>
                  <a:srgbClr val="7030A0"/>
                </a:solidFill>
              </a:rPr>
              <a:t>E-Rate program </a:t>
            </a:r>
            <a:r>
              <a:rPr lang="en-US" dirty="0" smtClean="0"/>
              <a:t>discussed in the opening vignette was </a:t>
            </a:r>
            <a:r>
              <a:rPr lang="en-US" dirty="0" smtClean="0">
                <a:solidFill>
                  <a:srgbClr val="7030A0"/>
                </a:solidFill>
              </a:rPr>
              <a:t>designed to help eliminate the digital divide within the United States</a:t>
            </a:r>
            <a:r>
              <a:rPr lang="en-US" dirty="0" smtClean="0"/>
              <a:t>. This program and others designed to increase the availability of low-cost computers, cell phones, and </a:t>
            </a:r>
            <a:r>
              <a:rPr lang="en-US" dirty="0" err="1" smtClean="0"/>
              <a:t>smartphones</a:t>
            </a:r>
            <a:r>
              <a:rPr lang="en-US" dirty="0" smtClean="0"/>
              <a:t>. </a:t>
            </a:r>
            <a:endParaRPr lang="en-US" dirty="0">
              <a:solidFill>
                <a:srgbClr val="7030A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t>E-Rate Program</a:t>
            </a:r>
            <a:endParaRPr lang="en-US" b="1" dirty="0"/>
          </a:p>
        </p:txBody>
      </p:sp>
      <p:sp>
        <p:nvSpPr>
          <p:cNvPr id="3" name="Content Placeholder 2"/>
          <p:cNvSpPr>
            <a:spLocks noGrp="1"/>
          </p:cNvSpPr>
          <p:nvPr>
            <p:ph idx="1"/>
          </p:nvPr>
        </p:nvSpPr>
        <p:spPr>
          <a:xfrm>
            <a:off x="457200" y="1219200"/>
            <a:ext cx="8229600" cy="4906963"/>
          </a:xfrm>
        </p:spPr>
        <p:txBody>
          <a:bodyPr>
            <a:normAutofit fontScale="92500"/>
          </a:bodyPr>
          <a:lstStyle/>
          <a:p>
            <a:pPr algn="just"/>
            <a:r>
              <a:rPr lang="en-US" dirty="0" smtClean="0"/>
              <a:t>The Education Rate (E-Rate) program was created through the Telecommunications Act of 1996.</a:t>
            </a:r>
          </a:p>
          <a:p>
            <a:pPr algn="just"/>
            <a:r>
              <a:rPr lang="en-US" dirty="0" smtClean="0">
                <a:solidFill>
                  <a:srgbClr val="7030A0"/>
                </a:solidFill>
              </a:rPr>
              <a:t>E-Rate</a:t>
            </a:r>
            <a:r>
              <a:rPr lang="en-US" dirty="0" smtClean="0"/>
              <a:t> </a:t>
            </a:r>
            <a:r>
              <a:rPr lang="en-US" dirty="0" smtClean="0">
                <a:solidFill>
                  <a:srgbClr val="7030A0"/>
                </a:solidFill>
              </a:rPr>
              <a:t>helps schools and libraries obtain broadband Internet </a:t>
            </a:r>
            <a:r>
              <a:rPr lang="en-US" dirty="0" smtClean="0"/>
              <a:t>services to advance the availability of educational and informational resources. </a:t>
            </a:r>
          </a:p>
          <a:p>
            <a:pPr algn="just"/>
            <a:r>
              <a:rPr lang="en-US" dirty="0" smtClean="0"/>
              <a:t>The program </a:t>
            </a:r>
            <a:r>
              <a:rPr lang="en-US" dirty="0" smtClean="0">
                <a:solidFill>
                  <a:srgbClr val="7030A0"/>
                </a:solidFill>
              </a:rPr>
              <a:t>provides cost discounts that range from 20 percent to 90 percent for eligible telecommunications services, depending on location (urban or rural) and economic need.</a:t>
            </a:r>
            <a:endParaRPr lang="en-US" dirty="0">
              <a:solidFill>
                <a:srgbClr val="7030A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Continue…</a:t>
            </a:r>
            <a:endParaRPr lang="en-US" dirty="0"/>
          </a:p>
        </p:txBody>
      </p:sp>
      <p:sp>
        <p:nvSpPr>
          <p:cNvPr id="3" name="Content Placeholder 2"/>
          <p:cNvSpPr>
            <a:spLocks noGrp="1"/>
          </p:cNvSpPr>
          <p:nvPr>
            <p:ph idx="1"/>
          </p:nvPr>
        </p:nvSpPr>
        <p:spPr>
          <a:xfrm>
            <a:off x="457200" y="1143000"/>
            <a:ext cx="8229600" cy="4983163"/>
          </a:xfrm>
        </p:spPr>
        <p:txBody>
          <a:bodyPr>
            <a:normAutofit fontScale="40000" lnSpcReduction="20000"/>
          </a:bodyPr>
          <a:lstStyle/>
          <a:p>
            <a:r>
              <a:rPr lang="en-US" sz="5100" dirty="0" smtClean="0">
                <a:solidFill>
                  <a:srgbClr val="FF0000"/>
                </a:solidFill>
              </a:rPr>
              <a:t>While the program has steadily increased the number of schools and libraries connected to the Internet, there have been problems with fraud, </a:t>
            </a:r>
            <a:r>
              <a:rPr lang="en-US" sz="5100" dirty="0" smtClean="0"/>
              <a:t>as detailed in the opening vignette. </a:t>
            </a:r>
          </a:p>
          <a:p>
            <a:endParaRPr lang="en-US" sz="5100" dirty="0" smtClean="0"/>
          </a:p>
          <a:p>
            <a:r>
              <a:rPr lang="en-US" sz="5100" dirty="0" smtClean="0"/>
              <a:t>In addition, </a:t>
            </a:r>
            <a:r>
              <a:rPr lang="en-US" sz="5100" dirty="0" smtClean="0">
                <a:solidFill>
                  <a:srgbClr val="FF0000"/>
                </a:solidFill>
              </a:rPr>
              <a:t>the benefits delivered by the program have been called into question</a:t>
            </a:r>
            <a:r>
              <a:rPr lang="en-US" sz="5100" dirty="0" smtClean="0"/>
              <a:t>. </a:t>
            </a:r>
          </a:p>
          <a:p>
            <a:r>
              <a:rPr lang="en-US" sz="5100" dirty="0" smtClean="0"/>
              <a:t>A </a:t>
            </a:r>
            <a:r>
              <a:rPr lang="en-US" sz="5100" dirty="0" smtClean="0">
                <a:solidFill>
                  <a:srgbClr val="FF0000"/>
                </a:solidFill>
              </a:rPr>
              <a:t>University of Chicago study examined the impact of the E-Rate program in California and found </a:t>
            </a:r>
            <a:r>
              <a:rPr lang="en-US" sz="5100" dirty="0" smtClean="0"/>
              <a:t>that the number of </a:t>
            </a:r>
            <a:r>
              <a:rPr lang="en-US" sz="5100" dirty="0" smtClean="0">
                <a:solidFill>
                  <a:srgbClr val="7030A0"/>
                </a:solidFill>
              </a:rPr>
              <a:t>students in poor schools going online had indeed increased dramatically. </a:t>
            </a:r>
            <a:r>
              <a:rPr lang="en-US" sz="5100" dirty="0" smtClean="0"/>
              <a:t>However, the study found no evidence that the </a:t>
            </a:r>
            <a:r>
              <a:rPr lang="en-US" sz="5100" dirty="0" smtClean="0">
                <a:solidFill>
                  <a:srgbClr val="7030A0"/>
                </a:solidFill>
              </a:rPr>
              <a:t>program had any effect on students’ performance on any of the six subjects (math, reading, science, language, spelling, and social studies</a:t>
            </a:r>
            <a:r>
              <a:rPr lang="en-US" sz="5100" dirty="0" smtClean="0"/>
              <a:t>) covered in the Stanford Achievement Test. Researchers concluded that either the schools did not know how to make effective use of the Internet or that Internet use was simply not a productive way to boost test scores.</a:t>
            </a:r>
          </a:p>
          <a:p>
            <a:endParaRPr lang="en-US" sz="5100" dirty="0" smtClean="0"/>
          </a:p>
          <a:p>
            <a:r>
              <a:rPr lang="en-US" sz="5100" dirty="0" smtClean="0"/>
              <a:t>Despite the fraud </a:t>
            </a:r>
            <a:r>
              <a:rPr lang="en-US" sz="5100" dirty="0" smtClean="0">
                <a:solidFill>
                  <a:srgbClr val="7030A0"/>
                </a:solidFill>
              </a:rPr>
              <a:t>and lack of evidence of a positive impact on student test scores, the $2.3 billion per </a:t>
            </a:r>
            <a:r>
              <a:rPr lang="en-US" sz="5100" dirty="0" smtClean="0"/>
              <a:t>year E-Rate program continues today</a:t>
            </a:r>
            <a:r>
              <a:rPr lang="en-US" dirty="0" smtClean="0"/>
              <a: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Low-Cost Computers</a:t>
            </a:r>
            <a:endParaRPr lang="en-US" dirty="0"/>
          </a:p>
        </p:txBody>
      </p:sp>
      <p:sp>
        <p:nvSpPr>
          <p:cNvPr id="3" name="Content Placeholder 2"/>
          <p:cNvSpPr>
            <a:spLocks noGrp="1"/>
          </p:cNvSpPr>
          <p:nvPr>
            <p:ph idx="1"/>
          </p:nvPr>
        </p:nvSpPr>
        <p:spPr>
          <a:xfrm>
            <a:off x="457200" y="1143000"/>
            <a:ext cx="8229600" cy="4983163"/>
          </a:xfrm>
        </p:spPr>
        <p:txBody>
          <a:bodyPr/>
          <a:lstStyle/>
          <a:p>
            <a:pPr algn="just"/>
            <a:r>
              <a:rPr lang="en-US" dirty="0" smtClean="0"/>
              <a:t>As noted above, it is estimated that as of June 2012, nearly </a:t>
            </a:r>
            <a:r>
              <a:rPr lang="en-US" dirty="0" smtClean="0">
                <a:solidFill>
                  <a:srgbClr val="7030A0"/>
                </a:solidFill>
              </a:rPr>
              <a:t>2.4 billion people worldwide have access to the Internet</a:t>
            </a:r>
            <a:r>
              <a:rPr lang="en-US" dirty="0" smtClean="0"/>
              <a:t>. Although that number is impressive, it </a:t>
            </a:r>
            <a:r>
              <a:rPr lang="en-US" dirty="0" smtClean="0">
                <a:solidFill>
                  <a:srgbClr val="7030A0"/>
                </a:solidFill>
              </a:rPr>
              <a:t>still leaves nearly 5 billion people (72 percent of the world’s population) unconnected</a:t>
            </a:r>
            <a:r>
              <a:rPr lang="en-US" dirty="0" smtClean="0"/>
              <a:t>. What most of those 5 billion people have in common is low income. Increasing the </a:t>
            </a:r>
            <a:r>
              <a:rPr lang="en-US" dirty="0" smtClean="0">
                <a:solidFill>
                  <a:srgbClr val="7030A0"/>
                </a:solidFill>
              </a:rPr>
              <a:t>availability of low-cost computers can help reduce the digital divide</a:t>
            </a:r>
            <a:r>
              <a:rPr lang="en-US" dirty="0" smtClean="0"/>
              <a: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One Laptop per Child (OLPC)</a:t>
            </a:r>
            <a:endParaRPr lang="en-US" b="1" dirty="0"/>
          </a:p>
        </p:txBody>
      </p:sp>
      <p:sp>
        <p:nvSpPr>
          <p:cNvPr id="3" name="Content Placeholder 2"/>
          <p:cNvSpPr>
            <a:spLocks noGrp="1"/>
          </p:cNvSpPr>
          <p:nvPr>
            <p:ph idx="1"/>
          </p:nvPr>
        </p:nvSpPr>
        <p:spPr>
          <a:xfrm>
            <a:off x="457200" y="1066800"/>
            <a:ext cx="8229600" cy="5059363"/>
          </a:xfrm>
        </p:spPr>
        <p:txBody>
          <a:bodyPr>
            <a:normAutofit fontScale="70000" lnSpcReduction="20000"/>
          </a:bodyPr>
          <a:lstStyle/>
          <a:p>
            <a:pPr algn="just"/>
            <a:r>
              <a:rPr lang="en-US" dirty="0" smtClean="0"/>
              <a:t>The nonprofit organization One Laptop per Child (OLPC) has </a:t>
            </a:r>
            <a:r>
              <a:rPr lang="en-US" dirty="0" smtClean="0">
                <a:solidFill>
                  <a:srgbClr val="7030A0"/>
                </a:solidFill>
              </a:rPr>
              <a:t>a goal of providing children around the world with low-cost laptop </a:t>
            </a:r>
            <a:r>
              <a:rPr lang="en-US" dirty="0" smtClean="0"/>
              <a:t>computers to aid in their education.</a:t>
            </a:r>
          </a:p>
          <a:p>
            <a:pPr algn="just"/>
            <a:r>
              <a:rPr lang="en-US" dirty="0" smtClean="0"/>
              <a:t>As of </a:t>
            </a:r>
            <a:r>
              <a:rPr lang="en-US" dirty="0" smtClean="0">
                <a:solidFill>
                  <a:srgbClr val="7030A0"/>
                </a:solidFill>
              </a:rPr>
              <a:t>2013</a:t>
            </a:r>
            <a:r>
              <a:rPr lang="en-US" dirty="0" smtClean="0"/>
              <a:t>, the program has worked with federal, state, and local governments to help distribute over </a:t>
            </a:r>
            <a:r>
              <a:rPr lang="en-US" dirty="0" smtClean="0">
                <a:solidFill>
                  <a:srgbClr val="7030A0"/>
                </a:solidFill>
              </a:rPr>
              <a:t>2.4 million low-cost computers to students in 40 countries</a:t>
            </a:r>
            <a:r>
              <a:rPr lang="en-US" dirty="0" smtClean="0"/>
              <a:t>.</a:t>
            </a:r>
          </a:p>
          <a:p>
            <a:pPr algn="just"/>
            <a:endParaRPr lang="en-US" dirty="0" smtClean="0"/>
          </a:p>
          <a:p>
            <a:pPr algn="just"/>
            <a:r>
              <a:rPr lang="en-US" dirty="0" smtClean="0">
                <a:solidFill>
                  <a:srgbClr val="7030A0"/>
                </a:solidFill>
              </a:rPr>
              <a:t>Nepal i</a:t>
            </a:r>
            <a:r>
              <a:rPr lang="en-US" dirty="0" smtClean="0"/>
              <a:t>s one of the </a:t>
            </a:r>
            <a:r>
              <a:rPr lang="en-US" dirty="0" smtClean="0">
                <a:solidFill>
                  <a:srgbClr val="7030A0"/>
                </a:solidFill>
              </a:rPr>
              <a:t>poorest countries in the world</a:t>
            </a:r>
            <a:r>
              <a:rPr lang="en-US" dirty="0" smtClean="0"/>
              <a:t>, with an average annual per capita income of about $475 (USD)38 and an </a:t>
            </a:r>
            <a:r>
              <a:rPr lang="en-US" dirty="0" smtClean="0">
                <a:solidFill>
                  <a:srgbClr val="7030A0"/>
                </a:solidFill>
              </a:rPr>
              <a:t>unemployment rate of 46 percent. </a:t>
            </a:r>
            <a:r>
              <a:rPr lang="en-US" dirty="0" smtClean="0"/>
              <a:t>Much of its rural population has limited access to even the most basic of social services. </a:t>
            </a:r>
          </a:p>
          <a:p>
            <a:pPr algn="just"/>
            <a:endParaRPr lang="en-US" dirty="0" smtClean="0"/>
          </a:p>
          <a:p>
            <a:pPr algn="just"/>
            <a:r>
              <a:rPr lang="en-US" dirty="0" smtClean="0"/>
              <a:t>The </a:t>
            </a:r>
            <a:r>
              <a:rPr lang="en-US" dirty="0" smtClean="0">
                <a:solidFill>
                  <a:srgbClr val="7030A0"/>
                </a:solidFill>
              </a:rPr>
              <a:t>OLPC program in Nepal started in 2008 as a small pilot project in two schools</a:t>
            </a:r>
            <a:r>
              <a:rPr lang="en-US" dirty="0" smtClean="0"/>
              <a:t>. </a:t>
            </a:r>
            <a:r>
              <a:rPr lang="en-US" dirty="0" smtClean="0">
                <a:solidFill>
                  <a:srgbClr val="7030A0"/>
                </a:solidFill>
              </a:rPr>
              <a:t>Within three years, it expanded to 32 schools with a total enrollment of 3,300 students in grades 2 to 6</a:t>
            </a:r>
            <a:r>
              <a:rPr lang="en-US" dirty="0" smtClean="0"/>
              <a:t>. The goal of the program in Nepal is to improve the quality of education and the access to instructional materials.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endParaRPr lang="en-US" dirty="0"/>
          </a:p>
        </p:txBody>
      </p:sp>
      <p:sp>
        <p:nvSpPr>
          <p:cNvPr id="3" name="Content Placeholder 2"/>
          <p:cNvSpPr>
            <a:spLocks noGrp="1"/>
          </p:cNvSpPr>
          <p:nvPr>
            <p:ph idx="1"/>
          </p:nvPr>
        </p:nvSpPr>
        <p:spPr>
          <a:xfrm>
            <a:off x="457200" y="1143000"/>
            <a:ext cx="8229600" cy="4983163"/>
          </a:xfrm>
        </p:spPr>
        <p:txBody>
          <a:bodyPr/>
          <a:lstStyle/>
          <a:p>
            <a:pPr algn="just"/>
            <a:r>
              <a:rPr lang="en-US" dirty="0" smtClean="0"/>
              <a:t>Rockefeller’s proposal came just a year after a federal district court </a:t>
            </a:r>
            <a:r>
              <a:rPr lang="en-US" dirty="0" smtClean="0">
                <a:solidFill>
                  <a:srgbClr val="FF0000"/>
                </a:solidFill>
              </a:rPr>
              <a:t>sentenced Gloria Harper, the owner of two information </a:t>
            </a:r>
            <a:r>
              <a:rPr lang="en-US" dirty="0" smtClean="0"/>
              <a:t>technology companies, </a:t>
            </a:r>
            <a:r>
              <a:rPr lang="en-US" dirty="0" smtClean="0">
                <a:solidFill>
                  <a:srgbClr val="FF0000"/>
                </a:solidFill>
              </a:rPr>
              <a:t>to 30 months in prison for bribing school officials to win lucrative E-Rate contracts.</a:t>
            </a:r>
            <a:r>
              <a:rPr lang="en-US" dirty="0" smtClean="0"/>
              <a:t> Harper had offered kickbacks to employees of schools in Illinois, Arkansas, Florida, and Louisiana. In addition to being sentenced to prison, </a:t>
            </a:r>
            <a:r>
              <a:rPr lang="en-US" dirty="0" smtClean="0">
                <a:solidFill>
                  <a:srgbClr val="FF0000"/>
                </a:solidFill>
              </a:rPr>
              <a:t>Harper was fined $40 million.</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Classmate</a:t>
            </a:r>
            <a:endParaRPr lang="en-US" b="1"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pPr algn="just"/>
            <a:r>
              <a:rPr lang="en-US" dirty="0" smtClean="0"/>
              <a:t>In </a:t>
            </a:r>
            <a:r>
              <a:rPr lang="en-US" dirty="0" smtClean="0">
                <a:solidFill>
                  <a:srgbClr val="7030A0"/>
                </a:solidFill>
              </a:rPr>
              <a:t>2006, Intel introduced </a:t>
            </a:r>
            <a:r>
              <a:rPr lang="en-US" dirty="0" smtClean="0"/>
              <a:t>a low-cost laptop called the </a:t>
            </a:r>
            <a:r>
              <a:rPr lang="en-US" dirty="0" smtClean="0">
                <a:solidFill>
                  <a:srgbClr val="7030A0"/>
                </a:solidFill>
              </a:rPr>
              <a:t>Classmate PC</a:t>
            </a:r>
            <a:r>
              <a:rPr lang="en-US" dirty="0" smtClean="0"/>
              <a:t>. The first generation of this notebook computer cost under $400 and was designed for use in kindergarten through high school classrooms in </a:t>
            </a:r>
            <a:r>
              <a:rPr lang="en-US" dirty="0" smtClean="0">
                <a:solidFill>
                  <a:srgbClr val="7030A0"/>
                </a:solidFill>
              </a:rPr>
              <a:t>developing</a:t>
            </a:r>
            <a:r>
              <a:rPr lang="en-US" dirty="0" smtClean="0"/>
              <a:t> countries.</a:t>
            </a:r>
          </a:p>
          <a:p>
            <a:pPr algn="just"/>
            <a:r>
              <a:rPr lang="en-US" dirty="0" smtClean="0"/>
              <a:t>The computer </a:t>
            </a:r>
            <a:r>
              <a:rPr lang="en-US" dirty="0" smtClean="0">
                <a:solidFill>
                  <a:srgbClr val="7030A0"/>
                </a:solidFill>
              </a:rPr>
              <a:t>began shipping in early 2007 to 25 countries, including Brazil, Chile, Nigeria, China, India, and Vietna</a:t>
            </a:r>
            <a:r>
              <a:rPr lang="en-US" dirty="0" smtClean="0"/>
              <a:t>m. Since then, Intel and Lenovo have partnered to introduce the Classmate+ laptop, targeted for sale in bulk quantities to educational institutions and agencies in </a:t>
            </a:r>
            <a:r>
              <a:rPr lang="en-US" dirty="0" err="1" smtClean="0"/>
              <a:t>thirdworld</a:t>
            </a:r>
            <a:r>
              <a:rPr lang="en-US" dirty="0" smtClean="0"/>
              <a:t> countries.</a:t>
            </a:r>
          </a:p>
          <a:p>
            <a:pPr algn="just"/>
            <a:r>
              <a:rPr lang="en-US" dirty="0" smtClean="0">
                <a:solidFill>
                  <a:srgbClr val="7030A0"/>
                </a:solidFill>
              </a:rPr>
              <a:t>Over 4 million Classmate computers have been deployed globally</a:t>
            </a:r>
            <a:r>
              <a:rPr lang="en-US" dirty="0" smtClean="0"/>
              <a:t>.</a:t>
            </a:r>
          </a:p>
          <a:p>
            <a:pPr algn="just"/>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b="1" dirty="0" smtClean="0"/>
              <a:t>Mobile Phone: The Tool to Bridge the Digital Divide?</a:t>
            </a:r>
            <a:endParaRPr lang="en-US" sz="2800" b="1" dirty="0"/>
          </a:p>
        </p:txBody>
      </p:sp>
      <p:sp>
        <p:nvSpPr>
          <p:cNvPr id="3" name="Content Placeholder 2"/>
          <p:cNvSpPr>
            <a:spLocks noGrp="1"/>
          </p:cNvSpPr>
          <p:nvPr>
            <p:ph idx="1"/>
          </p:nvPr>
        </p:nvSpPr>
        <p:spPr>
          <a:xfrm>
            <a:off x="457200" y="1066800"/>
            <a:ext cx="8229600" cy="5059363"/>
          </a:xfrm>
        </p:spPr>
        <p:txBody>
          <a:bodyPr>
            <a:normAutofit fontScale="77500" lnSpcReduction="20000"/>
          </a:bodyPr>
          <a:lstStyle/>
          <a:p>
            <a:pPr algn="just"/>
            <a:r>
              <a:rPr lang="en-US" dirty="0" smtClean="0"/>
              <a:t>Some industry observers identify the increasing use of cell phones as an important first step in bridging the digital divide in many countries.</a:t>
            </a:r>
          </a:p>
          <a:p>
            <a:pPr algn="just"/>
            <a:r>
              <a:rPr lang="en-US" dirty="0" smtClean="0"/>
              <a:t>In almost all countries, many more people have access to cell phones than they do computers. </a:t>
            </a:r>
            <a:r>
              <a:rPr lang="en-US" dirty="0" smtClean="0">
                <a:solidFill>
                  <a:srgbClr val="FF0000"/>
                </a:solidFill>
              </a:rPr>
              <a:t>Cell phones have several advantages over personal </a:t>
            </a:r>
            <a:r>
              <a:rPr lang="en-US" dirty="0" smtClean="0"/>
              <a:t>computers, including the following: </a:t>
            </a:r>
          </a:p>
          <a:p>
            <a:pPr algn="just"/>
            <a:r>
              <a:rPr lang="en-US" dirty="0" smtClean="0"/>
              <a:t>Cell phones come in a wide range of capabilities and costs, but are </a:t>
            </a:r>
            <a:r>
              <a:rPr lang="en-US" dirty="0" smtClean="0">
                <a:solidFill>
                  <a:srgbClr val="FF0000"/>
                </a:solidFill>
              </a:rPr>
              <a:t>cheaper than </a:t>
            </a:r>
            <a:r>
              <a:rPr lang="en-US" dirty="0" smtClean="0"/>
              <a:t>personal computers.</a:t>
            </a:r>
          </a:p>
          <a:p>
            <a:pPr algn="just"/>
            <a:r>
              <a:rPr lang="en-US" dirty="0" smtClean="0"/>
              <a:t>Cell phones come with an </a:t>
            </a:r>
            <a:r>
              <a:rPr lang="en-US" dirty="0" smtClean="0">
                <a:solidFill>
                  <a:srgbClr val="FF0000"/>
                </a:solidFill>
              </a:rPr>
              <a:t>extended battery life (much </a:t>
            </a:r>
            <a:r>
              <a:rPr lang="en-US" dirty="0" smtClean="0"/>
              <a:t>longer than any personal computer battery), which makes the cell phone more reliable in regions </a:t>
            </a:r>
            <a:r>
              <a:rPr lang="en-US" dirty="0" smtClean="0">
                <a:solidFill>
                  <a:srgbClr val="FF0000"/>
                </a:solidFill>
              </a:rPr>
              <a:t>where access to electricity is inadequate or nonexistent. </a:t>
            </a:r>
          </a:p>
          <a:p>
            <a:pPr algn="just">
              <a:buNone/>
            </a:pPr>
            <a:r>
              <a:rPr lang="en-US" dirty="0" smtClean="0"/>
              <a:t>• There is almost </a:t>
            </a:r>
            <a:r>
              <a:rPr lang="en-US" dirty="0" smtClean="0">
                <a:solidFill>
                  <a:srgbClr val="FF0000"/>
                </a:solidFill>
              </a:rPr>
              <a:t>no learning curve required to master the use of a cell phone</a:t>
            </a:r>
            <a:r>
              <a:rPr lang="en-US" smtClean="0">
                <a:solidFill>
                  <a:srgbClr val="FF0000"/>
                </a:solidFill>
              </a:rPr>
              <a:t>. </a:t>
            </a:r>
            <a:endParaRPr lang="en-US" dirty="0" smtClean="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So…..</a:t>
            </a:r>
            <a:endParaRPr lang="en-US" dirty="0"/>
          </a:p>
        </p:txBody>
      </p:sp>
      <p:sp>
        <p:nvSpPr>
          <p:cNvPr id="3" name="Content Placeholder 2"/>
          <p:cNvSpPr>
            <a:spLocks noGrp="1"/>
          </p:cNvSpPr>
          <p:nvPr>
            <p:ph idx="1"/>
          </p:nvPr>
        </p:nvSpPr>
        <p:spPr>
          <a:xfrm>
            <a:off x="457200" y="990600"/>
            <a:ext cx="8229600" cy="5135563"/>
          </a:xfrm>
        </p:spPr>
        <p:txBody>
          <a:bodyPr>
            <a:normAutofit fontScale="92500" lnSpcReduction="20000"/>
          </a:bodyPr>
          <a:lstStyle/>
          <a:p>
            <a:pPr algn="just"/>
            <a:r>
              <a:rPr lang="en-US" dirty="0" smtClean="0"/>
              <a:t>When </a:t>
            </a:r>
            <a:r>
              <a:rPr lang="en-US" dirty="0" smtClean="0">
                <a:solidFill>
                  <a:srgbClr val="FF0000"/>
                </a:solidFill>
              </a:rPr>
              <a:t>IT is available to everyone—regardless </a:t>
            </a:r>
            <a:r>
              <a:rPr lang="en-US" dirty="0" smtClean="0"/>
              <a:t>of economic status, geographic location, language, or social status—it can enhance the sharing of ideas, culture, and knowledge. </a:t>
            </a:r>
          </a:p>
          <a:p>
            <a:pPr algn="just"/>
            <a:r>
              <a:rPr lang="en-US" dirty="0" smtClean="0">
                <a:solidFill>
                  <a:srgbClr val="FF0000"/>
                </a:solidFill>
              </a:rPr>
              <a:t>How much will the benefits of IT raise the standard of living in underdeveloped countries</a:t>
            </a:r>
            <a:r>
              <a:rPr lang="en-US" dirty="0" smtClean="0"/>
              <a:t>?</a:t>
            </a:r>
          </a:p>
          <a:p>
            <a:pPr algn="just"/>
            <a:r>
              <a:rPr lang="en-US" dirty="0" smtClean="0"/>
              <a:t> </a:t>
            </a:r>
            <a:r>
              <a:rPr lang="en-US" dirty="0" smtClean="0">
                <a:solidFill>
                  <a:srgbClr val="7030A0"/>
                </a:solidFill>
              </a:rPr>
              <a:t>Could the end of the digital divide change the way people think about themselves in relation to the rest of the world</a:t>
            </a:r>
            <a:r>
              <a:rPr lang="en-US" dirty="0" smtClean="0"/>
              <a:t>?</a:t>
            </a:r>
          </a:p>
          <a:p>
            <a:pPr algn="just"/>
            <a:r>
              <a:rPr lang="en-US" dirty="0" smtClean="0"/>
              <a:t> </a:t>
            </a:r>
            <a:r>
              <a:rPr lang="en-US" dirty="0" smtClean="0">
                <a:solidFill>
                  <a:srgbClr val="00B050"/>
                </a:solidFill>
              </a:rPr>
              <a:t>Could such enlightenment, coupled with a better standard of living, contribute to a reduction in violence, poverty, poor health, and even terrorism? </a:t>
            </a:r>
            <a:endParaRPr lang="en-US" dirty="0">
              <a:solidFill>
                <a:srgbClr val="00B05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dirty="0" smtClean="0"/>
              <a:t>THE IMPACT OF IT ON HEALTHCARE COSTS </a:t>
            </a:r>
            <a:endParaRPr lang="en-US" sz="3200" b="1" dirty="0"/>
          </a:p>
        </p:txBody>
      </p:sp>
      <p:sp>
        <p:nvSpPr>
          <p:cNvPr id="3" name="Content Placeholder 2"/>
          <p:cNvSpPr>
            <a:spLocks noGrp="1"/>
          </p:cNvSpPr>
          <p:nvPr>
            <p:ph idx="1"/>
          </p:nvPr>
        </p:nvSpPr>
        <p:spPr>
          <a:xfrm>
            <a:off x="457200" y="1143000"/>
            <a:ext cx="8229600" cy="4983163"/>
          </a:xfrm>
        </p:spPr>
        <p:txBody>
          <a:bodyPr>
            <a:normAutofit fontScale="92500" lnSpcReduction="10000"/>
          </a:bodyPr>
          <a:lstStyle/>
          <a:p>
            <a:pPr algn="just"/>
            <a:r>
              <a:rPr lang="en-US" dirty="0" smtClean="0"/>
              <a:t>The </a:t>
            </a:r>
            <a:r>
              <a:rPr lang="en-US" dirty="0" smtClean="0">
                <a:solidFill>
                  <a:srgbClr val="FF0000"/>
                </a:solidFill>
              </a:rPr>
              <a:t>rapidly rising cost of health care </a:t>
            </a:r>
            <a:r>
              <a:rPr lang="en-US" dirty="0" smtClean="0"/>
              <a:t>is one of the twenty-first century’s </a:t>
            </a:r>
            <a:r>
              <a:rPr lang="en-US" dirty="0" smtClean="0">
                <a:solidFill>
                  <a:srgbClr val="FF0000"/>
                </a:solidFill>
              </a:rPr>
              <a:t>major challenges. </a:t>
            </a:r>
            <a:r>
              <a:rPr lang="en-US" dirty="0" smtClean="0"/>
              <a:t>U.S. healthcare spending hit an estimated $2.7 trillion in 2011 and is expected to increase an average </a:t>
            </a:r>
            <a:r>
              <a:rPr lang="en-US" dirty="0" smtClean="0">
                <a:solidFill>
                  <a:srgbClr val="FF0000"/>
                </a:solidFill>
              </a:rPr>
              <a:t>of 6.3 percent per year.</a:t>
            </a:r>
          </a:p>
          <a:p>
            <a:pPr algn="just"/>
            <a:r>
              <a:rPr lang="en-US" dirty="0" smtClean="0"/>
              <a:t>Much of this growth is </a:t>
            </a:r>
            <a:r>
              <a:rPr lang="en-US" dirty="0" smtClean="0">
                <a:solidFill>
                  <a:srgbClr val="FF0000"/>
                </a:solidFill>
              </a:rPr>
              <a:t>due to the continued aging of the population </a:t>
            </a:r>
            <a:r>
              <a:rPr lang="en-US" dirty="0" smtClean="0"/>
              <a:t>in the United States and the rise in healthcare expenditures per person. </a:t>
            </a:r>
          </a:p>
          <a:p>
            <a:pPr algn="just"/>
            <a:r>
              <a:rPr lang="en-US" dirty="0" smtClean="0"/>
              <a:t>The </a:t>
            </a:r>
            <a:r>
              <a:rPr lang="en-US" dirty="0" smtClean="0">
                <a:solidFill>
                  <a:srgbClr val="FF0000"/>
                </a:solidFill>
              </a:rPr>
              <a:t>improved use of IT </a:t>
            </a:r>
            <a:r>
              <a:rPr lang="en-US" dirty="0" smtClean="0"/>
              <a:t>in the </a:t>
            </a:r>
            <a:r>
              <a:rPr lang="en-US" dirty="0" smtClean="0">
                <a:solidFill>
                  <a:srgbClr val="FF0000"/>
                </a:solidFill>
              </a:rPr>
              <a:t>healthcare industry </a:t>
            </a:r>
            <a:r>
              <a:rPr lang="en-US" dirty="0" smtClean="0"/>
              <a:t>can </a:t>
            </a:r>
            <a:r>
              <a:rPr lang="en-US" dirty="0" smtClean="0">
                <a:solidFill>
                  <a:srgbClr val="FF0000"/>
                </a:solidFill>
              </a:rPr>
              <a:t>lead to significant cost reductions </a:t>
            </a:r>
            <a:r>
              <a:rPr lang="en-US" dirty="0" smtClean="0"/>
              <a:t>in a number of ways.</a:t>
            </a:r>
            <a:endParaRPr lang="en-US" dirty="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Electronic Health Records</a:t>
            </a:r>
            <a:endParaRPr lang="en-US" b="1" dirty="0"/>
          </a:p>
        </p:txBody>
      </p:sp>
      <p:sp>
        <p:nvSpPr>
          <p:cNvPr id="3" name="Content Placeholder 2"/>
          <p:cNvSpPr>
            <a:spLocks noGrp="1"/>
          </p:cNvSpPr>
          <p:nvPr>
            <p:ph idx="1"/>
          </p:nvPr>
        </p:nvSpPr>
        <p:spPr>
          <a:xfrm>
            <a:off x="457200" y="1143000"/>
            <a:ext cx="8229600" cy="4983163"/>
          </a:xfrm>
        </p:spPr>
        <p:txBody>
          <a:bodyPr>
            <a:normAutofit fontScale="70000" lnSpcReduction="20000"/>
          </a:bodyPr>
          <a:lstStyle/>
          <a:p>
            <a:pPr algn="just"/>
            <a:r>
              <a:rPr lang="en-US" dirty="0" smtClean="0"/>
              <a:t>Although the healthcare industry depends on highly sophisticated technology for diagnostics and treatment, </a:t>
            </a:r>
            <a:r>
              <a:rPr lang="en-US" dirty="0" smtClean="0">
                <a:solidFill>
                  <a:srgbClr val="FF0000"/>
                </a:solidFill>
              </a:rPr>
              <a:t>it was slow to implement IT solutions to improve productivity and efficiency. </a:t>
            </a:r>
          </a:p>
          <a:p>
            <a:pPr algn="just"/>
            <a:endParaRPr lang="en-US" dirty="0" smtClean="0">
              <a:solidFill>
                <a:srgbClr val="FF0000"/>
              </a:solidFill>
            </a:endParaRPr>
          </a:p>
          <a:p>
            <a:pPr algn="just"/>
            <a:r>
              <a:rPr lang="en-US" dirty="0" smtClean="0"/>
              <a:t>The healthcare industry has now greatly </a:t>
            </a:r>
            <a:r>
              <a:rPr lang="en-US" dirty="0" smtClean="0">
                <a:solidFill>
                  <a:srgbClr val="FF0000"/>
                </a:solidFill>
              </a:rPr>
              <a:t>increased its investment in IT—spending over $88 billion in 2010 alone to implement electronic health records (EHRs</a:t>
            </a:r>
            <a:r>
              <a:rPr lang="en-US" dirty="0" smtClean="0"/>
              <a:t>), convert to a new coding system (known as ICD-10) for diagnosis and inpatient codes, and </a:t>
            </a:r>
            <a:r>
              <a:rPr lang="en-US" dirty="0" smtClean="0">
                <a:solidFill>
                  <a:srgbClr val="FF0000"/>
                </a:solidFill>
              </a:rPr>
              <a:t>begin use of a new Food and Drug Administration Web portal</a:t>
            </a:r>
            <a:r>
              <a:rPr lang="en-US" dirty="0" smtClean="0"/>
              <a:t> to </a:t>
            </a:r>
            <a:r>
              <a:rPr lang="en-US" dirty="0" smtClean="0">
                <a:solidFill>
                  <a:srgbClr val="00B050"/>
                </a:solidFill>
              </a:rPr>
              <a:t>report deaths and injuries </a:t>
            </a:r>
            <a:r>
              <a:rPr lang="en-US" dirty="0" smtClean="0"/>
              <a:t>caused by medical devices.</a:t>
            </a:r>
          </a:p>
          <a:p>
            <a:pPr algn="just"/>
            <a:endParaRPr lang="en-US" dirty="0" smtClean="0"/>
          </a:p>
          <a:p>
            <a:pPr algn="just"/>
            <a:r>
              <a:rPr lang="en-US" dirty="0" smtClean="0">
                <a:solidFill>
                  <a:srgbClr val="00B050"/>
                </a:solidFill>
              </a:rPr>
              <a:t>Using IT to capture and record patient data provides a significant </a:t>
            </a:r>
            <a:r>
              <a:rPr lang="en-US" dirty="0" smtClean="0">
                <a:solidFill>
                  <a:srgbClr val="FF0000"/>
                </a:solidFill>
              </a:rPr>
              <a:t>opportunity for improving health care and increasing productivity</a:t>
            </a:r>
            <a:r>
              <a:rPr lang="en-US" dirty="0" smtClean="0"/>
              <a:t>. Before seeing a physician, many patients are </a:t>
            </a:r>
            <a:r>
              <a:rPr lang="en-US" dirty="0" smtClean="0">
                <a:solidFill>
                  <a:srgbClr val="FF0000"/>
                </a:solidFill>
              </a:rPr>
              <a:t>given a clipboard and pen with a standard form to complete.</a:t>
            </a:r>
            <a:endParaRPr lang="en-US" dirty="0">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(EHR</a:t>
            </a:r>
            <a:endParaRPr lang="en-US" dirty="0"/>
          </a:p>
        </p:txBody>
      </p:sp>
      <p:sp>
        <p:nvSpPr>
          <p:cNvPr id="3" name="Content Placeholder 2"/>
          <p:cNvSpPr>
            <a:spLocks noGrp="1"/>
          </p:cNvSpPr>
          <p:nvPr>
            <p:ph idx="1"/>
          </p:nvPr>
        </p:nvSpPr>
        <p:spPr>
          <a:xfrm>
            <a:off x="457200" y="1295400"/>
            <a:ext cx="8229600" cy="4830763"/>
          </a:xfrm>
        </p:spPr>
        <p:txBody>
          <a:bodyPr>
            <a:normAutofit fontScale="77500" lnSpcReduction="20000"/>
          </a:bodyPr>
          <a:lstStyle/>
          <a:p>
            <a:pPr algn="just"/>
            <a:r>
              <a:rPr lang="en-US" dirty="0" smtClean="0"/>
              <a:t>An </a:t>
            </a:r>
            <a:r>
              <a:rPr lang="en-US" dirty="0" smtClean="0">
                <a:solidFill>
                  <a:srgbClr val="FF0000"/>
                </a:solidFill>
              </a:rPr>
              <a:t>electronic health record (EHR) is </a:t>
            </a:r>
            <a:r>
              <a:rPr lang="en-US" dirty="0" smtClean="0"/>
              <a:t>a computer-readable </a:t>
            </a:r>
            <a:r>
              <a:rPr lang="en-US" dirty="0" smtClean="0">
                <a:solidFill>
                  <a:srgbClr val="FF0000"/>
                </a:solidFill>
              </a:rPr>
              <a:t>record of health-related information </a:t>
            </a:r>
            <a:r>
              <a:rPr lang="en-US" dirty="0" smtClean="0"/>
              <a:t>on an individual. </a:t>
            </a:r>
          </a:p>
          <a:p>
            <a:pPr algn="just"/>
            <a:r>
              <a:rPr lang="en-US" dirty="0" smtClean="0"/>
              <a:t>An EHR can </a:t>
            </a:r>
            <a:r>
              <a:rPr lang="en-US" dirty="0" smtClean="0">
                <a:solidFill>
                  <a:srgbClr val="FF0000"/>
                </a:solidFill>
              </a:rPr>
              <a:t>include patient </a:t>
            </a:r>
            <a:r>
              <a:rPr lang="en-US" dirty="0" smtClean="0"/>
              <a:t>demographics, medical history, family history, immunization records, laboratory data, health problems, progress notes, medications, vital signs, and radiology reports. </a:t>
            </a:r>
          </a:p>
          <a:p>
            <a:pPr algn="just"/>
            <a:r>
              <a:rPr lang="en-US" dirty="0" smtClean="0"/>
              <a:t>Healthcare professionals can use an EHR to generate a complete electronic record of a clinical patient encounter. </a:t>
            </a:r>
            <a:r>
              <a:rPr lang="en-US" dirty="0" smtClean="0">
                <a:solidFill>
                  <a:srgbClr val="FF0000"/>
                </a:solidFill>
              </a:rPr>
              <a:t>Data in an EHR can then be easily accessed by other healthcare professionals.</a:t>
            </a:r>
          </a:p>
          <a:p>
            <a:pPr algn="just"/>
            <a:r>
              <a:rPr lang="en-US" dirty="0" smtClean="0"/>
              <a:t>In </a:t>
            </a:r>
            <a:r>
              <a:rPr lang="en-US" dirty="0" smtClean="0">
                <a:solidFill>
                  <a:srgbClr val="FF0000"/>
                </a:solidFill>
              </a:rPr>
              <a:t>2005, </a:t>
            </a:r>
            <a:r>
              <a:rPr lang="en-US" dirty="0" smtClean="0"/>
              <a:t>RAND Corporation predicted that </a:t>
            </a:r>
            <a:r>
              <a:rPr lang="en-US" dirty="0" smtClean="0">
                <a:solidFill>
                  <a:srgbClr val="FF0000"/>
                </a:solidFill>
              </a:rPr>
              <a:t>if the American healthcare system broadly adopted the use of EHR </a:t>
            </a:r>
            <a:r>
              <a:rPr lang="en-US" dirty="0" smtClean="0"/>
              <a:t>systems, healthcare costs would </a:t>
            </a:r>
            <a:r>
              <a:rPr lang="en-US" dirty="0" smtClean="0">
                <a:solidFill>
                  <a:srgbClr val="FF0000"/>
                </a:solidFill>
              </a:rPr>
              <a:t>decline by over $81 billion </a:t>
            </a:r>
            <a:r>
              <a:rPr lang="en-US" dirty="0" smtClean="0"/>
              <a:t>per year and the quality of </a:t>
            </a:r>
            <a:r>
              <a:rPr lang="en-US" dirty="0" smtClean="0">
                <a:solidFill>
                  <a:srgbClr val="FF0000"/>
                </a:solidFill>
              </a:rPr>
              <a:t>health care would rise.</a:t>
            </a:r>
          </a:p>
          <a:p>
            <a:pPr algn="just"/>
            <a:endParaRPr lang="en-US" dirty="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FF0000"/>
                </a:solidFill>
              </a:rPr>
              <a:t>HITECH Act</a:t>
            </a:r>
            <a:endParaRPr lang="en-US" dirty="0">
              <a:solidFill>
                <a:srgbClr val="FF0000"/>
              </a:solidFill>
            </a:endParaRPr>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pPr algn="just"/>
            <a:r>
              <a:rPr lang="en-US" dirty="0" smtClean="0"/>
              <a:t>The </a:t>
            </a:r>
            <a:r>
              <a:rPr lang="en-US" dirty="0" smtClean="0">
                <a:solidFill>
                  <a:srgbClr val="FF0000"/>
                </a:solidFill>
              </a:rPr>
              <a:t>Health Information Technology for Economic and Clinical Health Act </a:t>
            </a:r>
            <a:r>
              <a:rPr lang="en-US" dirty="0" smtClean="0"/>
              <a:t>(HITECH Act) was passed as part of the $787 billion 2009 American Recovery and Reinvestment Act economic stimulus plan.</a:t>
            </a:r>
          </a:p>
          <a:p>
            <a:pPr algn="just"/>
            <a:r>
              <a:rPr lang="en-US" dirty="0" smtClean="0">
                <a:solidFill>
                  <a:srgbClr val="FF0000"/>
                </a:solidFill>
              </a:rPr>
              <a:t>Under this act, increased </a:t>
            </a:r>
            <a:r>
              <a:rPr lang="en-US" dirty="0" smtClean="0"/>
              <a:t>Medicaid or Medicare reimbursements will be made</a:t>
            </a:r>
            <a:r>
              <a:rPr lang="en-US" dirty="0" smtClean="0">
                <a:solidFill>
                  <a:srgbClr val="FF0000"/>
                </a:solidFill>
              </a:rPr>
              <a:t> </a:t>
            </a:r>
            <a:r>
              <a:rPr lang="en-US" dirty="0" smtClean="0"/>
              <a:t>to doctors and hospitals that demonstrate </a:t>
            </a:r>
            <a:r>
              <a:rPr lang="en-US" dirty="0" smtClean="0">
                <a:solidFill>
                  <a:srgbClr val="FF0000"/>
                </a:solidFill>
              </a:rPr>
              <a:t>“meaningful use” of EHR technology.</a:t>
            </a:r>
          </a:p>
          <a:p>
            <a:pPr algn="just"/>
            <a:r>
              <a:rPr lang="en-US" dirty="0" smtClean="0"/>
              <a:t> </a:t>
            </a:r>
            <a:r>
              <a:rPr lang="en-US" dirty="0" smtClean="0">
                <a:solidFill>
                  <a:srgbClr val="FF0000"/>
                </a:solidFill>
              </a:rPr>
              <a:t>Meaningful use</a:t>
            </a:r>
            <a:r>
              <a:rPr lang="en-US" dirty="0" smtClean="0"/>
              <a:t> is defined as </a:t>
            </a:r>
            <a:r>
              <a:rPr lang="en-US" dirty="0" smtClean="0">
                <a:solidFill>
                  <a:srgbClr val="FF0000"/>
                </a:solidFill>
              </a:rPr>
              <a:t>EHR technology that enables a hospital to prescribe </a:t>
            </a:r>
            <a:r>
              <a:rPr lang="en-US" dirty="0" smtClean="0"/>
              <a:t>electronically, exchange data with other providers, and generate certain “clinical quality measure” reports.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Continue…</a:t>
            </a: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20000"/>
          </a:bodyPr>
          <a:lstStyle/>
          <a:p>
            <a:pPr algn="just"/>
            <a:r>
              <a:rPr lang="en-US" dirty="0" smtClean="0">
                <a:solidFill>
                  <a:srgbClr val="FF0000"/>
                </a:solidFill>
              </a:rPr>
              <a:t>HITECH also </a:t>
            </a:r>
            <a:r>
              <a:rPr lang="en-US" dirty="0" smtClean="0"/>
              <a:t>attempts to </a:t>
            </a:r>
            <a:r>
              <a:rPr lang="en-US" dirty="0" smtClean="0">
                <a:solidFill>
                  <a:srgbClr val="FF0000"/>
                </a:solidFill>
              </a:rPr>
              <a:t>improve federal privacy and security measures safeguarding health information</a:t>
            </a:r>
            <a:r>
              <a:rPr lang="en-US" dirty="0" smtClean="0"/>
              <a:t>. </a:t>
            </a:r>
          </a:p>
          <a:p>
            <a:pPr algn="just"/>
            <a:r>
              <a:rPr lang="en-US" dirty="0" smtClean="0"/>
              <a:t>It requires that </a:t>
            </a:r>
            <a:r>
              <a:rPr lang="en-US" dirty="0" smtClean="0">
                <a:solidFill>
                  <a:srgbClr val="FF0000"/>
                </a:solidFill>
              </a:rPr>
              <a:t>individuals be notified if there is any unauthorized use of their health information</a:t>
            </a:r>
            <a:r>
              <a:rPr lang="en-US" dirty="0" smtClean="0"/>
              <a:t>, allows patients to request an audit trail showing all disclosures of their health information via electronic means</a:t>
            </a:r>
            <a:r>
              <a:rPr lang="en-US" dirty="0" smtClean="0">
                <a:solidFill>
                  <a:srgbClr val="FF0000"/>
                </a:solidFill>
              </a:rPr>
              <a:t>, requires health providers to gain authorization from patients to use their health information for marketing </a:t>
            </a:r>
            <a:r>
              <a:rPr lang="en-US" dirty="0" smtClean="0"/>
              <a:t>and fund-raising activities, and </a:t>
            </a:r>
            <a:r>
              <a:rPr lang="en-US" dirty="0" smtClean="0">
                <a:solidFill>
                  <a:srgbClr val="FF0000"/>
                </a:solidFill>
              </a:rPr>
              <a:t>increases penalties for violations and provides greater resources </a:t>
            </a:r>
            <a:r>
              <a:rPr lang="en-US" dirty="0" smtClean="0"/>
              <a:t>for enforcement and oversight activities.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HER-Costly </a:t>
            </a:r>
            <a:endParaRPr lang="en-US" dirty="0"/>
          </a:p>
        </p:txBody>
      </p:sp>
      <p:sp>
        <p:nvSpPr>
          <p:cNvPr id="3" name="Content Placeholder 2"/>
          <p:cNvSpPr>
            <a:spLocks noGrp="1"/>
          </p:cNvSpPr>
          <p:nvPr>
            <p:ph idx="1"/>
          </p:nvPr>
        </p:nvSpPr>
        <p:spPr>
          <a:xfrm>
            <a:off x="457200" y="1143000"/>
            <a:ext cx="8229600" cy="4983163"/>
          </a:xfrm>
        </p:spPr>
        <p:txBody>
          <a:bodyPr>
            <a:normAutofit fontScale="70000" lnSpcReduction="20000"/>
          </a:bodyPr>
          <a:lstStyle/>
          <a:p>
            <a:pPr algn="just"/>
            <a:r>
              <a:rPr lang="en-US" dirty="0" smtClean="0">
                <a:solidFill>
                  <a:srgbClr val="FF0000"/>
                </a:solidFill>
              </a:rPr>
              <a:t>EHR skeptics point </a:t>
            </a:r>
            <a:r>
              <a:rPr lang="en-US" dirty="0" smtClean="0"/>
              <a:t>out that the </a:t>
            </a:r>
            <a:r>
              <a:rPr lang="en-US" dirty="0" smtClean="0">
                <a:solidFill>
                  <a:srgbClr val="FF0000"/>
                </a:solidFill>
              </a:rPr>
              <a:t>rate of adoption of EHR systems has been slower than expected</a:t>
            </a:r>
            <a:r>
              <a:rPr lang="en-US" dirty="0" smtClean="0"/>
              <a:t>, and that the </a:t>
            </a:r>
            <a:r>
              <a:rPr lang="en-US" dirty="0" smtClean="0">
                <a:solidFill>
                  <a:srgbClr val="FF0000"/>
                </a:solidFill>
              </a:rPr>
              <a:t>systems are often difficult to use</a:t>
            </a:r>
            <a:r>
              <a:rPr lang="en-US" dirty="0" smtClean="0"/>
              <a:t>. Critics also point out that most EHR systems do not allow care providers to share patient information across different vendors’ systems. </a:t>
            </a:r>
          </a:p>
          <a:p>
            <a:pPr algn="just"/>
            <a:r>
              <a:rPr lang="en-US" dirty="0" smtClean="0"/>
              <a:t>Some </a:t>
            </a:r>
            <a:r>
              <a:rPr lang="en-US" dirty="0" smtClean="0">
                <a:solidFill>
                  <a:srgbClr val="FF0000"/>
                </a:solidFill>
              </a:rPr>
              <a:t>critics believe </a:t>
            </a:r>
            <a:r>
              <a:rPr lang="en-US" dirty="0" smtClean="0"/>
              <a:t>that the use of EHR may actually have contributed to </a:t>
            </a:r>
            <a:r>
              <a:rPr lang="en-US" dirty="0" smtClean="0">
                <a:solidFill>
                  <a:srgbClr val="FF0000"/>
                </a:solidFill>
              </a:rPr>
              <a:t>increased healthcare costs </a:t>
            </a:r>
            <a:r>
              <a:rPr lang="en-US" dirty="0" smtClean="0"/>
              <a:t>by making it easier to bill for patient services.</a:t>
            </a:r>
          </a:p>
          <a:p>
            <a:pPr algn="just"/>
            <a:r>
              <a:rPr lang="en-US" dirty="0" smtClean="0"/>
              <a:t> The cost to implement </a:t>
            </a:r>
            <a:r>
              <a:rPr lang="en-US" dirty="0" smtClean="0">
                <a:solidFill>
                  <a:srgbClr val="FF0000"/>
                </a:solidFill>
              </a:rPr>
              <a:t>EHR systems is a concern</a:t>
            </a:r>
            <a:r>
              <a:rPr lang="en-US" dirty="0" smtClean="0"/>
              <a:t> for both </a:t>
            </a:r>
            <a:r>
              <a:rPr lang="en-US" dirty="0" smtClean="0">
                <a:solidFill>
                  <a:srgbClr val="FF0000"/>
                </a:solidFill>
              </a:rPr>
              <a:t>large and small medical providers</a:t>
            </a:r>
            <a:r>
              <a:rPr lang="en-US" dirty="0" smtClean="0"/>
              <a:t>.</a:t>
            </a:r>
          </a:p>
          <a:p>
            <a:pPr algn="just"/>
            <a:r>
              <a:rPr lang="en-US" dirty="0" smtClean="0"/>
              <a:t>A typical </a:t>
            </a:r>
            <a:r>
              <a:rPr lang="en-US" dirty="0" smtClean="0">
                <a:solidFill>
                  <a:srgbClr val="FF0000"/>
                </a:solidFill>
              </a:rPr>
              <a:t>three-physician practice </a:t>
            </a:r>
            <a:r>
              <a:rPr lang="en-US" dirty="0" smtClean="0"/>
              <a:t>would need to spend </a:t>
            </a:r>
            <a:r>
              <a:rPr lang="en-US" dirty="0" smtClean="0">
                <a:solidFill>
                  <a:srgbClr val="FF0000"/>
                </a:solidFill>
              </a:rPr>
              <a:t>between $173,000 and $296,000 to purchase and maintain an EHR system</a:t>
            </a:r>
            <a:r>
              <a:rPr lang="en-US" dirty="0" smtClean="0"/>
              <a:t>, while a </a:t>
            </a:r>
            <a:r>
              <a:rPr lang="en-US" dirty="0" smtClean="0">
                <a:solidFill>
                  <a:srgbClr val="7030A0"/>
                </a:solidFill>
              </a:rPr>
              <a:t>larger medical institution could easily spend millions of dollars to fully implement an EHR system. </a:t>
            </a:r>
          </a:p>
          <a:p>
            <a:pPr algn="just"/>
            <a:r>
              <a:rPr lang="en-US" b="1" dirty="0" smtClean="0"/>
              <a:t>Are those who are advocating the adoption of EHR acting ethically or are they pushing some other agenda?</a:t>
            </a:r>
            <a:endParaRPr lang="en-US" dirty="0">
              <a:solidFill>
                <a:srgbClr val="7030A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2400" b="1" dirty="0" smtClean="0"/>
              <a:t>Use of Mobile and Wireless Technology in the Healthcare Industry</a:t>
            </a:r>
            <a:endParaRPr lang="en-US" sz="2400" b="1" dirty="0"/>
          </a:p>
        </p:txBody>
      </p:sp>
      <p:sp>
        <p:nvSpPr>
          <p:cNvPr id="3" name="Content Placeholder 2"/>
          <p:cNvSpPr>
            <a:spLocks noGrp="1"/>
          </p:cNvSpPr>
          <p:nvPr>
            <p:ph idx="1"/>
          </p:nvPr>
        </p:nvSpPr>
        <p:spPr>
          <a:xfrm>
            <a:off x="457200" y="990600"/>
            <a:ext cx="8229600" cy="5135563"/>
          </a:xfrm>
        </p:spPr>
        <p:txBody>
          <a:bodyPr/>
          <a:lstStyle/>
          <a:p>
            <a:pPr algn="just"/>
            <a:r>
              <a:rPr lang="en-US" dirty="0" smtClean="0"/>
              <a:t>Although </a:t>
            </a:r>
            <a:r>
              <a:rPr lang="en-US" dirty="0" smtClean="0">
                <a:solidFill>
                  <a:srgbClr val="FF0000"/>
                </a:solidFill>
              </a:rPr>
              <a:t>slow to invest in IT</a:t>
            </a:r>
            <a:r>
              <a:rPr lang="en-US" dirty="0" smtClean="0"/>
              <a:t>, the </a:t>
            </a:r>
            <a:r>
              <a:rPr lang="en-US" dirty="0" smtClean="0">
                <a:solidFill>
                  <a:srgbClr val="FF0000"/>
                </a:solidFill>
              </a:rPr>
              <a:t>healthcare industry</a:t>
            </a:r>
            <a:r>
              <a:rPr lang="en-US" dirty="0" smtClean="0"/>
              <a:t> was actually a leader in </a:t>
            </a:r>
            <a:r>
              <a:rPr lang="en-US" dirty="0" smtClean="0">
                <a:solidFill>
                  <a:srgbClr val="FF0000"/>
                </a:solidFill>
              </a:rPr>
              <a:t>adopting mobile and wireless technology, </a:t>
            </a:r>
            <a:r>
              <a:rPr lang="en-US" dirty="0" smtClean="0"/>
              <a:t>perhaps </a:t>
            </a:r>
            <a:r>
              <a:rPr lang="en-US" dirty="0" smtClean="0">
                <a:solidFill>
                  <a:srgbClr val="002060"/>
                </a:solidFill>
              </a:rPr>
              <a:t>because of the frequent urgency of communications with doctors and nurses</a:t>
            </a:r>
            <a:r>
              <a:rPr lang="en-US" dirty="0" smtClean="0"/>
              <a:t>, who are almost always on the move.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LEARNING OBJECTIVES</a:t>
            </a:r>
            <a:endParaRPr lang="en-US" b="1" dirty="0"/>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pPr>
              <a:buNone/>
            </a:pPr>
            <a:r>
              <a:rPr lang="en-US" dirty="0" smtClean="0"/>
              <a:t>1. What impact has IT had on the standard of living and worker productivity?</a:t>
            </a:r>
          </a:p>
          <a:p>
            <a:pPr>
              <a:buNone/>
            </a:pPr>
            <a:r>
              <a:rPr lang="en-US" dirty="0" smtClean="0"/>
              <a:t> 2. What is being done to reduce the negative influence of the digital divide?</a:t>
            </a:r>
          </a:p>
          <a:p>
            <a:pPr>
              <a:buNone/>
            </a:pPr>
            <a:r>
              <a:rPr lang="en-US" dirty="0" smtClean="0"/>
              <a:t> 3. What impact can IT have on improving productivity by reducing costs and/or improving quality?</a:t>
            </a:r>
          </a:p>
          <a:p>
            <a:pPr>
              <a:buNone/>
            </a:pPr>
            <a:r>
              <a:rPr lang="en-US" dirty="0" smtClean="0"/>
              <a:t> 4. What ethical issues are raised because some entities can afford to make significant investments in IT while others cannot and thus are blocked in their efforts to raise productivity and quality?</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err="1" smtClean="0"/>
              <a:t>Telehealth</a:t>
            </a:r>
            <a:endParaRPr lang="en-US" b="1" dirty="0"/>
          </a:p>
        </p:txBody>
      </p:sp>
      <p:sp>
        <p:nvSpPr>
          <p:cNvPr id="3" name="Content Placeholder 2"/>
          <p:cNvSpPr>
            <a:spLocks noGrp="1"/>
          </p:cNvSpPr>
          <p:nvPr>
            <p:ph idx="1"/>
          </p:nvPr>
        </p:nvSpPr>
        <p:spPr>
          <a:xfrm>
            <a:off x="457200" y="1295400"/>
            <a:ext cx="8229600" cy="4830763"/>
          </a:xfrm>
        </p:spPr>
        <p:txBody>
          <a:bodyPr>
            <a:normAutofit fontScale="77500" lnSpcReduction="20000"/>
          </a:bodyPr>
          <a:lstStyle/>
          <a:p>
            <a:pPr algn="just"/>
            <a:r>
              <a:rPr lang="en-US" dirty="0" err="1" smtClean="0"/>
              <a:t>Telehealth</a:t>
            </a:r>
            <a:r>
              <a:rPr lang="en-US" dirty="0" smtClean="0"/>
              <a:t> employs </a:t>
            </a:r>
            <a:r>
              <a:rPr lang="en-US" dirty="0" smtClean="0">
                <a:solidFill>
                  <a:srgbClr val="FF0000"/>
                </a:solidFill>
              </a:rPr>
              <a:t>electronic information processing and telecommunications to support at-a-distance health care</a:t>
            </a:r>
            <a:r>
              <a:rPr lang="en-US" dirty="0" smtClean="0"/>
              <a:t>, </a:t>
            </a:r>
            <a:r>
              <a:rPr lang="en-US" dirty="0" smtClean="0">
                <a:solidFill>
                  <a:srgbClr val="7030A0"/>
                </a:solidFill>
              </a:rPr>
              <a:t>provide</a:t>
            </a:r>
            <a:r>
              <a:rPr lang="en-US" dirty="0" smtClean="0"/>
              <a:t> </a:t>
            </a:r>
            <a:r>
              <a:rPr lang="en-US" dirty="0" smtClean="0">
                <a:solidFill>
                  <a:srgbClr val="7030A0"/>
                </a:solidFill>
              </a:rPr>
              <a:t>professional and patient health-related training, and support healthcare administration.</a:t>
            </a:r>
          </a:p>
          <a:p>
            <a:pPr algn="just"/>
            <a:r>
              <a:rPr lang="en-US" dirty="0" smtClean="0">
                <a:solidFill>
                  <a:srgbClr val="7030A0"/>
                </a:solidFill>
              </a:rPr>
              <a:t> </a:t>
            </a:r>
          </a:p>
          <a:p>
            <a:pPr algn="just"/>
            <a:r>
              <a:rPr lang="en-US" dirty="0" smtClean="0"/>
              <a:t>The Internet, broadband and wireless technologies, laptop and tablet computers, videoconferencing, streaming media, and store-and-forward, high-resolution imaging are </a:t>
            </a:r>
            <a:r>
              <a:rPr lang="en-US" dirty="0" smtClean="0">
                <a:solidFill>
                  <a:srgbClr val="7030A0"/>
                </a:solidFill>
              </a:rPr>
              <a:t>technologies frequently used to support </a:t>
            </a:r>
            <a:r>
              <a:rPr lang="en-US" dirty="0" err="1" smtClean="0">
                <a:solidFill>
                  <a:srgbClr val="7030A0"/>
                </a:solidFill>
              </a:rPr>
              <a:t>telehealth</a:t>
            </a:r>
            <a:r>
              <a:rPr lang="en-US" dirty="0" smtClean="0"/>
              <a:t>.</a:t>
            </a:r>
          </a:p>
          <a:p>
            <a:pPr algn="just"/>
            <a:endParaRPr lang="en-US" dirty="0" smtClean="0"/>
          </a:p>
          <a:p>
            <a:pPr algn="just"/>
            <a:r>
              <a:rPr lang="en-US" dirty="0" smtClean="0"/>
              <a:t>Thousands </a:t>
            </a:r>
            <a:r>
              <a:rPr lang="en-US" dirty="0" smtClean="0">
                <a:solidFill>
                  <a:srgbClr val="7030A0"/>
                </a:solidFill>
              </a:rPr>
              <a:t>of mobile applications are available to improve patient access to healthcare information </a:t>
            </a:r>
            <a:r>
              <a:rPr lang="en-US" dirty="0" smtClean="0"/>
              <a:t>and </a:t>
            </a:r>
            <a:r>
              <a:rPr lang="en-US" dirty="0" smtClean="0">
                <a:solidFill>
                  <a:srgbClr val="FF0000"/>
                </a:solidFill>
              </a:rPr>
              <a:t>to enable doctors to keep a close watch on patients’ conditions.</a:t>
            </a:r>
            <a:endParaRPr lang="en-US" dirty="0">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Continue….</a:t>
            </a:r>
            <a:endParaRPr lang="en-US" dirty="0"/>
          </a:p>
        </p:txBody>
      </p:sp>
      <p:sp>
        <p:nvSpPr>
          <p:cNvPr id="3" name="Content Placeholder 2"/>
          <p:cNvSpPr>
            <a:spLocks noGrp="1"/>
          </p:cNvSpPr>
          <p:nvPr>
            <p:ph idx="1"/>
          </p:nvPr>
        </p:nvSpPr>
        <p:spPr>
          <a:xfrm>
            <a:off x="457200" y="1066800"/>
            <a:ext cx="8229600" cy="5059363"/>
          </a:xfrm>
        </p:spPr>
        <p:txBody>
          <a:bodyPr>
            <a:normAutofit lnSpcReduction="10000"/>
          </a:bodyPr>
          <a:lstStyle/>
          <a:p>
            <a:pPr algn="just"/>
            <a:r>
              <a:rPr lang="en-US" dirty="0" smtClean="0">
                <a:solidFill>
                  <a:srgbClr val="FF0000"/>
                </a:solidFill>
              </a:rPr>
              <a:t>Appointment and prescription reminders, medication and vital sign tracking, and diet </a:t>
            </a:r>
            <a:r>
              <a:rPr lang="en-US" dirty="0" smtClean="0"/>
              <a:t>and </a:t>
            </a:r>
            <a:r>
              <a:rPr lang="en-US" dirty="0" smtClean="0">
                <a:solidFill>
                  <a:srgbClr val="FF0000"/>
                </a:solidFill>
              </a:rPr>
              <a:t>weight monitoring are common applications</a:t>
            </a:r>
            <a:r>
              <a:rPr lang="en-US" dirty="0" smtClean="0"/>
              <a:t> based on the sending of text messages to the patient, the healthcare professional, or a monitoring computer. </a:t>
            </a:r>
          </a:p>
          <a:p>
            <a:pPr algn="just"/>
            <a:r>
              <a:rPr lang="en-US" b="1" dirty="0" smtClean="0">
                <a:solidFill>
                  <a:srgbClr val="FF0000"/>
                </a:solidFill>
              </a:rPr>
              <a:t>For example</a:t>
            </a:r>
            <a:r>
              <a:rPr lang="en-US" dirty="0" smtClean="0">
                <a:solidFill>
                  <a:srgbClr val="FF0000"/>
                </a:solidFill>
              </a:rPr>
              <a:t>, one </a:t>
            </a:r>
            <a:r>
              <a:rPr lang="en-US" dirty="0" err="1" smtClean="0">
                <a:solidFill>
                  <a:srgbClr val="FF0000"/>
                </a:solidFill>
              </a:rPr>
              <a:t>iPhone</a:t>
            </a:r>
            <a:r>
              <a:rPr lang="en-US" dirty="0" smtClean="0">
                <a:solidFill>
                  <a:srgbClr val="FF0000"/>
                </a:solidFill>
              </a:rPr>
              <a:t> app can measure your blood pressure and heart rate, timestamp and record the readings, and then email the data to a physician.</a:t>
            </a:r>
            <a:endParaRPr lang="en-US" dirty="0">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Telemedicine</a:t>
            </a:r>
            <a:endParaRPr lang="en-US" dirty="0"/>
          </a:p>
        </p:txBody>
      </p:sp>
      <p:sp>
        <p:nvSpPr>
          <p:cNvPr id="3" name="Content Placeholder 2"/>
          <p:cNvSpPr>
            <a:spLocks noGrp="1"/>
          </p:cNvSpPr>
          <p:nvPr>
            <p:ph idx="1"/>
          </p:nvPr>
        </p:nvSpPr>
        <p:spPr>
          <a:xfrm>
            <a:off x="457200" y="1143000"/>
            <a:ext cx="8229600" cy="4983163"/>
          </a:xfrm>
        </p:spPr>
        <p:txBody>
          <a:bodyPr>
            <a:normAutofit fontScale="92500"/>
          </a:bodyPr>
          <a:lstStyle/>
          <a:p>
            <a:r>
              <a:rPr lang="en-US" dirty="0" smtClean="0">
                <a:solidFill>
                  <a:srgbClr val="FF0000"/>
                </a:solidFill>
              </a:rPr>
              <a:t>Telemedicine i</a:t>
            </a:r>
            <a:r>
              <a:rPr lang="en-US" dirty="0" smtClean="0"/>
              <a:t>s the </a:t>
            </a:r>
            <a:r>
              <a:rPr lang="en-US" dirty="0" smtClean="0">
                <a:solidFill>
                  <a:srgbClr val="FF0000"/>
                </a:solidFill>
              </a:rPr>
              <a:t>component of </a:t>
            </a:r>
            <a:r>
              <a:rPr lang="en-US" dirty="0" err="1" smtClean="0">
                <a:solidFill>
                  <a:srgbClr val="FF0000"/>
                </a:solidFill>
              </a:rPr>
              <a:t>telehealth</a:t>
            </a:r>
            <a:r>
              <a:rPr lang="en-US" dirty="0" smtClean="0">
                <a:solidFill>
                  <a:srgbClr val="FF0000"/>
                </a:solidFill>
              </a:rPr>
              <a:t> </a:t>
            </a:r>
            <a:r>
              <a:rPr lang="en-US" dirty="0" smtClean="0"/>
              <a:t>that </a:t>
            </a:r>
            <a:r>
              <a:rPr lang="en-US" dirty="0" smtClean="0">
                <a:solidFill>
                  <a:srgbClr val="FF0000"/>
                </a:solidFill>
              </a:rPr>
              <a:t>provides medical care to people at a location different from the healthcare providers.</a:t>
            </a:r>
          </a:p>
          <a:p>
            <a:r>
              <a:rPr lang="en-US" dirty="0" smtClean="0">
                <a:solidFill>
                  <a:srgbClr val="FF0000"/>
                </a:solidFill>
              </a:rPr>
              <a:t> </a:t>
            </a:r>
            <a:r>
              <a:rPr lang="en-US" dirty="0" smtClean="0"/>
              <a:t>This </a:t>
            </a:r>
            <a:r>
              <a:rPr lang="en-US" dirty="0" smtClean="0">
                <a:solidFill>
                  <a:srgbClr val="FF0000"/>
                </a:solidFill>
              </a:rPr>
              <a:t>technology reduces the need for </a:t>
            </a:r>
            <a:r>
              <a:rPr lang="en-US" dirty="0" smtClean="0"/>
              <a:t>patients to </a:t>
            </a:r>
            <a:r>
              <a:rPr lang="en-US" dirty="0" smtClean="0">
                <a:solidFill>
                  <a:srgbClr val="FF0000"/>
                </a:solidFill>
              </a:rPr>
              <a:t>travel for </a:t>
            </a:r>
            <a:r>
              <a:rPr lang="en-US" dirty="0" smtClean="0"/>
              <a:t>treatment and allows healthcare professionals to serve more patients in a broader geographic area. </a:t>
            </a:r>
          </a:p>
          <a:p>
            <a:r>
              <a:rPr lang="en-US" dirty="0" smtClean="0"/>
              <a:t>There are three basic forms of telemedicine: </a:t>
            </a:r>
            <a:r>
              <a:rPr lang="en-US" dirty="0" smtClean="0">
                <a:solidFill>
                  <a:srgbClr val="FF0000"/>
                </a:solidFill>
              </a:rPr>
              <a:t>store and-forward, live telemedicine, and remote monitoring</a:t>
            </a:r>
            <a:r>
              <a:rPr lang="en-US" dirty="0" smtClean="0"/>
              <a:t>.</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10000"/>
          </a:bodyPr>
          <a:lstStyle/>
          <a:p>
            <a:pPr algn="just"/>
            <a:r>
              <a:rPr lang="en-US" dirty="0" smtClean="0">
                <a:solidFill>
                  <a:srgbClr val="FF0000"/>
                </a:solidFill>
              </a:rPr>
              <a:t>Store-and-forward telemedicine involves acquiring data, sound, images, and video from a patient and then transmitting everything to a medical specialist for la</a:t>
            </a:r>
            <a:r>
              <a:rPr lang="en-US" dirty="0" smtClean="0"/>
              <a:t>ter evaluation.</a:t>
            </a:r>
          </a:p>
          <a:p>
            <a:pPr algn="just"/>
            <a:r>
              <a:rPr lang="en-US" dirty="0" smtClean="0"/>
              <a:t>This type of monitoring does not require the presence of</a:t>
            </a:r>
            <a:r>
              <a:rPr lang="en-US" dirty="0" smtClean="0">
                <a:solidFill>
                  <a:srgbClr val="FF0000"/>
                </a:solidFill>
              </a:rPr>
              <a:t> the patient and care provider at the same time</a:t>
            </a:r>
            <a:r>
              <a:rPr lang="en-US" dirty="0" smtClean="0"/>
              <a:t>. Yet, having access to such information can enable healthcare professionals to </a:t>
            </a:r>
            <a:r>
              <a:rPr lang="en-US" dirty="0" smtClean="0">
                <a:solidFill>
                  <a:srgbClr val="FF0000"/>
                </a:solidFill>
              </a:rPr>
              <a:t>recognize problems and intervene with remote patients before high-risk situations become life threatening.</a:t>
            </a:r>
            <a:endParaRPr lang="en-US" dirty="0">
              <a:solidFill>
                <a:srgbClr val="FF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Remote monitoring</a:t>
            </a:r>
            <a:endParaRPr lang="en-US" dirty="0"/>
          </a:p>
        </p:txBody>
      </p:sp>
      <p:sp>
        <p:nvSpPr>
          <p:cNvPr id="3" name="Content Placeholder 2"/>
          <p:cNvSpPr>
            <a:spLocks noGrp="1"/>
          </p:cNvSpPr>
          <p:nvPr>
            <p:ph idx="1"/>
          </p:nvPr>
        </p:nvSpPr>
        <p:spPr>
          <a:xfrm>
            <a:off x="457200" y="1295400"/>
            <a:ext cx="8229600" cy="4830763"/>
          </a:xfrm>
        </p:spPr>
        <p:txBody>
          <a:bodyPr>
            <a:normAutofit fontScale="77500" lnSpcReduction="20000"/>
          </a:bodyPr>
          <a:lstStyle/>
          <a:p>
            <a:pPr algn="just"/>
            <a:r>
              <a:rPr lang="en-US" dirty="0" smtClean="0"/>
              <a:t>Remote monitoring (also </a:t>
            </a:r>
            <a:r>
              <a:rPr lang="en-US" dirty="0" smtClean="0">
                <a:solidFill>
                  <a:srgbClr val="FF0000"/>
                </a:solidFill>
              </a:rPr>
              <a:t>called home monitoring) involves the regular, ongoing measurement of an individual’s vital signs (temperature, blood pressure, heart rate, and breathing rate) and other health measures (e.g., glucose levels for a diabetic</a:t>
            </a:r>
            <a:r>
              <a:rPr lang="en-US" dirty="0" smtClean="0"/>
              <a:t>) and the transmission of this data to a healthcare provider. Patients who have chronic diseases often don’t recognize early warning signs that indicate an impending health crisis.</a:t>
            </a:r>
          </a:p>
          <a:p>
            <a:pPr algn="just"/>
            <a:r>
              <a:rPr lang="en-US" dirty="0" smtClean="0"/>
              <a:t>While the patient </a:t>
            </a:r>
            <a:r>
              <a:rPr lang="en-US" dirty="0" smtClean="0">
                <a:solidFill>
                  <a:srgbClr val="FF0000"/>
                </a:solidFill>
              </a:rPr>
              <a:t>might not be aware of the potential danger, a physician using </a:t>
            </a:r>
            <a:r>
              <a:rPr lang="en-US" dirty="0" smtClean="0"/>
              <a:t>telemedicine to keep tabs on such a patient could be alerted to this potentially life-threatening development before a health crisis occurs. It is estimated </a:t>
            </a:r>
            <a:r>
              <a:rPr lang="en-US" dirty="0" smtClean="0">
                <a:solidFill>
                  <a:srgbClr val="FF0000"/>
                </a:solidFill>
              </a:rPr>
              <a:t>that 2.8 million people worldwide used some form of home monitoring device in 2012</a:t>
            </a:r>
            <a:r>
              <a:rPr lang="en-US" dirty="0" smtClean="0"/>
              <a:t>.</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2800" b="1" dirty="0" smtClean="0"/>
              <a:t>The use of telemedicine does raise some new legal and ethical questions, including the following</a:t>
            </a:r>
            <a:endParaRPr lang="en-US" sz="2800" b="1" dirty="0"/>
          </a:p>
        </p:txBody>
      </p:sp>
      <p:sp>
        <p:nvSpPr>
          <p:cNvPr id="3" name="Content Placeholder 2"/>
          <p:cNvSpPr>
            <a:spLocks noGrp="1"/>
          </p:cNvSpPr>
          <p:nvPr>
            <p:ph idx="1"/>
          </p:nvPr>
        </p:nvSpPr>
        <p:spPr>
          <a:xfrm>
            <a:off x="457200" y="1143000"/>
            <a:ext cx="8229600" cy="4983163"/>
          </a:xfrm>
        </p:spPr>
        <p:txBody>
          <a:bodyPr>
            <a:normAutofit fontScale="92500" lnSpcReduction="10000"/>
          </a:bodyPr>
          <a:lstStyle/>
          <a:p>
            <a:pPr algn="just"/>
            <a:r>
              <a:rPr lang="en-US" dirty="0" smtClean="0"/>
              <a:t>Must the </a:t>
            </a:r>
            <a:r>
              <a:rPr lang="en-US" dirty="0" smtClean="0">
                <a:solidFill>
                  <a:srgbClr val="FF0000"/>
                </a:solidFill>
              </a:rPr>
              <a:t>physicians</a:t>
            </a:r>
            <a:r>
              <a:rPr lang="en-US" dirty="0" smtClean="0"/>
              <a:t> providing advice to patients at a remote location </a:t>
            </a:r>
            <a:r>
              <a:rPr lang="en-US" dirty="0" smtClean="0">
                <a:solidFill>
                  <a:srgbClr val="FF0000"/>
                </a:solidFill>
              </a:rPr>
              <a:t>be licensed to </a:t>
            </a:r>
            <a:r>
              <a:rPr lang="en-US" dirty="0" smtClean="0"/>
              <a:t>perform medicine in that location—perhaps a different state or country? </a:t>
            </a:r>
          </a:p>
          <a:p>
            <a:pPr algn="just">
              <a:buNone/>
            </a:pPr>
            <a:r>
              <a:rPr lang="en-US" dirty="0" smtClean="0"/>
              <a:t>• Must a </a:t>
            </a:r>
            <a:r>
              <a:rPr lang="en-US" dirty="0" smtClean="0">
                <a:solidFill>
                  <a:srgbClr val="FF0000"/>
                </a:solidFill>
              </a:rPr>
              <a:t>healthcare system </a:t>
            </a:r>
            <a:r>
              <a:rPr lang="en-US" dirty="0" smtClean="0"/>
              <a:t>be required to possess a </a:t>
            </a:r>
            <a:r>
              <a:rPr lang="en-US" dirty="0" smtClean="0">
                <a:solidFill>
                  <a:srgbClr val="FF0000"/>
                </a:solidFill>
              </a:rPr>
              <a:t>license from a state </a:t>
            </a:r>
            <a:r>
              <a:rPr lang="en-US" dirty="0" smtClean="0"/>
              <a:t>in which it has a “</a:t>
            </a:r>
            <a:r>
              <a:rPr lang="en-US" dirty="0" smtClean="0">
                <a:solidFill>
                  <a:srgbClr val="FF0000"/>
                </a:solidFill>
              </a:rPr>
              <a:t>virtual” facility, such as a videoconferencing room</a:t>
            </a:r>
            <a:r>
              <a:rPr lang="en-US" dirty="0" smtClean="0"/>
              <a:t>? </a:t>
            </a:r>
          </a:p>
          <a:p>
            <a:pPr algn="just">
              <a:buNone/>
            </a:pPr>
            <a:r>
              <a:rPr lang="en-US" dirty="0" smtClean="0"/>
              <a:t>• Will the various states </a:t>
            </a:r>
            <a:r>
              <a:rPr lang="en-US" dirty="0" smtClean="0">
                <a:solidFill>
                  <a:srgbClr val="FF0000"/>
                </a:solidFill>
              </a:rPr>
              <a:t>require</a:t>
            </a:r>
            <a:r>
              <a:rPr lang="en-US" dirty="0" smtClean="0"/>
              <a:t> some form of </a:t>
            </a:r>
            <a:r>
              <a:rPr lang="en-US" dirty="0" smtClean="0">
                <a:solidFill>
                  <a:srgbClr val="FF0000"/>
                </a:solidFill>
              </a:rPr>
              <a:t>assuranc</a:t>
            </a:r>
            <a:r>
              <a:rPr lang="en-US" dirty="0" smtClean="0"/>
              <a:t>e that </a:t>
            </a:r>
            <a:r>
              <a:rPr lang="en-US" dirty="0" smtClean="0">
                <a:solidFill>
                  <a:srgbClr val="FF0000"/>
                </a:solidFill>
              </a:rPr>
              <a:t>minimum technological standards </a:t>
            </a:r>
            <a:r>
              <a:rPr lang="en-US" dirty="0" smtClean="0"/>
              <a:t>(such as the minimum resolution of network-transmitted images) are being met?</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Live telemedicine</a:t>
            </a:r>
            <a:endParaRPr lang="en-US" dirty="0"/>
          </a:p>
        </p:txBody>
      </p:sp>
      <p:sp>
        <p:nvSpPr>
          <p:cNvPr id="3" name="Content Placeholder 2"/>
          <p:cNvSpPr>
            <a:spLocks noGrp="1"/>
          </p:cNvSpPr>
          <p:nvPr>
            <p:ph idx="1"/>
          </p:nvPr>
        </p:nvSpPr>
        <p:spPr>
          <a:xfrm>
            <a:off x="457200" y="990600"/>
            <a:ext cx="8229600" cy="5135563"/>
          </a:xfrm>
        </p:spPr>
        <p:txBody>
          <a:bodyPr/>
          <a:lstStyle/>
          <a:p>
            <a:pPr algn="just"/>
            <a:r>
              <a:rPr lang="en-US" dirty="0" smtClean="0"/>
              <a:t>Live telemedicine </a:t>
            </a:r>
            <a:r>
              <a:rPr lang="en-US" dirty="0" smtClean="0">
                <a:solidFill>
                  <a:srgbClr val="FF0000"/>
                </a:solidFill>
              </a:rPr>
              <a:t>requires the presence of patients and healthcare providers </a:t>
            </a:r>
            <a:r>
              <a:rPr lang="en-US" dirty="0" smtClean="0"/>
              <a:t>at different sites at the same time and often involves a videoconference link between the two sites.</a:t>
            </a:r>
          </a:p>
          <a:p>
            <a:pPr algn="just"/>
            <a:r>
              <a:rPr lang="en-US" dirty="0" smtClean="0">
                <a:solidFill>
                  <a:srgbClr val="FF0000"/>
                </a:solidFill>
              </a:rPr>
              <a:t>Oil companies </a:t>
            </a:r>
            <a:r>
              <a:rPr lang="en-US" dirty="0" smtClean="0"/>
              <a:t>are increasingly relying on live telemedicine to connect a nurse or EMT on an oil platform to emergency physicians at a major medical center.</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dirty="0" smtClean="0"/>
              <a:t>Medical Information Web Sites for Laypeople</a:t>
            </a:r>
            <a:endParaRPr lang="en-US" sz="3200" b="1" dirty="0"/>
          </a:p>
        </p:txBody>
      </p:sp>
      <p:sp>
        <p:nvSpPr>
          <p:cNvPr id="3" name="Content Placeholder 2"/>
          <p:cNvSpPr>
            <a:spLocks noGrp="1"/>
          </p:cNvSpPr>
          <p:nvPr>
            <p:ph idx="1"/>
          </p:nvPr>
        </p:nvSpPr>
        <p:spPr>
          <a:xfrm>
            <a:off x="457200" y="990600"/>
            <a:ext cx="8229600" cy="5135563"/>
          </a:xfrm>
        </p:spPr>
        <p:txBody>
          <a:bodyPr>
            <a:normAutofit fontScale="92500" lnSpcReduction="20000"/>
          </a:bodyPr>
          <a:lstStyle/>
          <a:p>
            <a:pPr algn="just"/>
            <a:r>
              <a:rPr lang="en-US" dirty="0" smtClean="0">
                <a:solidFill>
                  <a:srgbClr val="FF0000"/>
                </a:solidFill>
              </a:rPr>
              <a:t>Laypeople cannot </a:t>
            </a:r>
            <a:r>
              <a:rPr lang="en-US" dirty="0" smtClean="0"/>
              <a:t>become as </a:t>
            </a:r>
            <a:r>
              <a:rPr lang="en-US" dirty="0" smtClean="0">
                <a:solidFill>
                  <a:srgbClr val="FF0000"/>
                </a:solidFill>
              </a:rPr>
              <a:t>informed</a:t>
            </a:r>
            <a:r>
              <a:rPr lang="en-US" dirty="0" smtClean="0"/>
              <a:t> as trained medical practitioners, but a tremendous amount of healthcare </a:t>
            </a:r>
            <a:r>
              <a:rPr lang="en-US" dirty="0" smtClean="0">
                <a:solidFill>
                  <a:srgbClr val="FF0000"/>
                </a:solidFill>
              </a:rPr>
              <a:t>information is available via the Web</a:t>
            </a:r>
            <a:r>
              <a:rPr lang="en-US" dirty="0" smtClean="0"/>
              <a:t>. These sites have a critical responsibility to </a:t>
            </a:r>
            <a:r>
              <a:rPr lang="en-US" dirty="0" smtClean="0">
                <a:solidFill>
                  <a:srgbClr val="FF0000"/>
                </a:solidFill>
              </a:rPr>
              <a:t>publish current, reliable, and objective information.</a:t>
            </a:r>
          </a:p>
          <a:p>
            <a:pPr algn="just"/>
            <a:r>
              <a:rPr lang="en-US" dirty="0" smtClean="0">
                <a:solidFill>
                  <a:srgbClr val="FF0000"/>
                </a:solidFill>
              </a:rPr>
              <a:t> </a:t>
            </a:r>
            <a:r>
              <a:rPr lang="en-US" dirty="0" smtClean="0"/>
              <a:t>These Web sites are </a:t>
            </a:r>
            <a:r>
              <a:rPr lang="en-US" dirty="0" smtClean="0">
                <a:solidFill>
                  <a:srgbClr val="FF0000"/>
                </a:solidFill>
              </a:rPr>
              <a:t>not intended to be substitutes for professional medical advice</a:t>
            </a:r>
            <a:r>
              <a:rPr lang="en-US" dirty="0" smtClean="0"/>
              <a:t>, </a:t>
            </a:r>
            <a:r>
              <a:rPr lang="en-US" dirty="0" smtClean="0">
                <a:solidFill>
                  <a:srgbClr val="FF0000"/>
                </a:solidFill>
              </a:rPr>
              <a:t>diagnosis, or treatment</a:t>
            </a:r>
            <a:r>
              <a:rPr lang="en-US" dirty="0" smtClean="0"/>
              <a:t>.</a:t>
            </a:r>
          </a:p>
          <a:p>
            <a:pPr algn="just"/>
            <a:r>
              <a:rPr lang="en-US" dirty="0" smtClean="0"/>
              <a:t> Individuals should always seek the advice of a physician or other qualified healthcare provider with any questions regarding a medical condition.</a:t>
            </a:r>
            <a:endParaRPr lang="en-US" dirty="0">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Continue…..</a:t>
            </a:r>
            <a:endParaRPr lang="en-US" dirty="0"/>
          </a:p>
        </p:txBody>
      </p:sp>
      <p:sp>
        <p:nvSpPr>
          <p:cNvPr id="3" name="Content Placeholder 2"/>
          <p:cNvSpPr>
            <a:spLocks noGrp="1"/>
          </p:cNvSpPr>
          <p:nvPr>
            <p:ph idx="1"/>
          </p:nvPr>
        </p:nvSpPr>
        <p:spPr>
          <a:xfrm>
            <a:off x="457200" y="1295400"/>
            <a:ext cx="8229600" cy="4830763"/>
          </a:xfrm>
        </p:spPr>
        <p:txBody>
          <a:bodyPr>
            <a:normAutofit fontScale="70000" lnSpcReduction="20000"/>
          </a:bodyPr>
          <a:lstStyle/>
          <a:p>
            <a:pPr algn="just"/>
            <a:r>
              <a:rPr lang="en-US" dirty="0" smtClean="0"/>
              <a:t>In addition to </a:t>
            </a:r>
            <a:r>
              <a:rPr lang="en-US" dirty="0" smtClean="0">
                <a:solidFill>
                  <a:srgbClr val="FF0000"/>
                </a:solidFill>
              </a:rPr>
              <a:t>publicly available information on the Web, </a:t>
            </a:r>
            <a:r>
              <a:rPr lang="en-US" dirty="0" smtClean="0"/>
              <a:t>many healthcare providers, employers, and medical insurers </a:t>
            </a:r>
            <a:r>
              <a:rPr lang="en-US" dirty="0" smtClean="0">
                <a:solidFill>
                  <a:srgbClr val="FF0000"/>
                </a:solidFill>
              </a:rPr>
              <a:t>offer useful online tools that go beyond basic health information</a:t>
            </a:r>
            <a:r>
              <a:rPr lang="en-US" dirty="0" smtClean="0"/>
              <a:t>. </a:t>
            </a:r>
          </a:p>
          <a:p>
            <a:pPr algn="just"/>
            <a:r>
              <a:rPr lang="en-US" dirty="0" smtClean="0"/>
              <a:t>These tools </a:t>
            </a:r>
            <a:r>
              <a:rPr lang="en-US" dirty="0" smtClean="0">
                <a:solidFill>
                  <a:srgbClr val="FF0000"/>
                </a:solidFill>
              </a:rPr>
              <a:t>enable patients to </a:t>
            </a:r>
            <a:r>
              <a:rPr lang="en-US" dirty="0" smtClean="0"/>
              <a:t>go online and </a:t>
            </a:r>
            <a:r>
              <a:rPr lang="en-US" dirty="0" smtClean="0">
                <a:solidFill>
                  <a:srgbClr val="FF0000"/>
                </a:solidFill>
              </a:rPr>
              <a:t>compare the quality, safety, and cost information on hospitals nationwide. </a:t>
            </a:r>
          </a:p>
          <a:p>
            <a:pPr algn="just"/>
            <a:endParaRPr lang="en-US" dirty="0" smtClean="0">
              <a:solidFill>
                <a:srgbClr val="FF0000"/>
              </a:solidFill>
            </a:endParaRPr>
          </a:p>
          <a:p>
            <a:pPr algn="just"/>
            <a:r>
              <a:rPr lang="en-US" dirty="0" smtClean="0">
                <a:solidFill>
                  <a:srgbClr val="FF0000"/>
                </a:solidFill>
              </a:rPr>
              <a:t>You can also find risk indicators for specific health treatment options a</a:t>
            </a:r>
            <a:r>
              <a:rPr lang="en-US" dirty="0" smtClean="0"/>
              <a:t>nd nationwide average prices of drugs and treatment opt.</a:t>
            </a:r>
          </a:p>
          <a:p>
            <a:pPr algn="just"/>
            <a:endParaRPr lang="en-US" dirty="0" smtClean="0"/>
          </a:p>
          <a:p>
            <a:pPr algn="just"/>
            <a:r>
              <a:rPr lang="en-US" dirty="0" smtClean="0"/>
              <a:t> </a:t>
            </a:r>
            <a:r>
              <a:rPr lang="en-US" dirty="0" smtClean="0">
                <a:solidFill>
                  <a:srgbClr val="FF0000"/>
                </a:solidFill>
              </a:rPr>
              <a:t>For example</a:t>
            </a:r>
            <a:r>
              <a:rPr lang="en-US" dirty="0" smtClean="0"/>
              <a:t>, an individual who needs a hip replacement can go online and find information about the </a:t>
            </a:r>
            <a:r>
              <a:rPr lang="en-US" dirty="0" smtClean="0">
                <a:solidFill>
                  <a:srgbClr val="FF0000"/>
                </a:solidFill>
              </a:rPr>
              <a:t>surgery; other available treatment options; a list of questions to ask the physician; potential risks; nearby hospitals that perform the surgery; and quality-of-service information about the hospitals, such as the number of reported postoperative infections and other complications.</a:t>
            </a:r>
            <a:endParaRPr lang="en-US" dirty="0">
              <a:solidFill>
                <a:srgbClr val="FF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Questions pattern</a:t>
            </a:r>
            <a:endParaRPr lang="en-US" b="1" dirty="0"/>
          </a:p>
        </p:txBody>
      </p:sp>
      <p:sp>
        <p:nvSpPr>
          <p:cNvPr id="3" name="Content Placeholder 2"/>
          <p:cNvSpPr>
            <a:spLocks noGrp="1"/>
          </p:cNvSpPr>
          <p:nvPr>
            <p:ph idx="1"/>
          </p:nvPr>
        </p:nvSpPr>
        <p:spPr>
          <a:xfrm>
            <a:off x="457200" y="914400"/>
            <a:ext cx="8229600" cy="5211763"/>
          </a:xfrm>
        </p:spPr>
        <p:txBody>
          <a:bodyPr/>
          <a:lstStyle/>
          <a:p>
            <a:pPr algn="just"/>
            <a:r>
              <a:rPr lang="en-US" dirty="0" smtClean="0"/>
              <a:t>What is </a:t>
            </a:r>
            <a:r>
              <a:rPr lang="en-US" dirty="0" err="1" smtClean="0"/>
              <a:t>telewrok</a:t>
            </a:r>
            <a:r>
              <a:rPr lang="en-US" dirty="0" smtClean="0"/>
              <a:t>? Explain the advantages and disadvantages of </a:t>
            </a:r>
            <a:r>
              <a:rPr lang="en-US" dirty="0" err="1" smtClean="0"/>
              <a:t>teleworking</a:t>
            </a:r>
            <a:r>
              <a:rPr lang="en-US" dirty="0" smtClean="0"/>
              <a:t> for both the employees and organizations?</a:t>
            </a:r>
          </a:p>
          <a:p>
            <a:pPr algn="just"/>
            <a:r>
              <a:rPr lang="en-US" dirty="0" smtClean="0"/>
              <a:t>Digital divide? Mobile phone </a:t>
            </a:r>
            <a:r>
              <a:rPr lang="en-US" dirty="0" err="1" smtClean="0"/>
              <a:t>vs</a:t>
            </a:r>
            <a:r>
              <a:rPr lang="en-US" dirty="0" smtClean="0"/>
              <a:t> Digital divide.</a:t>
            </a:r>
          </a:p>
          <a:p>
            <a:pPr algn="just"/>
            <a:r>
              <a:rPr lang="en-US" dirty="0" smtClean="0"/>
              <a:t>Description of </a:t>
            </a:r>
            <a:r>
              <a:rPr lang="en-US" dirty="0" smtClean="0"/>
              <a:t>the three </a:t>
            </a:r>
            <a:r>
              <a:rPr lang="en-US" dirty="0" smtClean="0"/>
              <a:t>forms of telemedicine. How can you link ethical issues here?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2800" b="1" dirty="0" smtClean="0"/>
              <a:t>THE IMPACT OF IT ON THE STANDARD OF LIVING AND WORKER PRODUCTIVITY</a:t>
            </a:r>
            <a:endParaRPr lang="en-US" sz="2800" b="1" dirty="0"/>
          </a:p>
        </p:txBody>
      </p:sp>
      <p:sp>
        <p:nvSpPr>
          <p:cNvPr id="3" name="Content Placeholder 2"/>
          <p:cNvSpPr>
            <a:spLocks noGrp="1"/>
          </p:cNvSpPr>
          <p:nvPr>
            <p:ph idx="1"/>
          </p:nvPr>
        </p:nvSpPr>
        <p:spPr>
          <a:xfrm>
            <a:off x="457200" y="1066800"/>
            <a:ext cx="8229600" cy="5059363"/>
          </a:xfrm>
        </p:spPr>
        <p:txBody>
          <a:bodyPr>
            <a:normAutofit fontScale="77500" lnSpcReduction="20000"/>
          </a:bodyPr>
          <a:lstStyle/>
          <a:p>
            <a:pPr algn="just"/>
            <a:r>
              <a:rPr lang="en-US" dirty="0" smtClean="0"/>
              <a:t>The standard of living </a:t>
            </a:r>
            <a:r>
              <a:rPr lang="en-US" dirty="0" smtClean="0">
                <a:solidFill>
                  <a:srgbClr val="FF0000"/>
                </a:solidFill>
              </a:rPr>
              <a:t>varies </a:t>
            </a:r>
            <a:r>
              <a:rPr lang="en-US" dirty="0" smtClean="0"/>
              <a:t>greatly among </a:t>
            </a:r>
            <a:r>
              <a:rPr lang="en-US" dirty="0" smtClean="0">
                <a:solidFill>
                  <a:srgbClr val="FF0000"/>
                </a:solidFill>
              </a:rPr>
              <a:t>groups</a:t>
            </a:r>
            <a:r>
              <a:rPr lang="en-US" dirty="0" smtClean="0"/>
              <a:t> within a country as well as </a:t>
            </a:r>
            <a:r>
              <a:rPr lang="en-US" dirty="0" smtClean="0">
                <a:solidFill>
                  <a:srgbClr val="FF0000"/>
                </a:solidFill>
              </a:rPr>
              <a:t>from nation to nation.</a:t>
            </a:r>
          </a:p>
          <a:p>
            <a:pPr algn="just"/>
            <a:r>
              <a:rPr lang="en-US" dirty="0" smtClean="0"/>
              <a:t>Overall, </a:t>
            </a:r>
            <a:r>
              <a:rPr lang="en-US" dirty="0" smtClean="0">
                <a:solidFill>
                  <a:srgbClr val="FF0000"/>
                </a:solidFill>
              </a:rPr>
              <a:t>industrialized nations </a:t>
            </a:r>
            <a:r>
              <a:rPr lang="en-US" dirty="0" smtClean="0"/>
              <a:t>tend to have a </a:t>
            </a:r>
            <a:r>
              <a:rPr lang="en-US" dirty="0" smtClean="0">
                <a:solidFill>
                  <a:srgbClr val="FF0000"/>
                </a:solidFill>
              </a:rPr>
              <a:t>higher standard of living </a:t>
            </a:r>
            <a:r>
              <a:rPr lang="en-US" dirty="0" smtClean="0"/>
              <a:t>than developing countries.</a:t>
            </a:r>
          </a:p>
          <a:p>
            <a:pPr algn="just"/>
            <a:r>
              <a:rPr lang="en-US" dirty="0" smtClean="0"/>
              <a:t>However, its </a:t>
            </a:r>
            <a:r>
              <a:rPr lang="en-US" dirty="0" smtClean="0">
                <a:solidFill>
                  <a:srgbClr val="FF0000"/>
                </a:solidFill>
              </a:rPr>
              <a:t>rate of change varies as a result of business cycles that affect prices, wages, employment levels, and the production of goods and services. </a:t>
            </a:r>
          </a:p>
          <a:p>
            <a:pPr algn="just"/>
            <a:r>
              <a:rPr lang="en-US" dirty="0" smtClean="0">
                <a:solidFill>
                  <a:srgbClr val="FF0000"/>
                </a:solidFill>
              </a:rPr>
              <a:t>Major disasters—such </a:t>
            </a:r>
            <a:r>
              <a:rPr lang="en-US" dirty="0" smtClean="0"/>
              <a:t>as earthquakes, hurricanes, tsunamis, and war—can </a:t>
            </a:r>
            <a:r>
              <a:rPr lang="en-US" dirty="0" smtClean="0">
                <a:solidFill>
                  <a:srgbClr val="FF0000"/>
                </a:solidFill>
              </a:rPr>
              <a:t>negatively impact the standard of living.</a:t>
            </a:r>
          </a:p>
          <a:p>
            <a:pPr algn="just"/>
            <a:r>
              <a:rPr lang="en-US" dirty="0" smtClean="0"/>
              <a:t>during the </a:t>
            </a:r>
            <a:r>
              <a:rPr lang="en-US" dirty="0" smtClean="0">
                <a:solidFill>
                  <a:srgbClr val="FF0000"/>
                </a:solidFill>
              </a:rPr>
              <a:t>latest recession in the United States </a:t>
            </a:r>
            <a:r>
              <a:rPr lang="en-US" dirty="0" smtClean="0"/>
              <a:t>(which began in 2007), the GDP growth rate declined by 6.8 percent during the fourth quarter of 2008 and the U.S. </a:t>
            </a:r>
            <a:r>
              <a:rPr lang="en-US" dirty="0" smtClean="0">
                <a:solidFill>
                  <a:srgbClr val="FF0000"/>
                </a:solidFill>
              </a:rPr>
              <a:t>unemployment rate hit a peak of 10.2 percent in October 2009</a:t>
            </a:r>
            <a:r>
              <a:rPr lang="en-US" dirty="0" smtClean="0"/>
              <a: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IT Investment and Productivity</a:t>
            </a:r>
            <a:endParaRPr lang="en-US" b="1" dirty="0"/>
          </a:p>
        </p:txBody>
      </p:sp>
      <p:sp>
        <p:nvSpPr>
          <p:cNvPr id="3" name="Content Placeholder 2"/>
          <p:cNvSpPr>
            <a:spLocks noGrp="1"/>
          </p:cNvSpPr>
          <p:nvPr>
            <p:ph idx="1"/>
          </p:nvPr>
        </p:nvSpPr>
        <p:spPr>
          <a:xfrm>
            <a:off x="457200" y="1143000"/>
            <a:ext cx="8229600" cy="4983163"/>
          </a:xfrm>
        </p:spPr>
        <p:txBody>
          <a:bodyPr>
            <a:normAutofit fontScale="77500" lnSpcReduction="20000"/>
          </a:bodyPr>
          <a:lstStyle/>
          <a:p>
            <a:pPr algn="just"/>
            <a:r>
              <a:rPr lang="en-US" dirty="0" smtClean="0">
                <a:solidFill>
                  <a:srgbClr val="FF0000"/>
                </a:solidFill>
              </a:rPr>
              <a:t>Productivity is defined as the amount of output produced per unit of input</a:t>
            </a:r>
            <a:r>
              <a:rPr lang="en-US" dirty="0" smtClean="0"/>
              <a:t>, </a:t>
            </a:r>
            <a:r>
              <a:rPr lang="en-US" dirty="0" smtClean="0">
                <a:solidFill>
                  <a:srgbClr val="FF0000"/>
                </a:solidFill>
              </a:rPr>
              <a:t>and it is measured in many different ways</a:t>
            </a:r>
            <a:r>
              <a:rPr lang="en-US" dirty="0" smtClean="0"/>
              <a:t>. </a:t>
            </a:r>
          </a:p>
          <a:p>
            <a:pPr algn="just"/>
            <a:r>
              <a:rPr lang="en-US" dirty="0" smtClean="0">
                <a:solidFill>
                  <a:srgbClr val="002060"/>
                </a:solidFill>
              </a:rPr>
              <a:t>For example, productivity in a factory might be measured by the number of labor hours it takes to produce one item, while productivity in a service sector company might be measured by the annual revenue an employee generates divided by the employee’s annual salary</a:t>
            </a:r>
            <a:r>
              <a:rPr lang="en-US" dirty="0" smtClean="0"/>
              <a:t>. Most countries have been able to produce more goods and services over time—not through a proportional increase in input but rather by making production more efficient. These gains in productivity have led to increases in the GDP-based standard of living because the average hour of labor produced more goods </a:t>
            </a:r>
            <a:r>
              <a:rPr lang="en-US" smtClean="0"/>
              <a:t>and services.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457200" y="1143000"/>
            <a:ext cx="8229600" cy="4983163"/>
          </a:xfrm>
        </p:spPr>
        <p:txBody>
          <a:bodyPr>
            <a:normAutofit fontScale="85000" lnSpcReduction="20000"/>
          </a:bodyPr>
          <a:lstStyle/>
          <a:p>
            <a:pPr algn="just"/>
            <a:r>
              <a:rPr lang="en-US" dirty="0" smtClean="0">
                <a:solidFill>
                  <a:srgbClr val="FF0000"/>
                </a:solidFill>
              </a:rPr>
              <a:t>Innovation is a key factor in productivity improvement, </a:t>
            </a:r>
            <a:r>
              <a:rPr lang="en-US" dirty="0" smtClean="0"/>
              <a:t>and </a:t>
            </a:r>
            <a:r>
              <a:rPr lang="en-US" dirty="0" smtClean="0">
                <a:solidFill>
                  <a:srgbClr val="FF0000"/>
                </a:solidFill>
              </a:rPr>
              <a:t>IT has played an important role in enabling innovation</a:t>
            </a:r>
            <a:r>
              <a:rPr lang="en-US" dirty="0" smtClean="0"/>
              <a:t>. Progressive management teams use IT, as well as other new technology and capital investment, to implement innovations in products, processes, and services.</a:t>
            </a:r>
          </a:p>
          <a:p>
            <a:pPr algn="just"/>
            <a:r>
              <a:rPr lang="en-US" dirty="0" smtClean="0"/>
              <a:t>In the early days </a:t>
            </a:r>
            <a:r>
              <a:rPr lang="en-US" dirty="0" smtClean="0">
                <a:solidFill>
                  <a:srgbClr val="FF0000"/>
                </a:solidFill>
              </a:rPr>
              <a:t>of IT in the 1960s</a:t>
            </a:r>
            <a:r>
              <a:rPr lang="en-US" dirty="0" smtClean="0"/>
              <a:t>, productivity improvements were easy to measure. For example, midsized companies often had a</a:t>
            </a:r>
            <a:r>
              <a:rPr lang="en-US" dirty="0" smtClean="0">
                <a:solidFill>
                  <a:srgbClr val="FF0000"/>
                </a:solidFill>
              </a:rPr>
              <a:t> dozen or more accountants focused</a:t>
            </a:r>
            <a:r>
              <a:rPr lang="en-US" dirty="0" smtClean="0"/>
              <a:t> solely on payroll-related accounting. When businesses implemented automated payroll </a:t>
            </a:r>
            <a:r>
              <a:rPr lang="en-US" dirty="0" smtClean="0">
                <a:solidFill>
                  <a:srgbClr val="FF0000"/>
                </a:solidFill>
              </a:rPr>
              <a:t>systems, fewer accounting employees were needed.</a:t>
            </a:r>
            <a:r>
              <a:rPr lang="en-US" dirty="0" smtClean="0"/>
              <a:t> The productivity gains from such IT investments were obvious.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sp>
        <p:nvSpPr>
          <p:cNvPr id="3" name="Content Placeholder 2"/>
          <p:cNvSpPr>
            <a:spLocks noGrp="1"/>
          </p:cNvSpPr>
          <p:nvPr>
            <p:ph idx="1"/>
          </p:nvPr>
        </p:nvSpPr>
        <p:spPr>
          <a:xfrm>
            <a:off x="457200" y="1066800"/>
            <a:ext cx="8229600" cy="5059363"/>
          </a:xfrm>
        </p:spPr>
        <p:txBody>
          <a:bodyPr>
            <a:normAutofit fontScale="92500" lnSpcReduction="10000"/>
          </a:bodyPr>
          <a:lstStyle/>
          <a:p>
            <a:pPr algn="just"/>
            <a:r>
              <a:rPr lang="en-US" dirty="0" smtClean="0"/>
              <a:t>Today, </a:t>
            </a:r>
            <a:r>
              <a:rPr lang="en-US" dirty="0" smtClean="0">
                <a:solidFill>
                  <a:srgbClr val="FF0000"/>
                </a:solidFill>
              </a:rPr>
              <a:t>organizations are trying to further improve IT systems </a:t>
            </a:r>
            <a:r>
              <a:rPr lang="en-US" dirty="0" smtClean="0"/>
              <a:t>and business processes that have already gone through several rounds of improvement. </a:t>
            </a:r>
          </a:p>
          <a:p>
            <a:pPr algn="just"/>
            <a:r>
              <a:rPr lang="en-US" dirty="0" smtClean="0">
                <a:solidFill>
                  <a:srgbClr val="FF0000"/>
                </a:solidFill>
              </a:rPr>
              <a:t>Instead of eliminating workers, IT enhancements are saving workers</a:t>
            </a:r>
            <a:r>
              <a:rPr lang="en-US" dirty="0" smtClean="0"/>
              <a:t> small amounts of time each day.</a:t>
            </a:r>
          </a:p>
          <a:p>
            <a:pPr algn="just"/>
            <a:r>
              <a:rPr lang="en-US" dirty="0" smtClean="0"/>
              <a:t>The </a:t>
            </a:r>
            <a:r>
              <a:rPr lang="en-US" dirty="0" smtClean="0">
                <a:solidFill>
                  <a:srgbClr val="FF0000"/>
                </a:solidFill>
              </a:rPr>
              <a:t>relationship between investment in information technology and U.S. productivity growth is more complex than you might </a:t>
            </a:r>
            <a:r>
              <a:rPr lang="en-US" dirty="0" smtClean="0"/>
              <a:t>think. Consider the following facts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err="1" smtClean="0"/>
              <a:t>Telework</a:t>
            </a:r>
            <a:endParaRPr lang="en-US" b="1" dirty="0"/>
          </a:p>
        </p:txBody>
      </p:sp>
      <p:sp>
        <p:nvSpPr>
          <p:cNvPr id="3" name="Content Placeholder 2"/>
          <p:cNvSpPr>
            <a:spLocks noGrp="1"/>
          </p:cNvSpPr>
          <p:nvPr>
            <p:ph idx="1"/>
          </p:nvPr>
        </p:nvSpPr>
        <p:spPr>
          <a:xfrm>
            <a:off x="457200" y="1066800"/>
            <a:ext cx="8229600" cy="5059363"/>
          </a:xfrm>
        </p:spPr>
        <p:txBody>
          <a:bodyPr>
            <a:normAutofit fontScale="77500" lnSpcReduction="20000"/>
          </a:bodyPr>
          <a:lstStyle/>
          <a:p>
            <a:pPr algn="just"/>
            <a:r>
              <a:rPr lang="en-US" dirty="0" err="1" smtClean="0"/>
              <a:t>Telework</a:t>
            </a:r>
            <a:r>
              <a:rPr lang="en-US" dirty="0" smtClean="0"/>
              <a:t> (also known as telecommuting) is a work </a:t>
            </a:r>
            <a:r>
              <a:rPr lang="en-US" dirty="0" smtClean="0">
                <a:solidFill>
                  <a:srgbClr val="FF0000"/>
                </a:solidFill>
              </a:rPr>
              <a:t>arrangement in which an employee works away from the office—at home, at a client’s office, in a hotel—literally, anywhere</a:t>
            </a:r>
            <a:r>
              <a:rPr lang="en-US" dirty="0" smtClean="0"/>
              <a:t>. In </a:t>
            </a:r>
            <a:r>
              <a:rPr lang="en-US" dirty="0" err="1" smtClean="0"/>
              <a:t>telework</a:t>
            </a:r>
            <a:r>
              <a:rPr lang="en-US" dirty="0" smtClean="0"/>
              <a:t>, an employee uses various forms of electronic communication, including texting, email, audio and videoconferencing, and online chat.</a:t>
            </a:r>
          </a:p>
          <a:p>
            <a:pPr algn="just"/>
            <a:r>
              <a:rPr lang="en-US" dirty="0" smtClean="0"/>
              <a:t>The </a:t>
            </a:r>
            <a:r>
              <a:rPr lang="en-US" dirty="0" smtClean="0">
                <a:solidFill>
                  <a:srgbClr val="FF0000"/>
                </a:solidFill>
              </a:rPr>
              <a:t>goal of </a:t>
            </a:r>
            <a:r>
              <a:rPr lang="en-US" dirty="0" err="1" smtClean="0">
                <a:solidFill>
                  <a:srgbClr val="FF0000"/>
                </a:solidFill>
              </a:rPr>
              <a:t>telework</a:t>
            </a:r>
            <a:r>
              <a:rPr lang="en-US" dirty="0" smtClean="0">
                <a:solidFill>
                  <a:srgbClr val="FF0000"/>
                </a:solidFill>
              </a:rPr>
              <a:t> is to allow employees to be effective and productive from wherever they are</a:t>
            </a:r>
            <a:r>
              <a:rPr lang="en-US" dirty="0" smtClean="0"/>
              <a:t>. </a:t>
            </a:r>
          </a:p>
          <a:p>
            <a:pPr algn="just"/>
            <a:r>
              <a:rPr lang="en-US" dirty="0" smtClean="0"/>
              <a:t>According </a:t>
            </a:r>
            <a:r>
              <a:rPr lang="en-US" dirty="0" smtClean="0">
                <a:solidFill>
                  <a:srgbClr val="FF0000"/>
                </a:solidFill>
              </a:rPr>
              <a:t>to the U.S. Bureau of Labor Statistics, 21 percent </a:t>
            </a:r>
            <a:r>
              <a:rPr lang="en-US" dirty="0" smtClean="0"/>
              <a:t>of employed Americans worked at </a:t>
            </a:r>
            <a:r>
              <a:rPr lang="en-US" dirty="0" smtClean="0">
                <a:solidFill>
                  <a:srgbClr val="FF0000"/>
                </a:solidFill>
              </a:rPr>
              <a:t>least some hou</a:t>
            </a:r>
            <a:r>
              <a:rPr lang="en-US" dirty="0" smtClean="0"/>
              <a:t>rs at home each week </a:t>
            </a:r>
            <a:r>
              <a:rPr lang="en-US" dirty="0" smtClean="0">
                <a:solidFill>
                  <a:srgbClr val="FF0000"/>
                </a:solidFill>
              </a:rPr>
              <a:t>during 2010</a:t>
            </a:r>
            <a:r>
              <a:rPr lang="en-US" dirty="0" smtClean="0"/>
              <a:t>. </a:t>
            </a:r>
          </a:p>
          <a:p>
            <a:pPr algn="just"/>
            <a:r>
              <a:rPr lang="en-US" dirty="0" smtClean="0"/>
              <a:t>Another study found that </a:t>
            </a:r>
            <a:r>
              <a:rPr lang="en-US" dirty="0" smtClean="0">
                <a:solidFill>
                  <a:srgbClr val="FF0000"/>
                </a:solidFill>
              </a:rPr>
              <a:t>between 20 and 30 percent of Americans worked from home at least one day a week during 2011.</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Advantages for employees</a:t>
            </a:r>
            <a:endParaRPr lang="en-US" b="1" dirty="0"/>
          </a:p>
        </p:txBody>
      </p:sp>
      <p:sp>
        <p:nvSpPr>
          <p:cNvPr id="3" name="Content Placeholder 2"/>
          <p:cNvSpPr>
            <a:spLocks noGrp="1"/>
          </p:cNvSpPr>
          <p:nvPr>
            <p:ph idx="1"/>
          </p:nvPr>
        </p:nvSpPr>
        <p:spPr>
          <a:xfrm>
            <a:off x="457200" y="1219200"/>
            <a:ext cx="8229600" cy="4906963"/>
          </a:xfrm>
        </p:spPr>
        <p:txBody>
          <a:bodyPr/>
          <a:lstStyle/>
          <a:p>
            <a:pPr algn="just"/>
            <a:r>
              <a:rPr lang="en-US" dirty="0" smtClean="0"/>
              <a:t>People with </a:t>
            </a:r>
            <a:r>
              <a:rPr lang="en-US" dirty="0" smtClean="0">
                <a:solidFill>
                  <a:srgbClr val="FF0000"/>
                </a:solidFill>
              </a:rPr>
              <a:t>disabilities</a:t>
            </a:r>
            <a:r>
              <a:rPr lang="en-US" dirty="0" smtClean="0"/>
              <a:t> who otherwise find public transportation and office accommodations a barrier to work may now be able to join the workforce.</a:t>
            </a:r>
          </a:p>
          <a:p>
            <a:pPr algn="just"/>
            <a:r>
              <a:rPr lang="en-US" dirty="0" err="1" smtClean="0"/>
              <a:t>Teleworkers</a:t>
            </a:r>
            <a:r>
              <a:rPr lang="en-US" dirty="0" smtClean="0"/>
              <a:t> avoid long, stressful commutes and </a:t>
            </a:r>
            <a:r>
              <a:rPr lang="en-US" dirty="0" smtClean="0">
                <a:solidFill>
                  <a:srgbClr val="FF0000"/>
                </a:solidFill>
              </a:rPr>
              <a:t>gain time for additional work or personal activities</a:t>
            </a:r>
            <a:r>
              <a:rPr lang="en-US" dirty="0" smtClean="0"/>
              <a:t>.</a:t>
            </a:r>
          </a:p>
          <a:p>
            <a:pPr algn="just"/>
            <a:r>
              <a:rPr lang="en-US" dirty="0" err="1" smtClean="0"/>
              <a:t>Teleworkers</a:t>
            </a:r>
            <a:r>
              <a:rPr lang="en-US" dirty="0" smtClean="0"/>
              <a:t> have an opportunity to experience an improved </a:t>
            </a:r>
            <a:r>
              <a:rPr lang="en-US" dirty="0" smtClean="0">
                <a:solidFill>
                  <a:srgbClr val="FF0000"/>
                </a:solidFill>
              </a:rPr>
              <a:t>work/family balance</a:t>
            </a:r>
            <a:r>
              <a:rPr lang="en-US" dirty="0" smtClean="0"/>
              <a:t>.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515</TotalTime>
  <Words>3896</Words>
  <Application>Microsoft Office PowerPoint</Application>
  <PresentationFormat>On-screen Show (4:3)</PresentationFormat>
  <Paragraphs>172</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THE IMPACT OF INFORMATION TECHNOLOGY ON PRODUCTIVITY AND QUALITY OF LIFE</vt:lpstr>
      <vt:lpstr>Slide 2</vt:lpstr>
      <vt:lpstr>LEARNING OBJECTIVES</vt:lpstr>
      <vt:lpstr>THE IMPACT OF IT ON THE STANDARD OF LIVING AND WORKER PRODUCTIVITY</vt:lpstr>
      <vt:lpstr>IT Investment and Productivity</vt:lpstr>
      <vt:lpstr>Slide 6</vt:lpstr>
      <vt:lpstr>Slide 7</vt:lpstr>
      <vt:lpstr>Telework</vt:lpstr>
      <vt:lpstr>Advantages for employees</vt:lpstr>
      <vt:lpstr>Disadvantages of teleworking for employees</vt:lpstr>
      <vt:lpstr>Advantages of teleworking for organizations</vt:lpstr>
      <vt:lpstr>Disadvantages of teleworking for organizations</vt:lpstr>
      <vt:lpstr>The Digital Divide</vt:lpstr>
      <vt:lpstr>Continue…..</vt:lpstr>
      <vt:lpstr>Continue..</vt:lpstr>
      <vt:lpstr>E-Rate Program</vt:lpstr>
      <vt:lpstr>Continue…</vt:lpstr>
      <vt:lpstr>Low-Cost Computers</vt:lpstr>
      <vt:lpstr>One Laptop per Child (OLPC)</vt:lpstr>
      <vt:lpstr>Classmate</vt:lpstr>
      <vt:lpstr>Mobile Phone: The Tool to Bridge the Digital Divide?</vt:lpstr>
      <vt:lpstr>So…..</vt:lpstr>
      <vt:lpstr>THE IMPACT OF IT ON HEALTHCARE COSTS </vt:lpstr>
      <vt:lpstr>Electronic Health Records</vt:lpstr>
      <vt:lpstr>(EHR</vt:lpstr>
      <vt:lpstr>HITECH Act</vt:lpstr>
      <vt:lpstr>Continue…</vt:lpstr>
      <vt:lpstr>HER-Costly </vt:lpstr>
      <vt:lpstr>Use of Mobile and Wireless Technology in the Healthcare Industry</vt:lpstr>
      <vt:lpstr>Telehealth</vt:lpstr>
      <vt:lpstr>Continue….</vt:lpstr>
      <vt:lpstr>Telemedicine</vt:lpstr>
      <vt:lpstr>Slide 33</vt:lpstr>
      <vt:lpstr>Remote monitoring</vt:lpstr>
      <vt:lpstr>The use of telemedicine does raise some new legal and ethical questions, including the following</vt:lpstr>
      <vt:lpstr>Live telemedicine</vt:lpstr>
      <vt:lpstr>Medical Information Web Sites for Laypeople</vt:lpstr>
      <vt:lpstr>Continue…..</vt:lpstr>
      <vt:lpstr>Questions pattern</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Armina</dc:creator>
  <cp:lastModifiedBy>Armina</cp:lastModifiedBy>
  <cp:revision>77</cp:revision>
  <dcterms:created xsi:type="dcterms:W3CDTF">2020-07-06T05:11:31Z</dcterms:created>
  <dcterms:modified xsi:type="dcterms:W3CDTF">2020-07-17T16:46:43Z</dcterms:modified>
</cp:coreProperties>
</file>