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1" r:id="rId4"/>
    <p:sldId id="257" r:id="rId5"/>
    <p:sldId id="258" r:id="rId6"/>
    <p:sldId id="262" r:id="rId7"/>
    <p:sldId id="263" r:id="rId8"/>
    <p:sldId id="264" r:id="rId9"/>
    <p:sldId id="271"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02BF10-9AD9-4F7D-983C-80B68F5358D5}"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963A8-96B3-4DB0-852A-94D88272037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2BF10-9AD9-4F7D-983C-80B68F5358D5}"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963A8-96B3-4DB0-852A-94D8827203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2BF10-9AD9-4F7D-983C-80B68F5358D5}"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963A8-96B3-4DB0-852A-94D8827203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2BF10-9AD9-4F7D-983C-80B68F5358D5}"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963A8-96B3-4DB0-852A-94D88272037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02BF10-9AD9-4F7D-983C-80B68F5358D5}"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963A8-96B3-4DB0-852A-94D88272037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02BF10-9AD9-4F7D-983C-80B68F5358D5}"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963A8-96B3-4DB0-852A-94D88272037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02BF10-9AD9-4F7D-983C-80B68F5358D5}"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963A8-96B3-4DB0-852A-94D8827203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02BF10-9AD9-4F7D-983C-80B68F5358D5}"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963A8-96B3-4DB0-852A-94D8827203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2BF10-9AD9-4F7D-983C-80B68F5358D5}" type="datetimeFigureOut">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963A8-96B3-4DB0-852A-94D8827203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2BF10-9AD9-4F7D-983C-80B68F5358D5}"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963A8-96B3-4DB0-852A-94D8827203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2BF10-9AD9-4F7D-983C-80B68F5358D5}"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963A8-96B3-4DB0-852A-94D88272037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2BF10-9AD9-4F7D-983C-80B68F5358D5}" type="datetimeFigureOut">
              <a:rPr lang="en-US" smtClean="0"/>
              <a:t>8/12/2020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963A8-96B3-4DB0-852A-94D88272037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838199"/>
          </a:xfrm>
        </p:spPr>
        <p:txBody>
          <a:bodyPr/>
          <a:lstStyle/>
          <a:p>
            <a:r>
              <a:rPr lang="en-US" b="1" dirty="0" smtClean="0"/>
              <a:t>Biomedical Engineering</a:t>
            </a:r>
            <a:endParaRPr lang="en-US" b="1" dirty="0"/>
          </a:p>
        </p:txBody>
      </p:sp>
      <p:sp>
        <p:nvSpPr>
          <p:cNvPr id="3" name="Subtitle 2"/>
          <p:cNvSpPr>
            <a:spLocks noGrp="1"/>
          </p:cNvSpPr>
          <p:nvPr>
            <p:ph type="subTitle" idx="1"/>
          </p:nvPr>
        </p:nvSpPr>
        <p:spPr>
          <a:xfrm>
            <a:off x="685800" y="1524000"/>
            <a:ext cx="8077200" cy="4800600"/>
          </a:xfrm>
        </p:spPr>
        <p:txBody>
          <a:bodyPr>
            <a:normAutofit fontScale="77500" lnSpcReduction="20000"/>
          </a:bodyPr>
          <a:lstStyle/>
          <a:p>
            <a:pPr algn="just"/>
            <a:r>
              <a:rPr lang="en-US" dirty="0" smtClean="0">
                <a:solidFill>
                  <a:schemeClr val="tx1"/>
                </a:solidFill>
              </a:rPr>
              <a:t>Biomedical engineering is the convergence and </a:t>
            </a:r>
            <a:r>
              <a:rPr lang="en-US" dirty="0" smtClean="0">
                <a:solidFill>
                  <a:srgbClr val="FF0000"/>
                </a:solidFill>
              </a:rPr>
              <a:t>application of engineering principles to human biology or medicine in order to develop technologies to improve patient care</a:t>
            </a:r>
            <a:r>
              <a:rPr lang="en-US" dirty="0" smtClean="0">
                <a:solidFill>
                  <a:schemeClr val="tx1"/>
                </a:solidFill>
              </a:rPr>
              <a:t>. It is rooted in the life sciences, chemistry, mathematics, and physics.</a:t>
            </a:r>
          </a:p>
          <a:p>
            <a:pPr algn="just"/>
            <a:r>
              <a:rPr lang="en-US" dirty="0" smtClean="0">
                <a:solidFill>
                  <a:schemeClr val="tx1"/>
                </a:solidFill>
              </a:rPr>
              <a:t>Technically, although biomedical engineers are </a:t>
            </a:r>
            <a:r>
              <a:rPr lang="en-US" dirty="0" smtClean="0">
                <a:solidFill>
                  <a:srgbClr val="FF0000"/>
                </a:solidFill>
              </a:rPr>
              <a:t>not medical practitioners, they could be regarded as indirect practitioners, since the protocols, processes, and technologies </a:t>
            </a:r>
            <a:r>
              <a:rPr lang="en-US" dirty="0" smtClean="0">
                <a:solidFill>
                  <a:schemeClr val="tx1"/>
                </a:solidFill>
              </a:rPr>
              <a:t>they develop codetermine medical practice.</a:t>
            </a:r>
          </a:p>
          <a:p>
            <a:pPr algn="just"/>
            <a:r>
              <a:rPr lang="en-US" dirty="0" smtClean="0">
                <a:solidFill>
                  <a:schemeClr val="tx1"/>
                </a:solidFill>
              </a:rPr>
              <a:t>Biological engineering generally deals with the engineering of biological functions and systems, and </a:t>
            </a:r>
            <a:r>
              <a:rPr lang="en-US" dirty="0" smtClean="0">
                <a:solidFill>
                  <a:srgbClr val="FF0000"/>
                </a:solidFill>
              </a:rPr>
              <a:t>includes not only biomedical engineering but also tissue engineering, food engineering and biotechnology.</a:t>
            </a:r>
          </a:p>
          <a:p>
            <a:pPr algn="just"/>
            <a:r>
              <a:rPr lang="en-US" dirty="0" smtClean="0">
                <a:solidFill>
                  <a:schemeClr val="tx1"/>
                </a:solidFill>
              </a:rPr>
              <a:t>Bioengineers </a:t>
            </a:r>
            <a:r>
              <a:rPr lang="en-US" dirty="0" smtClean="0">
                <a:solidFill>
                  <a:srgbClr val="FF0000"/>
                </a:solidFill>
              </a:rPr>
              <a:t>play a critical role in developing new products, advancing research, and solving clinical problems</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pPr algn="just"/>
            <a:r>
              <a:rPr lang="en-US" b="1" dirty="0" smtClean="0"/>
              <a:t>Cellular engineering: </a:t>
            </a:r>
            <a:r>
              <a:rPr lang="en-US" dirty="0" smtClean="0">
                <a:solidFill>
                  <a:srgbClr val="FF0000"/>
                </a:solidFill>
              </a:rPr>
              <a:t>Cells can be cultured in large quantities outside the body</a:t>
            </a:r>
            <a:r>
              <a:rPr lang="en-US" dirty="0" smtClean="0"/>
              <a:t>, which can be utilized to relate function and disease occurrence, regenerate an artificial tissue, detect a biological signal, test the toxicity of a chemical, or collect cell-derived products for use as therapeutic molecules. </a:t>
            </a:r>
            <a:r>
              <a:rPr lang="en-US" dirty="0" smtClean="0">
                <a:solidFill>
                  <a:srgbClr val="FF0000"/>
                </a:solidFill>
              </a:rPr>
              <a:t>One example of successful cellular engineering is development of devices that help reduce risk in bone marrow transplantation and other cellular therapies </a:t>
            </a:r>
            <a:r>
              <a:rPr lang="en-US" dirty="0" smtClean="0"/>
              <a:t>to treat various diseases. </a:t>
            </a:r>
          </a:p>
          <a:p>
            <a:pPr algn="just"/>
            <a:r>
              <a:rPr lang="en-US" dirty="0" smtClean="0">
                <a:solidFill>
                  <a:srgbClr val="FF0000"/>
                </a:solidFill>
              </a:rPr>
              <a:t>Cellular engineering can play a significant role in the production of new vaccines </a:t>
            </a:r>
            <a:r>
              <a:rPr lang="en-US" dirty="0" smtClean="0"/>
              <a:t>from cloned cells and the development of other therapeutic proteins from monoclonal antibodies.</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Continue…. </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pPr algn="just"/>
            <a:r>
              <a:rPr lang="en-US" b="1" dirty="0" smtClean="0"/>
              <a:t>Clinical engineering</a:t>
            </a:r>
            <a:r>
              <a:rPr lang="en-US" dirty="0" smtClean="0"/>
              <a:t>: </a:t>
            </a:r>
            <a:r>
              <a:rPr lang="en-US" dirty="0" smtClean="0">
                <a:solidFill>
                  <a:srgbClr val="FF0000"/>
                </a:solidFill>
              </a:rPr>
              <a:t>The clinical engineer is a member of the healthcare team in a hospital along with physicians, nurses, and other hospital staff. </a:t>
            </a:r>
            <a:r>
              <a:rPr lang="en-US" dirty="0" smtClean="0"/>
              <a:t>Clinical engineers are responsible for testing, repairing, and maintaining proper and safety operating conditions with the hospital’s diagnostic and therapeutic equipment. </a:t>
            </a:r>
            <a:r>
              <a:rPr lang="en-US" dirty="0" smtClean="0">
                <a:solidFill>
                  <a:srgbClr val="FF0000"/>
                </a:solidFill>
              </a:rPr>
              <a:t>Sometimes clinical engineers provide </a:t>
            </a:r>
            <a:r>
              <a:rPr lang="en-US" dirty="0" err="1" smtClean="0">
                <a:solidFill>
                  <a:srgbClr val="FF0000"/>
                </a:solidFill>
              </a:rPr>
              <a:t>prepurchase</a:t>
            </a:r>
            <a:r>
              <a:rPr lang="en-US" dirty="0" smtClean="0">
                <a:solidFill>
                  <a:srgbClr val="FF0000"/>
                </a:solidFill>
              </a:rPr>
              <a:t> evaluations of new technology </a:t>
            </a:r>
            <a:r>
              <a:rPr lang="en-US" dirty="0" smtClean="0"/>
              <a:t>and equipment, research equipment issues for physicians and administrative staff, and assist clinical departments with service contract analysis, negotiations, and management. </a:t>
            </a:r>
            <a:r>
              <a:rPr lang="en-US" dirty="0" smtClean="0">
                <a:solidFill>
                  <a:srgbClr val="FF0000"/>
                </a:solidFill>
              </a:rPr>
              <a:t>Primarily their job is to ensure that new products meet the demands of the medical practice</a:t>
            </a:r>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algn="just"/>
            <a:r>
              <a:rPr lang="en-US" b="1" dirty="0" smtClean="0"/>
              <a:t>Rehabilitation engineering</a:t>
            </a:r>
            <a:r>
              <a:rPr lang="en-US" dirty="0" smtClean="0"/>
              <a:t>: </a:t>
            </a:r>
            <a:r>
              <a:rPr lang="en-US" dirty="0" smtClean="0">
                <a:solidFill>
                  <a:srgbClr val="FF0000"/>
                </a:solidFill>
              </a:rPr>
              <a:t>Rehabilitation engineers are involved in prosthetics; the development of home, workplace, and transportation modifications; and the </a:t>
            </a:r>
            <a:r>
              <a:rPr lang="en-US" dirty="0" smtClean="0"/>
              <a:t>design of assistive technology that enhance seating and positioning, mobility, and communication. </a:t>
            </a:r>
            <a:r>
              <a:rPr lang="en-US" dirty="0" smtClean="0">
                <a:solidFill>
                  <a:srgbClr val="FF0000"/>
                </a:solidFill>
              </a:rPr>
              <a:t>Rehabilitation engineers also develop hardware and software computer adaptations and cognitive aids to assist people with cognitive </a:t>
            </a:r>
            <a:r>
              <a:rPr lang="en-US" dirty="0" smtClean="0"/>
              <a:t>difficulties. These careers require additional training beyond the bachelor’s degree in bioengineering.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lstStyle/>
          <a:p>
            <a:pPr algn="just"/>
            <a:r>
              <a:rPr lang="en-US" dirty="0" smtClean="0"/>
              <a:t>Frequently, these specialized areas are interdependent. </a:t>
            </a:r>
            <a:r>
              <a:rPr lang="en-US" dirty="0" smtClean="0">
                <a:solidFill>
                  <a:srgbClr val="FF0000"/>
                </a:solidFill>
              </a:rPr>
              <a:t>For example, the design of an artificial hip is greatly aided by studies on anatomy, bone biomechanics, gait analysis, and biomaterial compatibility. The forces that are applied to the hip can be considered in the design and material selection for the prosthesis.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pic>
        <p:nvPicPr>
          <p:cNvPr id="4" name="Content Placeholder 3" descr="97f3ea97d56c7e37264c3c709ebf37bb.jpg"/>
          <p:cNvPicPr>
            <a:picLocks noGrp="1" noChangeAspect="1"/>
          </p:cNvPicPr>
          <p:nvPr>
            <p:ph idx="1"/>
          </p:nvPr>
        </p:nvPicPr>
        <p:blipFill>
          <a:blip r:embed="rId2"/>
          <a:stretch>
            <a:fillRect/>
          </a:stretch>
        </p:blipFill>
        <p:spPr>
          <a:xfrm>
            <a:off x="609600" y="838200"/>
            <a:ext cx="8229600" cy="5486399"/>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pPr algn="just"/>
            <a:r>
              <a:rPr lang="en-US" dirty="0" smtClean="0"/>
              <a:t>In cardiology alone, devices such as diagnostic monitors to measure the electrical activity of the heart (electrocardiographs), as well as systems to analyze gases in the blood, have revolutionized healthcare. Further, pacemakers and defibrillators help the heart to correct its beating pattern, while lasers and other instruments are used for surgery.</a:t>
            </a:r>
          </a:p>
          <a:p>
            <a:pPr algn="just"/>
            <a:r>
              <a:rPr lang="en-US" dirty="0" smtClean="0">
                <a:solidFill>
                  <a:srgbClr val="FF0000"/>
                </a:solidFill>
              </a:rPr>
              <a:t>Bioengineering brings together expertise from other engineering disciplines, such as chemical, electrical, and mechanical engineering, to solve biology and healthcare problems</a:t>
            </a:r>
            <a:r>
              <a:rPr lang="en-US" dirty="0" smtClean="0"/>
              <a:t>.</a:t>
            </a:r>
          </a:p>
          <a:p>
            <a:pPr algn="just"/>
            <a:r>
              <a:rPr lang="en-US" dirty="0" smtClean="0"/>
              <a:t>Compared with other engineering disciplines, biomedical engineering is a relatively </a:t>
            </a:r>
            <a:r>
              <a:rPr lang="en-US" dirty="0" smtClean="0">
                <a:solidFill>
                  <a:srgbClr val="FF0000"/>
                </a:solidFill>
              </a:rPr>
              <a:t>new field within educational institutions</a:t>
            </a:r>
            <a:r>
              <a:rPr lang="en-US" dirty="0" smtClean="0"/>
              <a:t>. Many of the leaders have entered the field of bioengineering with degrees in other engineering disciplines. Whether bioengineers are involved in designing, testing, or managing </a:t>
            </a:r>
            <a:r>
              <a:rPr lang="en-US" dirty="0" smtClean="0">
                <a:solidFill>
                  <a:srgbClr val="FF0000"/>
                </a:solidFill>
              </a:rPr>
              <a:t>applications, it is collaborative, requiring them to work on teams with physicians, nurses, technicians and others involved in the practice of medicine</a:t>
            </a:r>
            <a:r>
              <a:rPr lang="en-US" dirty="0" smtClean="0"/>
              <a:t>. Bioengineers need to know the needs of the basic performance measures in any field.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US" dirty="0" smtClean="0"/>
              <a:t>Ethical issues </a:t>
            </a:r>
            <a:r>
              <a:rPr lang="en-US" dirty="0" smtClean="0">
                <a:solidFill>
                  <a:srgbClr val="FF0000"/>
                </a:solidFill>
              </a:rPr>
              <a:t>in biomedical engineering are currently studied in the fields of bioethics</a:t>
            </a:r>
            <a:r>
              <a:rPr lang="en-US" dirty="0" smtClean="0"/>
              <a:t>, medical ethics and engineering ethics.</a:t>
            </a:r>
          </a:p>
          <a:p>
            <a:pPr algn="just"/>
            <a:r>
              <a:rPr lang="en-US" dirty="0" smtClean="0"/>
              <a:t> While biomedical engineers differ from other engineers, they are similar to medical practitioners, in that they aim to improve healthcare. Biomedical engineers, like other engineers, are involved in research and development of new medical technology, but not engage in the diagnosis and treatment of patients. </a:t>
            </a:r>
          </a:p>
          <a:p>
            <a:pPr algn="just"/>
            <a:r>
              <a:rPr lang="en-US" dirty="0" smtClean="0"/>
              <a:t>Besides other inherent issues within their practice, </a:t>
            </a:r>
            <a:r>
              <a:rPr lang="en-US" dirty="0" smtClean="0">
                <a:solidFill>
                  <a:srgbClr val="FF0000"/>
                </a:solidFill>
              </a:rPr>
              <a:t>biomedical engineers have an arduous responsibility of anticipating the consequences of their technological designs for medical practice</a:t>
            </a:r>
            <a:r>
              <a:rPr lang="en-US" dirty="0" smtClean="0"/>
              <a:t>, by </a:t>
            </a:r>
            <a:r>
              <a:rPr lang="en-US" dirty="0" smtClean="0">
                <a:solidFill>
                  <a:srgbClr val="FF0000"/>
                </a:solidFill>
              </a:rPr>
              <a:t>ensuring that the designs support ethical principles for medical practice</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lgn="just"/>
            <a:r>
              <a:rPr lang="en-US" dirty="0" smtClean="0"/>
              <a:t>Such principles include non-</a:t>
            </a:r>
            <a:r>
              <a:rPr lang="en-US" dirty="0" err="1" smtClean="0"/>
              <a:t>maleficence</a:t>
            </a:r>
            <a:r>
              <a:rPr lang="en-US" dirty="0" smtClean="0"/>
              <a:t> </a:t>
            </a:r>
            <a:r>
              <a:rPr lang="en-US" dirty="0" smtClean="0">
                <a:solidFill>
                  <a:srgbClr val="FF0000"/>
                </a:solidFill>
              </a:rPr>
              <a:t>(doing not harm), </a:t>
            </a:r>
          </a:p>
          <a:p>
            <a:pPr algn="just"/>
            <a:r>
              <a:rPr lang="en-US" dirty="0" smtClean="0"/>
              <a:t>beneficence (</a:t>
            </a:r>
            <a:r>
              <a:rPr lang="en-US" dirty="0" smtClean="0">
                <a:solidFill>
                  <a:srgbClr val="FF0000"/>
                </a:solidFill>
              </a:rPr>
              <a:t>benefiting patients), </a:t>
            </a:r>
          </a:p>
          <a:p>
            <a:pPr algn="just"/>
            <a:r>
              <a:rPr lang="en-US" dirty="0" smtClean="0"/>
              <a:t>informed consent </a:t>
            </a:r>
            <a:r>
              <a:rPr lang="en-US" dirty="0" smtClean="0">
                <a:solidFill>
                  <a:srgbClr val="FF0000"/>
                </a:solidFill>
              </a:rPr>
              <a:t>(consent to treatment based on a proper understanding of the facts)</a:t>
            </a:r>
            <a:r>
              <a:rPr lang="en-US" dirty="0" smtClean="0"/>
              <a:t>,</a:t>
            </a:r>
          </a:p>
          <a:p>
            <a:pPr algn="just"/>
            <a:r>
              <a:rPr lang="en-US" dirty="0" smtClean="0"/>
              <a:t> patient prerogative </a:t>
            </a:r>
            <a:r>
              <a:rPr lang="en-US" dirty="0" smtClean="0">
                <a:solidFill>
                  <a:srgbClr val="FF0000"/>
                </a:solidFill>
              </a:rPr>
              <a:t>(the right to choose or refuse treatment), </a:t>
            </a:r>
          </a:p>
          <a:p>
            <a:pPr algn="just"/>
            <a:r>
              <a:rPr lang="en-US" dirty="0" smtClean="0">
                <a:solidFill>
                  <a:srgbClr val="FF0000"/>
                </a:solidFill>
              </a:rPr>
              <a:t>confidentiality </a:t>
            </a:r>
            <a:r>
              <a:rPr lang="en-US" dirty="0" smtClean="0"/>
              <a:t>(of medical information), and</a:t>
            </a:r>
          </a:p>
          <a:p>
            <a:pPr algn="just"/>
            <a:r>
              <a:rPr lang="en-US" dirty="0" smtClean="0"/>
              <a:t> dignity (</a:t>
            </a:r>
            <a:r>
              <a:rPr lang="en-US" dirty="0" smtClean="0">
                <a:solidFill>
                  <a:srgbClr val="FF0000"/>
                </a:solidFill>
              </a:rPr>
              <a:t>dignified treatment of patients</a:t>
            </a:r>
            <a:r>
              <a:rPr lang="en-US" dirty="0" smtClean="0"/>
              <a:t>). </a:t>
            </a:r>
          </a:p>
          <a:p>
            <a:pPr algn="just"/>
            <a:r>
              <a:rPr lang="en-US" dirty="0" smtClean="0"/>
              <a:t>Bioethics is a social concern, and teaching and learning ethics should be a daily commitment for biomedical engineers and a way of strengthening biomedical engineering as a profession.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Roles of Bioengineers</a:t>
            </a:r>
            <a:endParaRPr lang="en-US" b="1"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sz="2800" dirty="0" smtClean="0">
                <a:solidFill>
                  <a:srgbClr val="FF0000"/>
                </a:solidFill>
              </a:rPr>
              <a:t>Some of the specialized areas in bioengineering are as follows:</a:t>
            </a:r>
          </a:p>
          <a:p>
            <a:pPr algn="just"/>
            <a:r>
              <a:rPr lang="en-US" sz="2800" b="1" dirty="0" smtClean="0"/>
              <a:t>Bioinstrumentation: </a:t>
            </a:r>
            <a:r>
              <a:rPr lang="en-US" sz="2800" dirty="0" smtClean="0"/>
              <a:t>is the application of electrical measurement and electronics engineering principles to develop devices used in diagnosis and treatment of disease. </a:t>
            </a:r>
            <a:r>
              <a:rPr lang="en-US" sz="2800" dirty="0" smtClean="0">
                <a:solidFill>
                  <a:srgbClr val="FF0000"/>
                </a:solidFill>
              </a:rPr>
              <a:t>Medical imaging and signal processing are part of bioinstrumentation—for example, the designing and development of medical devices such as cardiac pacemakers, defibrillators, cochlear implants, artificial kidneys, blood oxygenators, joints, arms, and legs.</a:t>
            </a:r>
          </a:p>
          <a:p>
            <a:pPr algn="just"/>
            <a:endParaRPr lang="en-US" sz="2800" b="1"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pPr algn="just"/>
            <a:r>
              <a:rPr lang="en-US" b="1" dirty="0" smtClean="0"/>
              <a:t>Biomaterials</a:t>
            </a:r>
            <a:r>
              <a:rPr lang="en-US" dirty="0" smtClean="0"/>
              <a:t>: are </a:t>
            </a:r>
            <a:r>
              <a:rPr lang="en-US" dirty="0" smtClean="0">
                <a:solidFill>
                  <a:srgbClr val="FF0000"/>
                </a:solidFill>
              </a:rPr>
              <a:t>synthetic and natural materials used in the design of implantable and extracorporeal devic</a:t>
            </a:r>
            <a:r>
              <a:rPr lang="en-US" dirty="0" smtClean="0"/>
              <a:t>es. Understanding the </a:t>
            </a:r>
            <a:r>
              <a:rPr lang="en-US" dirty="0" smtClean="0">
                <a:solidFill>
                  <a:srgbClr val="FF0000"/>
                </a:solidFill>
              </a:rPr>
              <a:t>properties and behavior of living material is vital in the design of implant materials. </a:t>
            </a:r>
          </a:p>
          <a:p>
            <a:pPr algn="just"/>
            <a:r>
              <a:rPr lang="en-US" dirty="0" smtClean="0"/>
              <a:t>The </a:t>
            </a:r>
            <a:r>
              <a:rPr lang="en-US" dirty="0" smtClean="0">
                <a:solidFill>
                  <a:srgbClr val="FF0000"/>
                </a:solidFill>
              </a:rPr>
              <a:t>selection of an appropriate material to place in the human body may be one of the most difficult </a:t>
            </a:r>
            <a:r>
              <a:rPr lang="en-US" dirty="0" smtClean="0"/>
              <a:t>tasks faced by the biomedical engineer. Certain metal alloys, ceramics, polymers, and composites that are nontoxic, </a:t>
            </a:r>
            <a:r>
              <a:rPr lang="en-US" dirty="0" err="1" smtClean="0"/>
              <a:t>noncarcinogenic</a:t>
            </a:r>
            <a:r>
              <a:rPr lang="en-US" dirty="0" smtClean="0"/>
              <a:t>, chemically inert, stable, and mechanically strong have been used as implantable materials. </a:t>
            </a:r>
          </a:p>
          <a:p>
            <a:pPr algn="just"/>
            <a:r>
              <a:rPr lang="en-US" dirty="0" smtClean="0"/>
              <a:t>Specialists in biomaterials could be </a:t>
            </a:r>
            <a:r>
              <a:rPr lang="en-US" dirty="0" smtClean="0">
                <a:solidFill>
                  <a:srgbClr val="FF0000"/>
                </a:solidFill>
              </a:rPr>
              <a:t>involved in designing and developing therapeutic devices, such as a laser system for eye surgery or a device for automated delivery of insulin; designing and synthesizing biomaterials</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533400" y="990600"/>
            <a:ext cx="8229600" cy="5334000"/>
          </a:xfrm>
        </p:spPr>
        <p:txBody>
          <a:bodyPr>
            <a:normAutofit fontScale="85000" lnSpcReduction="20000"/>
          </a:bodyPr>
          <a:lstStyle/>
          <a:p>
            <a:pPr algn="just"/>
            <a:r>
              <a:rPr lang="en-US" b="1" dirty="0" smtClean="0"/>
              <a:t>Biomechanics : </a:t>
            </a:r>
            <a:r>
              <a:rPr lang="en-US" dirty="0" smtClean="0"/>
              <a:t>deals </a:t>
            </a:r>
            <a:r>
              <a:rPr lang="en-US" dirty="0" smtClean="0">
                <a:solidFill>
                  <a:srgbClr val="FF0000"/>
                </a:solidFill>
              </a:rPr>
              <a:t>with the application of traditional mechanics to biological or medical </a:t>
            </a:r>
            <a:r>
              <a:rPr lang="en-US" dirty="0" smtClean="0"/>
              <a:t>problems. </a:t>
            </a:r>
            <a:r>
              <a:rPr lang="en-US" dirty="0" smtClean="0">
                <a:solidFill>
                  <a:srgbClr val="FF0000"/>
                </a:solidFill>
              </a:rPr>
              <a:t>Better understanding of the forces and their effects on the human body is essential to get more insight into the functioning of various body parts, the effect of load and overload on specific structures, and the mechanics of biomaterial that could be utilized in prosthetic development. </a:t>
            </a:r>
            <a:r>
              <a:rPr lang="en-US" dirty="0" smtClean="0"/>
              <a:t>One example is the biomechanical analyses during the impact of automobiles, which can be utilized to develop safety devices such as airbags, seatbelts, and helmets. Other applications of biomechanics include designing prosthetic components, improving athletic performance and rehabilitation engineering, and developing tools for individuals with </a:t>
            </a:r>
            <a:r>
              <a:rPr lang="en-US" dirty="0" smtClean="0">
                <a:solidFill>
                  <a:srgbClr val="FF0000"/>
                </a:solidFill>
              </a:rPr>
              <a:t>physical disabilities</a:t>
            </a:r>
            <a:r>
              <a:rPr lang="en-US" dirty="0" smtClean="0"/>
              <a:t>.</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pPr algn="just"/>
            <a:r>
              <a:rPr lang="en-US" b="1" dirty="0" smtClean="0"/>
              <a:t>Medical imaging</a:t>
            </a:r>
            <a:r>
              <a:rPr lang="en-US" dirty="0" smtClean="0"/>
              <a:t>: involves the development of various imaging techniques that can be utilized in a clinical setting, and basic physiology and biology research. Imaging </a:t>
            </a:r>
            <a:r>
              <a:rPr lang="en-US" dirty="0" smtClean="0">
                <a:solidFill>
                  <a:srgbClr val="FF0000"/>
                </a:solidFill>
              </a:rPr>
              <a:t>techniques such as magnetic resonance imaging (MRI), X-ray computed tomography (CT), and positron emission tomography (PET) have become important tools for the early detection of disease</a:t>
            </a:r>
            <a:r>
              <a:rPr lang="en-US" dirty="0" smtClean="0"/>
              <a:t>,</a:t>
            </a:r>
          </a:p>
          <a:p>
            <a:pPr algn="just"/>
            <a:r>
              <a:rPr lang="en-US" dirty="0" smtClean="0"/>
              <a:t> the understanding of basic molecular aspects of living organisms, and the evaluation of medical. </a:t>
            </a:r>
            <a:r>
              <a:rPr lang="en-US" dirty="0" smtClean="0">
                <a:solidFill>
                  <a:srgbClr val="FF0000"/>
                </a:solidFill>
              </a:rPr>
              <a:t>With the incorporation of the digital scan converters in real-time instruments, the computer has assumed an expanding role in diagnostic imaging.</a:t>
            </a:r>
          </a:p>
          <a:p>
            <a:pPr algn="just"/>
            <a:r>
              <a:rPr lang="en-US" dirty="0" smtClean="0"/>
              <a:t>Imaging for medical and biological purposes has expanded tremendously due to advances in instrumentation and computational mechanisms.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1268</Words>
  <Application>Microsoft Office PowerPoint</Application>
  <PresentationFormat>On-screen Show (4:3)</PresentationFormat>
  <Paragraphs>35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Biomedical Engineering</vt:lpstr>
      <vt:lpstr>Slide 2</vt:lpstr>
      <vt:lpstr>Slide 3</vt:lpstr>
      <vt:lpstr>Slide 4</vt:lpstr>
      <vt:lpstr>Slide 5</vt:lpstr>
      <vt:lpstr>Roles of Bioengineers</vt:lpstr>
      <vt:lpstr>Continue….</vt:lpstr>
      <vt:lpstr>Slide 8</vt:lpstr>
      <vt:lpstr>Slide 9</vt:lpstr>
      <vt:lpstr>Slide 10</vt:lpstr>
      <vt:lpstr>Continue…. </vt:lpstr>
      <vt:lpstr>Slide 12</vt:lpstr>
      <vt:lpstr>Slide 13</vt:lpstr>
      <vt:lpstr>Slide 14</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Armina</dc:creator>
  <cp:lastModifiedBy>Armina</cp:lastModifiedBy>
  <cp:revision>17</cp:revision>
  <dcterms:created xsi:type="dcterms:W3CDTF">2020-08-12T03:10:07Z</dcterms:created>
  <dcterms:modified xsi:type="dcterms:W3CDTF">2020-08-12T06:03:20Z</dcterms:modified>
</cp:coreProperties>
</file>