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2"/>
  </p:notesMasterIdLst>
  <p:sldIdLst>
    <p:sldId id="333" r:id="rId2"/>
    <p:sldId id="296" r:id="rId3"/>
    <p:sldId id="319" r:id="rId4"/>
    <p:sldId id="285" r:id="rId5"/>
    <p:sldId id="320" r:id="rId6"/>
    <p:sldId id="288" r:id="rId7"/>
    <p:sldId id="289" r:id="rId8"/>
    <p:sldId id="290" r:id="rId9"/>
    <p:sldId id="291" r:id="rId10"/>
    <p:sldId id="292" r:id="rId11"/>
    <p:sldId id="321" r:id="rId12"/>
    <p:sldId id="322" r:id="rId13"/>
    <p:sldId id="293" r:id="rId14"/>
    <p:sldId id="294" r:id="rId15"/>
    <p:sldId id="305" r:id="rId16"/>
    <p:sldId id="323" r:id="rId17"/>
    <p:sldId id="306" r:id="rId18"/>
    <p:sldId id="307" r:id="rId19"/>
    <p:sldId id="324" r:id="rId20"/>
    <p:sldId id="325" r:id="rId21"/>
    <p:sldId id="297" r:id="rId22"/>
    <p:sldId id="326" r:id="rId23"/>
    <p:sldId id="315" r:id="rId24"/>
    <p:sldId id="314" r:id="rId25"/>
    <p:sldId id="327" r:id="rId26"/>
    <p:sldId id="328" r:id="rId27"/>
    <p:sldId id="329" r:id="rId28"/>
    <p:sldId id="330" r:id="rId29"/>
    <p:sldId id="331" r:id="rId30"/>
    <p:sldId id="332"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333300"/>
    <a:srgbClr val="A50021"/>
    <a:srgbClr val="ED0B4C"/>
    <a:srgbClr val="660033"/>
    <a:srgbClr val="000099"/>
    <a:srgbClr val="0080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14" autoAdjust="0"/>
    <p:restoredTop sz="95217" autoAdjust="0"/>
  </p:normalViewPr>
  <p:slideViewPr>
    <p:cSldViewPr>
      <p:cViewPr varScale="1">
        <p:scale>
          <a:sx n="69" d="100"/>
          <a:sy n="69" d="100"/>
        </p:scale>
        <p:origin x="1296"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2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133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7D2F99B6-EFFA-4270-B311-C5C1652B65D2}" type="slidenum">
              <a:rPr lang="en-US"/>
              <a:pPr/>
              <a:t>‹#›</a:t>
            </a:fld>
            <a:endParaRPr lang="en-US"/>
          </a:p>
        </p:txBody>
      </p:sp>
    </p:spTree>
    <p:extLst>
      <p:ext uri="{BB962C8B-B14F-4D97-AF65-F5344CB8AC3E}">
        <p14:creationId xmlns:p14="http://schemas.microsoft.com/office/powerpoint/2010/main" val="59563859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above figure illustrates an IEEE 802.3 host (Host A) formulating a packet that contains application information and encapsulating the packet in an IEEE 802.3-compatible frame for transit over the IEEE 802.3 medium to the bridge. At the bridge, the frame is stripped of its IEEE 802.3 header at the MAC </a:t>
            </a:r>
            <a:r>
              <a:rPr lang="en-US" sz="1200" kern="1200" dirty="0" err="1" smtClean="0">
                <a:solidFill>
                  <a:schemeClr val="tx1"/>
                </a:solidFill>
                <a:effectLst/>
                <a:latin typeface="Arial" charset="0"/>
                <a:ea typeface="+mn-ea"/>
                <a:cs typeface="+mn-cs"/>
              </a:rPr>
              <a:t>sublayer</a:t>
            </a:r>
            <a:r>
              <a:rPr lang="en-US" sz="1200" kern="1200" dirty="0" smtClean="0">
                <a:solidFill>
                  <a:schemeClr val="tx1"/>
                </a:solidFill>
                <a:effectLst/>
                <a:latin typeface="Arial" charset="0"/>
                <a:ea typeface="+mn-ea"/>
                <a:cs typeface="+mn-cs"/>
              </a:rPr>
              <a:t> of the link layer and is subsequently passed up to the LLC </a:t>
            </a:r>
            <a:r>
              <a:rPr lang="en-US" sz="1200" kern="1200" dirty="0" err="1" smtClean="0">
                <a:solidFill>
                  <a:schemeClr val="tx1"/>
                </a:solidFill>
                <a:effectLst/>
                <a:latin typeface="Arial" charset="0"/>
                <a:ea typeface="+mn-ea"/>
                <a:cs typeface="+mn-cs"/>
              </a:rPr>
              <a:t>sublayer</a:t>
            </a:r>
            <a:r>
              <a:rPr lang="en-US" sz="1200" kern="1200" dirty="0" smtClean="0">
                <a:solidFill>
                  <a:schemeClr val="tx1"/>
                </a:solidFill>
                <a:effectLst/>
                <a:latin typeface="Arial" charset="0"/>
                <a:ea typeface="+mn-ea"/>
                <a:cs typeface="+mn-cs"/>
              </a:rPr>
              <a:t> for further processing. After this processing, the packet is passed back down to an IEEE 802.5 implementation, which encapsulates the packet in an IEEE 802.5 header for transmission on the IEEE 802.5 network to the IEEE 802.5 host (Host B).</a:t>
            </a:r>
            <a:endParaRPr lang="en-US"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7D2F99B6-EFFA-4270-B311-C5C1652B65D2}" type="slidenum">
              <a:rPr lang="en-US" smtClean="0"/>
              <a:pPr/>
              <a:t>10</a:t>
            </a:fld>
            <a:endParaRPr lang="en-US"/>
          </a:p>
        </p:txBody>
      </p:sp>
    </p:spTree>
    <p:extLst>
      <p:ext uri="{BB962C8B-B14F-4D97-AF65-F5344CB8AC3E}">
        <p14:creationId xmlns:p14="http://schemas.microsoft.com/office/powerpoint/2010/main" val="3106819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2F99B6-EFFA-4270-B311-C5C1652B65D2}" type="slidenum">
              <a:rPr lang="en-US" smtClean="0"/>
              <a:pPr/>
              <a:t>11</a:t>
            </a:fld>
            <a:endParaRPr lang="en-US"/>
          </a:p>
        </p:txBody>
      </p:sp>
    </p:spTree>
    <p:extLst>
      <p:ext uri="{BB962C8B-B14F-4D97-AF65-F5344CB8AC3E}">
        <p14:creationId xmlns:p14="http://schemas.microsoft.com/office/powerpoint/2010/main" val="230971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smtClean="0">
                <a:solidFill>
                  <a:schemeClr val="tx1"/>
                </a:solidFill>
                <a:effectLst/>
                <a:latin typeface="Arial" charset="0"/>
                <a:ea typeface="+mn-ea"/>
                <a:cs typeface="+mn-cs"/>
              </a:rPr>
              <a:t>The Basic Forwarding Process</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When a bridge receives a frame, it compares the frame’s source and destination address with the addresses in the forwarding table. Depending on the results, the bridge performs the following actions:</a:t>
            </a:r>
          </a:p>
          <a:p>
            <a:r>
              <a:rPr lang="en-US" sz="1200" kern="1200" dirty="0" smtClean="0">
                <a:solidFill>
                  <a:schemeClr val="tx1"/>
                </a:solidFill>
                <a:effectLst/>
                <a:latin typeface="Arial" charset="0"/>
                <a:ea typeface="+mn-ea"/>
                <a:cs typeface="+mn-cs"/>
              </a:rPr>
              <a:t>• If the source address is not present in the forwarding table, the bridge adds the source address and corresponding interface to the table. It then checks the destination address to determine if it is in the table.</a:t>
            </a:r>
          </a:p>
          <a:p>
            <a:r>
              <a:rPr lang="en-US" sz="1200" kern="1200" dirty="0" smtClean="0">
                <a:solidFill>
                  <a:schemeClr val="tx1"/>
                </a:solidFill>
                <a:effectLst/>
                <a:latin typeface="Arial" charset="0"/>
                <a:ea typeface="+mn-ea"/>
                <a:cs typeface="+mn-cs"/>
              </a:rPr>
              <a:t>• If the destination address is listed in the table, it determines if the destination address is on the same LAN as the source address. If it is, then the bridge drops the frame since all the workstations have already received the frame.</a:t>
            </a:r>
          </a:p>
          <a:p>
            <a:r>
              <a:rPr lang="en-US" sz="1200" kern="1200" dirty="0" smtClean="0">
                <a:solidFill>
                  <a:schemeClr val="tx1"/>
                </a:solidFill>
                <a:effectLst/>
                <a:latin typeface="Arial" charset="0"/>
                <a:ea typeface="+mn-ea"/>
                <a:cs typeface="+mn-cs"/>
              </a:rPr>
              <a:t>• If the destination address is listed in the table but is on a different LAN than the source address, then the frame is forwarded to that LAN.</a:t>
            </a:r>
          </a:p>
          <a:p>
            <a:r>
              <a:rPr lang="en-US" sz="1200" kern="1200" dirty="0" smtClean="0">
                <a:solidFill>
                  <a:schemeClr val="tx1"/>
                </a:solidFill>
                <a:effectLst/>
                <a:latin typeface="Arial" charset="0"/>
                <a:ea typeface="+mn-ea"/>
                <a:cs typeface="+mn-cs"/>
              </a:rPr>
              <a:t>• If the destination address is not listed in the table, then the bridge forwards the frame to all the LANs except the one that which originally received the frame. This process is called flooding.</a:t>
            </a:r>
          </a:p>
          <a:p>
            <a:endParaRPr lang="en-US" dirty="0"/>
          </a:p>
        </p:txBody>
      </p:sp>
      <p:sp>
        <p:nvSpPr>
          <p:cNvPr id="4" name="Slide Number Placeholder 3"/>
          <p:cNvSpPr>
            <a:spLocks noGrp="1"/>
          </p:cNvSpPr>
          <p:nvPr>
            <p:ph type="sldNum" sz="quarter" idx="10"/>
          </p:nvPr>
        </p:nvSpPr>
        <p:spPr/>
        <p:txBody>
          <a:bodyPr/>
          <a:lstStyle/>
          <a:p>
            <a:fld id="{7D2F99B6-EFFA-4270-B311-C5C1652B65D2}" type="slidenum">
              <a:rPr lang="en-US" smtClean="0"/>
              <a:pPr/>
              <a:t>12</a:t>
            </a:fld>
            <a:endParaRPr lang="en-US"/>
          </a:p>
        </p:txBody>
      </p:sp>
    </p:spTree>
    <p:extLst>
      <p:ext uri="{BB962C8B-B14F-4D97-AF65-F5344CB8AC3E}">
        <p14:creationId xmlns:p14="http://schemas.microsoft.com/office/powerpoint/2010/main" val="3106819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smtClean="0">
                <a:solidFill>
                  <a:schemeClr val="tx1"/>
                </a:solidFill>
                <a:effectLst/>
                <a:latin typeface="Arial" charset="0"/>
                <a:ea typeface="+mn-ea"/>
                <a:cs typeface="+mn-cs"/>
              </a:rPr>
              <a:t>The Frame is Flooded Across the Network</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1. Host 1 sends a frame out over LAN 1. Bridge A receives the frame on port #1.</a:t>
            </a:r>
          </a:p>
          <a:p>
            <a:r>
              <a:rPr lang="en-US" sz="1200" kern="1200" dirty="0" smtClean="0">
                <a:solidFill>
                  <a:schemeClr val="tx1"/>
                </a:solidFill>
                <a:effectLst/>
                <a:latin typeface="Arial" charset="0"/>
                <a:ea typeface="+mn-ea"/>
                <a:cs typeface="+mn-cs"/>
              </a:rPr>
              <a:t>2. Bridge A records the source address (01-67-15-cb-63-37) of the frame and the port number on which the frame was received (port 1).</a:t>
            </a:r>
          </a:p>
          <a:p>
            <a:r>
              <a:rPr lang="en-US" sz="1200" kern="1200" dirty="0" smtClean="0">
                <a:solidFill>
                  <a:schemeClr val="tx1"/>
                </a:solidFill>
                <a:effectLst/>
                <a:latin typeface="Arial" charset="0"/>
                <a:ea typeface="+mn-ea"/>
                <a:cs typeface="+mn-cs"/>
              </a:rPr>
              <a:t>3. Bridge A then looks for the destination address of the frame. If the destination address is not in the forwarding table prior to receiving the frame, the bridge floods the frame onto LAN 2.</a:t>
            </a:r>
          </a:p>
          <a:p>
            <a:r>
              <a:rPr lang="en-US" sz="1200" kern="1200" dirty="0" smtClean="0">
                <a:solidFill>
                  <a:schemeClr val="tx1"/>
                </a:solidFill>
                <a:effectLst/>
                <a:latin typeface="Arial" charset="0"/>
                <a:ea typeface="+mn-ea"/>
                <a:cs typeface="+mn-cs"/>
              </a:rPr>
              <a:t>4. Both Bridge B and Bridge C receive the frame. Both bridges record the source address and the port number on which the frame was received (port 1).</a:t>
            </a:r>
          </a:p>
          <a:p>
            <a:r>
              <a:rPr lang="en-US" sz="1200" kern="1200" dirty="0" smtClean="0">
                <a:solidFill>
                  <a:schemeClr val="tx1"/>
                </a:solidFill>
                <a:effectLst/>
                <a:latin typeface="Arial" charset="0"/>
                <a:ea typeface="+mn-ea"/>
                <a:cs typeface="+mn-cs"/>
              </a:rPr>
              <a:t>5. Since neither bridge has the destination address in their forwarding table they both flood the frame onto LAN 3. This results in two frames being sent onto LAN 3.</a:t>
            </a:r>
          </a:p>
          <a:p>
            <a:r>
              <a:rPr lang="en-US" sz="1200" kern="1200" dirty="0" smtClean="0">
                <a:solidFill>
                  <a:schemeClr val="tx1"/>
                </a:solidFill>
                <a:effectLst/>
                <a:latin typeface="Arial" charset="0"/>
                <a:ea typeface="+mn-ea"/>
                <a:cs typeface="+mn-cs"/>
              </a:rPr>
              <a:t>6. Host 2 receives the frame.</a:t>
            </a:r>
          </a:p>
          <a:p>
            <a:endParaRPr lang="en-US" dirty="0"/>
          </a:p>
        </p:txBody>
      </p:sp>
      <p:sp>
        <p:nvSpPr>
          <p:cNvPr id="4" name="Slide Number Placeholder 3"/>
          <p:cNvSpPr>
            <a:spLocks noGrp="1"/>
          </p:cNvSpPr>
          <p:nvPr>
            <p:ph type="sldNum" sz="quarter" idx="10"/>
          </p:nvPr>
        </p:nvSpPr>
        <p:spPr/>
        <p:txBody>
          <a:bodyPr/>
          <a:lstStyle/>
          <a:p>
            <a:fld id="{7D2F99B6-EFFA-4270-B311-C5C1652B65D2}" type="slidenum">
              <a:rPr lang="en-US" smtClean="0"/>
              <a:pPr/>
              <a:t>13</a:t>
            </a:fld>
            <a:endParaRPr lang="en-US"/>
          </a:p>
        </p:txBody>
      </p:sp>
    </p:spTree>
    <p:extLst>
      <p:ext uri="{BB962C8B-B14F-4D97-AF65-F5344CB8AC3E}">
        <p14:creationId xmlns:p14="http://schemas.microsoft.com/office/powerpoint/2010/main" val="4218849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Gateway A gateway is a node on a network that serves as an entrance to another network. The gateway routes traffic from a computer to an outside network that is serving the web pages. For example, the gateway for a home computer is the ISP provider that connects the user to the Internet. In a corporate environment, the gateway often acts as a proxy server and a firewall. Gateways are similar to routers and switches in that they forward data to the destination and provide the path for which the data will travel to the destination.</a:t>
            </a:r>
            <a:endParaRPr lang="en-US" dirty="0"/>
          </a:p>
        </p:txBody>
      </p:sp>
      <p:sp>
        <p:nvSpPr>
          <p:cNvPr id="4" name="Slide Number Placeholder 3"/>
          <p:cNvSpPr>
            <a:spLocks noGrp="1"/>
          </p:cNvSpPr>
          <p:nvPr>
            <p:ph type="sldNum" sz="quarter" idx="10"/>
          </p:nvPr>
        </p:nvSpPr>
        <p:spPr/>
        <p:txBody>
          <a:bodyPr/>
          <a:lstStyle/>
          <a:p>
            <a:fld id="{7D2F99B6-EFFA-4270-B311-C5C1652B65D2}"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8482" name="Group 2"/>
          <p:cNvGrpSpPr>
            <a:grpSpLocks/>
          </p:cNvGrpSpPr>
          <p:nvPr/>
        </p:nvGrpSpPr>
        <p:grpSpPr bwMode="auto">
          <a:xfrm>
            <a:off x="0" y="2438400"/>
            <a:ext cx="9009063" cy="1052513"/>
            <a:chOff x="0" y="1536"/>
            <a:chExt cx="5675" cy="663"/>
          </a:xfrm>
        </p:grpSpPr>
        <p:grpSp>
          <p:nvGrpSpPr>
            <p:cNvPr id="148483" name="Group 3"/>
            <p:cNvGrpSpPr>
              <a:grpSpLocks/>
            </p:cNvGrpSpPr>
            <p:nvPr/>
          </p:nvGrpSpPr>
          <p:grpSpPr bwMode="auto">
            <a:xfrm>
              <a:off x="183" y="1604"/>
              <a:ext cx="448" cy="299"/>
              <a:chOff x="720" y="336"/>
              <a:chExt cx="624" cy="432"/>
            </a:xfrm>
          </p:grpSpPr>
          <p:sp>
            <p:nvSpPr>
              <p:cNvPr id="14848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4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8486" name="Group 6"/>
            <p:cNvGrpSpPr>
              <a:grpSpLocks/>
            </p:cNvGrpSpPr>
            <p:nvPr/>
          </p:nvGrpSpPr>
          <p:grpSpPr bwMode="auto">
            <a:xfrm>
              <a:off x="261" y="1870"/>
              <a:ext cx="465" cy="299"/>
              <a:chOff x="912" y="2640"/>
              <a:chExt cx="672" cy="432"/>
            </a:xfrm>
          </p:grpSpPr>
          <p:sp>
            <p:nvSpPr>
              <p:cNvPr id="14848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4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84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49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4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8492"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smtClean="0"/>
              <a:t>Click to edit Master title style</a:t>
            </a:r>
          </a:p>
        </p:txBody>
      </p:sp>
      <p:sp>
        <p:nvSpPr>
          <p:cNvPr id="14849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148494" name="Rectangle 14"/>
          <p:cNvSpPr>
            <a:spLocks noGrp="1" noChangeArrowheads="1"/>
          </p:cNvSpPr>
          <p:nvPr>
            <p:ph type="dt" sz="half" idx="2"/>
          </p:nvPr>
        </p:nvSpPr>
        <p:spPr>
          <a:xfrm>
            <a:off x="990600" y="6248400"/>
            <a:ext cx="1905000" cy="457200"/>
          </a:xfrm>
        </p:spPr>
        <p:txBody>
          <a:bodyPr/>
          <a:lstStyle>
            <a:lvl1pPr>
              <a:defRPr>
                <a:solidFill>
                  <a:schemeClr val="bg2"/>
                </a:solidFill>
                <a:latin typeface="Tahoma" pitchFamily="34" charset="0"/>
              </a:defRPr>
            </a:lvl1pPr>
          </a:lstStyle>
          <a:p>
            <a:fld id="{EEC7736C-8ADB-4691-9777-C7480CB50D31}" type="datetime1">
              <a:rPr lang="en-US"/>
              <a:pPr/>
              <a:t>12/24/2020</a:t>
            </a:fld>
            <a:endParaRPr lang="en-US"/>
          </a:p>
        </p:txBody>
      </p:sp>
      <p:sp>
        <p:nvSpPr>
          <p:cNvPr id="148495" name="Rectangle 15"/>
          <p:cNvSpPr>
            <a:spLocks noGrp="1" noChangeArrowheads="1"/>
          </p:cNvSpPr>
          <p:nvPr>
            <p:ph type="ftr" sz="quarter" idx="3"/>
          </p:nvPr>
        </p:nvSpPr>
        <p:spPr>
          <a:xfrm>
            <a:off x="3429000" y="6248400"/>
            <a:ext cx="2895600" cy="457200"/>
          </a:xfrm>
        </p:spPr>
        <p:txBody>
          <a:bodyPr/>
          <a:lstStyle>
            <a:lvl1pPr>
              <a:defRPr>
                <a:solidFill>
                  <a:schemeClr val="bg2"/>
                </a:solidFill>
                <a:latin typeface="Tahoma" pitchFamily="34" charset="0"/>
              </a:defRPr>
            </a:lvl1pPr>
          </a:lstStyle>
          <a:p>
            <a:endParaRPr lang="en-US"/>
          </a:p>
        </p:txBody>
      </p:sp>
      <p:sp>
        <p:nvSpPr>
          <p:cNvPr id="148496" name="Rectangle 16"/>
          <p:cNvSpPr>
            <a:spLocks noGrp="1" noChangeArrowheads="1"/>
          </p:cNvSpPr>
          <p:nvPr>
            <p:ph type="sldNum" sz="quarter" idx="4"/>
          </p:nvPr>
        </p:nvSpPr>
        <p:spPr>
          <a:xfrm>
            <a:off x="6858000" y="6248400"/>
            <a:ext cx="1905000" cy="457200"/>
          </a:xfrm>
        </p:spPr>
        <p:txBody>
          <a:bodyPr/>
          <a:lstStyle>
            <a:lvl1pPr>
              <a:defRPr>
                <a:solidFill>
                  <a:schemeClr val="bg2"/>
                </a:solidFill>
                <a:latin typeface="Tahoma" pitchFamily="34" charset="0"/>
              </a:defRPr>
            </a:lvl1pPr>
          </a:lstStyle>
          <a:p>
            <a:fld id="{F24EF416-955F-44C7-8101-CB524AACD41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215EEEE-F79A-4B5F-B700-822A9DB2CC6E}" type="datetime1">
              <a:rPr lang="en-US"/>
              <a:pPr/>
              <a:t>12/24/2020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06691C-8A02-4441-B8F2-87EC6AB06AA2}" type="slidenum">
              <a:rPr lang="en-US"/>
              <a:pPr/>
              <a:t>‹#›</a:t>
            </a:fld>
            <a:endParaRPr lang="en-US"/>
          </a:p>
        </p:txBody>
      </p:sp>
    </p:spTree>
    <p:extLst>
      <p:ext uri="{BB962C8B-B14F-4D97-AF65-F5344CB8AC3E}">
        <p14:creationId xmlns:p14="http://schemas.microsoft.com/office/powerpoint/2010/main" val="121234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14313"/>
            <a:ext cx="1947862" cy="5119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46163" y="214313"/>
            <a:ext cx="5692775" cy="5119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388024E-5F9E-4FA6-939F-A5AFAEA438B6}" type="datetime1">
              <a:rPr lang="en-US"/>
              <a:pPr/>
              <a:t>12/24/2020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4651B9-7DCE-4AAD-9C2B-F218BD54CB2B}" type="slidenum">
              <a:rPr lang="en-US"/>
              <a:pPr/>
              <a:t>‹#›</a:t>
            </a:fld>
            <a:endParaRPr lang="en-US"/>
          </a:p>
        </p:txBody>
      </p:sp>
    </p:spTree>
    <p:extLst>
      <p:ext uri="{BB962C8B-B14F-4D97-AF65-F5344CB8AC3E}">
        <p14:creationId xmlns:p14="http://schemas.microsoft.com/office/powerpoint/2010/main" val="295417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6163" y="214313"/>
            <a:ext cx="7793037" cy="7762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219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19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162050" y="6324600"/>
            <a:ext cx="1905000" cy="457200"/>
          </a:xfrm>
        </p:spPr>
        <p:txBody>
          <a:bodyPr/>
          <a:lstStyle>
            <a:lvl1pPr>
              <a:defRPr/>
            </a:lvl1pPr>
          </a:lstStyle>
          <a:p>
            <a:fld id="{D6EE9215-CF18-4A98-9B61-DEC485FD8C1E}" type="datetime1">
              <a:rPr lang="en-US"/>
              <a:pPr/>
              <a:t>12/24/2020</a:t>
            </a:fld>
            <a:endParaRPr lang="en-US"/>
          </a:p>
        </p:txBody>
      </p:sp>
      <p:sp>
        <p:nvSpPr>
          <p:cNvPr id="6" name="Footer Placeholder 5"/>
          <p:cNvSpPr>
            <a:spLocks noGrp="1"/>
          </p:cNvSpPr>
          <p:nvPr>
            <p:ph type="ftr" sz="quarter" idx="11"/>
          </p:nvPr>
        </p:nvSpPr>
        <p:spPr>
          <a:xfrm>
            <a:off x="3657600" y="63246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042150" y="6324600"/>
            <a:ext cx="1905000" cy="457200"/>
          </a:xfrm>
        </p:spPr>
        <p:txBody>
          <a:bodyPr/>
          <a:lstStyle>
            <a:lvl1pPr>
              <a:defRPr/>
            </a:lvl1pPr>
          </a:lstStyle>
          <a:p>
            <a:fld id="{7CAA0AEF-79D1-4C52-A920-8AB600AF2860}" type="slidenum">
              <a:rPr lang="en-US"/>
              <a:pPr/>
              <a:t>‹#›</a:t>
            </a:fld>
            <a:endParaRPr lang="en-US"/>
          </a:p>
        </p:txBody>
      </p:sp>
    </p:spTree>
    <p:extLst>
      <p:ext uri="{BB962C8B-B14F-4D97-AF65-F5344CB8AC3E}">
        <p14:creationId xmlns:p14="http://schemas.microsoft.com/office/powerpoint/2010/main" val="1627767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46163" y="214313"/>
            <a:ext cx="7793037" cy="7762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219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029200" y="1219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029200" y="3352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1162050" y="6324600"/>
            <a:ext cx="1905000" cy="457200"/>
          </a:xfrm>
        </p:spPr>
        <p:txBody>
          <a:bodyPr/>
          <a:lstStyle>
            <a:lvl1pPr>
              <a:defRPr/>
            </a:lvl1pPr>
          </a:lstStyle>
          <a:p>
            <a:fld id="{09B53032-9F3E-4388-AF47-FE3E1252E87C}" type="datetime1">
              <a:rPr lang="en-US"/>
              <a:pPr/>
              <a:t>12/24/2020</a:t>
            </a:fld>
            <a:endParaRPr lang="en-US"/>
          </a:p>
        </p:txBody>
      </p:sp>
      <p:sp>
        <p:nvSpPr>
          <p:cNvPr id="7" name="Footer Placeholder 6"/>
          <p:cNvSpPr>
            <a:spLocks noGrp="1"/>
          </p:cNvSpPr>
          <p:nvPr>
            <p:ph type="ftr" sz="quarter" idx="11"/>
          </p:nvPr>
        </p:nvSpPr>
        <p:spPr>
          <a:xfrm>
            <a:off x="3657600" y="63246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7042150" y="6324600"/>
            <a:ext cx="1905000" cy="457200"/>
          </a:xfrm>
        </p:spPr>
        <p:txBody>
          <a:bodyPr/>
          <a:lstStyle>
            <a:lvl1pPr>
              <a:defRPr/>
            </a:lvl1pPr>
          </a:lstStyle>
          <a:p>
            <a:fld id="{222270FC-70BC-4129-B698-FBD707FA0B85}" type="slidenum">
              <a:rPr lang="en-US"/>
              <a:pPr/>
              <a:t>‹#›</a:t>
            </a:fld>
            <a:endParaRPr lang="en-US"/>
          </a:p>
        </p:txBody>
      </p:sp>
    </p:spTree>
    <p:extLst>
      <p:ext uri="{BB962C8B-B14F-4D97-AF65-F5344CB8AC3E}">
        <p14:creationId xmlns:p14="http://schemas.microsoft.com/office/powerpoint/2010/main" val="520299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6D7364D-D2AF-452E-9C79-9F8B0BC3255B}" type="datetime1">
              <a:rPr lang="en-US"/>
              <a:pPr/>
              <a:t>12/24/2020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8B83CFD-ACD0-4886-B8F6-21568A795A24}" type="slidenum">
              <a:rPr lang="en-US"/>
              <a:pPr/>
              <a:t>‹#›</a:t>
            </a:fld>
            <a:endParaRPr lang="en-US"/>
          </a:p>
        </p:txBody>
      </p:sp>
    </p:spTree>
    <p:extLst>
      <p:ext uri="{BB962C8B-B14F-4D97-AF65-F5344CB8AC3E}">
        <p14:creationId xmlns:p14="http://schemas.microsoft.com/office/powerpoint/2010/main" val="176674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80A5BAA6-E866-4F45-AEC2-A19120AE5C78}" type="datetime1">
              <a:rPr lang="en-US"/>
              <a:pPr/>
              <a:t>12/24/2020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4510DAC-E8D5-48DA-AE48-3CD2C4FAD79D}" type="slidenum">
              <a:rPr lang="en-US"/>
              <a:pPr/>
              <a:t>‹#›</a:t>
            </a:fld>
            <a:endParaRPr lang="en-US"/>
          </a:p>
        </p:txBody>
      </p:sp>
    </p:spTree>
    <p:extLst>
      <p:ext uri="{BB962C8B-B14F-4D97-AF65-F5344CB8AC3E}">
        <p14:creationId xmlns:p14="http://schemas.microsoft.com/office/powerpoint/2010/main" val="140035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4EB7C483-5329-459E-847F-864A52649B83}" type="datetime1">
              <a:rPr lang="en-US"/>
              <a:pPr/>
              <a:t>12/24/2020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1F3D0F4-7310-49B9-B2F9-6B2F468E07C6}" type="slidenum">
              <a:rPr lang="en-US"/>
              <a:pPr/>
              <a:t>‹#›</a:t>
            </a:fld>
            <a:endParaRPr lang="en-US"/>
          </a:p>
        </p:txBody>
      </p:sp>
    </p:spTree>
    <p:extLst>
      <p:ext uri="{BB962C8B-B14F-4D97-AF65-F5344CB8AC3E}">
        <p14:creationId xmlns:p14="http://schemas.microsoft.com/office/powerpoint/2010/main" val="343399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22F8366-A33C-4FE7-B77D-2916E87B0F67}" type="datetime1">
              <a:rPr lang="en-US"/>
              <a:pPr/>
              <a:t>12/24/2020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E4C8936-F701-4AA1-B4E5-55A82E267630}" type="slidenum">
              <a:rPr lang="en-US"/>
              <a:pPr/>
              <a:t>‹#›</a:t>
            </a:fld>
            <a:endParaRPr lang="en-US"/>
          </a:p>
        </p:txBody>
      </p:sp>
    </p:spTree>
    <p:extLst>
      <p:ext uri="{BB962C8B-B14F-4D97-AF65-F5344CB8AC3E}">
        <p14:creationId xmlns:p14="http://schemas.microsoft.com/office/powerpoint/2010/main" val="117405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6C61AA0C-0EF2-48DB-9E3D-295F0CD73FCD}" type="datetime1">
              <a:rPr lang="en-US"/>
              <a:pPr/>
              <a:t>12/24/2020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E713603-A5D1-4AFA-9A30-A92DB9064B55}" type="slidenum">
              <a:rPr lang="en-US"/>
              <a:pPr/>
              <a:t>‹#›</a:t>
            </a:fld>
            <a:endParaRPr lang="en-US"/>
          </a:p>
        </p:txBody>
      </p:sp>
    </p:spTree>
    <p:extLst>
      <p:ext uri="{BB962C8B-B14F-4D97-AF65-F5344CB8AC3E}">
        <p14:creationId xmlns:p14="http://schemas.microsoft.com/office/powerpoint/2010/main" val="3445583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8DF0CAB-EB40-45A1-9EE3-4B3F1A600AE6}" type="datetime1">
              <a:rPr lang="en-US"/>
              <a:pPr/>
              <a:t>12/24/2020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754E46C-0DE5-42EC-8774-24BA41FFDFF5}" type="slidenum">
              <a:rPr lang="en-US"/>
              <a:pPr/>
              <a:t>‹#›</a:t>
            </a:fld>
            <a:endParaRPr lang="en-US"/>
          </a:p>
        </p:txBody>
      </p:sp>
    </p:spTree>
    <p:extLst>
      <p:ext uri="{BB962C8B-B14F-4D97-AF65-F5344CB8AC3E}">
        <p14:creationId xmlns:p14="http://schemas.microsoft.com/office/powerpoint/2010/main" val="414512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F0320E1-B5E4-4508-99D2-38E0089FB84E}" type="datetime1">
              <a:rPr lang="en-US"/>
              <a:pPr/>
              <a:t>12/24/2020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6A4895D-C8B3-4B06-BD13-22BD3888EF85}" type="slidenum">
              <a:rPr lang="en-US"/>
              <a:pPr/>
              <a:t>‹#›</a:t>
            </a:fld>
            <a:endParaRPr lang="en-US"/>
          </a:p>
        </p:txBody>
      </p:sp>
    </p:spTree>
    <p:extLst>
      <p:ext uri="{BB962C8B-B14F-4D97-AF65-F5344CB8AC3E}">
        <p14:creationId xmlns:p14="http://schemas.microsoft.com/office/powerpoint/2010/main" val="2236102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5B8C8EC-EBAE-41AD-A3A4-9BA918819FA5}" type="datetime1">
              <a:rPr lang="en-US"/>
              <a:pPr/>
              <a:t>12/24/2020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B5E17FB-5D01-44A4-8684-69FDA30546E6}" type="slidenum">
              <a:rPr lang="en-US"/>
              <a:pPr/>
              <a:t>‹#›</a:t>
            </a:fld>
            <a:endParaRPr lang="en-US"/>
          </a:p>
        </p:txBody>
      </p:sp>
    </p:spTree>
    <p:extLst>
      <p:ext uri="{BB962C8B-B14F-4D97-AF65-F5344CB8AC3E}">
        <p14:creationId xmlns:p14="http://schemas.microsoft.com/office/powerpoint/2010/main" val="1954688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ChangeArrowheads="1"/>
          </p:cNvSpPr>
          <p:nvPr/>
        </p:nvSpPr>
        <p:spPr bwMode="ltGray">
          <a:xfrm>
            <a:off x="417513" y="4127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Sylfaen" pitchFamily="18" charset="0"/>
            </a:endParaRPr>
          </a:p>
        </p:txBody>
      </p:sp>
      <p:sp>
        <p:nvSpPr>
          <p:cNvPr id="147459" name="Rectangle 3"/>
          <p:cNvSpPr>
            <a:spLocks noChangeArrowheads="1"/>
          </p:cNvSpPr>
          <p:nvPr/>
        </p:nvSpPr>
        <p:spPr bwMode="ltGray">
          <a:xfrm>
            <a:off x="800100" y="4127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Sylfaen" pitchFamily="18" charset="0"/>
            </a:endParaRPr>
          </a:p>
        </p:txBody>
      </p:sp>
      <p:sp>
        <p:nvSpPr>
          <p:cNvPr id="147460" name="Rectangle 4"/>
          <p:cNvSpPr>
            <a:spLocks noChangeArrowheads="1"/>
          </p:cNvSpPr>
          <p:nvPr/>
        </p:nvSpPr>
        <p:spPr bwMode="ltGray">
          <a:xfrm>
            <a:off x="541338" y="8350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Sylfaen" pitchFamily="18" charset="0"/>
            </a:endParaRPr>
          </a:p>
        </p:txBody>
      </p:sp>
      <p:sp>
        <p:nvSpPr>
          <p:cNvPr id="147461" name="Rectangle 5"/>
          <p:cNvSpPr>
            <a:spLocks noChangeArrowheads="1"/>
          </p:cNvSpPr>
          <p:nvPr/>
        </p:nvSpPr>
        <p:spPr bwMode="ltGray">
          <a:xfrm>
            <a:off x="911225" y="8350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Sylfaen" pitchFamily="18" charset="0"/>
            </a:endParaRPr>
          </a:p>
        </p:txBody>
      </p:sp>
      <p:sp>
        <p:nvSpPr>
          <p:cNvPr id="147462" name="Rectangle 6"/>
          <p:cNvSpPr>
            <a:spLocks noChangeArrowheads="1"/>
          </p:cNvSpPr>
          <p:nvPr/>
        </p:nvSpPr>
        <p:spPr bwMode="ltGray">
          <a:xfrm>
            <a:off x="127000" y="7620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Sylfaen" pitchFamily="18" charset="0"/>
            </a:endParaRPr>
          </a:p>
        </p:txBody>
      </p:sp>
      <p:sp>
        <p:nvSpPr>
          <p:cNvPr id="147463" name="Rectangle 7"/>
          <p:cNvSpPr>
            <a:spLocks noChangeArrowheads="1"/>
          </p:cNvSpPr>
          <p:nvPr/>
        </p:nvSpPr>
        <p:spPr bwMode="gray">
          <a:xfrm>
            <a:off x="762000" y="3048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Sylfaen" pitchFamily="18" charset="0"/>
            </a:endParaRPr>
          </a:p>
        </p:txBody>
      </p:sp>
      <p:sp>
        <p:nvSpPr>
          <p:cNvPr id="147464" name="Rectangle 8"/>
          <p:cNvSpPr>
            <a:spLocks noChangeArrowheads="1"/>
          </p:cNvSpPr>
          <p:nvPr/>
        </p:nvSpPr>
        <p:spPr bwMode="gray">
          <a:xfrm>
            <a:off x="442913" y="10953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Sylfaen" pitchFamily="18" charset="0"/>
            </a:endParaRPr>
          </a:p>
        </p:txBody>
      </p:sp>
      <p:sp>
        <p:nvSpPr>
          <p:cNvPr id="147465" name="Rectangle 9"/>
          <p:cNvSpPr>
            <a:spLocks noGrp="1" noChangeArrowheads="1"/>
          </p:cNvSpPr>
          <p:nvPr>
            <p:ph type="title"/>
          </p:nvPr>
        </p:nvSpPr>
        <p:spPr bwMode="auto">
          <a:xfrm>
            <a:off x="1046163" y="214313"/>
            <a:ext cx="7793037"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47466" name="Rectangle 10"/>
          <p:cNvSpPr>
            <a:spLocks noGrp="1" noChangeArrowheads="1"/>
          </p:cNvSpPr>
          <p:nvPr>
            <p:ph type="body" idx="1"/>
          </p:nvPr>
        </p:nvSpPr>
        <p:spPr bwMode="auto">
          <a:xfrm>
            <a:off x="1066800" y="1219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7467" name="Rectangle 11"/>
          <p:cNvSpPr>
            <a:spLocks noGrp="1" noChangeArrowheads="1"/>
          </p:cNvSpPr>
          <p:nvPr>
            <p:ph type="dt" sz="half" idx="2"/>
          </p:nvPr>
        </p:nvSpPr>
        <p:spPr bwMode="auto">
          <a:xfrm>
            <a:off x="116205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fld id="{25025CCB-0168-408B-B252-82AFD8724432}" type="datetime1">
              <a:rPr lang="en-US"/>
              <a:pPr/>
              <a:t>12/24/2020</a:t>
            </a:fld>
            <a:endParaRPr lang="en-US"/>
          </a:p>
        </p:txBody>
      </p:sp>
      <p:sp>
        <p:nvSpPr>
          <p:cNvPr id="147468" name="Rectangle 12"/>
          <p:cNvSpPr>
            <a:spLocks noGrp="1" noChangeArrowheads="1"/>
          </p:cNvSpPr>
          <p:nvPr>
            <p:ph type="ftr" sz="quarter" idx="3"/>
          </p:nvPr>
        </p:nvSpPr>
        <p:spPr bwMode="auto">
          <a:xfrm>
            <a:off x="36576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endParaRPr lang="en-US"/>
          </a:p>
        </p:txBody>
      </p:sp>
      <p:sp>
        <p:nvSpPr>
          <p:cNvPr id="147469" name="Rectangle 13"/>
          <p:cNvSpPr>
            <a:spLocks noGrp="1" noChangeArrowheads="1"/>
          </p:cNvSpPr>
          <p:nvPr>
            <p:ph type="sldNum" sz="quarter" idx="4"/>
          </p:nvPr>
        </p:nvSpPr>
        <p:spPr bwMode="auto">
          <a:xfrm>
            <a:off x="704215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fld id="{0A5FAE01-0893-461C-BB27-AACBBD9B41A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Sylfaen" pitchFamily="18" charset="0"/>
        </a:defRPr>
      </a:lvl2pPr>
      <a:lvl3pPr algn="l" rtl="0" fontAlgn="base">
        <a:spcBef>
          <a:spcPct val="0"/>
        </a:spcBef>
        <a:spcAft>
          <a:spcPct val="0"/>
        </a:spcAft>
        <a:defRPr sz="4400">
          <a:solidFill>
            <a:schemeClr val="tx2"/>
          </a:solidFill>
          <a:latin typeface="Sylfaen" pitchFamily="18" charset="0"/>
        </a:defRPr>
      </a:lvl3pPr>
      <a:lvl4pPr algn="l" rtl="0" fontAlgn="base">
        <a:spcBef>
          <a:spcPct val="0"/>
        </a:spcBef>
        <a:spcAft>
          <a:spcPct val="0"/>
        </a:spcAft>
        <a:defRPr sz="4400">
          <a:solidFill>
            <a:schemeClr val="tx2"/>
          </a:solidFill>
          <a:latin typeface="Sylfaen" pitchFamily="18" charset="0"/>
        </a:defRPr>
      </a:lvl4pPr>
      <a:lvl5pPr algn="l" rtl="0" fontAlgn="base">
        <a:spcBef>
          <a:spcPct val="0"/>
        </a:spcBef>
        <a:spcAft>
          <a:spcPct val="0"/>
        </a:spcAft>
        <a:defRPr sz="4400">
          <a:solidFill>
            <a:schemeClr val="tx2"/>
          </a:solidFill>
          <a:latin typeface="Sylfaen" pitchFamily="18" charset="0"/>
        </a:defRPr>
      </a:lvl5pPr>
      <a:lvl6pPr marL="457200" algn="l" rtl="0" fontAlgn="base">
        <a:spcBef>
          <a:spcPct val="0"/>
        </a:spcBef>
        <a:spcAft>
          <a:spcPct val="0"/>
        </a:spcAft>
        <a:defRPr sz="4400">
          <a:solidFill>
            <a:schemeClr val="tx2"/>
          </a:solidFill>
          <a:latin typeface="Sylfaen" pitchFamily="18" charset="0"/>
        </a:defRPr>
      </a:lvl6pPr>
      <a:lvl7pPr marL="914400" algn="l" rtl="0" fontAlgn="base">
        <a:spcBef>
          <a:spcPct val="0"/>
        </a:spcBef>
        <a:spcAft>
          <a:spcPct val="0"/>
        </a:spcAft>
        <a:defRPr sz="4400">
          <a:solidFill>
            <a:schemeClr val="tx2"/>
          </a:solidFill>
          <a:latin typeface="Sylfaen" pitchFamily="18" charset="0"/>
        </a:defRPr>
      </a:lvl7pPr>
      <a:lvl8pPr marL="1371600" algn="l" rtl="0" fontAlgn="base">
        <a:spcBef>
          <a:spcPct val="0"/>
        </a:spcBef>
        <a:spcAft>
          <a:spcPct val="0"/>
        </a:spcAft>
        <a:defRPr sz="4400">
          <a:solidFill>
            <a:schemeClr val="tx2"/>
          </a:solidFill>
          <a:latin typeface="Sylfaen" pitchFamily="18" charset="0"/>
        </a:defRPr>
      </a:lvl8pPr>
      <a:lvl9pPr marL="1828800" algn="l" rtl="0" fontAlgn="base">
        <a:spcBef>
          <a:spcPct val="0"/>
        </a:spcBef>
        <a:spcAft>
          <a:spcPct val="0"/>
        </a:spcAft>
        <a:defRPr sz="4400">
          <a:solidFill>
            <a:schemeClr val="tx2"/>
          </a:solidFill>
          <a:latin typeface="Sylfaen" pitchFamily="18"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fld id="{3B05C5CE-4C62-45F6-BB14-062DBEE2FD5D}" type="slidenum">
              <a:rPr lang="en-US"/>
              <a:pPr/>
              <a:t>1</a:t>
            </a:fld>
            <a:endParaRPr lang="en-US"/>
          </a:p>
        </p:txBody>
      </p:sp>
      <p:sp>
        <p:nvSpPr>
          <p:cNvPr id="78850" name="Rectangle 2"/>
          <p:cNvSpPr>
            <a:spLocks noGrp="1" noChangeArrowheads="1"/>
          </p:cNvSpPr>
          <p:nvPr>
            <p:ph type="title" idx="4294967295"/>
          </p:nvPr>
        </p:nvSpPr>
        <p:spPr>
          <a:xfrm>
            <a:off x="609600" y="1676400"/>
            <a:ext cx="8229600" cy="3657600"/>
          </a:xfrm>
          <a:noFill/>
          <a:ln/>
          <a:extLst>
            <a:ext uri="{91240B29-F687-4F45-9708-019B960494DF}">
              <a14:hiddenLine xmlns:a14="http://schemas.microsoft.com/office/drawing/2010/main" w="9525">
                <a:solidFill>
                  <a:schemeClr val="accent1"/>
                </a:solidFill>
                <a:miter lim="800000"/>
                <a:headEnd/>
                <a:tailEnd/>
              </a14:hiddenLine>
            </a:ext>
          </a:extLst>
        </p:spPr>
        <p:txBody>
          <a:bodyPr/>
          <a:lstStyle/>
          <a:p>
            <a:pPr algn="ctr"/>
            <a:r>
              <a:rPr lang="en-US" sz="7800">
                <a:solidFill>
                  <a:schemeClr val="accent1"/>
                </a:solidFill>
              </a:rPr>
              <a:t>LAN</a:t>
            </a:r>
            <a:r>
              <a:rPr lang="en-US" sz="7800"/>
              <a:t/>
            </a:r>
            <a:br>
              <a:rPr lang="en-US" sz="7800"/>
            </a:br>
            <a:r>
              <a:rPr lang="en-US" sz="10300"/>
              <a:t>Devices</a:t>
            </a:r>
            <a:br>
              <a:rPr lang="en-US" sz="10300"/>
            </a:br>
            <a:endParaRPr lang="en-US">
              <a:solidFill>
                <a:schemeClr val="accent1"/>
              </a:solidFill>
            </a:endParaRPr>
          </a:p>
        </p:txBody>
      </p:sp>
    </p:spTree>
    <p:extLst>
      <p:ext uri="{BB962C8B-B14F-4D97-AF65-F5344CB8AC3E}">
        <p14:creationId xmlns:p14="http://schemas.microsoft.com/office/powerpoint/2010/main" val="227964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9E2EC00-196D-4A84-B0C0-F12A6B38E31B}" type="slidenum">
              <a:rPr lang="en-US"/>
              <a:pPr/>
              <a:t>10</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85860"/>
            <a:ext cx="7239000" cy="535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214414" y="642918"/>
            <a:ext cx="2707793" cy="369332"/>
          </a:xfrm>
          <a:prstGeom prst="rect">
            <a:avLst/>
          </a:prstGeom>
        </p:spPr>
        <p:txBody>
          <a:bodyPr wrap="none">
            <a:spAutoFit/>
          </a:bodyPr>
          <a:lstStyle/>
          <a:p>
            <a:r>
              <a:rPr lang="en-US" b="1" dirty="0" smtClean="0"/>
              <a:t>Translational Bridges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7"/>
          <p:cNvSpPr>
            <a:spLocks noGrp="1"/>
          </p:cNvSpPr>
          <p:nvPr>
            <p:ph type="sldNum" sz="quarter" idx="12"/>
          </p:nvPr>
        </p:nvSpPr>
        <p:spPr/>
        <p:txBody>
          <a:bodyPr/>
          <a:lstStyle/>
          <a:p>
            <a:fld id="{827E774E-AF08-436A-BD8B-8DD424165C8B}" type="slidenum">
              <a:rPr lang="en-US"/>
              <a:pPr/>
              <a:t>11</a:t>
            </a:fld>
            <a:endParaRPr lang="en-US"/>
          </a:p>
        </p:txBody>
      </p:sp>
      <p:sp>
        <p:nvSpPr>
          <p:cNvPr id="86018" name="Rectangle 2"/>
          <p:cNvSpPr>
            <a:spLocks noGrp="1" noChangeArrowheads="1"/>
          </p:cNvSpPr>
          <p:nvPr>
            <p:ph type="title"/>
          </p:nvPr>
        </p:nvSpPr>
        <p:spPr/>
        <p:txBody>
          <a:bodyPr/>
          <a:lstStyle/>
          <a:p>
            <a:r>
              <a:rPr lang="en-US" dirty="0" smtClean="0"/>
              <a:t>How Bridges Work?</a:t>
            </a:r>
            <a:endParaRPr lang="en-US" dirty="0"/>
          </a:p>
        </p:txBody>
      </p:sp>
      <p:sp>
        <p:nvSpPr>
          <p:cNvPr id="86019" name="Rectangle 3"/>
          <p:cNvSpPr>
            <a:spLocks noGrp="1" noChangeArrowheads="1"/>
          </p:cNvSpPr>
          <p:nvPr>
            <p:ph type="body" sz="half" idx="1"/>
          </p:nvPr>
        </p:nvSpPr>
        <p:spPr>
          <a:xfrm>
            <a:off x="10634" y="1371600"/>
            <a:ext cx="9133366" cy="4911725"/>
          </a:xfrm>
        </p:spPr>
        <p:txBody>
          <a:bodyPr/>
          <a:lstStyle/>
          <a:p>
            <a:r>
              <a:rPr lang="en-US" sz="2400" dirty="0" smtClean="0"/>
              <a:t>A bridge has a table used in filtering decisions.</a:t>
            </a:r>
          </a:p>
          <a:p>
            <a:r>
              <a:rPr lang="en-US" sz="2400" dirty="0" smtClean="0"/>
              <a:t>It can check the destination address of a frame and decide if the frame should be forwarded or dropped.</a:t>
            </a:r>
          </a:p>
          <a:p>
            <a:r>
              <a:rPr lang="en-US" sz="2400" dirty="0" smtClean="0"/>
              <a:t>If the frame is to be forwarded, the decision must specify the port.</a:t>
            </a:r>
          </a:p>
          <a:p>
            <a:r>
              <a:rPr lang="en-US" sz="2400" dirty="0" smtClean="0"/>
              <a:t>A bridge has a table that maps address to ports.</a:t>
            </a:r>
          </a:p>
          <a:p>
            <a:r>
              <a:rPr lang="en-US" sz="2400" dirty="0" smtClean="0"/>
              <a:t>Bridges have three basic functions: </a:t>
            </a:r>
          </a:p>
          <a:p>
            <a:pPr lvl="1"/>
            <a:r>
              <a:rPr lang="en-US" sz="2000" dirty="0" smtClean="0"/>
              <a:t>Forwarding a frame from one segment to another across the bridge. </a:t>
            </a:r>
          </a:p>
          <a:p>
            <a:pPr lvl="1"/>
            <a:r>
              <a:rPr lang="en-US" sz="2000" dirty="0" smtClean="0"/>
              <a:t>Filtering a frame that does not need to cross the bridge to reach its destination. </a:t>
            </a:r>
          </a:p>
          <a:p>
            <a:pPr lvl="1"/>
            <a:r>
              <a:rPr lang="en-US" sz="2000" dirty="0" smtClean="0"/>
              <a:t>Flooding a frame to all ports when the location of the destination address is unknown. </a:t>
            </a:r>
          </a:p>
          <a:p>
            <a:r>
              <a:rPr lang="en-US" sz="2200" dirty="0" smtClean="0"/>
              <a:t>Increases network performance </a:t>
            </a:r>
            <a:endParaRPr lang="en-US" sz="2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9E2EC00-196D-4A84-B0C0-F12A6B38E31B}" type="slidenum">
              <a:rPr lang="en-US"/>
              <a:pPr/>
              <a:t>12</a:t>
            </a:fld>
            <a:endParaRPr lang="en-US"/>
          </a:p>
        </p:txBody>
      </p:sp>
      <p:pic>
        <p:nvPicPr>
          <p:cNvPr id="2" name="Picture 2"/>
          <p:cNvPicPr>
            <a:picLocks noChangeAspect="1" noChangeArrowheads="1"/>
          </p:cNvPicPr>
          <p:nvPr/>
        </p:nvPicPr>
        <p:blipFill>
          <a:blip r:embed="rId3"/>
          <a:srcRect/>
          <a:stretch>
            <a:fillRect/>
          </a:stretch>
        </p:blipFill>
        <p:spPr bwMode="auto">
          <a:xfrm>
            <a:off x="1000100" y="1457324"/>
            <a:ext cx="6643734" cy="4757757"/>
          </a:xfrm>
          <a:prstGeom prst="rect">
            <a:avLst/>
          </a:prstGeom>
          <a:noFill/>
          <a:ln w="9525">
            <a:noFill/>
            <a:miter lim="800000"/>
            <a:headEnd/>
            <a:tailEnd/>
          </a:ln>
          <a:effectLst/>
        </p:spPr>
      </p:pic>
      <p:sp>
        <p:nvSpPr>
          <p:cNvPr id="5" name="Rectangle 4"/>
          <p:cNvSpPr/>
          <p:nvPr/>
        </p:nvSpPr>
        <p:spPr>
          <a:xfrm>
            <a:off x="1428728" y="428604"/>
            <a:ext cx="7143800" cy="400110"/>
          </a:xfrm>
          <a:prstGeom prst="rect">
            <a:avLst/>
          </a:prstGeom>
        </p:spPr>
        <p:txBody>
          <a:bodyPr wrap="square">
            <a:spAutoFit/>
          </a:bodyPr>
          <a:lstStyle/>
          <a:p>
            <a:r>
              <a:rPr lang="en-US" sz="2000" b="1" dirty="0" smtClean="0"/>
              <a:t>Transparent Learning Bridges Build Forwarding Tables </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E1B475A-BD05-48ED-839C-6E9A20F8630A}" type="slidenum">
              <a:rPr lang="en-US"/>
              <a:pPr/>
              <a:t>13</a:t>
            </a:fld>
            <a:endParaRPr lang="en-US"/>
          </a:p>
        </p:txBody>
      </p:sp>
      <p:sp>
        <p:nvSpPr>
          <p:cNvPr id="91138" name="Rectangle 2"/>
          <p:cNvSpPr>
            <a:spLocks noGrp="1" noChangeArrowheads="1"/>
          </p:cNvSpPr>
          <p:nvPr>
            <p:ph type="title"/>
          </p:nvPr>
        </p:nvSpPr>
        <p:spPr/>
        <p:txBody>
          <a:bodyPr/>
          <a:lstStyle/>
          <a:p>
            <a:r>
              <a:rPr lang="en-US" sz="3200" dirty="0" smtClean="0"/>
              <a:t>The Frame is Flooded Across the Network </a:t>
            </a:r>
            <a:endParaRPr lang="en-US" sz="3600" dirty="0"/>
          </a:p>
        </p:txBody>
      </p:sp>
      <p:pic>
        <p:nvPicPr>
          <p:cNvPr id="2050" name="Picture 2"/>
          <p:cNvPicPr>
            <a:picLocks noChangeAspect="1" noChangeArrowheads="1"/>
          </p:cNvPicPr>
          <p:nvPr/>
        </p:nvPicPr>
        <p:blipFill>
          <a:blip r:embed="rId3"/>
          <a:srcRect/>
          <a:stretch>
            <a:fillRect/>
          </a:stretch>
        </p:blipFill>
        <p:spPr bwMode="auto">
          <a:xfrm>
            <a:off x="642910" y="1385888"/>
            <a:ext cx="7572428" cy="49006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BF7672E4-C6AD-41C4-89F3-06B1FF041E3B}" type="slidenum">
              <a:rPr lang="en-US"/>
              <a:pPr/>
              <a:t>14</a:t>
            </a:fld>
            <a:endParaRPr lang="en-US"/>
          </a:p>
        </p:txBody>
      </p:sp>
      <p:sp>
        <p:nvSpPr>
          <p:cNvPr id="93186" name="Rectangle 2"/>
          <p:cNvSpPr>
            <a:spLocks noGrp="1" noChangeArrowheads="1"/>
          </p:cNvSpPr>
          <p:nvPr>
            <p:ph type="title"/>
          </p:nvPr>
        </p:nvSpPr>
        <p:spPr/>
        <p:txBody>
          <a:bodyPr/>
          <a:lstStyle/>
          <a:p>
            <a:r>
              <a:rPr lang="en-US"/>
              <a:t>Switches</a:t>
            </a:r>
          </a:p>
        </p:txBody>
      </p:sp>
      <p:sp>
        <p:nvSpPr>
          <p:cNvPr id="93187" name="Rectangle 3"/>
          <p:cNvSpPr>
            <a:spLocks noGrp="1" noChangeArrowheads="1"/>
          </p:cNvSpPr>
          <p:nvPr>
            <p:ph type="body" sz="half" idx="1"/>
          </p:nvPr>
        </p:nvSpPr>
        <p:spPr>
          <a:xfrm>
            <a:off x="714348" y="1162050"/>
            <a:ext cx="8429652" cy="1905000"/>
          </a:xfrm>
        </p:spPr>
        <p:txBody>
          <a:bodyPr/>
          <a:lstStyle/>
          <a:p>
            <a:r>
              <a:rPr lang="en-US" sz="2800" dirty="0" smtClean="0"/>
              <a:t>Sometimes </a:t>
            </a:r>
            <a:r>
              <a:rPr lang="en-US" sz="2800" dirty="0"/>
              <a:t>called multi-port bridge</a:t>
            </a:r>
          </a:p>
          <a:p>
            <a:r>
              <a:rPr lang="en-US" sz="2800" dirty="0" smtClean="0"/>
              <a:t>A switch is essentially a fast bridge having additional sophistication that allows faster processing of frames.</a:t>
            </a:r>
          </a:p>
          <a:p>
            <a:r>
              <a:rPr lang="en-US" sz="2800" dirty="0" smtClean="0"/>
              <a:t> Improves </a:t>
            </a:r>
            <a:r>
              <a:rPr lang="en-US" sz="2800" dirty="0"/>
              <a:t>congestion and reduce traffic </a:t>
            </a:r>
          </a:p>
          <a:p>
            <a:endParaRPr lang="en-US" sz="2800" dirty="0"/>
          </a:p>
        </p:txBody>
      </p:sp>
      <p:pic>
        <p:nvPicPr>
          <p:cNvPr id="93189" name="Picture 5" descr="5_1_1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066800" y="3886200"/>
            <a:ext cx="2590800" cy="1730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31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429000"/>
            <a:ext cx="3124200" cy="2819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4E556CC-4A75-4B66-AE58-E63E2EB55A8F}" type="slidenum">
              <a:rPr lang="en-US"/>
              <a:pPr/>
              <a:t>15</a:t>
            </a:fld>
            <a:endParaRPr lang="en-US"/>
          </a:p>
        </p:txBody>
      </p:sp>
      <p:sp>
        <p:nvSpPr>
          <p:cNvPr id="112642" name="Rectangle 2"/>
          <p:cNvSpPr>
            <a:spLocks noGrp="1" noChangeArrowheads="1"/>
          </p:cNvSpPr>
          <p:nvPr>
            <p:ph type="title"/>
          </p:nvPr>
        </p:nvSpPr>
        <p:spPr/>
        <p:txBody>
          <a:bodyPr/>
          <a:lstStyle/>
          <a:p>
            <a:r>
              <a:rPr lang="en-US" dirty="0" smtClean="0"/>
              <a:t>Functions </a:t>
            </a:r>
            <a:r>
              <a:rPr lang="en-US" dirty="0"/>
              <a:t>of Switch</a:t>
            </a:r>
          </a:p>
        </p:txBody>
      </p:sp>
      <p:sp>
        <p:nvSpPr>
          <p:cNvPr id="112643" name="Rectangle 3"/>
          <p:cNvSpPr>
            <a:spLocks noGrp="1" noChangeArrowheads="1"/>
          </p:cNvSpPr>
          <p:nvPr>
            <p:ph type="body" idx="1"/>
          </p:nvPr>
        </p:nvSpPr>
        <p:spPr>
          <a:xfrm>
            <a:off x="457200" y="1295400"/>
            <a:ext cx="8229600" cy="4835525"/>
          </a:xfrm>
        </p:spPr>
        <p:txBody>
          <a:bodyPr/>
          <a:lstStyle/>
          <a:p>
            <a:r>
              <a:rPr lang="en-US" dirty="0" smtClean="0"/>
              <a:t>Some of important functionalities are: </a:t>
            </a:r>
          </a:p>
          <a:p>
            <a:pPr lvl="1"/>
            <a:r>
              <a:rPr lang="en-US" dirty="0" smtClean="0"/>
              <a:t>Ports are provided with buffer </a:t>
            </a:r>
          </a:p>
          <a:p>
            <a:pPr lvl="1"/>
            <a:r>
              <a:rPr lang="en-US" dirty="0" smtClean="0"/>
              <a:t>Switch maintains a directory: #address - port# </a:t>
            </a:r>
          </a:p>
          <a:p>
            <a:pPr lvl="1"/>
            <a:r>
              <a:rPr lang="en-US" dirty="0" smtClean="0"/>
              <a:t>Each frame is forwarded after examining the #address and forwarded to the proper port# </a:t>
            </a:r>
          </a:p>
          <a:p>
            <a:pPr lvl="1"/>
            <a:r>
              <a:rPr lang="en-US" dirty="0" smtClean="0"/>
              <a:t>Three possible forwarding approaches: Cut-through, Collision-free and Fully-buffered.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4E556CC-4A75-4B66-AE58-E63E2EB55A8F}" type="slidenum">
              <a:rPr lang="en-US"/>
              <a:pPr/>
              <a:t>16</a:t>
            </a:fld>
            <a:endParaRPr lang="en-US"/>
          </a:p>
        </p:txBody>
      </p:sp>
      <p:sp>
        <p:nvSpPr>
          <p:cNvPr id="112642" name="Rectangle 2"/>
          <p:cNvSpPr>
            <a:spLocks noGrp="1" noChangeArrowheads="1"/>
          </p:cNvSpPr>
          <p:nvPr>
            <p:ph type="title"/>
          </p:nvPr>
        </p:nvSpPr>
        <p:spPr/>
        <p:txBody>
          <a:bodyPr/>
          <a:lstStyle/>
          <a:p>
            <a:r>
              <a:rPr lang="en-US" dirty="0" smtClean="0"/>
              <a:t>Functions of Switch</a:t>
            </a:r>
            <a:endParaRPr lang="en-US" dirty="0"/>
          </a:p>
        </p:txBody>
      </p:sp>
      <p:sp>
        <p:nvSpPr>
          <p:cNvPr id="112643" name="Rectangle 3"/>
          <p:cNvSpPr>
            <a:spLocks noGrp="1" noChangeArrowheads="1"/>
          </p:cNvSpPr>
          <p:nvPr>
            <p:ph type="body" idx="1"/>
          </p:nvPr>
        </p:nvSpPr>
        <p:spPr>
          <a:xfrm>
            <a:off x="457200" y="1295400"/>
            <a:ext cx="8229600" cy="4835525"/>
          </a:xfrm>
        </p:spPr>
        <p:txBody>
          <a:bodyPr/>
          <a:lstStyle/>
          <a:p>
            <a:r>
              <a:rPr lang="en-US" sz="2400" b="1" dirty="0" smtClean="0"/>
              <a:t>Cut-through: </a:t>
            </a:r>
            <a:r>
              <a:rPr lang="en-US" sz="2400" dirty="0" smtClean="0"/>
              <a:t>A switch forwards a frame immediately after receiving the destination address. As a consequence, the switch forwards the frame without collision and error detection. </a:t>
            </a:r>
          </a:p>
          <a:p>
            <a:endParaRPr lang="en-US" sz="2400" dirty="0" smtClean="0"/>
          </a:p>
          <a:p>
            <a:r>
              <a:rPr lang="en-US" sz="2400" b="1" dirty="0" smtClean="0"/>
              <a:t>Collision-free:</a:t>
            </a:r>
            <a:r>
              <a:rPr lang="en-US" sz="2400" dirty="0" smtClean="0"/>
              <a:t> In this case, the switch forwards the frame after receiving 64 bytes, which allows detection of collision. However, error detection is not possible because switch is yet to receive the entire frame. </a:t>
            </a:r>
          </a:p>
          <a:p>
            <a:endParaRPr lang="en-US" sz="2400" dirty="0" smtClean="0"/>
          </a:p>
          <a:p>
            <a:r>
              <a:rPr lang="en-US" sz="2400" b="1" dirty="0" smtClean="0"/>
              <a:t>Fully buffered:</a:t>
            </a:r>
            <a:r>
              <a:rPr lang="en-US" sz="2400" dirty="0" smtClean="0"/>
              <a:t> In this case, the switch forwards the frame only after receiving the entire frame. So, the switch can detect both collision and error free frames are forwarded.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1323651-EDA4-4EF2-B9D7-099CF7C34241}" type="slidenum">
              <a:rPr lang="en-US"/>
              <a:pPr/>
              <a:t>17</a:t>
            </a:fld>
            <a:endParaRPr lang="en-US"/>
          </a:p>
        </p:txBody>
      </p:sp>
      <p:sp>
        <p:nvSpPr>
          <p:cNvPr id="113668" name="Rectangle 4"/>
          <p:cNvSpPr>
            <a:spLocks noGrp="1" noChangeArrowheads="1"/>
          </p:cNvSpPr>
          <p:nvPr>
            <p:ph type="title"/>
          </p:nvPr>
        </p:nvSpPr>
        <p:spPr/>
        <p:txBody>
          <a:bodyPr/>
          <a:lstStyle/>
          <a:p>
            <a:r>
              <a:rPr lang="en-US"/>
              <a:t>Switching Table</a:t>
            </a:r>
          </a:p>
        </p:txBody>
      </p:sp>
      <p:pic>
        <p:nvPicPr>
          <p:cNvPr id="113670"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1219200"/>
            <a:ext cx="7543800" cy="4800600"/>
          </a:xfrm>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B0FD6FF-320C-4D8C-AC2E-FD9BAA04F18D}" type="slidenum">
              <a:rPr lang="en-US"/>
              <a:pPr/>
              <a:t>18</a:t>
            </a:fld>
            <a:endParaRPr lang="en-US"/>
          </a:p>
        </p:txBody>
      </p:sp>
      <p:sp>
        <p:nvSpPr>
          <p:cNvPr id="115714" name="Rectangle 2"/>
          <p:cNvSpPr>
            <a:spLocks noGrp="1" noChangeArrowheads="1"/>
          </p:cNvSpPr>
          <p:nvPr>
            <p:ph type="title"/>
          </p:nvPr>
        </p:nvSpPr>
        <p:spPr/>
        <p:txBody>
          <a:bodyPr/>
          <a:lstStyle/>
          <a:p>
            <a:r>
              <a:rPr lang="en-US"/>
              <a:t>Advantages of Switch</a:t>
            </a:r>
          </a:p>
        </p:txBody>
      </p:sp>
      <p:sp>
        <p:nvSpPr>
          <p:cNvPr id="115715" name="Rectangle 3"/>
          <p:cNvSpPr>
            <a:spLocks noGrp="1" noChangeArrowheads="1"/>
          </p:cNvSpPr>
          <p:nvPr>
            <p:ph type="body" idx="1"/>
          </p:nvPr>
        </p:nvSpPr>
        <p:spPr>
          <a:xfrm>
            <a:off x="457200" y="1295400"/>
            <a:ext cx="8229600" cy="4835525"/>
          </a:xfrm>
        </p:spPr>
        <p:txBody>
          <a:bodyPr/>
          <a:lstStyle/>
          <a:p>
            <a:pPr>
              <a:lnSpc>
                <a:spcPct val="90000"/>
              </a:lnSpc>
            </a:pPr>
            <a:r>
              <a:rPr lang="en-US" sz="2800" dirty="0"/>
              <a:t>Switches operate at much higher speeds than bridges </a:t>
            </a:r>
          </a:p>
          <a:p>
            <a:pPr>
              <a:lnSpc>
                <a:spcPct val="90000"/>
              </a:lnSpc>
            </a:pPr>
            <a:r>
              <a:rPr lang="en-US" sz="2800" dirty="0"/>
              <a:t>Can support new functionality, such as </a:t>
            </a:r>
            <a:r>
              <a:rPr lang="en-US" sz="2800" dirty="0">
                <a:solidFill>
                  <a:srgbClr val="000099"/>
                </a:solidFill>
              </a:rPr>
              <a:t>Virtual LANs</a:t>
            </a:r>
            <a:r>
              <a:rPr lang="en-US" sz="2800" dirty="0"/>
              <a:t>. </a:t>
            </a:r>
          </a:p>
          <a:p>
            <a:pPr>
              <a:lnSpc>
                <a:spcPct val="90000"/>
              </a:lnSpc>
            </a:pPr>
            <a:r>
              <a:rPr lang="en-US" sz="2800" dirty="0"/>
              <a:t>Allows multiple users to communicate at the same time through Virtual circuits  and dedicated network segments</a:t>
            </a:r>
          </a:p>
          <a:p>
            <a:pPr>
              <a:lnSpc>
                <a:spcPct val="90000"/>
              </a:lnSpc>
            </a:pPr>
            <a:r>
              <a:rPr lang="en-US" sz="2800" dirty="0"/>
              <a:t>Crates Virtually </a:t>
            </a:r>
            <a:r>
              <a:rPr lang="en-US" sz="2800" dirty="0">
                <a:solidFill>
                  <a:srgbClr val="000099"/>
                </a:solidFill>
              </a:rPr>
              <a:t>Collision free environment</a:t>
            </a:r>
          </a:p>
          <a:p>
            <a:pPr>
              <a:lnSpc>
                <a:spcPct val="90000"/>
              </a:lnSpc>
            </a:pPr>
            <a:r>
              <a:rPr lang="en-US" sz="2800" dirty="0"/>
              <a:t>Improves network speed, bandwidth and performance</a:t>
            </a:r>
          </a:p>
          <a:p>
            <a:pPr>
              <a:lnSpc>
                <a:spcPct val="90000"/>
              </a:lnSpc>
            </a:pPr>
            <a:r>
              <a:rPr lang="en-US" sz="2800" dirty="0"/>
              <a:t>Very cost effective since the hardware and cables in place can be reused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B0FD6FF-320C-4D8C-AC2E-FD9BAA04F18D}" type="slidenum">
              <a:rPr lang="en-US"/>
              <a:pPr/>
              <a:t>19</a:t>
            </a:fld>
            <a:endParaRPr lang="en-US"/>
          </a:p>
        </p:txBody>
      </p:sp>
      <p:sp>
        <p:nvSpPr>
          <p:cNvPr id="115714" name="Rectangle 2"/>
          <p:cNvSpPr>
            <a:spLocks noGrp="1" noChangeArrowheads="1"/>
          </p:cNvSpPr>
          <p:nvPr>
            <p:ph type="title"/>
          </p:nvPr>
        </p:nvSpPr>
        <p:spPr/>
        <p:txBody>
          <a:bodyPr/>
          <a:lstStyle/>
          <a:p>
            <a:r>
              <a:rPr lang="en-GB" dirty="0" smtClean="0"/>
              <a:t>Router</a:t>
            </a:r>
            <a:endParaRPr lang="en-US" dirty="0"/>
          </a:p>
        </p:txBody>
      </p:sp>
      <p:sp>
        <p:nvSpPr>
          <p:cNvPr id="115715" name="Rectangle 3"/>
          <p:cNvSpPr>
            <a:spLocks noGrp="1" noChangeArrowheads="1"/>
          </p:cNvSpPr>
          <p:nvPr>
            <p:ph type="body" idx="1"/>
          </p:nvPr>
        </p:nvSpPr>
        <p:spPr>
          <a:xfrm>
            <a:off x="457200" y="1295401"/>
            <a:ext cx="8229600" cy="3633798"/>
          </a:xfrm>
        </p:spPr>
        <p:txBody>
          <a:bodyPr/>
          <a:lstStyle/>
          <a:p>
            <a:pPr>
              <a:lnSpc>
                <a:spcPct val="90000"/>
              </a:lnSpc>
            </a:pPr>
            <a:r>
              <a:rPr lang="en-US" sz="2800" dirty="0" smtClean="0"/>
              <a:t>Also called 3-layer switches</a:t>
            </a:r>
            <a:endParaRPr lang="en-US" sz="2800" dirty="0"/>
          </a:p>
          <a:p>
            <a:pPr>
              <a:lnSpc>
                <a:spcPct val="90000"/>
              </a:lnSpc>
            </a:pPr>
            <a:r>
              <a:rPr lang="en-US" sz="2800" dirty="0" smtClean="0"/>
              <a:t>Routes packets based on their logical addresses (host-to-host addressing) .</a:t>
            </a:r>
          </a:p>
          <a:p>
            <a:pPr>
              <a:lnSpc>
                <a:spcPct val="90000"/>
              </a:lnSpc>
            </a:pPr>
            <a:r>
              <a:rPr lang="en-US" sz="2800" dirty="0" smtClean="0"/>
              <a:t>A router normally connects LANs and WANs in the Internet and has a routing table that is used for making decision about the route. </a:t>
            </a:r>
          </a:p>
          <a:p>
            <a:pPr>
              <a:lnSpc>
                <a:spcPct val="90000"/>
              </a:lnSpc>
            </a:pPr>
            <a:r>
              <a:rPr lang="en-US" sz="2800" dirty="0" smtClean="0"/>
              <a:t>The routing tables are normally dynamic and are updated using routing protocols.</a:t>
            </a:r>
          </a:p>
        </p:txBody>
      </p:sp>
      <p:pic>
        <p:nvPicPr>
          <p:cNvPr id="1026" name="Picture 2"/>
          <p:cNvPicPr>
            <a:picLocks noChangeAspect="1" noChangeArrowheads="1"/>
          </p:cNvPicPr>
          <p:nvPr/>
        </p:nvPicPr>
        <p:blipFill>
          <a:blip r:embed="rId2"/>
          <a:srcRect/>
          <a:stretch>
            <a:fillRect/>
          </a:stretch>
        </p:blipFill>
        <p:spPr bwMode="auto">
          <a:xfrm>
            <a:off x="1343004" y="4791096"/>
            <a:ext cx="7143799" cy="19716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26E783B0-B61D-4297-A9EB-ABCA8F2ECB46}" type="slidenum">
              <a:rPr lang="en-US"/>
              <a:pPr/>
              <a:t>2</a:t>
            </a:fld>
            <a:endParaRPr lang="en-US"/>
          </a:p>
        </p:txBody>
      </p:sp>
      <p:sp>
        <p:nvSpPr>
          <p:cNvPr id="96258" name="Rectangle 2"/>
          <p:cNvSpPr>
            <a:spLocks noGrp="1" noChangeArrowheads="1"/>
          </p:cNvSpPr>
          <p:nvPr>
            <p:ph type="title"/>
          </p:nvPr>
        </p:nvSpPr>
        <p:spPr/>
        <p:txBody>
          <a:bodyPr/>
          <a:lstStyle/>
          <a:p>
            <a:r>
              <a:rPr lang="en-US"/>
              <a:t>Network Interface Card</a:t>
            </a:r>
          </a:p>
        </p:txBody>
      </p:sp>
      <p:sp>
        <p:nvSpPr>
          <p:cNvPr id="96259" name="Rectangle 3"/>
          <p:cNvSpPr>
            <a:spLocks noGrp="1" noChangeArrowheads="1"/>
          </p:cNvSpPr>
          <p:nvPr>
            <p:ph type="body" sz="half" idx="1"/>
          </p:nvPr>
        </p:nvSpPr>
        <p:spPr>
          <a:xfrm>
            <a:off x="457200" y="1371600"/>
            <a:ext cx="4953000" cy="4530725"/>
          </a:xfrm>
        </p:spPr>
        <p:txBody>
          <a:bodyPr/>
          <a:lstStyle/>
          <a:p>
            <a:r>
              <a:rPr lang="en-US" sz="2000" dirty="0"/>
              <a:t>Also called Network Adapter</a:t>
            </a:r>
          </a:p>
          <a:p>
            <a:r>
              <a:rPr lang="en-US" sz="2000" dirty="0"/>
              <a:t>Connects a host to a network </a:t>
            </a:r>
            <a:r>
              <a:rPr lang="en-US" sz="2000" dirty="0" smtClean="0"/>
              <a:t>medium </a:t>
            </a:r>
          </a:p>
          <a:p>
            <a:r>
              <a:rPr lang="en-US" sz="2000" dirty="0" smtClean="0"/>
              <a:t>Provides the physical interface between computer and cabling.</a:t>
            </a:r>
          </a:p>
          <a:p>
            <a:r>
              <a:rPr lang="en-US" sz="2000" dirty="0" smtClean="0"/>
              <a:t>It prepares data, sends data, and controls the flow of data. It can also receive and translate data into bytes for the CPU to understand.</a:t>
            </a:r>
            <a:endParaRPr lang="en-US" sz="2000" dirty="0"/>
          </a:p>
          <a:p>
            <a:r>
              <a:rPr lang="en-US" sz="2000" dirty="0"/>
              <a:t>Contain unique </a:t>
            </a:r>
            <a:r>
              <a:rPr lang="en-US" sz="2000" dirty="0">
                <a:solidFill>
                  <a:srgbClr val="000099"/>
                </a:solidFill>
              </a:rPr>
              <a:t>MAC Address </a:t>
            </a:r>
            <a:r>
              <a:rPr lang="en-US" sz="2000" dirty="0"/>
              <a:t>to control data communication</a:t>
            </a:r>
          </a:p>
          <a:p>
            <a:r>
              <a:rPr lang="en-US" sz="2000" dirty="0"/>
              <a:t>Transceiver may be used to connect to mismatched media </a:t>
            </a:r>
            <a:r>
              <a:rPr lang="en-US" sz="2000" dirty="0" smtClean="0"/>
              <a:t>type</a:t>
            </a:r>
          </a:p>
          <a:p>
            <a:endParaRPr lang="en-US" sz="2800" dirty="0"/>
          </a:p>
        </p:txBody>
      </p:sp>
      <p:pic>
        <p:nvPicPr>
          <p:cNvPr id="96261"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51513" y="2630488"/>
            <a:ext cx="3048000" cy="2057400"/>
          </a:xfrm>
          <a:noFill/>
          <a:ln/>
        </p:spPr>
      </p:pic>
      <p:pic>
        <p:nvPicPr>
          <p:cNvPr id="962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295400"/>
            <a:ext cx="3124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B0FD6FF-320C-4D8C-AC2E-FD9BAA04F18D}" type="slidenum">
              <a:rPr lang="en-US"/>
              <a:pPr/>
              <a:t>20</a:t>
            </a:fld>
            <a:endParaRPr lang="en-US"/>
          </a:p>
        </p:txBody>
      </p:sp>
      <p:sp>
        <p:nvSpPr>
          <p:cNvPr id="115714" name="Rectangle 2"/>
          <p:cNvSpPr>
            <a:spLocks noGrp="1" noChangeArrowheads="1"/>
          </p:cNvSpPr>
          <p:nvPr>
            <p:ph type="title"/>
          </p:nvPr>
        </p:nvSpPr>
        <p:spPr/>
        <p:txBody>
          <a:bodyPr/>
          <a:lstStyle/>
          <a:p>
            <a:r>
              <a:rPr lang="en-GB" dirty="0" smtClean="0"/>
              <a:t>Components of Router</a:t>
            </a:r>
            <a:endParaRPr lang="en-US" dirty="0"/>
          </a:p>
        </p:txBody>
      </p:sp>
      <p:sp>
        <p:nvSpPr>
          <p:cNvPr id="115715" name="Rectangle 3"/>
          <p:cNvSpPr>
            <a:spLocks noGrp="1" noChangeArrowheads="1"/>
          </p:cNvSpPr>
          <p:nvPr>
            <p:ph type="body" idx="1"/>
          </p:nvPr>
        </p:nvSpPr>
        <p:spPr>
          <a:xfrm>
            <a:off x="457200" y="1295401"/>
            <a:ext cx="8686800" cy="3633798"/>
          </a:xfrm>
        </p:spPr>
        <p:txBody>
          <a:bodyPr/>
          <a:lstStyle/>
          <a:p>
            <a:pPr>
              <a:lnSpc>
                <a:spcPct val="90000"/>
              </a:lnSpc>
            </a:pPr>
            <a:r>
              <a:rPr lang="en-US" sz="2800" dirty="0" smtClean="0"/>
              <a:t>A router has four basic components: </a:t>
            </a:r>
          </a:p>
          <a:p>
            <a:pPr lvl="1">
              <a:lnSpc>
                <a:spcPct val="90000"/>
              </a:lnSpc>
            </a:pPr>
            <a:r>
              <a:rPr lang="en-US" sz="2400" b="1" dirty="0" smtClean="0"/>
              <a:t>Input port </a:t>
            </a:r>
            <a:r>
              <a:rPr lang="en-US" sz="2400" dirty="0" smtClean="0"/>
              <a:t>performs physical and data-link layer functions of the router. Ports are also provided with buffer to hold the packet before forwarding to the switching fabric.</a:t>
            </a:r>
          </a:p>
          <a:p>
            <a:pPr lvl="1">
              <a:lnSpc>
                <a:spcPct val="90000"/>
              </a:lnSpc>
            </a:pPr>
            <a:r>
              <a:rPr lang="en-US" sz="2400" b="1" dirty="0" smtClean="0"/>
              <a:t>Output ports</a:t>
            </a:r>
            <a:r>
              <a:rPr lang="en-US" sz="2400" dirty="0" smtClean="0"/>
              <a:t> perform the same functions as the input ports, but in the reverse order. </a:t>
            </a:r>
          </a:p>
          <a:p>
            <a:pPr lvl="1">
              <a:lnSpc>
                <a:spcPct val="90000"/>
              </a:lnSpc>
            </a:pPr>
            <a:r>
              <a:rPr lang="en-US" sz="2400" b="1" dirty="0" smtClean="0"/>
              <a:t>The routing processor</a:t>
            </a:r>
            <a:r>
              <a:rPr lang="en-US" sz="2400" dirty="0" smtClean="0"/>
              <a:t> performs the function of the network layer. The process involves table lookup. </a:t>
            </a:r>
          </a:p>
          <a:p>
            <a:pPr lvl="1">
              <a:lnSpc>
                <a:spcPct val="90000"/>
              </a:lnSpc>
            </a:pPr>
            <a:r>
              <a:rPr lang="en-US" sz="2400" b="1" dirty="0" smtClean="0"/>
              <a:t>The switching fabric</a:t>
            </a:r>
            <a:r>
              <a:rPr lang="en-US" sz="2400" dirty="0" smtClean="0"/>
              <a:t> moves the packet from the input queue to the output queue by using specialized mechanisms. The switching fabric is realized with the help of multistage interconnection networks.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71604" y="714356"/>
            <a:ext cx="6072230" cy="307183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643042" y="3876678"/>
            <a:ext cx="6000792" cy="2705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428728" y="1914524"/>
            <a:ext cx="6072230" cy="40148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79274D8-319E-4189-B54C-66449588B975}" type="slidenum">
              <a:rPr lang="en-US"/>
              <a:pPr/>
              <a:t>23</a:t>
            </a:fld>
            <a:endParaRPr lang="en-US"/>
          </a:p>
        </p:txBody>
      </p:sp>
      <p:sp>
        <p:nvSpPr>
          <p:cNvPr id="135170" name="Rectangle 2"/>
          <p:cNvSpPr>
            <a:spLocks noGrp="1" noChangeArrowheads="1"/>
          </p:cNvSpPr>
          <p:nvPr>
            <p:ph type="title"/>
          </p:nvPr>
        </p:nvSpPr>
        <p:spPr/>
        <p:txBody>
          <a:bodyPr/>
          <a:lstStyle/>
          <a:p>
            <a:r>
              <a:rPr lang="en-GB" dirty="0" smtClean="0"/>
              <a:t>Gateway</a:t>
            </a:r>
            <a:endParaRPr lang="en-US" dirty="0"/>
          </a:p>
        </p:txBody>
      </p:sp>
      <p:sp>
        <p:nvSpPr>
          <p:cNvPr id="135171" name="Rectangle 3"/>
          <p:cNvSpPr>
            <a:spLocks noGrp="1" noChangeArrowheads="1"/>
          </p:cNvSpPr>
          <p:nvPr>
            <p:ph type="body" idx="1"/>
          </p:nvPr>
        </p:nvSpPr>
        <p:spPr>
          <a:xfrm>
            <a:off x="114300" y="1181100"/>
            <a:ext cx="9144000" cy="4800600"/>
          </a:xfrm>
        </p:spPr>
        <p:txBody>
          <a:bodyPr/>
          <a:lstStyle/>
          <a:p>
            <a:pPr>
              <a:lnSpc>
                <a:spcPct val="90000"/>
              </a:lnSpc>
            </a:pPr>
            <a:r>
              <a:rPr lang="en-US" sz="2400" dirty="0" smtClean="0"/>
              <a:t>A gateway is a hardware device that acts as a "gate" between two networks. </a:t>
            </a:r>
          </a:p>
          <a:p>
            <a:pPr>
              <a:lnSpc>
                <a:spcPct val="90000"/>
              </a:lnSpc>
            </a:pPr>
            <a:r>
              <a:rPr lang="en-US" sz="2400" dirty="0" smtClean="0"/>
              <a:t>It may be a router, firewall, server, or other device that enables traffic to flow in and out of the network.</a:t>
            </a:r>
          </a:p>
          <a:p>
            <a:pPr>
              <a:lnSpc>
                <a:spcPct val="90000"/>
              </a:lnSpc>
            </a:pPr>
            <a:r>
              <a:rPr lang="en-US" sz="2400" dirty="0" smtClean="0"/>
              <a:t>A router is a common type of gateway used in home networks. It allows computers within the local network to send and receive data over the Internet. </a:t>
            </a:r>
          </a:p>
          <a:p>
            <a:pPr>
              <a:lnSpc>
                <a:spcPct val="90000"/>
              </a:lnSpc>
            </a:pPr>
            <a:r>
              <a:rPr lang="en-US" sz="2400" dirty="0" smtClean="0"/>
              <a:t>A firewall is a more advanced type of gateway, which filters inbound and outbound traffic, disallowing incoming data from suspicious or unauthorized sources.</a:t>
            </a:r>
          </a:p>
          <a:p>
            <a:pPr>
              <a:lnSpc>
                <a:spcPct val="90000"/>
              </a:lnSpc>
            </a:pPr>
            <a:r>
              <a:rPr lang="en-US" sz="2400" dirty="0" smtClean="0"/>
              <a:t>A proxy server is another type of gateway that uses a combination of hardware and software to filter traffic between two networks. For example, a proxy server may only allow local computers to access a list of authorized websites.</a:t>
            </a:r>
            <a:endParaRPr lang="en-US" sz="2000" dirty="0" smtClean="0"/>
          </a:p>
          <a:p>
            <a:pPr>
              <a:lnSpc>
                <a:spcPct val="90000"/>
              </a:lnSpc>
            </a:pPr>
            <a:r>
              <a:rPr lang="en-US" sz="2400" dirty="0" smtClean="0"/>
              <a:t>Gateways can operate at all layers of the OSI model</a:t>
            </a:r>
            <a:endParaRPr lang="en-US" sz="2800" dirty="0">
              <a:solidFill>
                <a:srgbClr val="3333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A647FE51-2922-46DA-BFA4-D4D41585ADF3}" type="slidenum">
              <a:rPr lang="en-US"/>
              <a:pPr/>
              <a:t>24</a:t>
            </a:fld>
            <a:endParaRPr lang="en-US"/>
          </a:p>
        </p:txBody>
      </p:sp>
      <p:pic>
        <p:nvPicPr>
          <p:cNvPr id="4098" name="Picture 2"/>
          <p:cNvPicPr>
            <a:picLocks noChangeAspect="1" noChangeArrowheads="1"/>
          </p:cNvPicPr>
          <p:nvPr/>
        </p:nvPicPr>
        <p:blipFill>
          <a:blip r:embed="rId3"/>
          <a:srcRect/>
          <a:stretch>
            <a:fillRect/>
          </a:stretch>
        </p:blipFill>
        <p:spPr bwMode="auto">
          <a:xfrm>
            <a:off x="1214414" y="1428736"/>
            <a:ext cx="6858048" cy="45005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79274D8-319E-4189-B54C-66449588B975}" type="slidenum">
              <a:rPr lang="en-US"/>
              <a:pPr/>
              <a:t>25</a:t>
            </a:fld>
            <a:endParaRPr lang="en-US"/>
          </a:p>
        </p:txBody>
      </p:sp>
      <p:sp>
        <p:nvSpPr>
          <p:cNvPr id="135170" name="Rectangle 2"/>
          <p:cNvSpPr>
            <a:spLocks noGrp="1" noChangeArrowheads="1"/>
          </p:cNvSpPr>
          <p:nvPr>
            <p:ph type="title"/>
          </p:nvPr>
        </p:nvSpPr>
        <p:spPr/>
        <p:txBody>
          <a:bodyPr/>
          <a:lstStyle/>
          <a:p>
            <a:r>
              <a:rPr lang="en-GB" dirty="0" smtClean="0"/>
              <a:t>Ping</a:t>
            </a:r>
            <a:endParaRPr lang="en-US" dirty="0"/>
          </a:p>
        </p:txBody>
      </p:sp>
      <p:sp>
        <p:nvSpPr>
          <p:cNvPr id="135171" name="Rectangle 3"/>
          <p:cNvSpPr>
            <a:spLocks noGrp="1" noChangeArrowheads="1"/>
          </p:cNvSpPr>
          <p:nvPr>
            <p:ph type="body" idx="1"/>
          </p:nvPr>
        </p:nvSpPr>
        <p:spPr>
          <a:xfrm>
            <a:off x="114300" y="1181100"/>
            <a:ext cx="9029700" cy="4800600"/>
          </a:xfrm>
        </p:spPr>
        <p:txBody>
          <a:bodyPr/>
          <a:lstStyle/>
          <a:p>
            <a:pPr>
              <a:lnSpc>
                <a:spcPct val="90000"/>
              </a:lnSpc>
            </a:pPr>
            <a:r>
              <a:rPr lang="en-US" sz="2800" dirty="0" smtClean="0"/>
              <a:t>A ping is perhaps the most commonly used tool when troubleshooting a network. </a:t>
            </a:r>
          </a:p>
          <a:p>
            <a:pPr>
              <a:lnSpc>
                <a:spcPct val="90000"/>
              </a:lnSpc>
            </a:pPr>
            <a:r>
              <a:rPr lang="en-US" sz="2800" dirty="0" smtClean="0"/>
              <a:t>Ping (Packet Internet Groper) tool is included with most operating systems. It is invoked using a ping command. </a:t>
            </a:r>
          </a:p>
          <a:p>
            <a:pPr>
              <a:lnSpc>
                <a:spcPct val="90000"/>
              </a:lnSpc>
            </a:pPr>
            <a:r>
              <a:rPr lang="en-US" sz="2800" dirty="0" smtClean="0"/>
              <a:t>Ping command uses ICMP (Internet Control Message Protocol). </a:t>
            </a:r>
          </a:p>
          <a:p>
            <a:pPr>
              <a:lnSpc>
                <a:spcPct val="90000"/>
              </a:lnSpc>
            </a:pPr>
            <a:r>
              <a:rPr lang="en-US" sz="2800" dirty="0" smtClean="0"/>
              <a:t>Ping works by sending an ICMP echo request message to the specified IP address. </a:t>
            </a:r>
          </a:p>
          <a:p>
            <a:pPr>
              <a:lnSpc>
                <a:spcPct val="90000"/>
              </a:lnSpc>
            </a:pPr>
            <a:r>
              <a:rPr lang="en-US" sz="2800" dirty="0" smtClean="0"/>
              <a:t>If the computer with the destination IP address is reachable, it responds with an ICMP echo reply message.</a:t>
            </a:r>
            <a:endParaRPr lang="en-US" dirty="0">
              <a:solidFill>
                <a:srgbClr val="3333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79274D8-319E-4189-B54C-66449588B975}" type="slidenum">
              <a:rPr lang="en-US"/>
              <a:pPr/>
              <a:t>26</a:t>
            </a:fld>
            <a:endParaRPr lang="en-US"/>
          </a:p>
        </p:txBody>
      </p:sp>
      <p:sp>
        <p:nvSpPr>
          <p:cNvPr id="135170" name="Rectangle 2"/>
          <p:cNvSpPr>
            <a:spLocks noGrp="1" noChangeArrowheads="1"/>
          </p:cNvSpPr>
          <p:nvPr>
            <p:ph type="title"/>
          </p:nvPr>
        </p:nvSpPr>
        <p:spPr/>
        <p:txBody>
          <a:bodyPr/>
          <a:lstStyle/>
          <a:p>
            <a:r>
              <a:rPr lang="en-GB" dirty="0" err="1" smtClean="0"/>
              <a:t>Traceroute</a:t>
            </a:r>
            <a:endParaRPr lang="en-US" dirty="0"/>
          </a:p>
        </p:txBody>
      </p:sp>
      <p:sp>
        <p:nvSpPr>
          <p:cNvPr id="135171" name="Rectangle 3"/>
          <p:cNvSpPr>
            <a:spLocks noGrp="1" noChangeArrowheads="1"/>
          </p:cNvSpPr>
          <p:nvPr>
            <p:ph type="body" idx="1"/>
          </p:nvPr>
        </p:nvSpPr>
        <p:spPr>
          <a:xfrm>
            <a:off x="114300" y="1181100"/>
            <a:ext cx="9029700" cy="4800600"/>
          </a:xfrm>
        </p:spPr>
        <p:txBody>
          <a:bodyPr/>
          <a:lstStyle/>
          <a:p>
            <a:pPr>
              <a:lnSpc>
                <a:spcPct val="90000"/>
              </a:lnSpc>
            </a:pPr>
            <a:r>
              <a:rPr lang="en-US" sz="2800" dirty="0" err="1" smtClean="0"/>
              <a:t>Traceroute</a:t>
            </a:r>
            <a:r>
              <a:rPr lang="en-US" sz="2800" dirty="0" smtClean="0"/>
              <a:t> is a CLI (Command-line interface)-based tool used to identify the path used by a packet to reach its target. </a:t>
            </a:r>
          </a:p>
          <a:p>
            <a:pPr>
              <a:lnSpc>
                <a:spcPct val="90000"/>
              </a:lnSpc>
            </a:pPr>
            <a:r>
              <a:rPr lang="en-US" sz="2800" dirty="0" smtClean="0"/>
              <a:t>This tool also uses ICMP messages, but unlike ping, identifies every router in a path. </a:t>
            </a:r>
          </a:p>
          <a:p>
            <a:pPr>
              <a:lnSpc>
                <a:spcPct val="90000"/>
              </a:lnSpc>
            </a:pPr>
            <a:r>
              <a:rPr lang="en-US" sz="2800" dirty="0" err="1" smtClean="0"/>
              <a:t>Traceroute</a:t>
            </a:r>
            <a:r>
              <a:rPr lang="en-US" sz="2800" dirty="0" smtClean="0"/>
              <a:t> is useful when troubleshooting network problems because it can help identify where exactly the problem is.</a:t>
            </a:r>
          </a:p>
          <a:p>
            <a:pPr>
              <a:lnSpc>
                <a:spcPct val="90000"/>
              </a:lnSpc>
            </a:pPr>
            <a:r>
              <a:rPr lang="en-US" dirty="0" smtClean="0"/>
              <a:t>The </a:t>
            </a:r>
            <a:r>
              <a:rPr lang="en-US" dirty="0" err="1" smtClean="0"/>
              <a:t>traceroute</a:t>
            </a:r>
            <a:r>
              <a:rPr lang="en-US" dirty="0" smtClean="0"/>
              <a:t> command on Windows is named </a:t>
            </a:r>
            <a:r>
              <a:rPr lang="en-US" i="1" dirty="0" err="1" smtClean="0"/>
              <a:t>tracert</a:t>
            </a:r>
            <a:r>
              <a:rPr lang="en-US" dirty="0" smtClean="0"/>
              <a:t>.</a:t>
            </a:r>
            <a:endParaRPr lang="en-US" dirty="0">
              <a:solidFill>
                <a:srgbClr val="3333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 and Host Name</a:t>
            </a:r>
            <a:endParaRPr lang="en-US" dirty="0"/>
          </a:p>
        </p:txBody>
      </p:sp>
      <p:sp>
        <p:nvSpPr>
          <p:cNvPr id="3" name="Content Placeholder 2"/>
          <p:cNvSpPr>
            <a:spLocks noGrp="1"/>
          </p:cNvSpPr>
          <p:nvPr>
            <p:ph idx="1"/>
          </p:nvPr>
        </p:nvSpPr>
        <p:spPr>
          <a:xfrm>
            <a:off x="762000" y="1219200"/>
            <a:ext cx="8077200" cy="5181600"/>
          </a:xfrm>
        </p:spPr>
        <p:txBody>
          <a:bodyPr/>
          <a:lstStyle/>
          <a:p>
            <a:pPr>
              <a:buNone/>
            </a:pPr>
            <a:r>
              <a:rPr lang="en-US" sz="2000" b="1" dirty="0" smtClean="0"/>
              <a:t>IP Address (Internet Protocol address):</a:t>
            </a:r>
            <a:endParaRPr lang="en-US" sz="2000" dirty="0" smtClean="0"/>
          </a:p>
          <a:p>
            <a:r>
              <a:rPr lang="en-US" sz="2000" dirty="0" smtClean="0"/>
              <a:t>Also know as Logical Address, is the network address of the system across the network.</a:t>
            </a:r>
          </a:p>
          <a:p>
            <a:r>
              <a:rPr lang="en-US" sz="2000" dirty="0" smtClean="0"/>
              <a:t>To identify each device in the world-wide web, Internet Assigned Numbers Authority (IANA) assigns IPV4 (Version 4) address as unique identifier for each device on the Internet.</a:t>
            </a:r>
          </a:p>
          <a:p>
            <a:r>
              <a:rPr lang="en-US" sz="2000" dirty="0" smtClean="0"/>
              <a:t>Length of the IP address is : 32-bits. (Hence we have 2</a:t>
            </a:r>
            <a:r>
              <a:rPr lang="en-US" sz="2000" baseline="30000" dirty="0" smtClean="0"/>
              <a:t>32</a:t>
            </a:r>
            <a:r>
              <a:rPr lang="en-US" sz="2000" dirty="0" smtClean="0"/>
              <a:t> </a:t>
            </a:r>
            <a:r>
              <a:rPr lang="en-US" sz="2000" dirty="0" err="1" smtClean="0"/>
              <a:t>ip</a:t>
            </a:r>
            <a:r>
              <a:rPr lang="en-US" sz="2000" dirty="0" smtClean="0"/>
              <a:t> addresses available.)</a:t>
            </a:r>
          </a:p>
          <a:p>
            <a:r>
              <a:rPr lang="en-US" sz="2000" dirty="0" smtClean="0"/>
              <a:t>Commands: C:\&gt;</a:t>
            </a:r>
            <a:r>
              <a:rPr lang="en-US" sz="2000" dirty="0" err="1" smtClean="0"/>
              <a:t>ipconfig</a:t>
            </a:r>
            <a:endParaRPr lang="en-US" sz="2000" dirty="0" smtClean="0"/>
          </a:p>
          <a:p>
            <a:pPr>
              <a:buNone/>
            </a:pPr>
            <a:endParaRPr lang="en-US" sz="2000" b="1" dirty="0" smtClean="0"/>
          </a:p>
          <a:p>
            <a:pPr>
              <a:buNone/>
            </a:pPr>
            <a:r>
              <a:rPr lang="en-US" sz="2000" b="1" dirty="0" smtClean="0"/>
              <a:t>Host Name:</a:t>
            </a:r>
          </a:p>
          <a:p>
            <a:r>
              <a:rPr lang="en-US" sz="2000" dirty="0" smtClean="0"/>
              <a:t>Each device in the network is associated with a unique device name known as Hostname.</a:t>
            </a:r>
          </a:p>
          <a:p>
            <a:r>
              <a:rPr lang="en-US" sz="2000" dirty="0" smtClean="0"/>
              <a:t>Commands:	C:\Windows\System32&gt;hostname</a:t>
            </a:r>
          </a:p>
          <a:p>
            <a:pPr>
              <a:buNone/>
            </a:pPr>
            <a:endParaRPr lang="en-US" dirty="0"/>
          </a:p>
        </p:txBody>
      </p:sp>
      <p:sp>
        <p:nvSpPr>
          <p:cNvPr id="4" name="Slide Number Placeholder 3"/>
          <p:cNvSpPr>
            <a:spLocks noGrp="1"/>
          </p:cNvSpPr>
          <p:nvPr>
            <p:ph type="sldNum" sz="quarter" idx="12"/>
          </p:nvPr>
        </p:nvSpPr>
        <p:spPr/>
        <p:txBody>
          <a:bodyPr/>
          <a:lstStyle/>
          <a:p>
            <a:fld id="{B8B83CFD-ACD0-4886-B8F6-21568A795A24}"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 Address</a:t>
            </a:r>
            <a:endParaRPr lang="en-US" dirty="0"/>
          </a:p>
        </p:txBody>
      </p:sp>
      <p:sp>
        <p:nvSpPr>
          <p:cNvPr id="3" name="Content Placeholder 2"/>
          <p:cNvSpPr>
            <a:spLocks noGrp="1"/>
          </p:cNvSpPr>
          <p:nvPr>
            <p:ph idx="1"/>
          </p:nvPr>
        </p:nvSpPr>
        <p:spPr>
          <a:xfrm>
            <a:off x="685800" y="1219200"/>
            <a:ext cx="8153400" cy="5181600"/>
          </a:xfrm>
        </p:spPr>
        <p:txBody>
          <a:bodyPr/>
          <a:lstStyle/>
          <a:p>
            <a:r>
              <a:rPr lang="en-US" sz="2000" b="1" dirty="0" smtClean="0"/>
              <a:t>MAC Address (Media Access Control address): </a:t>
            </a:r>
            <a:endParaRPr lang="en-US" sz="2000" dirty="0" smtClean="0"/>
          </a:p>
          <a:p>
            <a:r>
              <a:rPr lang="en-US" sz="2000" dirty="0" smtClean="0"/>
              <a:t>Also known as physical address, is the unique identifier of each host and is associated with the NIC (Network Interface Card). </a:t>
            </a:r>
          </a:p>
          <a:p>
            <a:r>
              <a:rPr lang="en-US" sz="2000" dirty="0" smtClean="0"/>
              <a:t>MAC address is assigned to the NIC at the time of manufacturing. Length of the MAC address is : 12-digit/ 6 bytes/ 48 bits.</a:t>
            </a:r>
          </a:p>
          <a:p>
            <a:r>
              <a:rPr lang="en-US" sz="2000" b="1" dirty="0" smtClean="0"/>
              <a:t>ARP (Address Resolution Protocol) </a:t>
            </a:r>
            <a:r>
              <a:rPr lang="en-US" sz="2000" dirty="0" smtClean="0"/>
              <a:t>is used to convert the IP address to its corresponding MAC Address.</a:t>
            </a:r>
          </a:p>
          <a:p>
            <a:r>
              <a:rPr lang="en-US" sz="2000" dirty="0" smtClean="0"/>
              <a:t>ARP is used by the Data Link Layer to identify the MAC address of the Receiver’s machine.</a:t>
            </a:r>
          </a:p>
          <a:p>
            <a:r>
              <a:rPr lang="en-US" sz="2000" dirty="0" smtClean="0"/>
              <a:t>C:\&gt;</a:t>
            </a:r>
            <a:r>
              <a:rPr lang="en-US" sz="2000" dirty="0" err="1" smtClean="0"/>
              <a:t>arp</a:t>
            </a:r>
            <a:r>
              <a:rPr lang="en-US" sz="2000" dirty="0" smtClean="0"/>
              <a:t> –a is used to discover what machines are directly connected to the host.</a:t>
            </a:r>
          </a:p>
          <a:p>
            <a:endParaRPr lang="en-US" sz="2000" dirty="0"/>
          </a:p>
        </p:txBody>
      </p:sp>
      <p:sp>
        <p:nvSpPr>
          <p:cNvPr id="4" name="Slide Number Placeholder 3"/>
          <p:cNvSpPr>
            <a:spLocks noGrp="1"/>
          </p:cNvSpPr>
          <p:nvPr>
            <p:ph type="sldNum" sz="quarter" idx="12"/>
          </p:nvPr>
        </p:nvSpPr>
        <p:spPr/>
        <p:txBody>
          <a:bodyPr/>
          <a:lstStyle/>
          <a:p>
            <a:fld id="{B8B83CFD-ACD0-4886-B8F6-21568A795A24}"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a:t>
            </a:r>
            <a:endParaRPr lang="en-US" dirty="0"/>
          </a:p>
        </p:txBody>
      </p:sp>
      <p:sp>
        <p:nvSpPr>
          <p:cNvPr id="3" name="Content Placeholder 2"/>
          <p:cNvSpPr>
            <a:spLocks noGrp="1"/>
          </p:cNvSpPr>
          <p:nvPr>
            <p:ph idx="1"/>
          </p:nvPr>
        </p:nvSpPr>
        <p:spPr/>
        <p:txBody>
          <a:bodyPr/>
          <a:lstStyle/>
          <a:p>
            <a:pPr algn="just"/>
            <a:r>
              <a:rPr lang="en-US" sz="2000" dirty="0" smtClean="0">
                <a:latin typeface="Times New Roman" pitchFamily="18" charset="0"/>
                <a:cs typeface="Times New Roman" pitchFamily="18" charset="0"/>
              </a:rPr>
              <a:t>Port can be referred as logical channel through which data can be sent/received to an application. </a:t>
            </a:r>
          </a:p>
          <a:p>
            <a:pPr algn="just"/>
            <a:r>
              <a:rPr lang="en-US" sz="2000" dirty="0" smtClean="0">
                <a:latin typeface="Times New Roman" pitchFamily="18" charset="0"/>
                <a:cs typeface="Times New Roman" pitchFamily="18" charset="0"/>
              </a:rPr>
              <a:t>Any host may have multiple applications running, and each of this application is identified using the port number on which they are running on. </a:t>
            </a:r>
          </a:p>
          <a:p>
            <a:pPr algn="just"/>
            <a:r>
              <a:rPr lang="en-US" sz="2000" dirty="0" smtClean="0">
                <a:latin typeface="Times New Roman" pitchFamily="18" charset="0"/>
                <a:cs typeface="Times New Roman" pitchFamily="18" charset="0"/>
              </a:rPr>
              <a:t>Port number is a 16-bit integer; hence we have 2</a:t>
            </a:r>
            <a:r>
              <a:rPr lang="en-US" sz="2000" baseline="30000" dirty="0" smtClean="0">
                <a:latin typeface="Times New Roman" pitchFamily="18" charset="0"/>
                <a:cs typeface="Times New Roman" pitchFamily="18" charset="0"/>
              </a:rPr>
              <a:t>16</a:t>
            </a:r>
            <a:r>
              <a:rPr lang="en-US" sz="2000" dirty="0" smtClean="0">
                <a:latin typeface="Times New Roman" pitchFamily="18" charset="0"/>
                <a:cs typeface="Times New Roman" pitchFamily="18" charset="0"/>
              </a:rPr>
              <a:t> ports available which are categorized as shown below:</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r>
              <a:rPr lang="en-US" sz="2000" dirty="0" smtClean="0"/>
              <a:t>Command to see active port  C:\&gt;</a:t>
            </a:r>
            <a:r>
              <a:rPr lang="en-US" sz="2000" dirty="0" err="1" smtClean="0"/>
              <a:t>netstat</a:t>
            </a:r>
            <a:r>
              <a:rPr lang="en-US" sz="2000" dirty="0" smtClean="0"/>
              <a:t> –a</a:t>
            </a:r>
          </a:p>
          <a:p>
            <a:r>
              <a:rPr lang="en-US" sz="2000" dirty="0" smtClean="0"/>
              <a:t>The unique combination of IP address and Port number together are termed as Socket</a:t>
            </a:r>
          </a:p>
          <a:p>
            <a:pPr algn="just"/>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8B83CFD-ACD0-4886-B8F6-21568A795A24}" type="slidenum">
              <a:rPr lang="en-US" smtClean="0"/>
              <a:pPr/>
              <a:t>29</a:t>
            </a:fld>
            <a:endParaRPr lang="en-US"/>
          </a:p>
        </p:txBody>
      </p:sp>
      <p:graphicFrame>
        <p:nvGraphicFramePr>
          <p:cNvPr id="5" name="Table 4"/>
          <p:cNvGraphicFramePr>
            <a:graphicFrameLocks noGrp="1"/>
          </p:cNvGraphicFramePr>
          <p:nvPr/>
        </p:nvGraphicFramePr>
        <p:xfrm>
          <a:off x="1371600" y="388620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800" b="1" kern="1200" cap="all" dirty="0" smtClean="0">
                          <a:solidFill>
                            <a:schemeClr val="lt1"/>
                          </a:solidFill>
                          <a:latin typeface="+mn-lt"/>
                          <a:ea typeface="+mn-ea"/>
                          <a:cs typeface="+mn-cs"/>
                        </a:rPr>
                        <a:t>PORT TYPES</a:t>
                      </a:r>
                      <a:endParaRPr lang="en-US" dirty="0"/>
                    </a:p>
                  </a:txBody>
                  <a:tcPr/>
                </a:tc>
                <a:tc>
                  <a:txBody>
                    <a:bodyPr/>
                    <a:lstStyle/>
                    <a:p>
                      <a:r>
                        <a:rPr lang="en-US" sz="1800" b="1" kern="1200" cap="all" dirty="0" smtClean="0">
                          <a:solidFill>
                            <a:schemeClr val="lt1"/>
                          </a:solidFill>
                          <a:latin typeface="+mn-lt"/>
                          <a:ea typeface="+mn-ea"/>
                          <a:cs typeface="+mn-cs"/>
                        </a:rPr>
                        <a:t>RANGE</a:t>
                      </a:r>
                      <a:endParaRPr lang="en-US" dirty="0"/>
                    </a:p>
                  </a:txBody>
                  <a:tcPr/>
                </a:tc>
                <a:extLst>
                  <a:ext uri="{0D108BD9-81ED-4DB2-BD59-A6C34878D82A}">
                    <a16:rowId xmlns:a16="http://schemas.microsoft.com/office/drawing/2014/main" val="10000"/>
                  </a:ext>
                </a:extLst>
              </a:tr>
              <a:tr h="370840">
                <a:tc>
                  <a:txBody>
                    <a:bodyPr/>
                    <a:lstStyle/>
                    <a:p>
                      <a:r>
                        <a:rPr lang="en-US" sz="1800" kern="1200" dirty="0" smtClean="0">
                          <a:solidFill>
                            <a:schemeClr val="dk1"/>
                          </a:solidFill>
                          <a:latin typeface="+mn-lt"/>
                          <a:ea typeface="+mn-ea"/>
                          <a:cs typeface="+mn-cs"/>
                        </a:rPr>
                        <a:t>Well known Ports</a:t>
                      </a:r>
                      <a:endParaRPr lang="en-US" dirty="0"/>
                    </a:p>
                  </a:txBody>
                  <a:tcPr/>
                </a:tc>
                <a:tc>
                  <a:txBody>
                    <a:bodyPr/>
                    <a:lstStyle/>
                    <a:p>
                      <a:r>
                        <a:rPr lang="en-US" sz="1800" kern="1200" dirty="0" smtClean="0">
                          <a:solidFill>
                            <a:schemeClr val="dk1"/>
                          </a:solidFill>
                          <a:latin typeface="+mn-lt"/>
                          <a:ea typeface="+mn-ea"/>
                          <a:cs typeface="+mn-cs"/>
                        </a:rPr>
                        <a:t>0 – 1023</a:t>
                      </a:r>
                      <a:endParaRPr lang="en-US" dirty="0"/>
                    </a:p>
                  </a:txBody>
                  <a:tcPr/>
                </a:tc>
                <a:extLst>
                  <a:ext uri="{0D108BD9-81ED-4DB2-BD59-A6C34878D82A}">
                    <a16:rowId xmlns:a16="http://schemas.microsoft.com/office/drawing/2014/main" val="10001"/>
                  </a:ext>
                </a:extLst>
              </a:tr>
              <a:tr h="370840">
                <a:tc>
                  <a:txBody>
                    <a:bodyPr/>
                    <a:lstStyle/>
                    <a:p>
                      <a:r>
                        <a:rPr lang="en-US" sz="1800" kern="1200" dirty="0" smtClean="0">
                          <a:solidFill>
                            <a:schemeClr val="dk1"/>
                          </a:solidFill>
                          <a:latin typeface="+mn-lt"/>
                          <a:ea typeface="+mn-ea"/>
                          <a:cs typeface="+mn-cs"/>
                        </a:rPr>
                        <a:t>Registered Ports</a:t>
                      </a:r>
                      <a:endParaRPr lang="en-US" dirty="0"/>
                    </a:p>
                  </a:txBody>
                  <a:tcPr/>
                </a:tc>
                <a:tc>
                  <a:txBody>
                    <a:bodyPr/>
                    <a:lstStyle/>
                    <a:p>
                      <a:r>
                        <a:rPr lang="en-US" sz="1800" kern="1200" dirty="0" smtClean="0">
                          <a:solidFill>
                            <a:schemeClr val="dk1"/>
                          </a:solidFill>
                          <a:latin typeface="+mn-lt"/>
                          <a:ea typeface="+mn-ea"/>
                          <a:cs typeface="+mn-cs"/>
                        </a:rPr>
                        <a:t>1024 – 49151</a:t>
                      </a:r>
                      <a:endParaRPr lang="en-US" dirty="0"/>
                    </a:p>
                  </a:txBody>
                  <a:tcPr/>
                </a:tc>
                <a:extLst>
                  <a:ext uri="{0D108BD9-81ED-4DB2-BD59-A6C34878D82A}">
                    <a16:rowId xmlns:a16="http://schemas.microsoft.com/office/drawing/2014/main" val="10002"/>
                  </a:ext>
                </a:extLst>
              </a:tr>
              <a:tr h="370840">
                <a:tc>
                  <a:txBody>
                    <a:bodyPr/>
                    <a:lstStyle/>
                    <a:p>
                      <a:r>
                        <a:rPr lang="en-US" sz="1800" kern="1200" dirty="0" smtClean="0">
                          <a:solidFill>
                            <a:schemeClr val="dk1"/>
                          </a:solidFill>
                          <a:latin typeface="+mn-lt"/>
                          <a:ea typeface="+mn-ea"/>
                          <a:cs typeface="+mn-cs"/>
                        </a:rPr>
                        <a:t>Ephemeral (Temporary) Ports</a:t>
                      </a:r>
                      <a:endParaRPr lang="en-US" dirty="0"/>
                    </a:p>
                  </a:txBody>
                  <a:tcPr/>
                </a:tc>
                <a:tc>
                  <a:txBody>
                    <a:bodyPr/>
                    <a:lstStyle/>
                    <a:p>
                      <a:r>
                        <a:rPr lang="en-US" sz="1800" kern="1200" dirty="0" smtClean="0">
                          <a:solidFill>
                            <a:schemeClr val="dk1"/>
                          </a:solidFill>
                          <a:latin typeface="+mn-lt"/>
                          <a:ea typeface="+mn-ea"/>
                          <a:cs typeface="+mn-cs"/>
                        </a:rPr>
                        <a:t>49152 – 65535</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CAA0AEF-79D1-4C52-A920-8AB600AF2860}" type="slidenum">
              <a:rPr lang="en-US" smtClean="0"/>
              <a:pPr/>
              <a:t>3</a:t>
            </a:fld>
            <a:endParaRPr lang="en-US"/>
          </a:p>
        </p:txBody>
      </p:sp>
      <p:pic>
        <p:nvPicPr>
          <p:cNvPr id="184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001000" cy="3817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1606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Server</a:t>
            </a:r>
            <a:endParaRPr lang="en-US" dirty="0"/>
          </a:p>
        </p:txBody>
      </p:sp>
      <p:sp>
        <p:nvSpPr>
          <p:cNvPr id="3" name="Content Placeholder 2"/>
          <p:cNvSpPr>
            <a:spLocks noGrp="1"/>
          </p:cNvSpPr>
          <p:nvPr>
            <p:ph idx="1"/>
          </p:nvPr>
        </p:nvSpPr>
        <p:spPr/>
        <p:txBody>
          <a:bodyPr/>
          <a:lstStyle/>
          <a:p>
            <a:r>
              <a:rPr lang="en-US" sz="2000" dirty="0" smtClean="0"/>
              <a:t>DNS ( </a:t>
            </a:r>
            <a:r>
              <a:rPr lang="en-US" sz="2000" b="1" dirty="0" smtClean="0"/>
              <a:t>Domain Name system</a:t>
            </a:r>
            <a:r>
              <a:rPr lang="en-US" sz="2000" dirty="0" smtClean="0"/>
              <a:t>) is basically a server which translate web addresses or URL (ex: www.google.com) into their corresponding IP addresses. </a:t>
            </a:r>
          </a:p>
          <a:p>
            <a:r>
              <a:rPr lang="en-US" sz="2000" dirty="0" smtClean="0"/>
              <a:t>The command ‘</a:t>
            </a:r>
            <a:r>
              <a:rPr lang="en-US" sz="2000" b="1" dirty="0" err="1" smtClean="0"/>
              <a:t>nslookup</a:t>
            </a:r>
            <a:r>
              <a:rPr lang="en-US" sz="2000" dirty="0" smtClean="0"/>
              <a:t>’ gives the IP address of the domain you are looking for. This also provides the information of our DNS Server.</a:t>
            </a:r>
          </a:p>
          <a:p>
            <a:r>
              <a:rPr lang="en-US" sz="2000" dirty="0" smtClean="0"/>
              <a:t>Command: C:\Windows\System32&gt;</a:t>
            </a:r>
            <a:r>
              <a:rPr lang="en-US" sz="2000" dirty="0" err="1" smtClean="0"/>
              <a:t>nslookup</a:t>
            </a:r>
            <a:r>
              <a:rPr lang="en-US" sz="2000" dirty="0" smtClean="0"/>
              <a:t> </a:t>
            </a:r>
            <a:r>
              <a:rPr lang="en-US" sz="2000" u="sng" dirty="0" smtClean="0">
                <a:hlinkClick r:id="rId2"/>
              </a:rPr>
              <a:t>www.google.com</a:t>
            </a:r>
            <a:endParaRPr lang="en-US" sz="2000" dirty="0" smtClean="0"/>
          </a:p>
          <a:p>
            <a:endParaRPr lang="en-US" dirty="0"/>
          </a:p>
        </p:txBody>
      </p:sp>
      <p:sp>
        <p:nvSpPr>
          <p:cNvPr id="4" name="Slide Number Placeholder 3"/>
          <p:cNvSpPr>
            <a:spLocks noGrp="1"/>
          </p:cNvSpPr>
          <p:nvPr>
            <p:ph type="sldNum" sz="quarter" idx="12"/>
          </p:nvPr>
        </p:nvSpPr>
        <p:spPr/>
        <p:txBody>
          <a:bodyPr/>
          <a:lstStyle/>
          <a:p>
            <a:fld id="{B8B83CFD-ACD0-4886-B8F6-21568A795A24}" type="slidenum">
              <a:rPr lang="en-US" smtClean="0"/>
              <a:pPr/>
              <a:t>30</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96DE59DF-2DAF-48E4-A07C-B2DD31245B88}" type="slidenum">
              <a:rPr lang="en-US"/>
              <a:pPr/>
              <a:t>4</a:t>
            </a:fld>
            <a:endParaRPr lang="en-US"/>
          </a:p>
        </p:txBody>
      </p:sp>
      <p:sp>
        <p:nvSpPr>
          <p:cNvPr id="77826" name="Rectangle 2"/>
          <p:cNvSpPr>
            <a:spLocks noGrp="1" noChangeArrowheads="1"/>
          </p:cNvSpPr>
          <p:nvPr>
            <p:ph type="title"/>
          </p:nvPr>
        </p:nvSpPr>
        <p:spPr/>
        <p:txBody>
          <a:bodyPr/>
          <a:lstStyle/>
          <a:p>
            <a:r>
              <a:rPr lang="en-US" dirty="0" smtClean="0"/>
              <a:t>Network Devices</a:t>
            </a:r>
            <a:endParaRPr lang="en-US" dirty="0"/>
          </a:p>
        </p:txBody>
      </p:sp>
      <p:sp>
        <p:nvSpPr>
          <p:cNvPr id="77827" name="Rectangle 3"/>
          <p:cNvSpPr>
            <a:spLocks noGrp="1" noChangeArrowheads="1"/>
          </p:cNvSpPr>
          <p:nvPr>
            <p:ph type="body" sz="half" idx="1"/>
          </p:nvPr>
        </p:nvSpPr>
        <p:spPr>
          <a:xfrm>
            <a:off x="457200" y="1371600"/>
            <a:ext cx="8458200" cy="4911725"/>
          </a:xfrm>
        </p:spPr>
        <p:txBody>
          <a:bodyPr/>
          <a:lstStyle/>
          <a:p>
            <a:pPr marL="0" indent="0">
              <a:buNone/>
            </a:pPr>
            <a:r>
              <a:rPr lang="en-US" sz="2000" dirty="0" smtClean="0"/>
              <a:t>IEEE committee identified </a:t>
            </a:r>
            <a:r>
              <a:rPr lang="en-US" sz="2000" dirty="0"/>
              <a:t>the following possible </a:t>
            </a:r>
            <a:r>
              <a:rPr lang="en-US" sz="2000" dirty="0" smtClean="0"/>
              <a:t> internetworking </a:t>
            </a:r>
            <a:r>
              <a:rPr lang="en-US" sz="2000" dirty="0"/>
              <a:t>scenarios. </a:t>
            </a:r>
            <a:endParaRPr lang="en-US" sz="2000" dirty="0" smtClean="0"/>
          </a:p>
          <a:p>
            <a:pPr marL="0" indent="0">
              <a:buNone/>
            </a:pPr>
            <a:endParaRPr lang="en-US" sz="2000" dirty="0"/>
          </a:p>
          <a:p>
            <a:pPr lvl="1"/>
            <a:r>
              <a:rPr lang="en-US" sz="1800" dirty="0"/>
              <a:t>A single LAN </a:t>
            </a:r>
          </a:p>
          <a:p>
            <a:pPr lvl="1"/>
            <a:r>
              <a:rPr lang="en-US" sz="1800" dirty="0" smtClean="0"/>
              <a:t>Two </a:t>
            </a:r>
            <a:r>
              <a:rPr lang="en-US" sz="1800" dirty="0"/>
              <a:t>LANs connected </a:t>
            </a:r>
            <a:r>
              <a:rPr lang="en-US" sz="1800" dirty="0" smtClean="0"/>
              <a:t>together </a:t>
            </a:r>
            <a:r>
              <a:rPr lang="en-US" sz="1800" dirty="0"/>
              <a:t>(LAN-LAN) </a:t>
            </a:r>
          </a:p>
          <a:p>
            <a:pPr lvl="1"/>
            <a:r>
              <a:rPr lang="en-US" sz="1800" dirty="0"/>
              <a:t>A LAN connected to a WAN (LAN-WAN) </a:t>
            </a:r>
          </a:p>
          <a:p>
            <a:pPr lvl="1"/>
            <a:r>
              <a:rPr lang="en-US" sz="1800" dirty="0" smtClean="0"/>
              <a:t>Two </a:t>
            </a:r>
            <a:r>
              <a:rPr lang="en-US" sz="1800" dirty="0"/>
              <a:t>LANs connected </a:t>
            </a:r>
            <a:r>
              <a:rPr lang="en-US" sz="1800" dirty="0" smtClean="0"/>
              <a:t>through </a:t>
            </a:r>
            <a:r>
              <a:rPr lang="en-US" sz="1800" dirty="0"/>
              <a:t>a WAN (LAN-WAN-LAN) </a:t>
            </a:r>
          </a:p>
          <a:p>
            <a:pPr marL="0" indent="0">
              <a:buNone/>
            </a:pPr>
            <a:endParaRPr lang="en-US" sz="2000" dirty="0" smtClean="0"/>
          </a:p>
          <a:p>
            <a:pPr marL="0" indent="0">
              <a:buNone/>
            </a:pPr>
            <a:r>
              <a:rPr lang="en-US" sz="2000" dirty="0" smtClean="0"/>
              <a:t>Various </a:t>
            </a:r>
            <a:r>
              <a:rPr lang="en-US" sz="2000" dirty="0"/>
              <a:t>internetworking devices such as </a:t>
            </a:r>
            <a:r>
              <a:rPr lang="en-US" sz="2000" smtClean="0"/>
              <a:t>repeaters, hubs</a:t>
            </a:r>
            <a:r>
              <a:rPr lang="en-US" sz="2000" dirty="0" smtClean="0"/>
              <a:t>, </a:t>
            </a:r>
            <a:r>
              <a:rPr lang="en-US" sz="2000" dirty="0"/>
              <a:t>bridges, switches, routers and gateways </a:t>
            </a:r>
            <a:r>
              <a:rPr lang="en-US" sz="2000" dirty="0" smtClean="0"/>
              <a:t> are </a:t>
            </a:r>
            <a:r>
              <a:rPr lang="en-US" sz="2000" dirty="0"/>
              <a:t>required to link them </a:t>
            </a:r>
            <a:r>
              <a:rPr lang="en-US" sz="2000" dirty="0" smtClean="0"/>
              <a:t>together</a:t>
            </a:r>
            <a:r>
              <a:rPr lang="en-US" sz="2000" dirty="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96DE59DF-2DAF-48E4-A07C-B2DD31245B88}" type="slidenum">
              <a:rPr lang="en-US"/>
              <a:pPr/>
              <a:t>5</a:t>
            </a:fld>
            <a:endParaRPr lang="en-US"/>
          </a:p>
        </p:txBody>
      </p:sp>
      <p:sp>
        <p:nvSpPr>
          <p:cNvPr id="77826" name="Rectangle 2"/>
          <p:cNvSpPr>
            <a:spLocks noGrp="1" noChangeArrowheads="1"/>
          </p:cNvSpPr>
          <p:nvPr>
            <p:ph type="title"/>
          </p:nvPr>
        </p:nvSpPr>
        <p:spPr/>
        <p:txBody>
          <a:bodyPr/>
          <a:lstStyle/>
          <a:p>
            <a:r>
              <a:rPr lang="en-US"/>
              <a:t>Repeaters</a:t>
            </a:r>
          </a:p>
        </p:txBody>
      </p:sp>
      <p:sp>
        <p:nvSpPr>
          <p:cNvPr id="77827" name="Rectangle 3"/>
          <p:cNvSpPr>
            <a:spLocks noGrp="1" noChangeArrowheads="1"/>
          </p:cNvSpPr>
          <p:nvPr>
            <p:ph type="body" sz="half" idx="1"/>
          </p:nvPr>
        </p:nvSpPr>
        <p:spPr>
          <a:xfrm>
            <a:off x="457200" y="1371600"/>
            <a:ext cx="6019800" cy="4911725"/>
          </a:xfrm>
        </p:spPr>
        <p:txBody>
          <a:bodyPr/>
          <a:lstStyle/>
          <a:p>
            <a:r>
              <a:rPr lang="en-US" sz="2000" dirty="0" smtClean="0"/>
              <a:t>Repeater is a powerful network device which is used to increase the length of the network by eliminating the effect of attenuation on the signal.</a:t>
            </a:r>
          </a:p>
          <a:p>
            <a:r>
              <a:rPr lang="en-US" sz="2000" dirty="0"/>
              <a:t>A single Ethernet segment can have a </a:t>
            </a:r>
            <a:r>
              <a:rPr lang="en-US" sz="2000" dirty="0" smtClean="0"/>
              <a:t>maximum </a:t>
            </a:r>
            <a:r>
              <a:rPr lang="en-US" sz="2000" dirty="0"/>
              <a:t>length of 500 meters with a maximum of </a:t>
            </a:r>
            <a:r>
              <a:rPr lang="en-US" sz="2000" dirty="0" smtClean="0"/>
              <a:t>100 stations. To extend </a:t>
            </a:r>
            <a:r>
              <a:rPr lang="en-US" sz="2000" dirty="0"/>
              <a:t>the length of the network, a </a:t>
            </a:r>
            <a:r>
              <a:rPr lang="en-US" sz="2000" dirty="0" smtClean="0"/>
              <a:t>repeater may </a:t>
            </a:r>
            <a:r>
              <a:rPr lang="en-US" sz="2000" dirty="0"/>
              <a:t>be used</a:t>
            </a:r>
          </a:p>
          <a:p>
            <a:r>
              <a:rPr lang="en-US" sz="2000" dirty="0" smtClean="0"/>
              <a:t>The purpose of the Ethernet repeater is to carry signal from one Ethernet cable and take it to the other cable without attenuation or loss of signal strength. </a:t>
            </a:r>
          </a:p>
          <a:p>
            <a:r>
              <a:rPr lang="en-US" sz="2000" dirty="0" smtClean="0"/>
              <a:t>A repeater exists as the first layer of the OSI layer that is physical layer. </a:t>
            </a:r>
          </a:p>
          <a:p>
            <a:r>
              <a:rPr lang="en-US" sz="2000" dirty="0" smtClean="0"/>
              <a:t>Repeaters require a small amount of time to regenerate the signal. This can cause a propagation delay.</a:t>
            </a:r>
            <a:endParaRPr lang="en-US" sz="2000" dirty="0"/>
          </a:p>
        </p:txBody>
      </p:sp>
      <p:pic>
        <p:nvPicPr>
          <p:cNvPr id="77829" name="Picture 5" descr="cisco153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208713" y="1487488"/>
            <a:ext cx="2590800" cy="1619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81690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EAA2508-C66F-40B0-8D27-2519262BA1B9}" type="slidenum">
              <a:rPr lang="en-US"/>
              <a:pPr/>
              <a:t>6</a:t>
            </a:fld>
            <a:endParaRPr lang="en-US"/>
          </a:p>
        </p:txBody>
      </p:sp>
      <p:sp>
        <p:nvSpPr>
          <p:cNvPr id="80898" name="Rectangle 2"/>
          <p:cNvSpPr>
            <a:spLocks noGrp="1" noChangeArrowheads="1"/>
          </p:cNvSpPr>
          <p:nvPr>
            <p:ph type="title"/>
          </p:nvPr>
        </p:nvSpPr>
        <p:spPr>
          <a:xfrm>
            <a:off x="1046163" y="214313"/>
            <a:ext cx="7793037" cy="623887"/>
          </a:xfrm>
        </p:spPr>
        <p:txBody>
          <a:bodyPr/>
          <a:lstStyle/>
          <a:p>
            <a:r>
              <a:rPr lang="en-US" dirty="0"/>
              <a:t>Repeaters</a:t>
            </a:r>
          </a:p>
        </p:txBody>
      </p:sp>
      <p:pic>
        <p:nvPicPr>
          <p:cNvPr id="809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696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FFC2A185-6147-45D1-A9CF-43AD1FFAC383}" type="slidenum">
              <a:rPr lang="en-US"/>
              <a:pPr/>
              <a:t>7</a:t>
            </a:fld>
            <a:endParaRPr lang="en-US"/>
          </a:p>
        </p:txBody>
      </p:sp>
      <p:sp>
        <p:nvSpPr>
          <p:cNvPr id="82946" name="Rectangle 2"/>
          <p:cNvSpPr>
            <a:spLocks noGrp="1" noChangeArrowheads="1"/>
          </p:cNvSpPr>
          <p:nvPr>
            <p:ph type="title"/>
          </p:nvPr>
        </p:nvSpPr>
        <p:spPr/>
        <p:txBody>
          <a:bodyPr/>
          <a:lstStyle/>
          <a:p>
            <a:r>
              <a:rPr lang="en-US"/>
              <a:t>Hub</a:t>
            </a:r>
          </a:p>
        </p:txBody>
      </p:sp>
      <p:sp>
        <p:nvSpPr>
          <p:cNvPr id="82947" name="Rectangle 3"/>
          <p:cNvSpPr>
            <a:spLocks noGrp="1" noChangeArrowheads="1"/>
          </p:cNvSpPr>
          <p:nvPr>
            <p:ph type="body" sz="half" idx="1"/>
          </p:nvPr>
        </p:nvSpPr>
        <p:spPr>
          <a:xfrm>
            <a:off x="381000" y="1295400"/>
            <a:ext cx="4800600" cy="4530725"/>
          </a:xfrm>
        </p:spPr>
        <p:txBody>
          <a:bodyPr/>
          <a:lstStyle/>
          <a:p>
            <a:r>
              <a:rPr lang="en-US" sz="2400" dirty="0"/>
              <a:t>Multi-port repeaters with 4 to 24 ports </a:t>
            </a:r>
            <a:r>
              <a:rPr lang="en-US" sz="2400" dirty="0">
                <a:solidFill>
                  <a:schemeClr val="bg2"/>
                </a:solidFill>
              </a:rPr>
              <a:t>(typical repeater usually has 2 ports)</a:t>
            </a:r>
          </a:p>
          <a:p>
            <a:r>
              <a:rPr lang="en-US" sz="2400" dirty="0">
                <a:solidFill>
                  <a:schemeClr val="tx1"/>
                </a:solidFill>
              </a:rPr>
              <a:t>It repeats what it receives on one port to all other ports, including the port on which the signal was received, so that the transmitting device may monitor and recover from </a:t>
            </a:r>
            <a:r>
              <a:rPr lang="en-US" sz="2400" dirty="0" smtClean="0">
                <a:solidFill>
                  <a:schemeClr val="tx1"/>
                </a:solidFill>
              </a:rPr>
              <a:t>collisions.</a:t>
            </a:r>
            <a:endParaRPr lang="en-US" sz="2400" dirty="0"/>
          </a:p>
          <a:p>
            <a:r>
              <a:rPr lang="en-US" sz="2400" dirty="0"/>
              <a:t>Converts the network to </a:t>
            </a:r>
            <a:r>
              <a:rPr lang="en-US" sz="2400" dirty="0">
                <a:solidFill>
                  <a:srgbClr val="660033"/>
                </a:solidFill>
              </a:rPr>
              <a:t>Star topology</a:t>
            </a:r>
          </a:p>
          <a:p>
            <a:r>
              <a:rPr lang="en-US" sz="2400" dirty="0"/>
              <a:t>Commonly used in </a:t>
            </a:r>
            <a:r>
              <a:rPr lang="en-US" sz="2400" dirty="0">
                <a:solidFill>
                  <a:schemeClr val="tx2"/>
                </a:solidFill>
              </a:rPr>
              <a:t>10Base-T</a:t>
            </a:r>
            <a:r>
              <a:rPr lang="en-US" sz="2400" dirty="0"/>
              <a:t> and </a:t>
            </a:r>
            <a:r>
              <a:rPr lang="en-US" sz="2400" dirty="0">
                <a:solidFill>
                  <a:schemeClr val="tx2"/>
                </a:solidFill>
              </a:rPr>
              <a:t>100Base-T</a:t>
            </a:r>
            <a:r>
              <a:rPr lang="en-US" sz="2400" dirty="0"/>
              <a:t> networks</a:t>
            </a:r>
          </a:p>
          <a:p>
            <a:endParaRPr lang="en-US" sz="2800" dirty="0"/>
          </a:p>
          <a:p>
            <a:endParaRPr lang="en-US" sz="2800" dirty="0"/>
          </a:p>
        </p:txBody>
      </p:sp>
      <p:pic>
        <p:nvPicPr>
          <p:cNvPr id="82949" name="Picture 5" descr="5_1_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6349" t="8571" r="6349" b="4285"/>
          <a:stretch>
            <a:fillRect/>
          </a:stretch>
        </p:blipFill>
        <p:spPr>
          <a:xfrm>
            <a:off x="5715000" y="1447800"/>
            <a:ext cx="2209800" cy="1524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9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200400"/>
            <a:ext cx="3124200" cy="2447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BEF2364-0F78-4A58-B492-044111BDA84E}" type="slidenum">
              <a:rPr lang="en-US"/>
              <a:pPr/>
              <a:t>8</a:t>
            </a:fld>
            <a:endParaRPr lang="en-US"/>
          </a:p>
        </p:txBody>
      </p:sp>
      <p:sp>
        <p:nvSpPr>
          <p:cNvPr id="84994" name="Rectangle 2"/>
          <p:cNvSpPr>
            <a:spLocks noGrp="1" noChangeArrowheads="1"/>
          </p:cNvSpPr>
          <p:nvPr>
            <p:ph type="title"/>
          </p:nvPr>
        </p:nvSpPr>
        <p:spPr/>
        <p:txBody>
          <a:bodyPr/>
          <a:lstStyle/>
          <a:p>
            <a:r>
              <a:rPr lang="en-US"/>
              <a:t>Hub Types</a:t>
            </a:r>
          </a:p>
        </p:txBody>
      </p:sp>
      <p:sp>
        <p:nvSpPr>
          <p:cNvPr id="84995" name="Rectangle 3"/>
          <p:cNvSpPr>
            <a:spLocks noGrp="1" noChangeArrowheads="1"/>
          </p:cNvSpPr>
          <p:nvPr>
            <p:ph type="body" idx="1"/>
          </p:nvPr>
        </p:nvSpPr>
        <p:spPr>
          <a:xfrm>
            <a:off x="609600" y="1066800"/>
            <a:ext cx="8229600" cy="4987925"/>
          </a:xfrm>
        </p:spPr>
        <p:txBody>
          <a:bodyPr/>
          <a:lstStyle/>
          <a:p>
            <a:pPr>
              <a:lnSpc>
                <a:spcPct val="90000"/>
              </a:lnSpc>
            </a:pPr>
            <a:r>
              <a:rPr lang="en-US" sz="2800" dirty="0">
                <a:solidFill>
                  <a:srgbClr val="000099"/>
                </a:solidFill>
              </a:rPr>
              <a:t>Passive</a:t>
            </a:r>
          </a:p>
          <a:p>
            <a:pPr lvl="1">
              <a:lnSpc>
                <a:spcPct val="90000"/>
              </a:lnSpc>
            </a:pPr>
            <a:r>
              <a:rPr lang="en-US" sz="2400" dirty="0"/>
              <a:t>Serves as a physical connection point only</a:t>
            </a:r>
          </a:p>
          <a:p>
            <a:pPr lvl="1">
              <a:lnSpc>
                <a:spcPct val="90000"/>
              </a:lnSpc>
            </a:pPr>
            <a:r>
              <a:rPr lang="en-US" sz="2400" dirty="0"/>
              <a:t>Does not manipulate or view the traffic </a:t>
            </a:r>
          </a:p>
          <a:p>
            <a:pPr lvl="1">
              <a:lnSpc>
                <a:spcPct val="90000"/>
              </a:lnSpc>
            </a:pPr>
            <a:r>
              <a:rPr lang="en-US" sz="2400" dirty="0"/>
              <a:t>Does not boost or clean the signal. </a:t>
            </a:r>
          </a:p>
          <a:p>
            <a:pPr lvl="1">
              <a:lnSpc>
                <a:spcPct val="90000"/>
              </a:lnSpc>
            </a:pPr>
            <a:r>
              <a:rPr lang="en-US" sz="2400" dirty="0"/>
              <a:t>Used only to share the physical media</a:t>
            </a:r>
          </a:p>
          <a:p>
            <a:pPr lvl="1">
              <a:lnSpc>
                <a:spcPct val="90000"/>
              </a:lnSpc>
            </a:pPr>
            <a:r>
              <a:rPr lang="en-US" sz="2400" dirty="0"/>
              <a:t>Does not need electrical power </a:t>
            </a:r>
          </a:p>
          <a:p>
            <a:pPr>
              <a:lnSpc>
                <a:spcPct val="90000"/>
              </a:lnSpc>
            </a:pPr>
            <a:r>
              <a:rPr lang="en-US" sz="2800" dirty="0">
                <a:solidFill>
                  <a:srgbClr val="000099"/>
                </a:solidFill>
              </a:rPr>
              <a:t>Active</a:t>
            </a:r>
          </a:p>
          <a:p>
            <a:pPr lvl="1">
              <a:lnSpc>
                <a:spcPct val="90000"/>
              </a:lnSpc>
            </a:pPr>
            <a:r>
              <a:rPr lang="en-US" sz="2400" dirty="0"/>
              <a:t>Needs electrical power to amplify signal</a:t>
            </a:r>
          </a:p>
          <a:p>
            <a:pPr>
              <a:lnSpc>
                <a:spcPct val="90000"/>
              </a:lnSpc>
            </a:pPr>
            <a:r>
              <a:rPr lang="en-US" sz="2800" dirty="0">
                <a:solidFill>
                  <a:srgbClr val="000099"/>
                </a:solidFill>
              </a:rPr>
              <a:t>Intelligent Hub /Smart Hub</a:t>
            </a:r>
          </a:p>
          <a:p>
            <a:pPr lvl="1">
              <a:lnSpc>
                <a:spcPct val="90000"/>
              </a:lnSpc>
            </a:pPr>
            <a:r>
              <a:rPr lang="en-US" sz="2400" dirty="0"/>
              <a:t>Contain Microprocessor chips and diagnostic capabilities</a:t>
            </a:r>
          </a:p>
          <a:p>
            <a:pPr lvl="1">
              <a:lnSpc>
                <a:spcPct val="90000"/>
              </a:lnSpc>
            </a:pPr>
            <a:r>
              <a:rPr lang="en-US" sz="2400" dirty="0" smtClean="0"/>
              <a:t>Enables an administrator to monitor the traffic passing through the hub and to configure each port in the hub. </a:t>
            </a:r>
          </a:p>
          <a:p>
            <a:pPr lvl="1">
              <a:lnSpc>
                <a:spcPct val="90000"/>
              </a:lnSpc>
            </a:pPr>
            <a:r>
              <a:rPr lang="en-US" sz="2400" dirty="0" smtClean="0"/>
              <a:t>Expensive </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7"/>
          <p:cNvSpPr>
            <a:spLocks noGrp="1"/>
          </p:cNvSpPr>
          <p:nvPr>
            <p:ph type="sldNum" sz="quarter" idx="12"/>
          </p:nvPr>
        </p:nvSpPr>
        <p:spPr/>
        <p:txBody>
          <a:bodyPr/>
          <a:lstStyle/>
          <a:p>
            <a:fld id="{827E774E-AF08-436A-BD8B-8DD424165C8B}" type="slidenum">
              <a:rPr lang="en-US"/>
              <a:pPr/>
              <a:t>9</a:t>
            </a:fld>
            <a:endParaRPr lang="en-US"/>
          </a:p>
        </p:txBody>
      </p:sp>
      <p:sp>
        <p:nvSpPr>
          <p:cNvPr id="86018" name="Rectangle 2"/>
          <p:cNvSpPr>
            <a:spLocks noGrp="1" noChangeArrowheads="1"/>
          </p:cNvSpPr>
          <p:nvPr>
            <p:ph type="title"/>
          </p:nvPr>
        </p:nvSpPr>
        <p:spPr/>
        <p:txBody>
          <a:bodyPr/>
          <a:lstStyle/>
          <a:p>
            <a:r>
              <a:rPr lang="en-US"/>
              <a:t>Bridges</a:t>
            </a:r>
          </a:p>
        </p:txBody>
      </p:sp>
      <p:sp>
        <p:nvSpPr>
          <p:cNvPr id="86019" name="Rectangle 3"/>
          <p:cNvSpPr>
            <a:spLocks noGrp="1" noChangeArrowheads="1"/>
          </p:cNvSpPr>
          <p:nvPr>
            <p:ph type="body" sz="half" idx="1"/>
          </p:nvPr>
        </p:nvSpPr>
        <p:spPr>
          <a:xfrm>
            <a:off x="10635" y="1371600"/>
            <a:ext cx="6186502" cy="4911725"/>
          </a:xfrm>
        </p:spPr>
        <p:txBody>
          <a:bodyPr/>
          <a:lstStyle/>
          <a:p>
            <a:r>
              <a:rPr lang="en-US" sz="2200" dirty="0"/>
              <a:t>The device that can be used to </a:t>
            </a:r>
            <a:r>
              <a:rPr lang="en-US" sz="2200" dirty="0" smtClean="0"/>
              <a:t>interconnect two separate </a:t>
            </a:r>
            <a:r>
              <a:rPr lang="en-US" sz="2200" dirty="0"/>
              <a:t>LANs is known as </a:t>
            </a:r>
            <a:r>
              <a:rPr lang="en-US" sz="2200" dirty="0" smtClean="0"/>
              <a:t>a bridge.</a:t>
            </a:r>
            <a:endParaRPr lang="en-US" sz="2200" dirty="0"/>
          </a:p>
          <a:p>
            <a:r>
              <a:rPr lang="en-US" sz="2200" dirty="0" smtClean="0"/>
              <a:t>It is commonly </a:t>
            </a:r>
            <a:r>
              <a:rPr lang="en-US" sz="2200" dirty="0"/>
              <a:t>used to connect two similar or dissimilar </a:t>
            </a:r>
            <a:r>
              <a:rPr lang="en-US" sz="2200" dirty="0" smtClean="0"/>
              <a:t>LANs. </a:t>
            </a:r>
            <a:endParaRPr lang="en-US" sz="2200" dirty="0"/>
          </a:p>
          <a:p>
            <a:r>
              <a:rPr lang="en-US" sz="2400" dirty="0" smtClean="0"/>
              <a:t>Operates in both the PHYSICAL and the data link layer.</a:t>
            </a:r>
          </a:p>
          <a:p>
            <a:r>
              <a:rPr lang="en-US" sz="2400" dirty="0" smtClean="0"/>
              <a:t>As a PHYSICAL layer device, it regenerates the signal it receives.</a:t>
            </a:r>
          </a:p>
          <a:p>
            <a:r>
              <a:rPr lang="en-US" sz="2400" dirty="0" smtClean="0"/>
              <a:t>As a data link layer device, the bridge can check the PHYSICAL/MAC addresses (source and destination) contained in the frame.</a:t>
            </a:r>
          </a:p>
        </p:txBody>
      </p:sp>
      <p:pic>
        <p:nvPicPr>
          <p:cNvPr id="86023" name="Picture 7" descr="bridge_2"/>
          <p:cNvPicPr>
            <a:picLocks noGrp="1" noChangeAspect="1" noChangeArrowheads="1"/>
          </p:cNvPicPr>
          <p:nvPr>
            <p:ph sz="quarter" idx="2"/>
          </p:nvPr>
        </p:nvPicPr>
        <p:blipFill>
          <a:blip r:embed="rId2" cstate="print">
            <a:extLst>
              <a:ext uri="{28A0092B-C50C-407E-A947-70E740481C1C}">
                <a14:useLocalDpi xmlns:a14="http://schemas.microsoft.com/office/drawing/2010/main" val="0"/>
              </a:ext>
            </a:extLst>
          </a:blip>
          <a:srcRect/>
          <a:stretch>
            <a:fillRect/>
          </a:stretch>
        </p:blipFill>
        <p:spPr>
          <a:xfrm>
            <a:off x="6477000" y="3429000"/>
            <a:ext cx="2362200" cy="1828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6027" name="Picture 11" descr="Bridge"/>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6096000" y="1143000"/>
            <a:ext cx="2819400" cy="1981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Sylfaen"/>
        <a:ea typeface=""/>
        <a:cs typeface=""/>
      </a:majorFont>
      <a:minorFont>
        <a:latin typeface="Sylfae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2644</TotalTime>
  <Words>1892</Words>
  <Application>Microsoft Office PowerPoint</Application>
  <PresentationFormat>On-screen Show (4:3)</PresentationFormat>
  <Paragraphs>202</Paragraphs>
  <Slides>30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Sylfaen</vt:lpstr>
      <vt:lpstr>Tahoma</vt:lpstr>
      <vt:lpstr>Times New Roman</vt:lpstr>
      <vt:lpstr>Wingdings</vt:lpstr>
      <vt:lpstr>Blends</vt:lpstr>
      <vt:lpstr>LAN Devices </vt:lpstr>
      <vt:lpstr>Network Interface Card</vt:lpstr>
      <vt:lpstr>PowerPoint Presentation</vt:lpstr>
      <vt:lpstr>Network Devices</vt:lpstr>
      <vt:lpstr>Repeaters</vt:lpstr>
      <vt:lpstr>Repeaters</vt:lpstr>
      <vt:lpstr>Hub</vt:lpstr>
      <vt:lpstr>Hub Types</vt:lpstr>
      <vt:lpstr>Bridges</vt:lpstr>
      <vt:lpstr>PowerPoint Presentation</vt:lpstr>
      <vt:lpstr>How Bridges Work?</vt:lpstr>
      <vt:lpstr>PowerPoint Presentation</vt:lpstr>
      <vt:lpstr>The Frame is Flooded Across the Network </vt:lpstr>
      <vt:lpstr>Switches</vt:lpstr>
      <vt:lpstr>Functions of Switch</vt:lpstr>
      <vt:lpstr>Functions of Switch</vt:lpstr>
      <vt:lpstr>Switching Table</vt:lpstr>
      <vt:lpstr>Advantages of Switch</vt:lpstr>
      <vt:lpstr>Router</vt:lpstr>
      <vt:lpstr>Components of Router</vt:lpstr>
      <vt:lpstr>PowerPoint Presentation</vt:lpstr>
      <vt:lpstr>PowerPoint Presentation</vt:lpstr>
      <vt:lpstr>Gateway</vt:lpstr>
      <vt:lpstr>PowerPoint Presentation</vt:lpstr>
      <vt:lpstr>Ping</vt:lpstr>
      <vt:lpstr>Traceroute</vt:lpstr>
      <vt:lpstr>IP Address and Host Name</vt:lpstr>
      <vt:lpstr>MAC Address</vt:lpstr>
      <vt:lpstr>Port</vt:lpstr>
      <vt:lpstr>DNS Server</vt:lpstr>
    </vt:vector>
  </TitlesOfParts>
  <Company>buet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pavel</dc:creator>
  <cp:lastModifiedBy>Masudur Rahman Shrabon</cp:lastModifiedBy>
  <cp:revision>141</cp:revision>
  <dcterms:created xsi:type="dcterms:W3CDTF">1998-01-01T01:17:23Z</dcterms:created>
  <dcterms:modified xsi:type="dcterms:W3CDTF">2020-12-24T06:24:17Z</dcterms:modified>
</cp:coreProperties>
</file>