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23563C-E737-4597-8EE2-CDF17E6398A9}" type="datetimeFigureOut">
              <a:rPr lang="en-US" smtClean="0"/>
              <a:pPr/>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CEBF0-7B2A-4CC3-B294-73CBD87167E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23563C-E737-4597-8EE2-CDF17E6398A9}" type="datetimeFigureOut">
              <a:rPr lang="en-US" smtClean="0"/>
              <a:pPr/>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CEBF0-7B2A-4CC3-B294-73CBD87167E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23563C-E737-4597-8EE2-CDF17E6398A9}" type="datetimeFigureOut">
              <a:rPr lang="en-US" smtClean="0"/>
              <a:pPr/>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CEBF0-7B2A-4CC3-B294-73CBD87167E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23563C-E737-4597-8EE2-CDF17E6398A9}" type="datetimeFigureOut">
              <a:rPr lang="en-US" smtClean="0"/>
              <a:pPr/>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CEBF0-7B2A-4CC3-B294-73CBD87167E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23563C-E737-4597-8EE2-CDF17E6398A9}" type="datetimeFigureOut">
              <a:rPr lang="en-US" smtClean="0"/>
              <a:pPr/>
              <a:t>8/9/2020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8CEBF0-7B2A-4CC3-B294-73CBD87167E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23563C-E737-4597-8EE2-CDF17E6398A9}" type="datetimeFigureOut">
              <a:rPr lang="en-US" smtClean="0"/>
              <a:pPr/>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8CEBF0-7B2A-4CC3-B294-73CBD87167E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23563C-E737-4597-8EE2-CDF17E6398A9}" type="datetimeFigureOut">
              <a:rPr lang="en-US" smtClean="0"/>
              <a:pPr/>
              <a:t>8/9/2020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8CEBF0-7B2A-4CC3-B294-73CBD87167E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23563C-E737-4597-8EE2-CDF17E6398A9}" type="datetimeFigureOut">
              <a:rPr lang="en-US" smtClean="0"/>
              <a:pPr/>
              <a:t>8/9/2020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8CEBF0-7B2A-4CC3-B294-73CBD87167E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23563C-E737-4597-8EE2-CDF17E6398A9}" type="datetimeFigureOut">
              <a:rPr lang="en-US" smtClean="0"/>
              <a:pPr/>
              <a:t>8/9/2020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8CEBF0-7B2A-4CC3-B294-73CBD87167E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23563C-E737-4597-8EE2-CDF17E6398A9}" type="datetimeFigureOut">
              <a:rPr lang="en-US" smtClean="0"/>
              <a:pPr/>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8CEBF0-7B2A-4CC3-B294-73CBD87167E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23563C-E737-4597-8EE2-CDF17E6398A9}" type="datetimeFigureOut">
              <a:rPr lang="en-US" smtClean="0"/>
              <a:pPr/>
              <a:t>8/9/2020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8CEBF0-7B2A-4CC3-B294-73CBD87167E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23563C-E737-4597-8EE2-CDF17E6398A9}" type="datetimeFigureOut">
              <a:rPr lang="en-US" smtClean="0"/>
              <a:pPr/>
              <a:t>8/9/2020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8CEBF0-7B2A-4CC3-B294-73CBD87167E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Purchasing_power" TargetMode="External"/><Relationship Id="rId7" Type="http://schemas.openxmlformats.org/officeDocument/2006/relationships/hyperlink" Target="https://en.wikipedia.org/wiki/Consumer_price_index" TargetMode="External"/><Relationship Id="rId2" Type="http://schemas.openxmlformats.org/officeDocument/2006/relationships/hyperlink" Target="https://en.wikipedia.org/wiki/General_price_level" TargetMode="External"/><Relationship Id="rId1" Type="http://schemas.openxmlformats.org/officeDocument/2006/relationships/slideLayout" Target="../slideLayouts/slideLayout1.xml"/><Relationship Id="rId6" Type="http://schemas.openxmlformats.org/officeDocument/2006/relationships/hyperlink" Target="https://en.wikipedia.org/wiki/Price_index" TargetMode="External"/><Relationship Id="rId5" Type="http://schemas.openxmlformats.org/officeDocument/2006/relationships/hyperlink" Target="https://en.wikipedia.org/wiki/Deflation" TargetMode="External"/><Relationship Id="rId4" Type="http://schemas.openxmlformats.org/officeDocument/2006/relationships/hyperlink" Target="https://en.wikipedia.org/wiki/Real_versus_nominal_value_(economic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nvestopedia.com/terms/d/deflation.asp" TargetMode="External"/><Relationship Id="rId2" Type="http://schemas.openxmlformats.org/officeDocument/2006/relationships/hyperlink" Target="https://www.investopedia.com/terms/i/inflation.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V="1">
            <a:off x="685800" y="609599"/>
            <a:ext cx="7772400" cy="380999"/>
          </a:xfrm>
        </p:spPr>
        <p:txBody>
          <a:bodyPr>
            <a:normAutofit fontScale="90000"/>
          </a:bodyPr>
          <a:lstStyle/>
          <a:p>
            <a:endParaRPr lang="en-US" dirty="0"/>
          </a:p>
        </p:txBody>
      </p:sp>
      <p:sp>
        <p:nvSpPr>
          <p:cNvPr id="3" name="Subtitle 2"/>
          <p:cNvSpPr>
            <a:spLocks noGrp="1"/>
          </p:cNvSpPr>
          <p:nvPr>
            <p:ph type="subTitle" idx="1"/>
          </p:nvPr>
        </p:nvSpPr>
        <p:spPr>
          <a:xfrm>
            <a:off x="0" y="1143000"/>
            <a:ext cx="8610600" cy="5105400"/>
          </a:xfrm>
        </p:spPr>
        <p:txBody>
          <a:bodyPr>
            <a:noAutofit/>
          </a:bodyPr>
          <a:lstStyle/>
          <a:p>
            <a:r>
              <a:rPr lang="en-US" sz="2800" b="1" i="1" dirty="0">
                <a:solidFill>
                  <a:schemeClr val="tx1"/>
                </a:solidFill>
                <a:latin typeface="Times New Roman" pitchFamily="18" charset="0"/>
                <a:cs typeface="Times New Roman" pitchFamily="18" charset="0"/>
              </a:rPr>
              <a:t> </a:t>
            </a:r>
            <a:r>
              <a:rPr lang="en-US" sz="2800" b="1" i="1" dirty="0" smtClean="0">
                <a:solidFill>
                  <a:schemeClr val="tx1"/>
                </a:solidFill>
                <a:latin typeface="Times New Roman" pitchFamily="18" charset="0"/>
                <a:cs typeface="Times New Roman" pitchFamily="18" charset="0"/>
              </a:rPr>
              <a:t>I</a:t>
            </a:r>
            <a:r>
              <a:rPr lang="en-US" sz="2800" b="1" dirty="0" smtClean="0">
                <a:solidFill>
                  <a:schemeClr val="tx1"/>
                </a:solidFill>
                <a:latin typeface="Times New Roman" pitchFamily="18" charset="0"/>
                <a:cs typeface="Times New Roman" pitchFamily="18" charset="0"/>
              </a:rPr>
              <a:t>nflation</a:t>
            </a:r>
            <a:r>
              <a:rPr lang="en-US" sz="2800" dirty="0" smtClean="0">
                <a:solidFill>
                  <a:schemeClr val="tx1"/>
                </a:solidFill>
                <a:latin typeface="Times New Roman" pitchFamily="18" charset="0"/>
                <a:cs typeface="Times New Roman" pitchFamily="18" charset="0"/>
              </a:rPr>
              <a:t> is a sustained increase in the </a:t>
            </a:r>
            <a:r>
              <a:rPr lang="en-US" sz="2800" dirty="0" smtClean="0">
                <a:solidFill>
                  <a:schemeClr val="tx1"/>
                </a:solidFill>
                <a:latin typeface="Times New Roman" pitchFamily="18" charset="0"/>
                <a:cs typeface="Times New Roman" pitchFamily="18" charset="0"/>
                <a:hlinkClick r:id="rId2" tooltip="General price level"/>
              </a:rPr>
              <a:t>general price level</a:t>
            </a:r>
            <a:r>
              <a:rPr lang="en-US" sz="2800" dirty="0" smtClean="0">
                <a:solidFill>
                  <a:schemeClr val="tx1"/>
                </a:solidFill>
                <a:latin typeface="Times New Roman" pitchFamily="18" charset="0"/>
                <a:cs typeface="Times New Roman" pitchFamily="18" charset="0"/>
              </a:rPr>
              <a:t> of goods and services in an economy over a period of </a:t>
            </a:r>
            <a:r>
              <a:rPr lang="en-US" sz="2800" dirty="0" smtClean="0">
                <a:solidFill>
                  <a:schemeClr val="tx1"/>
                </a:solidFill>
                <a:latin typeface="Times New Roman" pitchFamily="18" charset="0"/>
                <a:cs typeface="Times New Roman" pitchFamily="18" charset="0"/>
              </a:rPr>
              <a:t>time. When </a:t>
            </a:r>
            <a:r>
              <a:rPr lang="en-US" sz="2800" dirty="0" smtClean="0">
                <a:solidFill>
                  <a:schemeClr val="tx1"/>
                </a:solidFill>
                <a:latin typeface="Times New Roman" pitchFamily="18" charset="0"/>
                <a:cs typeface="Times New Roman" pitchFamily="18" charset="0"/>
              </a:rPr>
              <a:t>the general price level rises, each unit of currency buys fewer goods and services; consequently, inflation reflects a reduction in the </a:t>
            </a:r>
            <a:r>
              <a:rPr lang="en-US" sz="2800" dirty="0" smtClean="0">
                <a:solidFill>
                  <a:schemeClr val="tx1"/>
                </a:solidFill>
                <a:latin typeface="Times New Roman" pitchFamily="18" charset="0"/>
                <a:cs typeface="Times New Roman" pitchFamily="18" charset="0"/>
                <a:hlinkClick r:id="rId3" tooltip="Purchasing power"/>
              </a:rPr>
              <a:t>purchasing power</a:t>
            </a:r>
            <a:r>
              <a:rPr lang="en-US" sz="2800" dirty="0" smtClean="0">
                <a:solidFill>
                  <a:schemeClr val="tx1"/>
                </a:solidFill>
                <a:latin typeface="Times New Roman" pitchFamily="18" charset="0"/>
                <a:cs typeface="Times New Roman" pitchFamily="18" charset="0"/>
              </a:rPr>
              <a:t> per unit of money – a loss of </a:t>
            </a:r>
            <a:r>
              <a:rPr lang="en-US" sz="2800" dirty="0" smtClean="0">
                <a:solidFill>
                  <a:schemeClr val="tx1"/>
                </a:solidFill>
                <a:latin typeface="Times New Roman" pitchFamily="18" charset="0"/>
                <a:cs typeface="Times New Roman" pitchFamily="18" charset="0"/>
                <a:hlinkClick r:id="rId4" tooltip="Real versus nominal value (economics)"/>
              </a:rPr>
              <a:t>real value</a:t>
            </a:r>
            <a:r>
              <a:rPr lang="en-US" sz="2800" dirty="0" smtClean="0">
                <a:solidFill>
                  <a:schemeClr val="tx1"/>
                </a:solidFill>
                <a:latin typeface="Times New Roman" pitchFamily="18" charset="0"/>
                <a:cs typeface="Times New Roman" pitchFamily="18" charset="0"/>
              </a:rPr>
              <a:t> in the medium of exchange and unit of account within the </a:t>
            </a:r>
            <a:r>
              <a:rPr lang="en-US" sz="2800" dirty="0" err="1" smtClean="0">
                <a:solidFill>
                  <a:schemeClr val="tx1"/>
                </a:solidFill>
                <a:latin typeface="Times New Roman" pitchFamily="18" charset="0"/>
                <a:cs typeface="Times New Roman" pitchFamily="18" charset="0"/>
              </a:rPr>
              <a:t>economy.The</a:t>
            </a:r>
            <a:r>
              <a:rPr lang="en-US" sz="2800" dirty="0" smtClean="0">
                <a:solidFill>
                  <a:schemeClr val="tx1"/>
                </a:solidFill>
                <a:latin typeface="Times New Roman" pitchFamily="18" charset="0"/>
                <a:cs typeface="Times New Roman" pitchFamily="18" charset="0"/>
              </a:rPr>
              <a:t> </a:t>
            </a:r>
            <a:r>
              <a:rPr lang="en-US" sz="2800" dirty="0" smtClean="0">
                <a:solidFill>
                  <a:schemeClr val="tx1"/>
                </a:solidFill>
                <a:latin typeface="Times New Roman" pitchFamily="18" charset="0"/>
                <a:cs typeface="Times New Roman" pitchFamily="18" charset="0"/>
              </a:rPr>
              <a:t>opposite of inflation is </a:t>
            </a:r>
            <a:r>
              <a:rPr lang="en-US" sz="2800" dirty="0" smtClean="0">
                <a:solidFill>
                  <a:schemeClr val="tx1"/>
                </a:solidFill>
                <a:latin typeface="Times New Roman" pitchFamily="18" charset="0"/>
                <a:cs typeface="Times New Roman" pitchFamily="18" charset="0"/>
                <a:hlinkClick r:id="rId5" tooltip="Deflation"/>
              </a:rPr>
              <a:t>deflation</a:t>
            </a:r>
            <a:r>
              <a:rPr lang="en-US" sz="2800" dirty="0" smtClean="0">
                <a:solidFill>
                  <a:schemeClr val="tx1"/>
                </a:solidFill>
                <a:latin typeface="Times New Roman" pitchFamily="18" charset="0"/>
                <a:cs typeface="Times New Roman" pitchFamily="18" charset="0"/>
              </a:rPr>
              <a:t>, a sustained decrease in the general price level of goods and services. The common measure of inflation is the </a:t>
            </a:r>
            <a:r>
              <a:rPr lang="en-US" sz="2800" b="1" dirty="0" smtClean="0">
                <a:solidFill>
                  <a:schemeClr val="tx1"/>
                </a:solidFill>
                <a:latin typeface="Times New Roman" pitchFamily="18" charset="0"/>
                <a:cs typeface="Times New Roman" pitchFamily="18" charset="0"/>
              </a:rPr>
              <a:t>inflation rate</a:t>
            </a:r>
            <a:r>
              <a:rPr lang="en-US" sz="2800" dirty="0" smtClean="0">
                <a:solidFill>
                  <a:schemeClr val="tx1"/>
                </a:solidFill>
                <a:latin typeface="Times New Roman" pitchFamily="18" charset="0"/>
                <a:cs typeface="Times New Roman" pitchFamily="18" charset="0"/>
              </a:rPr>
              <a:t>, the annualized percentage change in a general </a:t>
            </a:r>
            <a:r>
              <a:rPr lang="en-US" sz="2800" dirty="0" smtClean="0">
                <a:solidFill>
                  <a:schemeClr val="tx1"/>
                </a:solidFill>
                <a:latin typeface="Times New Roman" pitchFamily="18" charset="0"/>
                <a:cs typeface="Times New Roman" pitchFamily="18" charset="0"/>
                <a:hlinkClick r:id="rId6" tooltip="Price index"/>
              </a:rPr>
              <a:t>price index</a:t>
            </a:r>
            <a:r>
              <a:rPr lang="en-US" sz="2800" dirty="0" smtClean="0">
                <a:solidFill>
                  <a:schemeClr val="tx1"/>
                </a:solidFill>
                <a:latin typeface="Times New Roman" pitchFamily="18" charset="0"/>
                <a:cs typeface="Times New Roman" pitchFamily="18" charset="0"/>
              </a:rPr>
              <a:t>, usually the </a:t>
            </a:r>
            <a:r>
              <a:rPr lang="en-US" sz="2800" dirty="0" smtClean="0">
                <a:solidFill>
                  <a:schemeClr val="tx1"/>
                </a:solidFill>
                <a:latin typeface="Times New Roman" pitchFamily="18" charset="0"/>
                <a:cs typeface="Times New Roman" pitchFamily="18" charset="0"/>
                <a:hlinkClick r:id="rId7" tooltip="Consumer price index"/>
              </a:rPr>
              <a:t>consumer price index</a:t>
            </a:r>
            <a:r>
              <a:rPr lang="en-US" sz="2800" dirty="0" smtClean="0">
                <a:solidFill>
                  <a:schemeClr val="tx1"/>
                </a:solidFill>
                <a:latin typeface="Times New Roman" pitchFamily="18" charset="0"/>
                <a:cs typeface="Times New Roman" pitchFamily="18" charset="0"/>
              </a:rPr>
              <a:t>, over time</a:t>
            </a:r>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ost push inflation.jpg"/>
          <p:cNvPicPr>
            <a:picLocks noGrp="1" noChangeAspect="1"/>
          </p:cNvPicPr>
          <p:nvPr>
            <p:ph idx="1"/>
          </p:nvPr>
        </p:nvPicPr>
        <p:blipFill>
          <a:blip r:embed="rId2"/>
          <a:stretch>
            <a:fillRect/>
          </a:stretch>
        </p:blipFill>
        <p:spPr>
          <a:xfrm>
            <a:off x="4191000" y="1676400"/>
            <a:ext cx="4648200" cy="4419600"/>
          </a:xfrm>
        </p:spPr>
      </p:pic>
      <p:pic>
        <p:nvPicPr>
          <p:cNvPr id="5" name="Picture 4" descr="dd pull.png"/>
          <p:cNvPicPr>
            <a:picLocks noChangeAspect="1"/>
          </p:cNvPicPr>
          <p:nvPr/>
        </p:nvPicPr>
        <p:blipFill>
          <a:blip r:embed="rId3"/>
          <a:stretch>
            <a:fillRect/>
          </a:stretch>
        </p:blipFill>
        <p:spPr>
          <a:xfrm>
            <a:off x="381000" y="1905000"/>
            <a:ext cx="3429000" cy="4038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How Can Inflation be </a:t>
            </a:r>
            <a:r>
              <a:rPr lang="en-US" b="1" dirty="0" err="1" smtClean="0"/>
              <a:t>Combatted</a:t>
            </a:r>
            <a:r>
              <a:rPr lang="en-US" b="1" dirty="0" smtClean="0"/>
              <a:t>?</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In order to fight inflation, governments tighten up their monetary policy by increasing interest rates and reining in government spending. In the United States, the Federal Reserve raises interest rates during healthy economic periods, in order to prevent demand-pull inflation down the line. Prudent fiscal policy during periods of economic strength, is important to balance consumer spending and stave off inflation.</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Causes of Inflation in </a:t>
            </a:r>
            <a:r>
              <a:rPr lang="en-US" b="1" dirty="0" smtClean="0">
                <a:latin typeface="Times New Roman" pitchFamily="18" charset="0"/>
                <a:cs typeface="Times New Roman" pitchFamily="18" charset="0"/>
              </a:rPr>
              <a:t>Bangladesh</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Food </a:t>
            </a:r>
            <a:r>
              <a:rPr lang="en-US" dirty="0" smtClean="0"/>
              <a:t>price rise </a:t>
            </a:r>
            <a:r>
              <a:rPr lang="en-US" dirty="0" smtClean="0"/>
              <a:t>in the international market.</a:t>
            </a:r>
          </a:p>
          <a:p>
            <a:r>
              <a:rPr lang="en-US" dirty="0" smtClean="0"/>
              <a:t>Excess demand in the Bangladesh economy</a:t>
            </a:r>
          </a:p>
          <a:p>
            <a:r>
              <a:rPr lang="en-US" dirty="0" smtClean="0"/>
              <a:t>Labor Cost</a:t>
            </a:r>
          </a:p>
          <a:p>
            <a:r>
              <a:rPr lang="en-US" dirty="0" smtClean="0"/>
              <a:t>Supply Shortage</a:t>
            </a:r>
          </a:p>
          <a:p>
            <a:r>
              <a:rPr lang="en-US" dirty="0" smtClean="0"/>
              <a:t>The growth of money supply</a:t>
            </a:r>
          </a:p>
          <a:p>
            <a:r>
              <a:rPr lang="en-US" dirty="0" smtClean="0"/>
              <a:t>Fuel prices</a:t>
            </a:r>
          </a:p>
          <a:p>
            <a:r>
              <a:rPr lang="en-US" dirty="0" smtClean="0"/>
              <a:t>“The syndicate” Syndrome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fontScale="90000"/>
          </a:bodyPr>
          <a:lstStyle/>
          <a:p>
            <a:r>
              <a:rPr lang="en-US" b="1" dirty="0" smtClean="0"/>
              <a:t>Inflation vs. Deflation: What's the Difference?</a:t>
            </a:r>
            <a:br>
              <a:rPr lang="en-US" b="1" dirty="0" smtClean="0"/>
            </a:br>
            <a:endParaRPr lang="en-US" dirty="0"/>
          </a:p>
        </p:txBody>
      </p:sp>
      <p:sp>
        <p:nvSpPr>
          <p:cNvPr id="3" name="Content Placeholder 2"/>
          <p:cNvSpPr>
            <a:spLocks noGrp="1"/>
          </p:cNvSpPr>
          <p:nvPr>
            <p:ph idx="1"/>
          </p:nvPr>
        </p:nvSpPr>
        <p:spPr/>
        <p:txBody>
          <a:bodyPr>
            <a:normAutofit fontScale="85000" lnSpcReduction="10000"/>
          </a:bodyPr>
          <a:lstStyle/>
          <a:p>
            <a:endParaRPr lang="en-US" dirty="0" smtClean="0"/>
          </a:p>
          <a:p>
            <a:pPr>
              <a:buNone/>
            </a:pPr>
            <a:r>
              <a:rPr lang="en-US" b="1" dirty="0" smtClean="0"/>
              <a:t>Inflation vs. Deflation: An Overview </a:t>
            </a:r>
          </a:p>
          <a:p>
            <a:r>
              <a:rPr lang="en-US" dirty="0" smtClean="0">
                <a:hlinkClick r:id="rId2"/>
              </a:rPr>
              <a:t>Inflation</a:t>
            </a:r>
            <a:r>
              <a:rPr lang="en-US" dirty="0" smtClean="0"/>
              <a:t> occurs when the prices of goods and services rise, while </a:t>
            </a:r>
            <a:r>
              <a:rPr lang="en-US" dirty="0" smtClean="0">
                <a:hlinkClick r:id="rId3"/>
              </a:rPr>
              <a:t>deflation</a:t>
            </a:r>
            <a:r>
              <a:rPr lang="en-US" dirty="0" smtClean="0"/>
              <a:t> occurs when those prices decrease. The balance between these two economic conditions, opposite sides of the same coin, is delicate and an economy can quickly swing from one condition to the other. Central banks keep a keen eye on the levels of price changes and act to stem deflation or inflation by conducting monetary policy, such as setting interest rates.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fontScale="90000"/>
          </a:bodyPr>
          <a:lstStyle/>
          <a:p>
            <a:r>
              <a:rPr lang="en-US" b="1" dirty="0" smtClean="0"/>
              <a:t/>
            </a:r>
            <a:br>
              <a:rPr lang="en-US" b="1" dirty="0" smtClean="0"/>
            </a:br>
            <a:r>
              <a:rPr lang="en-US" b="1" dirty="0" smtClean="0"/>
              <a:t>Effects</a:t>
            </a:r>
            <a:r>
              <a:rPr lang="en-US" b="1" dirty="0" smtClean="0"/>
              <a:t>: </a:t>
            </a:r>
            <a:r>
              <a:rPr lang="en-US" b="1" i="1" dirty="0" smtClean="0"/>
              <a:t>General</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An increase in the general level of prices implies a decrease in the purchasing power of the currency. That is, when the general level of prices rises, each monetary unit buys fewer goods and services. The effect of inflation is not distributed evenly in the economy, and as a consequence there are hidden costs to some and benefits to others from this decrease in the purchasing power of money. For example, with inflation, lenders or depositors who are paid a fixed rate of interest on loans or deposits will lose purchasing power from their interest earnings, while their borrowers benefit. Individuals or institutions with cash assets will experience a decline in the purchasing power of their holdings. Increases in payments to workers and pensioners often lag behind inflation, especially for those with fixed payments.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a:t>
            </a:r>
            <a:r>
              <a:rPr lang="en-US" b="1" dirty="0" smtClean="0"/>
              <a:t>Inflation </a:t>
            </a:r>
            <a:r>
              <a:rPr lang="en-US" b="1" dirty="0" smtClean="0"/>
              <a:t>R</a:t>
            </a:r>
            <a:r>
              <a:rPr lang="en-US" b="1" dirty="0" smtClean="0"/>
              <a:t>ate</a:t>
            </a:r>
            <a:r>
              <a:rPr lang="en-US" b="1" dirty="0" smtClean="0"/>
              <a:t>?</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Inflation rate is the measure of the increase or rate of increase in the general price of selected goods and services over a determined period of time. Inflation can indicate a decline in the purchasing power or value of a nation's currency and is typically recorded and reported as a percentage. Inflation rate is important because as the average cost of items increases, currency loses value as it takes more and more funds to acquire the same goods and services as before. This fluctuation in the value of the dollar impacts the cost of living and adversely affects the economy leading to slower economic growth.</a:t>
            </a:r>
          </a:p>
          <a:p>
            <a:r>
              <a:rPr lang="en-US" b="1" dirty="0" smtClean="0"/>
              <a:t>ROI</a:t>
            </a:r>
            <a:r>
              <a:rPr lang="en-US" dirty="0" smtClean="0"/>
              <a:t> is calculated by : </a:t>
            </a:r>
            <a:r>
              <a:rPr lang="en-US" b="1" dirty="0" smtClean="0"/>
              <a:t>CPI, PPI and GNP deflator</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 of ROI using CPI</a:t>
            </a:r>
            <a:endParaRPr lang="en-US" dirty="0"/>
          </a:p>
        </p:txBody>
      </p:sp>
      <p:sp>
        <p:nvSpPr>
          <p:cNvPr id="3" name="Content Placeholder 2"/>
          <p:cNvSpPr>
            <a:spLocks noGrp="1"/>
          </p:cNvSpPr>
          <p:nvPr>
            <p:ph idx="1"/>
          </p:nvPr>
        </p:nvSpPr>
        <p:spPr>
          <a:xfrm>
            <a:off x="457200" y="1219200"/>
            <a:ext cx="8229600" cy="5410200"/>
          </a:xfrm>
        </p:spPr>
        <p:txBody>
          <a:bodyPr>
            <a:normAutofit fontScale="92500"/>
          </a:bodyPr>
          <a:lstStyle/>
          <a:p>
            <a:r>
              <a:rPr lang="en-US" b="1" dirty="0" smtClean="0"/>
              <a:t>CPI :</a:t>
            </a:r>
            <a:r>
              <a:rPr lang="en-US" dirty="0" smtClean="0"/>
              <a:t>The consumer price index (CPI) is a measure taken from examining the average of prices from a hypothetical basket of goods and services purchased by consumers. Price changes of each item are taken and then averaged. These goods and services include everyday food items like milk, cereal and </a:t>
            </a:r>
            <a:r>
              <a:rPr lang="en-US" dirty="0" smtClean="0"/>
              <a:t>coffee, transportation </a:t>
            </a:r>
            <a:r>
              <a:rPr lang="en-US" dirty="0" smtClean="0"/>
              <a:t>expenses, cost of housing, clothing, recreational expenses, toys, furniture, haircuts, tobacco and medical expenses</a:t>
            </a:r>
            <a:r>
              <a:rPr lang="en-US" dirty="0" smtClean="0"/>
              <a:t>.</a:t>
            </a:r>
          </a:p>
          <a:p>
            <a:r>
              <a:rPr lang="en-US" b="1" dirty="0" smtClean="0"/>
              <a:t>CPI implies general price level</a:t>
            </a:r>
            <a:r>
              <a:rPr lang="en-US" b="1" dirty="0" smtClean="0"/>
              <a:t> </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0" y="381000"/>
            <a:ext cx="9144000" cy="6172200"/>
          </a:xfrm>
        </p:spPr>
        <p:txBody>
          <a:bodyPr>
            <a:normAutofit lnSpcReduction="10000"/>
          </a:bodyPr>
          <a:lstStyle/>
          <a:p>
            <a:endParaRPr lang="en-US" b="1" dirty="0" smtClean="0"/>
          </a:p>
          <a:p>
            <a:r>
              <a:rPr lang="en-US" dirty="0" smtClean="0"/>
              <a:t>Suppose </a:t>
            </a:r>
            <a:r>
              <a:rPr lang="en-US" dirty="0" smtClean="0"/>
              <a:t>the CPI in the year 2012 was </a:t>
            </a:r>
            <a:r>
              <a:rPr lang="en-US" dirty="0" smtClean="0"/>
              <a:t>90.</a:t>
            </a:r>
            <a:r>
              <a:rPr lang="en-US" dirty="0" smtClean="0"/>
              <a:t>Consumer </a:t>
            </a:r>
            <a:r>
              <a:rPr lang="en-US" dirty="0" smtClean="0"/>
              <a:t>spent 50% of their income of food, 30%on shelter and 20% on education. Now in 2013 if the prices of food rise by 10% and the prices of education fall by 5%, calculate CPI and ROI for 2013.</a:t>
            </a:r>
          </a:p>
          <a:p>
            <a:r>
              <a:rPr lang="en-US" dirty="0" smtClean="0"/>
              <a:t>CPI 2012= (90*0.5+90*0.3+90*0.2)=45+27+18=90</a:t>
            </a:r>
          </a:p>
          <a:p>
            <a:r>
              <a:rPr lang="en-US" dirty="0" smtClean="0"/>
              <a:t>Now in 2013-</a:t>
            </a:r>
          </a:p>
          <a:p>
            <a:r>
              <a:rPr lang="en-US" dirty="0" smtClean="0"/>
              <a:t>Prices of food rise by 10%= 90*10/100=9=90+9=99</a:t>
            </a:r>
          </a:p>
          <a:p>
            <a:r>
              <a:rPr lang="en-US" dirty="0" smtClean="0"/>
              <a:t>Prices of shelter=90=90</a:t>
            </a:r>
          </a:p>
          <a:p>
            <a:r>
              <a:rPr lang="en-US" dirty="0" smtClean="0"/>
              <a:t>P of education fall by </a:t>
            </a:r>
            <a:r>
              <a:rPr lang="en-US" smtClean="0"/>
              <a:t>5</a:t>
            </a:r>
            <a:r>
              <a:rPr lang="en-US" smtClean="0"/>
              <a:t>%</a:t>
            </a:r>
          </a:p>
          <a:p>
            <a:r>
              <a:rPr lang="en-US" smtClean="0"/>
              <a:t>=90*5/100=4.5=90-4.5=85.5</a:t>
            </a:r>
            <a:endParaRPr lang="en-US" dirty="0" smtClean="0"/>
          </a:p>
          <a:p>
            <a:endParaRPr lang="en-US" b="1" dirty="0" smtClean="0"/>
          </a:p>
          <a:p>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CPI 2013=(99*0.5+90*0.3+85.5*0.2)=93.6</a:t>
            </a:r>
          </a:p>
          <a:p>
            <a:r>
              <a:rPr lang="en-US" dirty="0" smtClean="0"/>
              <a:t>ROI= CPIt-CPIt-1/CPIt-1*100</a:t>
            </a:r>
          </a:p>
          <a:p>
            <a:r>
              <a:rPr lang="en-US" dirty="0" smtClean="0"/>
              <a:t>ROI 2013= 93.6-90/90*100=4%</a:t>
            </a:r>
          </a:p>
          <a:p>
            <a:r>
              <a:rPr lang="en-US" dirty="0" smtClean="0"/>
              <a:t>Comment : Price level has increased in the year 2013 compared to the year 2012 by 4%.</a:t>
            </a:r>
          </a:p>
          <a:p>
            <a:r>
              <a:rPr lang="en-US" dirty="0" smtClean="0"/>
              <a:t>N.B= If ROI is (-4%)= Price level has </a:t>
            </a:r>
            <a:r>
              <a:rPr lang="en-US" dirty="0" err="1" smtClean="0"/>
              <a:t>idecreased</a:t>
            </a:r>
            <a:r>
              <a:rPr lang="en-US" dirty="0" smtClean="0"/>
              <a:t> in the year 2013 compared to the year 2012 by 4%.</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smtClean="0"/>
              <a:t>Types of Inflation</a:t>
            </a:r>
            <a:endParaRPr lang="en-US" dirty="0"/>
          </a:p>
        </p:txBody>
      </p:sp>
      <p:sp>
        <p:nvSpPr>
          <p:cNvPr id="3" name="Content Placeholder 2"/>
          <p:cNvSpPr>
            <a:spLocks noGrp="1"/>
          </p:cNvSpPr>
          <p:nvPr>
            <p:ph idx="1"/>
          </p:nvPr>
        </p:nvSpPr>
        <p:spPr>
          <a:xfrm>
            <a:off x="457200" y="1143000"/>
            <a:ext cx="8229600" cy="5410200"/>
          </a:xfrm>
        </p:spPr>
        <p:txBody>
          <a:bodyPr>
            <a:normAutofit fontScale="70000" lnSpcReduction="20000"/>
          </a:bodyPr>
          <a:lstStyle/>
          <a:p>
            <a:r>
              <a:rPr lang="en-US" b="1" dirty="0" smtClean="0"/>
              <a:t>Demand Pull Inflation :</a:t>
            </a:r>
          </a:p>
          <a:p>
            <a:pPr>
              <a:buNone/>
            </a:pPr>
            <a:r>
              <a:rPr lang="en-US" dirty="0" smtClean="0"/>
              <a:t>    This represents a situation where the basic factor at work is the increase in aggregate demand for output either from the government or the entrepreneurs or the households. The result is that the pressure of demand is such that it cannot be met by the currently available supply of output. </a:t>
            </a:r>
          </a:p>
          <a:p>
            <a:r>
              <a:rPr lang="en-US" dirty="0" smtClean="0"/>
              <a:t>If, for example, in a situation of full employment, the government expenditure or private investment goes up, this is bound to generate inflationary pressures in the economy. Keynes explained that inflation arises when there occurs an inflationary gap in the economy which comes to exist when aggregate demand exceeds aggregate supply at full employment level of output. </a:t>
            </a:r>
          </a:p>
          <a:p>
            <a:r>
              <a:rPr lang="en-US" b="1" dirty="0" smtClean="0"/>
              <a:t>Cost Push Inflation:</a:t>
            </a:r>
          </a:p>
          <a:p>
            <a:r>
              <a:rPr lang="en-US" dirty="0" smtClean="0"/>
              <a:t>We can </a:t>
            </a:r>
            <a:r>
              <a:rPr lang="en-US" dirty="0" err="1" smtClean="0"/>
              <a:t>visualise</a:t>
            </a:r>
            <a:r>
              <a:rPr lang="en-US" dirty="0" smtClean="0"/>
              <a:t> situations where even though there is no increase in aggregate demand, prices may still rise. This may happen if there is increase in costs independent of any increase in aggregate demand </a:t>
            </a:r>
            <a:r>
              <a:rPr lang="en-US" b="1" dirty="0" smtClean="0"/>
              <a:t>such autonomous increases lead to cost-push inflation .</a:t>
            </a:r>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860</Words>
  <Application>Microsoft Office PowerPoint</Application>
  <PresentationFormat>On-screen Show (4:3)</PresentationFormat>
  <Paragraphs>42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Causes of Inflation in Bangladesh</vt:lpstr>
      <vt:lpstr>Inflation vs. Deflation: What's the Difference? </vt:lpstr>
      <vt:lpstr> Effects: General </vt:lpstr>
      <vt:lpstr>What is Inflation Rate? </vt:lpstr>
      <vt:lpstr>Calculation of ROI using CPI</vt:lpstr>
      <vt:lpstr>Slide 7</vt:lpstr>
      <vt:lpstr>Slide 8</vt:lpstr>
      <vt:lpstr>Types of Inflation</vt:lpstr>
      <vt:lpstr>Slide 10</vt:lpstr>
      <vt:lpstr> How Can Inflation be Combatted?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6</cp:revision>
  <dcterms:created xsi:type="dcterms:W3CDTF">2020-08-08T19:08:53Z</dcterms:created>
  <dcterms:modified xsi:type="dcterms:W3CDTF">2020-08-09T10:35:18Z</dcterms:modified>
</cp:coreProperties>
</file>