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88B326-DABC-47AD-9E17-8EE00778BD3C}"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88B326-DABC-47AD-9E17-8EE00778BD3C}"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88B326-DABC-47AD-9E17-8EE00778BD3C}"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88B326-DABC-47AD-9E17-8EE00778BD3C}"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88B326-DABC-47AD-9E17-8EE00778BD3C}"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8B326-DABC-47AD-9E17-8EE00778BD3C}"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88B326-DABC-47AD-9E17-8EE00778BD3C}" type="datetimeFigureOut">
              <a:rPr lang="en-US" smtClean="0"/>
              <a:pPr/>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88B326-DABC-47AD-9E17-8EE00778BD3C}" type="datetimeFigureOut">
              <a:rPr lang="en-US" smtClean="0"/>
              <a:pPr/>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8B326-DABC-47AD-9E17-8EE00778BD3C}" type="datetimeFigureOut">
              <a:rPr lang="en-US" smtClean="0"/>
              <a:pPr/>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8B326-DABC-47AD-9E17-8EE00778BD3C}"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8B326-DABC-47AD-9E17-8EE00778BD3C}"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1FD2F-1134-4AD0-BF38-38365F498D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8B326-DABC-47AD-9E17-8EE00778BD3C}" type="datetimeFigureOut">
              <a:rPr lang="en-US" smtClean="0"/>
              <a:pPr/>
              <a:t>8/13/2020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1FD2F-1134-4AD0-BF38-38365F498D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95399"/>
          </a:xfrm>
        </p:spPr>
        <p:txBody>
          <a:bodyPr>
            <a:normAutofit fontScale="90000"/>
          </a:bodyPr>
          <a:lstStyle/>
          <a:p>
            <a:r>
              <a:rPr lang="en-US" b="1" dirty="0" smtClean="0"/>
              <a:t>Macro Lecture 2: Aggregate Demand and Aggregate Supply </a:t>
            </a:r>
            <a:endParaRPr lang="en-US" b="1" dirty="0"/>
          </a:p>
        </p:txBody>
      </p:sp>
      <p:sp>
        <p:nvSpPr>
          <p:cNvPr id="3" name="Subtitle 2"/>
          <p:cNvSpPr>
            <a:spLocks noGrp="1"/>
          </p:cNvSpPr>
          <p:nvPr>
            <p:ph type="subTitle" idx="1"/>
          </p:nvPr>
        </p:nvSpPr>
        <p:spPr>
          <a:xfrm>
            <a:off x="381000" y="1752600"/>
            <a:ext cx="8458200" cy="4495800"/>
          </a:xfrm>
        </p:spPr>
        <p:txBody>
          <a:bodyPr>
            <a:normAutofit/>
          </a:bodyPr>
          <a:lstStyle/>
          <a:p>
            <a:r>
              <a:rPr lang="en-US" sz="2400" dirty="0" smtClean="0">
                <a:solidFill>
                  <a:schemeClr val="tx1"/>
                </a:solidFill>
                <a:latin typeface="Times New Roman" pitchFamily="18" charset="0"/>
                <a:cs typeface="Times New Roman" pitchFamily="18" charset="0"/>
              </a:rPr>
              <a:t>In macroeconomics, the focus is on the demand and supply of </a:t>
            </a:r>
            <a:r>
              <a:rPr lang="en-US" sz="2400" i="1" dirty="0" smtClean="0">
                <a:solidFill>
                  <a:schemeClr val="tx1"/>
                </a:solidFill>
                <a:latin typeface="Times New Roman" pitchFamily="18" charset="0"/>
                <a:cs typeface="Times New Roman" pitchFamily="18" charset="0"/>
              </a:rPr>
              <a:t>all</a:t>
            </a:r>
            <a:r>
              <a:rPr lang="en-US" sz="2400" dirty="0" smtClean="0">
                <a:solidFill>
                  <a:schemeClr val="tx1"/>
                </a:solidFill>
                <a:latin typeface="Times New Roman" pitchFamily="18" charset="0"/>
                <a:cs typeface="Times New Roman" pitchFamily="18" charset="0"/>
              </a:rPr>
              <a:t> goods and services produced by an economy. Accordingly, the demand for all individual goods and services is also combined and referred to as </a:t>
            </a:r>
            <a:r>
              <a:rPr lang="en-US" sz="2400" b="1" dirty="0" smtClean="0">
                <a:solidFill>
                  <a:schemeClr val="tx1"/>
                </a:solidFill>
                <a:latin typeface="Times New Roman" pitchFamily="18" charset="0"/>
                <a:cs typeface="Times New Roman" pitchFamily="18" charset="0"/>
              </a:rPr>
              <a:t>aggregate demand</a:t>
            </a:r>
            <a:r>
              <a:rPr lang="en-US" sz="2400" dirty="0" smtClean="0">
                <a:solidFill>
                  <a:schemeClr val="tx1"/>
                </a:solidFill>
                <a:latin typeface="Times New Roman" pitchFamily="18" charset="0"/>
                <a:cs typeface="Times New Roman" pitchFamily="18" charset="0"/>
              </a:rPr>
              <a:t>. </a:t>
            </a:r>
          </a:p>
          <a:p>
            <a:r>
              <a:rPr lang="en-US" sz="2400" dirty="0" smtClean="0">
                <a:solidFill>
                  <a:schemeClr val="tx1"/>
                </a:solidFill>
                <a:latin typeface="Times New Roman" pitchFamily="18" charset="0"/>
                <a:cs typeface="Times New Roman" pitchFamily="18" charset="0"/>
              </a:rPr>
              <a:t>The supply of all individual goods and services is also combined and referred to as </a:t>
            </a:r>
            <a:r>
              <a:rPr lang="en-US" sz="2400" b="1" dirty="0" smtClean="0">
                <a:solidFill>
                  <a:schemeClr val="tx1"/>
                </a:solidFill>
                <a:latin typeface="Times New Roman" pitchFamily="18" charset="0"/>
                <a:cs typeface="Times New Roman" pitchFamily="18" charset="0"/>
              </a:rPr>
              <a:t>aggregate supply</a:t>
            </a:r>
            <a:r>
              <a:rPr lang="en-US" sz="2400" dirty="0" smtClean="0">
                <a:solidFill>
                  <a:schemeClr val="tx1"/>
                </a:solidFill>
                <a:latin typeface="Times New Roman" pitchFamily="18" charset="0"/>
                <a:cs typeface="Times New Roman" pitchFamily="18" charset="0"/>
              </a:rPr>
              <a:t>. Like the demand and supply for individual goods and services, the aggregate demand and aggregate supply for an economy can be represented by a schedule, a curve, or by an algebraic equation </a:t>
            </a:r>
            <a:endParaRPr lang="en-US" dirty="0" smtClean="0"/>
          </a:p>
          <a:p>
            <a:r>
              <a:rPr lang="en-US" sz="3600" b="1" dirty="0" smtClean="0">
                <a:solidFill>
                  <a:schemeClr val="tx1"/>
                </a:solidFill>
              </a:rPr>
              <a:t>AD= C+I+G+(X-M)</a:t>
            </a:r>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and AS curves</a:t>
            </a:r>
            <a:endParaRPr lang="en-US" dirty="0"/>
          </a:p>
        </p:txBody>
      </p:sp>
      <p:pic>
        <p:nvPicPr>
          <p:cNvPr id="4" name="Content Placeholder 3" descr="ad.jpg"/>
          <p:cNvPicPr>
            <a:picLocks noGrp="1" noChangeAspect="1"/>
          </p:cNvPicPr>
          <p:nvPr>
            <p:ph idx="1"/>
          </p:nvPr>
        </p:nvPicPr>
        <p:blipFill>
          <a:blip r:embed="rId2"/>
          <a:stretch>
            <a:fillRect/>
          </a:stretch>
        </p:blipFill>
        <p:spPr>
          <a:xfrm>
            <a:off x="457200" y="2296319"/>
            <a:ext cx="2819400" cy="3133725"/>
          </a:xfrm>
        </p:spPr>
      </p:pic>
      <p:pic>
        <p:nvPicPr>
          <p:cNvPr id="5" name="Picture 4" descr="AS.jpg"/>
          <p:cNvPicPr>
            <a:picLocks noChangeAspect="1"/>
          </p:cNvPicPr>
          <p:nvPr/>
        </p:nvPicPr>
        <p:blipFill>
          <a:blip r:embed="rId3"/>
          <a:stretch>
            <a:fillRect/>
          </a:stretch>
        </p:blipFill>
        <p:spPr>
          <a:xfrm>
            <a:off x="4495800" y="2133600"/>
            <a:ext cx="4190999" cy="3286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Reasons for a downward‐sloping aggregate demand curve</a:t>
            </a:r>
            <a:r>
              <a:rPr lang="en-US" dirty="0" smtClean="0"/>
              <a:t>. Three reasons cause the aggregate demand curve to be downward sloping. The first is the </a:t>
            </a:r>
            <a:r>
              <a:rPr lang="en-US" b="1" dirty="0" smtClean="0"/>
              <a:t>wealth effect</a:t>
            </a:r>
            <a:r>
              <a:rPr lang="en-US" dirty="0" smtClean="0"/>
              <a:t>. The aggregate demand curve is drawn under the assumption that the government holds the </a:t>
            </a:r>
            <a:r>
              <a:rPr lang="en-US" b="1" dirty="0" smtClean="0"/>
              <a:t>supply of money</a:t>
            </a:r>
            <a:r>
              <a:rPr lang="en-US" dirty="0" smtClean="0"/>
              <a:t> constant. One can think of the supply of money as representing the economy's wealth at any moment in time. As the price level </a:t>
            </a:r>
            <a:r>
              <a:rPr lang="en-US" i="1" dirty="0" smtClean="0"/>
              <a:t>rises</a:t>
            </a:r>
            <a:r>
              <a:rPr lang="en-US" dirty="0" smtClean="0"/>
              <a:t>, the wealth of the economy, as measured by the supply of money, declines in value because the purchasing power of money falls. As buyers become poorer, they reduce their purchases of all goods and services. On the other hand, as the price level </a:t>
            </a:r>
            <a:r>
              <a:rPr lang="en-US" i="1" dirty="0" smtClean="0"/>
              <a:t>falls</a:t>
            </a:r>
            <a:r>
              <a:rPr lang="en-US" dirty="0" smtClean="0"/>
              <a:t>, the purchasing power of money rises. Buyers become wealthier and are able to purchase more goods and services than before. The wealth effect, therefore, provides one reason for the inverse relationship between the price level and real GDP that is reflected in the downward‐sloping demand curve.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Changes in aggregate demand</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Changes in aggregate demand</a:t>
            </a:r>
            <a:r>
              <a:rPr lang="en-US" dirty="0" smtClean="0"/>
              <a:t> are represented by shifts of the aggregate demand curve. An illustration of the two ways in which the aggregate demand curve can shift is provided in Figure . </a:t>
            </a:r>
          </a:p>
          <a:p>
            <a:pPr>
              <a:buNone/>
            </a:pPr>
            <a:r>
              <a:rPr lang="en-US" dirty="0" smtClean="0"/>
              <a:t>    A shift to the </a:t>
            </a:r>
            <a:r>
              <a:rPr lang="en-US" i="1" dirty="0" smtClean="0"/>
              <a:t>right</a:t>
            </a:r>
            <a:r>
              <a:rPr lang="en-US" dirty="0" smtClean="0"/>
              <a:t> of the aggregate demand curve. from AD </a:t>
            </a:r>
            <a:r>
              <a:rPr lang="en-US" baseline="-25000" dirty="0" smtClean="0"/>
              <a:t>1</a:t>
            </a:r>
            <a:r>
              <a:rPr lang="en-US" dirty="0" smtClean="0"/>
              <a:t> to AD </a:t>
            </a:r>
            <a:r>
              <a:rPr lang="en-US" baseline="-25000" dirty="0" smtClean="0"/>
              <a:t>2</a:t>
            </a:r>
            <a:r>
              <a:rPr lang="en-US" dirty="0" smtClean="0"/>
              <a:t>, means that at the same price levels the quantity demanded of real GDP has </a:t>
            </a:r>
            <a:r>
              <a:rPr lang="en-US" i="1" dirty="0" smtClean="0"/>
              <a:t>increased</a:t>
            </a:r>
            <a:r>
              <a:rPr lang="en-US" dirty="0" smtClean="0"/>
              <a:t>. A shift to the </a:t>
            </a:r>
            <a:r>
              <a:rPr lang="en-US" i="1" dirty="0" smtClean="0"/>
              <a:t>left</a:t>
            </a:r>
            <a:r>
              <a:rPr lang="en-US" dirty="0" smtClean="0"/>
              <a:t> of the aggregate demand curve, from AD </a:t>
            </a:r>
            <a:r>
              <a:rPr lang="en-US" baseline="-25000" dirty="0" smtClean="0"/>
              <a:t>1</a:t>
            </a:r>
            <a:r>
              <a:rPr lang="en-US" dirty="0" smtClean="0"/>
              <a:t> to AD </a:t>
            </a:r>
            <a:r>
              <a:rPr lang="en-US" baseline="-25000" dirty="0" smtClean="0"/>
              <a:t>3</a:t>
            </a:r>
            <a:r>
              <a:rPr lang="en-US" dirty="0" smtClean="0"/>
              <a:t>, means that at the same price levels the quantity demanded of real GDP has </a:t>
            </a:r>
            <a:r>
              <a:rPr lang="en-US" i="1" dirty="0" smtClean="0"/>
              <a:t>decreased</a:t>
            </a:r>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d2.jpg"/>
          <p:cNvPicPr>
            <a:picLocks noGrp="1" noChangeAspect="1"/>
          </p:cNvPicPr>
          <p:nvPr>
            <p:ph idx="1"/>
          </p:nvPr>
        </p:nvPicPr>
        <p:blipFill>
          <a:blip r:embed="rId2"/>
          <a:stretch>
            <a:fillRect/>
          </a:stretch>
        </p:blipFill>
        <p:spPr>
          <a:xfrm>
            <a:off x="2833687" y="2362994"/>
            <a:ext cx="3476625" cy="30003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Changes in aggregate supply.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Changes in aggregate supply</a:t>
            </a:r>
            <a:r>
              <a:rPr lang="en-US" dirty="0" smtClean="0"/>
              <a:t> are represented by shifts of the aggregate supply curve. An illustration of the ways in which the </a:t>
            </a:r>
            <a:r>
              <a:rPr lang="en-US" i="1" dirty="0" smtClean="0"/>
              <a:t>SAS</a:t>
            </a:r>
            <a:r>
              <a:rPr lang="en-US" dirty="0" smtClean="0"/>
              <a:t> and </a:t>
            </a:r>
            <a:r>
              <a:rPr lang="en-US" i="1" dirty="0" smtClean="0"/>
              <a:t>LAS</a:t>
            </a:r>
            <a:r>
              <a:rPr lang="en-US" dirty="0" smtClean="0"/>
              <a:t> curves can shift is provided in Figures (a) and (b). A shift to the </a:t>
            </a:r>
            <a:r>
              <a:rPr lang="en-US" i="1" dirty="0" smtClean="0"/>
              <a:t>right</a:t>
            </a:r>
            <a:r>
              <a:rPr lang="en-US" dirty="0" smtClean="0"/>
              <a:t> of the </a:t>
            </a:r>
            <a:r>
              <a:rPr lang="en-US" i="1" dirty="0" smtClean="0"/>
              <a:t>SAS</a:t>
            </a:r>
            <a:r>
              <a:rPr lang="en-US" dirty="0" smtClean="0"/>
              <a:t> curve from </a:t>
            </a:r>
            <a:r>
              <a:rPr lang="en-US" i="1" dirty="0" smtClean="0"/>
              <a:t>SAS</a:t>
            </a:r>
            <a:r>
              <a:rPr lang="en-US" dirty="0" smtClean="0"/>
              <a:t> </a:t>
            </a:r>
            <a:r>
              <a:rPr lang="en-US" baseline="30000" dirty="0" smtClean="0"/>
              <a:t>1</a:t>
            </a:r>
            <a:r>
              <a:rPr lang="en-US" dirty="0" smtClean="0"/>
              <a:t> to </a:t>
            </a:r>
            <a:r>
              <a:rPr lang="en-US" i="1" dirty="0" smtClean="0"/>
              <a:t>SAS</a:t>
            </a:r>
            <a:r>
              <a:rPr lang="en-US" dirty="0" smtClean="0"/>
              <a:t> </a:t>
            </a:r>
            <a:r>
              <a:rPr lang="en-US" baseline="30000" dirty="0" smtClean="0"/>
              <a:t>2</a:t>
            </a:r>
            <a:r>
              <a:rPr lang="en-US" dirty="0" smtClean="0"/>
              <a:t> of the </a:t>
            </a:r>
            <a:r>
              <a:rPr lang="en-US" i="1" dirty="0" smtClean="0"/>
              <a:t>LAS</a:t>
            </a:r>
            <a:r>
              <a:rPr lang="en-US" dirty="0" smtClean="0"/>
              <a:t> curve from </a:t>
            </a:r>
            <a:r>
              <a:rPr lang="en-US" i="1" dirty="0" smtClean="0"/>
              <a:t>LAS</a:t>
            </a:r>
            <a:r>
              <a:rPr lang="en-US" dirty="0" smtClean="0"/>
              <a:t> </a:t>
            </a:r>
            <a:r>
              <a:rPr lang="en-US" baseline="30000" dirty="0" smtClean="0"/>
              <a:t>1</a:t>
            </a:r>
            <a:r>
              <a:rPr lang="en-US" dirty="0" smtClean="0"/>
              <a:t> to </a:t>
            </a:r>
            <a:r>
              <a:rPr lang="en-US" i="1" dirty="0" smtClean="0"/>
              <a:t>LAS</a:t>
            </a:r>
            <a:r>
              <a:rPr lang="en-US" dirty="0" smtClean="0"/>
              <a:t> </a:t>
            </a:r>
            <a:r>
              <a:rPr lang="en-US" baseline="30000" dirty="0" smtClean="0"/>
              <a:t>2</a:t>
            </a:r>
            <a:r>
              <a:rPr lang="en-US" dirty="0" smtClean="0"/>
              <a:t> means that at the same price levels the quantity supplied of real GDP has </a:t>
            </a:r>
            <a:r>
              <a:rPr lang="en-US" i="1" dirty="0" smtClean="0"/>
              <a:t>increased</a:t>
            </a:r>
            <a:r>
              <a:rPr lang="en-US" dirty="0" smtClean="0"/>
              <a:t>. A shift to the </a:t>
            </a:r>
            <a:r>
              <a:rPr lang="en-US" i="1" dirty="0" smtClean="0"/>
              <a:t>left</a:t>
            </a:r>
            <a:r>
              <a:rPr lang="en-US" dirty="0" smtClean="0"/>
              <a:t> of the </a:t>
            </a:r>
            <a:r>
              <a:rPr lang="en-US" i="1" dirty="0" smtClean="0"/>
              <a:t>SAS</a:t>
            </a:r>
            <a:r>
              <a:rPr lang="en-US" dirty="0" smtClean="0"/>
              <a:t> curve from </a:t>
            </a:r>
            <a:r>
              <a:rPr lang="en-US" i="1" dirty="0" smtClean="0"/>
              <a:t>SAS</a:t>
            </a:r>
            <a:r>
              <a:rPr lang="en-US" dirty="0" smtClean="0"/>
              <a:t> </a:t>
            </a:r>
            <a:r>
              <a:rPr lang="en-US" baseline="30000" dirty="0" smtClean="0"/>
              <a:t>1</a:t>
            </a:r>
            <a:r>
              <a:rPr lang="en-US" dirty="0" smtClean="0"/>
              <a:t> to </a:t>
            </a:r>
            <a:r>
              <a:rPr lang="en-US" i="1" dirty="0" smtClean="0"/>
              <a:t>SAS</a:t>
            </a:r>
            <a:r>
              <a:rPr lang="en-US" dirty="0" smtClean="0"/>
              <a:t> </a:t>
            </a:r>
            <a:r>
              <a:rPr lang="en-US" baseline="30000" dirty="0" smtClean="0"/>
              <a:t>3</a:t>
            </a:r>
            <a:r>
              <a:rPr lang="en-US" dirty="0" smtClean="0"/>
              <a:t> or of the </a:t>
            </a:r>
            <a:r>
              <a:rPr lang="en-US" i="1" dirty="0" smtClean="0"/>
              <a:t>LAS</a:t>
            </a:r>
            <a:r>
              <a:rPr lang="en-US" dirty="0" smtClean="0"/>
              <a:t> curve from </a:t>
            </a:r>
            <a:r>
              <a:rPr lang="en-US" i="1" dirty="0" smtClean="0"/>
              <a:t>LAS</a:t>
            </a:r>
            <a:r>
              <a:rPr lang="en-US" dirty="0" smtClean="0"/>
              <a:t> </a:t>
            </a:r>
            <a:r>
              <a:rPr lang="en-US" baseline="30000" dirty="0" smtClean="0"/>
              <a:t>1</a:t>
            </a:r>
            <a:r>
              <a:rPr lang="en-US" dirty="0" smtClean="0"/>
              <a:t> to </a:t>
            </a:r>
            <a:r>
              <a:rPr lang="en-US" i="1" dirty="0" smtClean="0"/>
              <a:t>LAS</a:t>
            </a:r>
            <a:r>
              <a:rPr lang="en-US" dirty="0" smtClean="0"/>
              <a:t> </a:t>
            </a:r>
            <a:r>
              <a:rPr lang="en-US" baseline="30000" dirty="0" smtClean="0"/>
              <a:t>3</a:t>
            </a:r>
            <a:r>
              <a:rPr lang="en-US" dirty="0" smtClean="0"/>
              <a:t> means that at the same price levels the quantity supplied of real GDP has </a:t>
            </a:r>
            <a:r>
              <a:rPr lang="en-US" i="1" dirty="0" smtClean="0"/>
              <a:t>decreased</a:t>
            </a:r>
            <a:r>
              <a:rPr lang="en-US" dirty="0" smtClean="0"/>
              <a:t> .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S2.jpg"/>
          <p:cNvPicPr>
            <a:picLocks noGrp="1" noChangeAspect="1"/>
          </p:cNvPicPr>
          <p:nvPr>
            <p:ph idx="1"/>
          </p:nvPr>
        </p:nvPicPr>
        <p:blipFill>
          <a:blip r:embed="rId2"/>
          <a:stretch>
            <a:fillRect/>
          </a:stretch>
        </p:blipFill>
        <p:spPr>
          <a:xfrm>
            <a:off x="2166937" y="2115344"/>
            <a:ext cx="4810125" cy="34956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Combining AD and AS Supply Curves</a:t>
            </a:r>
            <a:br>
              <a:rPr lang="en-US" b="1" dirty="0" smtClean="0"/>
            </a:br>
            <a:endParaRPr lang="en-US" dirty="0"/>
          </a:p>
        </p:txBody>
      </p:sp>
      <p:sp>
        <p:nvSpPr>
          <p:cNvPr id="3" name="Content Placeholder 2"/>
          <p:cNvSpPr>
            <a:spLocks noGrp="1"/>
          </p:cNvSpPr>
          <p:nvPr>
            <p:ph idx="1"/>
          </p:nvPr>
        </p:nvSpPr>
        <p:spPr/>
        <p:txBody>
          <a:bodyPr/>
          <a:lstStyle/>
          <a:p>
            <a:r>
              <a:rPr lang="en-US" dirty="0" smtClean="0"/>
              <a:t>When the aggregate demand and </a:t>
            </a:r>
            <a:r>
              <a:rPr lang="en-US" i="1" dirty="0" smtClean="0"/>
              <a:t>SAS</a:t>
            </a:r>
            <a:r>
              <a:rPr lang="en-US" dirty="0" smtClean="0"/>
              <a:t> (short-run aggregate supply) curves are combined, as in Figure , the intersection of the two curves determines both the </a:t>
            </a:r>
            <a:r>
              <a:rPr lang="en-US" b="1" dirty="0" smtClean="0"/>
              <a:t>equilibrium price level</a:t>
            </a:r>
            <a:r>
              <a:rPr lang="en-US" dirty="0" smtClean="0"/>
              <a:t>, denoted by </a:t>
            </a:r>
            <a:r>
              <a:rPr lang="en-US" i="1" dirty="0" smtClean="0"/>
              <a:t>P</a:t>
            </a:r>
            <a:r>
              <a:rPr lang="en-US" dirty="0" smtClean="0"/>
              <a:t> </a:t>
            </a:r>
            <a:r>
              <a:rPr lang="en-US" baseline="30000" dirty="0" smtClean="0"/>
              <a:t>*</a:t>
            </a:r>
            <a:r>
              <a:rPr lang="en-US" dirty="0" smtClean="0"/>
              <a:t>, and the </a:t>
            </a:r>
            <a:r>
              <a:rPr lang="en-US" b="1" dirty="0" smtClean="0"/>
              <a:t>equilibrium level of real GDP</a:t>
            </a:r>
            <a:r>
              <a:rPr lang="en-US" dirty="0" smtClean="0"/>
              <a:t>, denoted by </a:t>
            </a:r>
            <a:r>
              <a:rPr lang="en-US" i="1" dirty="0" smtClean="0"/>
              <a:t>Y </a:t>
            </a:r>
            <a:r>
              <a:rPr lang="en-US" i="1" baseline="30000" dirty="0" smtClean="0"/>
              <a:t>*</a:t>
            </a:r>
            <a:r>
              <a:rPr lang="en-US" i="1" dirty="0" smtClean="0"/>
              <a:t> </a:t>
            </a:r>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d and as.jpg"/>
          <p:cNvPicPr>
            <a:picLocks noGrp="1" noChangeAspect="1"/>
          </p:cNvPicPr>
          <p:nvPr>
            <p:ph idx="1"/>
          </p:nvPr>
        </p:nvPicPr>
        <p:blipFill>
          <a:blip r:embed="rId2"/>
          <a:stretch>
            <a:fillRect/>
          </a:stretch>
        </p:blipFill>
        <p:spPr>
          <a:xfrm>
            <a:off x="2081212" y="2272506"/>
            <a:ext cx="4981575" cy="318135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574</Words>
  <Application>Microsoft Office PowerPoint</Application>
  <PresentationFormat>On-screen Show (4:3)</PresentationFormat>
  <Paragraphs>14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Macro Lecture 2: Aggregate Demand and Aggregate Supply </vt:lpstr>
      <vt:lpstr>AD and AS curves</vt:lpstr>
      <vt:lpstr>Slide 3</vt:lpstr>
      <vt:lpstr>Changes in aggregate demand</vt:lpstr>
      <vt:lpstr>Slide 5</vt:lpstr>
      <vt:lpstr>Changes in aggregate supply.</vt:lpstr>
      <vt:lpstr>Slide 7</vt:lpstr>
      <vt:lpstr>Combining AD and AS Supply Curves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 Lecture 2: Aggregate Demand and Aggregate Supply </dc:title>
  <dc:creator>Windows User</dc:creator>
  <cp:lastModifiedBy>Windows User</cp:lastModifiedBy>
  <cp:revision>2</cp:revision>
  <dcterms:created xsi:type="dcterms:W3CDTF">2020-08-08T18:58:14Z</dcterms:created>
  <dcterms:modified xsi:type="dcterms:W3CDTF">2020-08-13T06:20:58Z</dcterms:modified>
</cp:coreProperties>
</file>