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5BABC2-DB6D-4C1E-84FC-79EC2BC83AF1}"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BABC2-DB6D-4C1E-84FC-79EC2BC83AF1}"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BABC2-DB6D-4C1E-84FC-79EC2BC83AF1}"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BABC2-DB6D-4C1E-84FC-79EC2BC83AF1}"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BABC2-DB6D-4C1E-84FC-79EC2BC83AF1}"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BABC2-DB6D-4C1E-84FC-79EC2BC83AF1}"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5BABC2-DB6D-4C1E-84FC-79EC2BC83AF1}"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5BABC2-DB6D-4C1E-84FC-79EC2BC83AF1}"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BABC2-DB6D-4C1E-84FC-79EC2BC83AF1}"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BABC2-DB6D-4C1E-84FC-79EC2BC83AF1}"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BABC2-DB6D-4C1E-84FC-79EC2BC83AF1}"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D6941-CF7B-42D4-A36A-4AD70E6C76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BABC2-DB6D-4C1E-84FC-79EC2BC83AF1}" type="datetimeFigureOut">
              <a:rPr lang="en-US" smtClean="0"/>
              <a:pPr/>
              <a:t>8/10/2020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D6941-CF7B-42D4-A36A-4AD70E6C76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rporatefinanceinstitute.com/resources/knowledge/economics/economic-indicato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normAutofit fontScale="90000"/>
          </a:bodyPr>
          <a:lstStyle/>
          <a:p>
            <a:r>
              <a:rPr lang="en-US" b="1" dirty="0" smtClean="0">
                <a:latin typeface="Times New Roman" pitchFamily="18" charset="0"/>
                <a:cs typeface="Times New Roman" pitchFamily="18" charset="0"/>
              </a:rPr>
              <a:t>Macro Lecture 5: Unemployment</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371600"/>
            <a:ext cx="8534400" cy="5181600"/>
          </a:xfrm>
        </p:spPr>
        <p:txBody>
          <a:bodyPr>
            <a:normAutofit/>
          </a:bodyPr>
          <a:lstStyle/>
          <a:p>
            <a:pPr algn="just"/>
            <a:r>
              <a:rPr lang="en-US" dirty="0" smtClean="0">
                <a:solidFill>
                  <a:schemeClr val="tx1"/>
                </a:solidFill>
                <a:latin typeface="Times New Roman" pitchFamily="18" charset="0"/>
                <a:cs typeface="Times New Roman" pitchFamily="18" charset="0"/>
              </a:rPr>
              <a:t>Unemployment is a term referring to individuals who are employable and seeking a job but are unable to find a job. Furthermore, it is those people in the workforce or pool of people who are available for work that does not have an appropriate job. Usually measured by the unemployment rate, which is dividing the number of unemployed people by the total number of people in the workforce, unemployment serves as one of the </a:t>
            </a:r>
            <a:r>
              <a:rPr lang="en-US" dirty="0" smtClean="0">
                <a:solidFill>
                  <a:schemeClr val="tx1"/>
                </a:solidFill>
                <a:latin typeface="Times New Roman" pitchFamily="18" charset="0"/>
                <a:cs typeface="Times New Roman" pitchFamily="18" charset="0"/>
                <a:hlinkClick r:id="rId2"/>
              </a:rPr>
              <a:t>indicators</a:t>
            </a:r>
            <a:r>
              <a:rPr lang="en-US" dirty="0" smtClean="0">
                <a:solidFill>
                  <a:schemeClr val="tx1"/>
                </a:solidFill>
                <a:latin typeface="Times New Roman" pitchFamily="18" charset="0"/>
                <a:cs typeface="Times New Roman" pitchFamily="18" charset="0"/>
              </a:rPr>
              <a:t> of an economy’s status.</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Types of unemployment</a:t>
            </a:r>
            <a:br>
              <a:rPr lang="en-US" b="1" dirty="0" smtClean="0"/>
            </a:br>
            <a:endParaRPr lang="en-US" dirty="0"/>
          </a:p>
        </p:txBody>
      </p:sp>
      <p:sp>
        <p:nvSpPr>
          <p:cNvPr id="3" name="Content Placeholder 2"/>
          <p:cNvSpPr>
            <a:spLocks noGrp="1"/>
          </p:cNvSpPr>
          <p:nvPr>
            <p:ph idx="1"/>
          </p:nvPr>
        </p:nvSpPr>
        <p:spPr>
          <a:xfrm>
            <a:off x="457200" y="609600"/>
            <a:ext cx="8229600" cy="6248400"/>
          </a:xfrm>
        </p:spPr>
        <p:txBody>
          <a:bodyPr>
            <a:normAutofit fontScale="25000" lnSpcReduction="20000"/>
          </a:bodyPr>
          <a:lstStyle/>
          <a:p>
            <a:pPr>
              <a:buNone/>
            </a:pPr>
            <a:r>
              <a:rPr lang="en-US" sz="9600" b="1" dirty="0" smtClean="0">
                <a:latin typeface="Times New Roman" pitchFamily="18" charset="0"/>
                <a:cs typeface="Times New Roman" pitchFamily="18" charset="0"/>
              </a:rPr>
              <a:t>Frictional unemployment r</a:t>
            </a:r>
            <a:r>
              <a:rPr lang="en-US" sz="9600" dirty="0" smtClean="0">
                <a:latin typeface="Times New Roman" pitchFamily="18" charset="0"/>
                <a:cs typeface="Times New Roman" pitchFamily="18" charset="0"/>
              </a:rPr>
              <a:t>efers to workers who are in between jobs. An example is a worker who recently quit or was fired and is looking for a job in an economy that is not experiencing a recession. It is not an unhealthy thing because it is usually caused by workers looking for a job that is most suitable to their skills.</a:t>
            </a:r>
          </a:p>
          <a:p>
            <a:r>
              <a:rPr lang="en-US" sz="9600"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Structural unemployment </a:t>
            </a:r>
            <a:r>
              <a:rPr lang="en-US" sz="9600" dirty="0" smtClean="0">
                <a:latin typeface="Times New Roman" pitchFamily="18" charset="0"/>
                <a:cs typeface="Times New Roman" pitchFamily="18" charset="0"/>
              </a:rPr>
              <a:t> happens when the skills set of a worker does not match the skills demands of the jobs available or if the worker cannot reach the geographical location of a job. An example is a teaching job that requires relocation to China, but the worker cannot secure a work visa due to certain visa restrictions. </a:t>
            </a:r>
          </a:p>
          <a:p>
            <a:r>
              <a:rPr lang="en-US" sz="9600" b="1" dirty="0" smtClean="0">
                <a:latin typeface="Times New Roman" pitchFamily="18" charset="0"/>
                <a:cs typeface="Times New Roman" pitchFamily="18" charset="0"/>
              </a:rPr>
              <a:t>Cyclical unemployment </a:t>
            </a:r>
            <a:r>
              <a:rPr lang="en-US" sz="9600" dirty="0" smtClean="0">
                <a:latin typeface="Times New Roman" pitchFamily="18" charset="0"/>
                <a:cs typeface="Times New Roman" pitchFamily="18" charset="0"/>
              </a:rPr>
              <a:t>comprise those workers who dismiss when the overall economy suffers a downturn. When there is an economy is broad decrease in aggregate demand for different commodities and services, employment turn down and unemployment in the same way increases. as a result it is sometime referred to as ‘demand lacking unemployment’. For example during the current global slowdown, in late 2008, many workers in the region of the globe vanished their jobs.</a:t>
            </a:r>
          </a:p>
          <a:p>
            <a:endParaRPr lang="en-US" sz="72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b="1" u="sng" dirty="0" smtClean="0"/>
              <a:t>Problems Created by Unemployment:</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305800" cy="6172200"/>
          </a:xfrm>
        </p:spPr>
        <p:txBody>
          <a:bodyPr>
            <a:noAutofit/>
          </a:bodyPr>
          <a:lstStyle/>
          <a:p>
            <a:pPr lvl="0"/>
            <a:r>
              <a:rPr lang="en-US" sz="1800" b="1" dirty="0" smtClean="0">
                <a:latin typeface="Times New Roman" pitchFamily="18" charset="0"/>
                <a:cs typeface="Times New Roman" pitchFamily="18" charset="0"/>
              </a:rPr>
              <a:t>Poverty</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High number of unemployed members of the country is one of the prime reasons of poverty. These workers are either jobless or underpaid.  Population below poverty line 36.3% (2008 est.) is a massive number to cope with a nation with a population of 142.3 million (census 15/03/2011 result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Law </a:t>
            </a:r>
            <a:r>
              <a:rPr lang="en-US" sz="1800" b="1" dirty="0">
                <a:latin typeface="Times New Roman" pitchFamily="18" charset="0"/>
                <a:cs typeface="Times New Roman" pitchFamily="18" charset="0"/>
              </a:rPr>
              <a:t>&amp; Order:</a:t>
            </a:r>
            <a:r>
              <a:rPr lang="en-US" sz="1800" dirty="0">
                <a:latin typeface="Times New Roman" pitchFamily="18" charset="0"/>
                <a:cs typeface="Times New Roman" pitchFamily="18" charset="0"/>
              </a:rPr>
              <a:t> Unemployed members of the society are often drawn to crimes to earn living. When a man finds no means to feed himself, in desperation they move to illegal way to earn. </a:t>
            </a:r>
          </a:p>
          <a:p>
            <a:r>
              <a:rPr lang="en-US" sz="18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Urban </a:t>
            </a:r>
            <a:r>
              <a:rPr lang="en-US" sz="1800" b="1" dirty="0">
                <a:latin typeface="Times New Roman" pitchFamily="18" charset="0"/>
                <a:cs typeface="Times New Roman" pitchFamily="18" charset="0"/>
              </a:rPr>
              <a:t>Overpopulation:</a:t>
            </a:r>
            <a:r>
              <a:rPr lang="en-US" sz="1800" dirty="0">
                <a:latin typeface="Times New Roman" pitchFamily="18" charset="0"/>
                <a:cs typeface="Times New Roman" pitchFamily="18" charset="0"/>
              </a:rPr>
              <a:t> Lower development &amp; work activities effects in rural-urban migration in Bangladesh, influences moving to a large city is found to be determined by the urban bias in planning both by national and international authorities, and by the public amenities and resources available in the urban areas. </a:t>
            </a:r>
          </a:p>
          <a:p>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Gross </a:t>
            </a:r>
            <a:r>
              <a:rPr lang="en-US" sz="1800" b="1" dirty="0">
                <a:latin typeface="Times New Roman" pitchFamily="18" charset="0"/>
                <a:cs typeface="Times New Roman" pitchFamily="18" charset="0"/>
              </a:rPr>
              <a:t>Domestic Product (GDP) rate decrease: </a:t>
            </a:r>
            <a:r>
              <a:rPr lang="en-US" sz="1800" dirty="0">
                <a:latin typeface="Times New Roman" pitchFamily="18" charset="0"/>
                <a:cs typeface="Times New Roman" pitchFamily="18" charset="0"/>
              </a:rPr>
              <a:t>Bangladesh’s GDP - real growth rate is 5.8% (2010 est.) Bangladesh, considered as a developing economy with GDP such low compared to other developing nations. </a:t>
            </a:r>
          </a:p>
          <a:p>
            <a:r>
              <a:rPr lang="en-US" sz="18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Lower </a:t>
            </a:r>
            <a:r>
              <a:rPr lang="en-US" sz="1800" b="1" dirty="0">
                <a:latin typeface="Times New Roman" pitchFamily="18" charset="0"/>
                <a:cs typeface="Times New Roman" pitchFamily="18" charset="0"/>
              </a:rPr>
              <a:t>Standard of Living: </a:t>
            </a:r>
            <a:r>
              <a:rPr lang="en-US" sz="1800" dirty="0">
                <a:latin typeface="Times New Roman" pitchFamily="18" charset="0"/>
                <a:cs typeface="Times New Roman" pitchFamily="18" charset="0"/>
              </a:rPr>
              <a:t>Poverty along with unemployment holds back the nation’s economy and does not allow improving life standards. The unemployed population can hardly manage a full meal a day, let alone other facilities.</a:t>
            </a:r>
          </a:p>
          <a:p>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Burden </a:t>
            </a:r>
            <a:r>
              <a:rPr lang="en-US" sz="1800" b="1" dirty="0">
                <a:latin typeface="Times New Roman" pitchFamily="18" charset="0"/>
                <a:cs typeface="Times New Roman" pitchFamily="18" charset="0"/>
              </a:rPr>
              <a:t>to the Nation: </a:t>
            </a:r>
            <a:r>
              <a:rPr lang="en-US" sz="1800" dirty="0">
                <a:latin typeface="Times New Roman" pitchFamily="18" charset="0"/>
                <a:cs typeface="Times New Roman" pitchFamily="18" charset="0"/>
              </a:rPr>
              <a:t> The unemployed population is a burden itself to the nation and its government. They can neither improve their own life nor can they help the nation to progress. The nation has to suffer for this huge inactive population &amp; they hold back the economic progress.</a:t>
            </a:r>
          </a:p>
          <a:p>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Creation of Unemployment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t>Voluntary unemployment occur due to motive that are explicit to an individual, whereas involuntary unemployment is foundation by a huge quantity of socio-economic factors, for example level and composition of aggregate demand, structure of the market, government intervention, and so on.</a:t>
            </a:r>
          </a:p>
          <a:p>
            <a:r>
              <a:rPr lang="en-US" dirty="0" smtClean="0"/>
              <a:t>Therefore, the Unemployment has different kinds depending on the nature, origin, and period of unemployment. Let us now talk about various types of unemployment. Unemployment is broadly classified in following group.</a:t>
            </a:r>
          </a:p>
          <a:p>
            <a:r>
              <a:rPr lang="en-US" dirty="0" smtClean="0"/>
              <a:t>There are different types of unemployment we can define them in five categories such as frictional unemployment, structural unemployment, cyclical unemployment, classical unemployment and demand deficit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Natural rate of unemployment </a:t>
            </a:r>
            <a:r>
              <a:rPr lang="en-US" dirty="0" smtClean="0"/>
              <a:t>is basically the total of structural unemployment and frictional unemployment that is stated as the natural rate of unemployment of economy .Open unemployment happen when a person is voluntarily or involuntarily and keeps himself out of deliberation for definite jobs. For example In1980s there was a </a:t>
            </a:r>
            <a:r>
              <a:rPr lang="en-US" smtClean="0"/>
              <a:t>quick </a:t>
            </a:r>
            <a:r>
              <a:rPr lang="en-US" smtClean="0"/>
              <a:t>decrease </a:t>
            </a:r>
            <a:r>
              <a:rPr lang="en-US" dirty="0" smtClean="0"/>
              <a:t>in the coal and steel industries in the UK. That’s caused a large number increased in structural unemployment in those areas for example industries of South Wales sun-set etc.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421</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Macro Lecture 5: Unemployment</vt:lpstr>
      <vt:lpstr>Types of unemployment </vt:lpstr>
      <vt:lpstr>Problems Created by Unemployment: </vt:lpstr>
      <vt:lpstr>Creation of Unemployment</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 Lecture 5: Unemployment</dc:title>
  <dc:creator>Windows User</dc:creator>
  <cp:lastModifiedBy>Windows User</cp:lastModifiedBy>
  <cp:revision>4</cp:revision>
  <dcterms:created xsi:type="dcterms:W3CDTF">2020-08-08T20:13:14Z</dcterms:created>
  <dcterms:modified xsi:type="dcterms:W3CDTF">2020-08-10T09:46:53Z</dcterms:modified>
</cp:coreProperties>
</file>