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4" r:id="rId1"/>
    <p:sldMasterId id="2147483783" r:id="rId2"/>
  </p:sldMasterIdLst>
  <p:notesMasterIdLst>
    <p:notesMasterId r:id="rId43"/>
  </p:notesMasterIdLst>
  <p:handoutMasterIdLst>
    <p:handoutMasterId r:id="rId44"/>
  </p:handoutMasterIdLst>
  <p:sldIdLst>
    <p:sldId id="256" r:id="rId3"/>
    <p:sldId id="258" r:id="rId4"/>
    <p:sldId id="259" r:id="rId5"/>
    <p:sldId id="401" r:id="rId6"/>
    <p:sldId id="296" r:id="rId7"/>
    <p:sldId id="399" r:id="rId8"/>
    <p:sldId id="402" r:id="rId9"/>
    <p:sldId id="400" r:id="rId10"/>
    <p:sldId id="363" r:id="rId11"/>
    <p:sldId id="427" r:id="rId12"/>
    <p:sldId id="364" r:id="rId13"/>
    <p:sldId id="380" r:id="rId14"/>
    <p:sldId id="387" r:id="rId15"/>
    <p:sldId id="261" r:id="rId16"/>
    <p:sldId id="421" r:id="rId17"/>
    <p:sldId id="425" r:id="rId18"/>
    <p:sldId id="420" r:id="rId19"/>
    <p:sldId id="386" r:id="rId20"/>
    <p:sldId id="347" r:id="rId21"/>
    <p:sldId id="297" r:id="rId22"/>
    <p:sldId id="298" r:id="rId23"/>
    <p:sldId id="299" r:id="rId24"/>
    <p:sldId id="341" r:id="rId25"/>
    <p:sldId id="342" r:id="rId26"/>
    <p:sldId id="403" r:id="rId27"/>
    <p:sldId id="404" r:id="rId28"/>
    <p:sldId id="405" r:id="rId29"/>
    <p:sldId id="406" r:id="rId30"/>
    <p:sldId id="385" r:id="rId31"/>
    <p:sldId id="407" r:id="rId32"/>
    <p:sldId id="409" r:id="rId33"/>
    <p:sldId id="428" r:id="rId34"/>
    <p:sldId id="410" r:id="rId35"/>
    <p:sldId id="394" r:id="rId36"/>
    <p:sldId id="413" r:id="rId37"/>
    <p:sldId id="429" r:id="rId38"/>
    <p:sldId id="411" r:id="rId39"/>
    <p:sldId id="396" r:id="rId40"/>
    <p:sldId id="397" r:id="rId41"/>
    <p:sldId id="426" r:id="rId4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996BA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2944" autoAdjust="0"/>
  </p:normalViewPr>
  <p:slideViewPr>
    <p:cSldViewPr>
      <p:cViewPr varScale="1">
        <p:scale>
          <a:sx n="62" d="100"/>
          <a:sy n="62" d="100"/>
        </p:scale>
        <p:origin x="159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4" d="100"/>
          <a:sy n="44" d="100"/>
        </p:scale>
        <p:origin x="-150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ACS/antennas and propagation</a:t>
            </a:r>
          </a:p>
        </p:txBody>
      </p:sp>
      <p:sp>
        <p:nvSpPr>
          <p:cNvPr id="2457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7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by Ya Bao   http://eent3.sbu.ac.uk/staff/baoyb/acs</a:t>
            </a:r>
          </a:p>
        </p:txBody>
      </p:sp>
      <p:sp>
        <p:nvSpPr>
          <p:cNvPr id="2457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A337732-954F-4D8C-B797-BD2AE2797B0D}" type="slidenum">
              <a:rPr lang="en-US"/>
              <a:pPr>
                <a:defRPr/>
              </a:pPr>
              <a:t>‹#›</a:t>
            </a:fld>
            <a:endParaRPr lang="en-US"/>
          </a:p>
        </p:txBody>
      </p:sp>
    </p:spTree>
    <p:extLst>
      <p:ext uri="{BB962C8B-B14F-4D97-AF65-F5344CB8AC3E}">
        <p14:creationId xmlns:p14="http://schemas.microsoft.com/office/powerpoint/2010/main" val="42726381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ACS/antennas and propagation</a:t>
            </a:r>
          </a:p>
        </p:txBody>
      </p:sp>
      <p:sp>
        <p:nvSpPr>
          <p:cNvPr id="2201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762000" y="685800"/>
            <a:ext cx="4648200" cy="2057400"/>
          </a:xfrm>
          <a:prstGeom prst="rect">
            <a:avLst/>
          </a:prstGeom>
          <a:noFill/>
          <a:ln w="9525">
            <a:solidFill>
              <a:srgbClr val="000000"/>
            </a:solidFill>
            <a:miter lim="800000"/>
            <a:headEnd/>
            <a:tailEnd/>
          </a:ln>
        </p:spPr>
      </p:sp>
      <p:sp>
        <p:nvSpPr>
          <p:cNvPr id="220165" name="Rectangle 5"/>
          <p:cNvSpPr>
            <a:spLocks noGrp="1" noChangeArrowheads="1"/>
          </p:cNvSpPr>
          <p:nvPr>
            <p:ph type="body" sz="quarter" idx="3"/>
          </p:nvPr>
        </p:nvSpPr>
        <p:spPr bwMode="auto">
          <a:xfrm>
            <a:off x="228600" y="2971800"/>
            <a:ext cx="63246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0166" name="Rectangle 6"/>
          <p:cNvSpPr>
            <a:spLocks noGrp="1" noChangeArrowheads="1"/>
          </p:cNvSpPr>
          <p:nvPr>
            <p:ph type="ftr" sz="quarter" idx="4"/>
          </p:nvPr>
        </p:nvSpPr>
        <p:spPr bwMode="auto">
          <a:xfrm>
            <a:off x="0" y="8686800"/>
            <a:ext cx="487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by Ya Bao   http://eent3.sbu.ac.uk/staff/baoyb/acs</a:t>
            </a:r>
          </a:p>
        </p:txBody>
      </p:sp>
      <p:sp>
        <p:nvSpPr>
          <p:cNvPr id="220167" name="Rectangle 7"/>
          <p:cNvSpPr>
            <a:spLocks noGrp="1" noChangeArrowheads="1"/>
          </p:cNvSpPr>
          <p:nvPr>
            <p:ph type="sldNum" sz="quarter" idx="5"/>
          </p:nvPr>
        </p:nvSpPr>
        <p:spPr bwMode="auto">
          <a:xfrm>
            <a:off x="5181600" y="8686800"/>
            <a:ext cx="167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FB73A5C-C929-4B73-9CA0-89EA870CA45A}" type="slidenum">
              <a:rPr lang="en-US"/>
              <a:pPr>
                <a:defRPr/>
              </a:pPr>
              <a:t>‹#›</a:t>
            </a:fld>
            <a:endParaRPr lang="en-US"/>
          </a:p>
        </p:txBody>
      </p:sp>
    </p:spTree>
    <p:extLst>
      <p:ext uri="{BB962C8B-B14F-4D97-AF65-F5344CB8AC3E}">
        <p14:creationId xmlns:p14="http://schemas.microsoft.com/office/powerpoint/2010/main" val="40278241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7"/>
          <p:cNvSpPr>
            <a:spLocks noGrp="1" noChangeArrowheads="1"/>
          </p:cNvSpPr>
          <p:nvPr>
            <p:ph type="sldNum" sz="quarter" idx="5"/>
          </p:nvPr>
        </p:nvSpPr>
        <p:spPr>
          <a:noFill/>
        </p:spPr>
        <p:txBody>
          <a:bodyPr/>
          <a:lstStyle/>
          <a:p>
            <a:fld id="{08CCA722-264C-4078-B13E-3C965C44248C}" type="slidenum">
              <a:rPr lang="en-US" smtClean="0"/>
              <a:pPr/>
              <a:t>2</a:t>
            </a:fld>
            <a:endParaRPr lang="en-US" smtClean="0"/>
          </a:p>
        </p:txBody>
      </p:sp>
      <p:sp>
        <p:nvSpPr>
          <p:cNvPr id="58373" name="Rectangle 2"/>
          <p:cNvSpPr>
            <a:spLocks noGrp="1" noRot="1" noChangeAspect="1" noChangeArrowheads="1" noTextEdit="1"/>
          </p:cNvSpPr>
          <p:nvPr>
            <p:ph type="sldImg"/>
          </p:nvPr>
        </p:nvSpPr>
        <p:spPr>
          <a:xfrm>
            <a:off x="1714500" y="685800"/>
            <a:ext cx="2743200" cy="2057400"/>
          </a:xfrm>
          <a:ln/>
        </p:spPr>
      </p:sp>
      <p:sp>
        <p:nvSpPr>
          <p:cNvPr id="58374"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Times New Roman" pitchFamily="18" charset="0"/>
                <a:ea typeface="+mn-ea"/>
                <a:cs typeface="+mn-cs"/>
              </a:rPr>
              <a:t>For transmission of a signal, radio-frequency electrical energy from the transmitter is converted into electromagnetic energy by the antenna and radiated into the surrounding environment (atmosphere, space, water). </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For reception of a signal, electromagnetic energy impinging on the antenna is converted into radiofrequency electrical energy and fed into the receiver.</a:t>
            </a:r>
            <a:endParaRPr lang="en-US" sz="1800" dirty="0" smtClean="0"/>
          </a:p>
        </p:txBody>
      </p:sp>
    </p:spTree>
    <p:extLst>
      <p:ext uri="{BB962C8B-B14F-4D97-AF65-F5344CB8AC3E}">
        <p14:creationId xmlns:p14="http://schemas.microsoft.com/office/powerpoint/2010/main" val="3825890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SG" dirty="0"/>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13</a:t>
            </a:fld>
            <a:endParaRPr lang="en-US"/>
          </a:p>
        </p:txBody>
      </p:sp>
    </p:spTree>
    <p:extLst>
      <p:ext uri="{BB962C8B-B14F-4D97-AF65-F5344CB8AC3E}">
        <p14:creationId xmlns:p14="http://schemas.microsoft.com/office/powerpoint/2010/main" val="250037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7"/>
          <p:cNvSpPr>
            <a:spLocks noGrp="1" noChangeArrowheads="1"/>
          </p:cNvSpPr>
          <p:nvPr>
            <p:ph type="sldNum" sz="quarter" idx="5"/>
          </p:nvPr>
        </p:nvSpPr>
        <p:spPr>
          <a:noFill/>
        </p:spPr>
        <p:txBody>
          <a:bodyPr/>
          <a:lstStyle/>
          <a:p>
            <a:fld id="{19B736EB-E4DC-475A-AD32-984F9B68CB67}" type="slidenum">
              <a:rPr lang="en-US" smtClean="0"/>
              <a:pPr/>
              <a:t>14</a:t>
            </a:fld>
            <a:endParaRPr lang="en-US" smtClean="0"/>
          </a:p>
        </p:txBody>
      </p:sp>
      <p:sp>
        <p:nvSpPr>
          <p:cNvPr id="63493" name="Rectangle 2"/>
          <p:cNvSpPr>
            <a:spLocks noGrp="1" noRot="1" noChangeAspect="1" noChangeArrowheads="1" noTextEdit="1"/>
          </p:cNvSpPr>
          <p:nvPr>
            <p:ph type="sldImg"/>
          </p:nvPr>
        </p:nvSpPr>
        <p:spPr>
          <a:xfrm>
            <a:off x="1714500" y="685800"/>
            <a:ext cx="2743200" cy="2057400"/>
          </a:xfrm>
          <a:ln/>
        </p:spPr>
      </p:sp>
      <p:sp>
        <p:nvSpPr>
          <p:cNvPr id="63494"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1167545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7"/>
          <p:cNvSpPr>
            <a:spLocks noGrp="1" noChangeArrowheads="1"/>
          </p:cNvSpPr>
          <p:nvPr>
            <p:ph type="sldNum" sz="quarter" idx="5"/>
          </p:nvPr>
        </p:nvSpPr>
        <p:spPr>
          <a:noFill/>
        </p:spPr>
        <p:txBody>
          <a:bodyPr/>
          <a:lstStyle/>
          <a:p>
            <a:fld id="{19B736EB-E4DC-475A-AD32-984F9B68CB67}" type="slidenum">
              <a:rPr lang="en-US" smtClean="0"/>
              <a:pPr/>
              <a:t>15</a:t>
            </a:fld>
            <a:endParaRPr lang="en-US" smtClean="0"/>
          </a:p>
        </p:txBody>
      </p:sp>
      <p:sp>
        <p:nvSpPr>
          <p:cNvPr id="63493" name="Rectangle 2"/>
          <p:cNvSpPr>
            <a:spLocks noGrp="1" noRot="1" noChangeAspect="1" noChangeArrowheads="1" noTextEdit="1"/>
          </p:cNvSpPr>
          <p:nvPr>
            <p:ph type="sldImg"/>
          </p:nvPr>
        </p:nvSpPr>
        <p:spPr>
          <a:xfrm>
            <a:off x="1714500" y="685800"/>
            <a:ext cx="2743200" cy="2057400"/>
          </a:xfrm>
          <a:ln/>
        </p:spPr>
      </p:sp>
      <p:sp>
        <p:nvSpPr>
          <p:cNvPr id="63494"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116754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7"/>
          <p:cNvSpPr>
            <a:spLocks noGrp="1" noChangeArrowheads="1"/>
          </p:cNvSpPr>
          <p:nvPr>
            <p:ph type="sldNum" sz="quarter" idx="5"/>
          </p:nvPr>
        </p:nvSpPr>
        <p:spPr>
          <a:noFill/>
        </p:spPr>
        <p:txBody>
          <a:bodyPr/>
          <a:lstStyle/>
          <a:p>
            <a:fld id="{19B736EB-E4DC-475A-AD32-984F9B68CB67}" type="slidenum">
              <a:rPr lang="en-US" smtClean="0"/>
              <a:pPr/>
              <a:t>16</a:t>
            </a:fld>
            <a:endParaRPr lang="en-US" smtClean="0"/>
          </a:p>
        </p:txBody>
      </p:sp>
      <p:sp>
        <p:nvSpPr>
          <p:cNvPr id="63493" name="Rectangle 2"/>
          <p:cNvSpPr>
            <a:spLocks noGrp="1" noRot="1" noChangeAspect="1" noChangeArrowheads="1" noTextEdit="1"/>
          </p:cNvSpPr>
          <p:nvPr>
            <p:ph type="sldImg"/>
          </p:nvPr>
        </p:nvSpPr>
        <p:spPr>
          <a:xfrm>
            <a:off x="1714500" y="685800"/>
            <a:ext cx="2743200" cy="2057400"/>
          </a:xfrm>
          <a:ln/>
        </p:spPr>
      </p:sp>
      <p:sp>
        <p:nvSpPr>
          <p:cNvPr id="63494" name="Rectangle 3"/>
          <p:cNvSpPr>
            <a:spLocks noGrp="1" noChangeArrowheads="1"/>
          </p:cNvSpPr>
          <p:nvPr>
            <p:ph type="body" idx="1"/>
          </p:nvPr>
        </p:nvSpPr>
        <p:spPr>
          <a:noFill/>
          <a:ln/>
        </p:spPr>
        <p:txBody>
          <a:bodyPr/>
          <a:lstStyle/>
          <a:p>
            <a:r>
              <a:rPr lang="en-US" sz="1800" dirty="0" err="1" smtClean="0"/>
              <a:t>Ans</a:t>
            </a:r>
            <a:r>
              <a:rPr lang="en-US" sz="1800" dirty="0" smtClean="0"/>
              <a:t>: Rappaport Example 3.1</a:t>
            </a:r>
          </a:p>
        </p:txBody>
      </p:sp>
    </p:spTree>
    <p:extLst>
      <p:ext uri="{BB962C8B-B14F-4D97-AF65-F5344CB8AC3E}">
        <p14:creationId xmlns:p14="http://schemas.microsoft.com/office/powerpoint/2010/main" val="116754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7"/>
          <p:cNvSpPr>
            <a:spLocks noGrp="1" noChangeArrowheads="1"/>
          </p:cNvSpPr>
          <p:nvPr>
            <p:ph type="sldNum" sz="quarter" idx="5"/>
          </p:nvPr>
        </p:nvSpPr>
        <p:spPr>
          <a:noFill/>
        </p:spPr>
        <p:txBody>
          <a:bodyPr/>
          <a:lstStyle/>
          <a:p>
            <a:fld id="{19B736EB-E4DC-475A-AD32-984F9B68CB67}" type="slidenum">
              <a:rPr lang="en-US" smtClean="0"/>
              <a:pPr/>
              <a:t>17</a:t>
            </a:fld>
            <a:endParaRPr lang="en-US" smtClean="0"/>
          </a:p>
        </p:txBody>
      </p:sp>
      <p:sp>
        <p:nvSpPr>
          <p:cNvPr id="63493" name="Rectangle 2"/>
          <p:cNvSpPr>
            <a:spLocks noGrp="1" noRot="1" noChangeAspect="1" noChangeArrowheads="1" noTextEdit="1"/>
          </p:cNvSpPr>
          <p:nvPr>
            <p:ph type="sldImg"/>
          </p:nvPr>
        </p:nvSpPr>
        <p:spPr>
          <a:xfrm>
            <a:off x="1714500" y="685800"/>
            <a:ext cx="2743200" cy="2057400"/>
          </a:xfrm>
          <a:ln/>
        </p:spPr>
      </p:sp>
      <p:sp>
        <p:nvSpPr>
          <p:cNvPr id="63494"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116754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7"/>
          <p:cNvSpPr>
            <a:spLocks noGrp="1" noChangeArrowheads="1"/>
          </p:cNvSpPr>
          <p:nvPr>
            <p:ph type="sldNum" sz="quarter" idx="5"/>
          </p:nvPr>
        </p:nvSpPr>
        <p:spPr>
          <a:noFill/>
        </p:spPr>
        <p:txBody>
          <a:bodyPr/>
          <a:lstStyle/>
          <a:p>
            <a:fld id="{A84C8D3A-A13A-49D4-968D-661F69052A2C}" type="slidenum">
              <a:rPr lang="en-US" smtClean="0"/>
              <a:pPr/>
              <a:t>19</a:t>
            </a:fld>
            <a:endParaRPr lang="en-US" smtClean="0"/>
          </a:p>
        </p:txBody>
      </p:sp>
      <p:sp>
        <p:nvSpPr>
          <p:cNvPr id="65541" name="Rectangle 2"/>
          <p:cNvSpPr>
            <a:spLocks noGrp="1" noRot="1" noChangeAspect="1" noChangeArrowheads="1" noTextEdit="1"/>
          </p:cNvSpPr>
          <p:nvPr>
            <p:ph type="sldImg"/>
          </p:nvPr>
        </p:nvSpPr>
        <p:spPr>
          <a:xfrm>
            <a:off x="1714500" y="685800"/>
            <a:ext cx="2743200" cy="2057400"/>
          </a:xfrm>
          <a:ln/>
        </p:spPr>
      </p:sp>
      <p:sp>
        <p:nvSpPr>
          <p:cNvPr id="65542" name="Rectangle 3"/>
          <p:cNvSpPr>
            <a:spLocks noGrp="1" noChangeArrowheads="1"/>
          </p:cNvSpPr>
          <p:nvPr>
            <p:ph type="body" idx="1"/>
          </p:nvPr>
        </p:nvSpPr>
        <p:spPr>
          <a:noFill/>
          <a:ln/>
        </p:spPr>
        <p:txBody>
          <a:bodyPr/>
          <a:lstStyle/>
          <a:p>
            <a:endParaRPr lang="en-GB" sz="1800" smtClean="0"/>
          </a:p>
        </p:txBody>
      </p:sp>
    </p:spTree>
    <p:extLst>
      <p:ext uri="{BB962C8B-B14F-4D97-AF65-F5344CB8AC3E}">
        <p14:creationId xmlns:p14="http://schemas.microsoft.com/office/powerpoint/2010/main" val="3663460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7"/>
          <p:cNvSpPr>
            <a:spLocks noGrp="1" noChangeArrowheads="1"/>
          </p:cNvSpPr>
          <p:nvPr>
            <p:ph type="sldNum" sz="quarter" idx="5"/>
          </p:nvPr>
        </p:nvSpPr>
        <p:spPr>
          <a:noFill/>
        </p:spPr>
        <p:txBody>
          <a:bodyPr/>
          <a:lstStyle/>
          <a:p>
            <a:fld id="{FE7969B8-0142-4A45-B32F-53F74B3A9EEC}" type="slidenum">
              <a:rPr lang="en-US" smtClean="0"/>
              <a:pPr/>
              <a:t>20</a:t>
            </a:fld>
            <a:endParaRPr lang="en-US" smtClean="0"/>
          </a:p>
        </p:txBody>
      </p:sp>
      <p:sp>
        <p:nvSpPr>
          <p:cNvPr id="64517" name="Rectangle 2"/>
          <p:cNvSpPr>
            <a:spLocks noGrp="1" noRot="1" noChangeAspect="1" noChangeArrowheads="1" noTextEdit="1"/>
          </p:cNvSpPr>
          <p:nvPr>
            <p:ph type="sldImg"/>
          </p:nvPr>
        </p:nvSpPr>
        <p:spPr>
          <a:xfrm>
            <a:off x="1714500" y="685800"/>
            <a:ext cx="2743200" cy="2057400"/>
          </a:xfrm>
          <a:ln/>
        </p:spPr>
      </p:sp>
      <p:sp>
        <p:nvSpPr>
          <p:cNvPr id="64518" name="Rectangle 3"/>
          <p:cNvSpPr>
            <a:spLocks noGrp="1" noChangeArrowheads="1"/>
          </p:cNvSpPr>
          <p:nvPr>
            <p:ph type="body" idx="1"/>
          </p:nvPr>
        </p:nvSpPr>
        <p:spPr>
          <a:noFill/>
          <a:ln/>
        </p:spPr>
        <p:txBody>
          <a:bodyPr/>
          <a:lstStyle/>
          <a:p>
            <a:endParaRPr lang="en-GB" sz="1800" smtClean="0"/>
          </a:p>
        </p:txBody>
      </p:sp>
    </p:spTree>
    <p:extLst>
      <p:ext uri="{BB962C8B-B14F-4D97-AF65-F5344CB8AC3E}">
        <p14:creationId xmlns:p14="http://schemas.microsoft.com/office/powerpoint/2010/main" val="2888649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7"/>
          <p:cNvSpPr>
            <a:spLocks noGrp="1" noChangeArrowheads="1"/>
          </p:cNvSpPr>
          <p:nvPr>
            <p:ph type="sldNum" sz="quarter" idx="5"/>
          </p:nvPr>
        </p:nvSpPr>
        <p:spPr>
          <a:noFill/>
        </p:spPr>
        <p:txBody>
          <a:bodyPr/>
          <a:lstStyle/>
          <a:p>
            <a:fld id="{AD722693-8297-467D-9AD1-BFB71510E068}" type="slidenum">
              <a:rPr lang="en-US" smtClean="0"/>
              <a:pPr/>
              <a:t>21</a:t>
            </a:fld>
            <a:endParaRPr lang="en-US" smtClean="0"/>
          </a:p>
        </p:txBody>
      </p:sp>
      <p:sp>
        <p:nvSpPr>
          <p:cNvPr id="66565" name="Rectangle 2"/>
          <p:cNvSpPr>
            <a:spLocks noGrp="1" noRot="1" noChangeAspect="1" noChangeArrowheads="1" noTextEdit="1"/>
          </p:cNvSpPr>
          <p:nvPr>
            <p:ph type="sldImg"/>
          </p:nvPr>
        </p:nvSpPr>
        <p:spPr>
          <a:xfrm>
            <a:off x="1714500" y="685800"/>
            <a:ext cx="2743200" cy="2057400"/>
          </a:xfrm>
          <a:ln/>
        </p:spPr>
      </p:sp>
      <p:sp>
        <p:nvSpPr>
          <p:cNvPr id="66566" name="Rectangle 3"/>
          <p:cNvSpPr>
            <a:spLocks noGrp="1" noChangeArrowheads="1"/>
          </p:cNvSpPr>
          <p:nvPr>
            <p:ph type="body" idx="1"/>
          </p:nvPr>
        </p:nvSpPr>
        <p:spPr>
          <a:noFill/>
          <a:ln/>
        </p:spPr>
        <p:txBody>
          <a:bodyPr/>
          <a:lstStyle/>
          <a:p>
            <a:endParaRPr lang="en-GB" sz="1800" dirty="0" smtClean="0"/>
          </a:p>
        </p:txBody>
      </p:sp>
    </p:spTree>
    <p:extLst>
      <p:ext uri="{BB962C8B-B14F-4D97-AF65-F5344CB8AC3E}">
        <p14:creationId xmlns:p14="http://schemas.microsoft.com/office/powerpoint/2010/main" val="715276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7"/>
          <p:cNvSpPr>
            <a:spLocks noGrp="1" noChangeArrowheads="1"/>
          </p:cNvSpPr>
          <p:nvPr>
            <p:ph type="sldNum" sz="quarter" idx="5"/>
          </p:nvPr>
        </p:nvSpPr>
        <p:spPr>
          <a:noFill/>
        </p:spPr>
        <p:txBody>
          <a:bodyPr/>
          <a:lstStyle/>
          <a:p>
            <a:fld id="{F64CAA32-34B4-4F40-8372-987AB70DEDD8}" type="slidenum">
              <a:rPr lang="en-US" smtClean="0"/>
              <a:pPr/>
              <a:t>22</a:t>
            </a:fld>
            <a:endParaRPr lang="en-US" smtClean="0"/>
          </a:p>
        </p:txBody>
      </p:sp>
      <p:sp>
        <p:nvSpPr>
          <p:cNvPr id="67589" name="Rectangle 2"/>
          <p:cNvSpPr>
            <a:spLocks noGrp="1" noRot="1" noChangeAspect="1" noChangeArrowheads="1" noTextEdit="1"/>
          </p:cNvSpPr>
          <p:nvPr>
            <p:ph type="sldImg"/>
          </p:nvPr>
        </p:nvSpPr>
        <p:spPr>
          <a:xfrm>
            <a:off x="1714500" y="685800"/>
            <a:ext cx="2743200" cy="2057400"/>
          </a:xfrm>
          <a:ln/>
        </p:spPr>
      </p:sp>
      <p:sp>
        <p:nvSpPr>
          <p:cNvPr id="67590" name="Rectangle 3"/>
          <p:cNvSpPr>
            <a:spLocks noGrp="1" noChangeArrowheads="1"/>
          </p:cNvSpPr>
          <p:nvPr>
            <p:ph type="body" idx="1"/>
          </p:nvPr>
        </p:nvSpPr>
        <p:spPr>
          <a:noFill/>
          <a:ln/>
        </p:spPr>
        <p:txBody>
          <a:bodyPr/>
          <a:lstStyle/>
          <a:p>
            <a:r>
              <a:rPr lang="en-US" sz="1800" dirty="0" smtClean="0"/>
              <a:t>Follows contour of the earth</a:t>
            </a:r>
          </a:p>
          <a:p>
            <a:r>
              <a:rPr lang="en-US" sz="1800" dirty="0" smtClean="0"/>
              <a:t>Can Propagate considerable distances</a:t>
            </a:r>
          </a:p>
          <a:p>
            <a:r>
              <a:rPr lang="en-US" sz="1800" dirty="0" smtClean="0"/>
              <a:t>Frequencies up to 2 MHz</a:t>
            </a:r>
          </a:p>
          <a:p>
            <a:r>
              <a:rPr lang="en-US" sz="1800" dirty="0" smtClean="0"/>
              <a:t>Example</a:t>
            </a:r>
          </a:p>
          <a:p>
            <a:pPr lvl="1"/>
            <a:r>
              <a:rPr lang="en-US" sz="1800" dirty="0" smtClean="0"/>
              <a:t>AM radio</a:t>
            </a:r>
          </a:p>
        </p:txBody>
      </p:sp>
    </p:spTree>
    <p:extLst>
      <p:ext uri="{BB962C8B-B14F-4D97-AF65-F5344CB8AC3E}">
        <p14:creationId xmlns:p14="http://schemas.microsoft.com/office/powerpoint/2010/main" val="806325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7"/>
          <p:cNvSpPr>
            <a:spLocks noGrp="1" noChangeArrowheads="1"/>
          </p:cNvSpPr>
          <p:nvPr>
            <p:ph type="sldNum" sz="quarter" idx="5"/>
          </p:nvPr>
        </p:nvSpPr>
        <p:spPr>
          <a:noFill/>
        </p:spPr>
        <p:txBody>
          <a:bodyPr/>
          <a:lstStyle/>
          <a:p>
            <a:fld id="{BFFC858B-261A-40E3-BC57-913DF4ED7346}" type="slidenum">
              <a:rPr lang="en-US" smtClean="0"/>
              <a:pPr/>
              <a:t>23</a:t>
            </a:fld>
            <a:endParaRPr lang="en-US" smtClean="0"/>
          </a:p>
        </p:txBody>
      </p:sp>
      <p:sp>
        <p:nvSpPr>
          <p:cNvPr id="68613" name="Rectangle 2"/>
          <p:cNvSpPr>
            <a:spLocks noGrp="1" noRot="1" noChangeAspect="1" noChangeArrowheads="1" noTextEdit="1"/>
          </p:cNvSpPr>
          <p:nvPr>
            <p:ph type="sldImg"/>
          </p:nvPr>
        </p:nvSpPr>
        <p:spPr>
          <a:xfrm>
            <a:off x="1714500" y="685800"/>
            <a:ext cx="2743200" cy="2057400"/>
          </a:xfrm>
          <a:ln/>
        </p:spPr>
      </p:sp>
      <p:sp>
        <p:nvSpPr>
          <p:cNvPr id="68614" name="Rectangle 3"/>
          <p:cNvSpPr>
            <a:spLocks noGrp="1" noChangeArrowheads="1"/>
          </p:cNvSpPr>
          <p:nvPr>
            <p:ph type="body" idx="1"/>
          </p:nvPr>
        </p:nvSpPr>
        <p:spPr>
          <a:noFill/>
          <a:ln/>
        </p:spPr>
        <p:txBody>
          <a:bodyPr/>
          <a:lstStyle/>
          <a:p>
            <a:r>
              <a:rPr lang="en-US" sz="1800" dirty="0" smtClean="0"/>
              <a:t>Signal reflected from ionized layer of atmosphere back down to earth</a:t>
            </a:r>
          </a:p>
          <a:p>
            <a:r>
              <a:rPr lang="en-US" sz="1800" dirty="0" smtClean="0"/>
              <a:t>Signal can travel a number of hops, back and forth between ionosphere and earth’s surface</a:t>
            </a:r>
          </a:p>
          <a:p>
            <a:r>
              <a:rPr lang="en-US" sz="1800" dirty="0" smtClean="0"/>
              <a:t>Reflection effect caused by refraction</a:t>
            </a:r>
          </a:p>
          <a:p>
            <a:r>
              <a:rPr lang="en-US" sz="1800" dirty="0" smtClean="0"/>
              <a:t>Examples</a:t>
            </a:r>
          </a:p>
          <a:p>
            <a:pPr lvl="1"/>
            <a:r>
              <a:rPr lang="en-US" sz="1800" dirty="0" smtClean="0"/>
              <a:t>Amateur radio</a:t>
            </a:r>
          </a:p>
          <a:p>
            <a:pPr lvl="1"/>
            <a:r>
              <a:rPr lang="en-GB" sz="1800" dirty="0" err="1" smtClean="0"/>
              <a:t>sw</a:t>
            </a:r>
            <a:r>
              <a:rPr lang="en-US" sz="1800" dirty="0" smtClean="0"/>
              <a:t> radio</a:t>
            </a:r>
            <a:r>
              <a:rPr lang="en-GB" sz="1800" dirty="0" smtClean="0"/>
              <a:t> </a:t>
            </a:r>
            <a:endParaRPr lang="en-US" sz="1800" dirty="0" smtClean="0"/>
          </a:p>
          <a:p>
            <a:endParaRPr lang="en-US" sz="1800" dirty="0" smtClean="0"/>
          </a:p>
        </p:txBody>
      </p:sp>
    </p:spTree>
    <p:extLst>
      <p:ext uri="{BB962C8B-B14F-4D97-AF65-F5344CB8AC3E}">
        <p14:creationId xmlns:p14="http://schemas.microsoft.com/office/powerpoint/2010/main" val="245041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7"/>
          <p:cNvSpPr>
            <a:spLocks noGrp="1" noChangeArrowheads="1"/>
          </p:cNvSpPr>
          <p:nvPr>
            <p:ph type="sldNum" sz="quarter" idx="5"/>
          </p:nvPr>
        </p:nvSpPr>
        <p:spPr>
          <a:noFill/>
        </p:spPr>
        <p:txBody>
          <a:bodyPr/>
          <a:lstStyle/>
          <a:p>
            <a:fld id="{98D93DD9-3CDE-4D93-96B7-44E2562E5BB6}" type="slidenum">
              <a:rPr lang="en-US" smtClean="0"/>
              <a:pPr/>
              <a:t>3</a:t>
            </a:fld>
            <a:endParaRPr lang="en-US" smtClean="0"/>
          </a:p>
        </p:txBody>
      </p:sp>
      <p:sp>
        <p:nvSpPr>
          <p:cNvPr id="59397" name="Rectangle 2"/>
          <p:cNvSpPr>
            <a:spLocks noGrp="1" noRot="1" noChangeAspect="1" noChangeArrowheads="1" noTextEdit="1"/>
          </p:cNvSpPr>
          <p:nvPr>
            <p:ph type="sldImg"/>
          </p:nvPr>
        </p:nvSpPr>
        <p:spPr>
          <a:xfrm>
            <a:off x="1714500" y="685800"/>
            <a:ext cx="2743200" cy="2057400"/>
          </a:xfrm>
          <a:ln/>
        </p:spPr>
      </p:sp>
      <p:sp>
        <p:nvSpPr>
          <p:cNvPr id="59398" name="Rectangle 3"/>
          <p:cNvSpPr>
            <a:spLocks noGrp="1" noChangeArrowheads="1"/>
          </p:cNvSpPr>
          <p:nvPr>
            <p:ph type="body" idx="1"/>
          </p:nvPr>
        </p:nvSpPr>
        <p:spPr>
          <a:noFill/>
          <a:ln/>
        </p:spPr>
        <p:txBody>
          <a:bodyPr/>
          <a:lstStyle/>
          <a:p>
            <a:r>
              <a:rPr lang="en-GB" sz="1800" dirty="0" smtClean="0"/>
              <a:t>An antenna will radiate power in all directions but, typically, does not perform equally well in all directions (</a:t>
            </a:r>
            <a:r>
              <a:rPr lang="en-US" sz="1200" b="0" i="0" u="none" strike="noStrike" kern="1200" baseline="0" dirty="0" smtClean="0">
                <a:solidFill>
                  <a:schemeClr val="tx1"/>
                </a:solidFill>
                <a:latin typeface="Times New Roman" pitchFamily="18" charset="0"/>
                <a:ea typeface="+mn-ea"/>
                <a:cs typeface="+mn-cs"/>
              </a:rPr>
              <a:t>better in some directions, and worse in others)</a:t>
            </a:r>
            <a:r>
              <a:rPr lang="en-GB" sz="1800" dirty="0" smtClean="0"/>
              <a:t>.  </a:t>
            </a:r>
            <a:r>
              <a:rPr lang="en-US" sz="1200" b="0" i="0" u="none" strike="noStrike" kern="1200" baseline="0" dirty="0" smtClean="0">
                <a:solidFill>
                  <a:schemeClr val="tx1"/>
                </a:solidFill>
                <a:latin typeface="Times New Roman" pitchFamily="18" charset="0"/>
                <a:ea typeface="+mn-ea"/>
                <a:cs typeface="+mn-cs"/>
              </a:rPr>
              <a:t>A common way to characterize the performance of an antenna is the radiation pattern.</a:t>
            </a:r>
          </a:p>
          <a:p>
            <a:endParaRPr lang="en-GB" sz="1800" dirty="0" smtClean="0"/>
          </a:p>
          <a:p>
            <a:r>
              <a:rPr lang="en-US" sz="1200" b="0" i="0" u="none" strike="noStrike" kern="1200" baseline="0" smtClean="0">
                <a:solidFill>
                  <a:schemeClr val="tx1"/>
                </a:solidFill>
                <a:latin typeface="Times New Roman" pitchFamily="18" charset="0"/>
                <a:ea typeface="+mn-ea"/>
                <a:cs typeface="+mn-cs"/>
              </a:rPr>
              <a:t>The </a:t>
            </a:r>
            <a:r>
              <a:rPr lang="en-US" sz="1200" b="0" i="0" u="none" strike="noStrike" kern="1200" baseline="0" dirty="0" smtClean="0">
                <a:solidFill>
                  <a:schemeClr val="tx1"/>
                </a:solidFill>
                <a:latin typeface="Times New Roman" pitchFamily="18" charset="0"/>
                <a:ea typeface="+mn-ea"/>
                <a:cs typeface="+mn-cs"/>
              </a:rPr>
              <a:t>distance from the antenna to each point on the radiation pattern is proportional to the power radiated from the antenna in that direction. Here power increase as the increase of distance.</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Fig a. equal strength power is radiated in all direction. Fig b. more power is radiated in the B direction than A.</a:t>
            </a:r>
            <a:endParaRPr lang="en-GB" sz="1800" dirty="0" smtClean="0"/>
          </a:p>
        </p:txBody>
      </p:sp>
    </p:spTree>
    <p:extLst>
      <p:ext uri="{BB962C8B-B14F-4D97-AF65-F5344CB8AC3E}">
        <p14:creationId xmlns:p14="http://schemas.microsoft.com/office/powerpoint/2010/main" val="16573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7"/>
          <p:cNvSpPr>
            <a:spLocks noGrp="1" noChangeArrowheads="1"/>
          </p:cNvSpPr>
          <p:nvPr>
            <p:ph type="sldNum" sz="quarter" idx="5"/>
          </p:nvPr>
        </p:nvSpPr>
        <p:spPr>
          <a:noFill/>
        </p:spPr>
        <p:txBody>
          <a:bodyPr/>
          <a:lstStyle/>
          <a:p>
            <a:fld id="{F41AACAD-9B8B-43CC-8C12-4E9C9287C0F8}" type="slidenum">
              <a:rPr lang="en-US" smtClean="0"/>
              <a:pPr/>
              <a:t>24</a:t>
            </a:fld>
            <a:endParaRPr lang="en-US" smtClean="0"/>
          </a:p>
        </p:txBody>
      </p:sp>
      <p:sp>
        <p:nvSpPr>
          <p:cNvPr id="69637" name="Rectangle 2"/>
          <p:cNvSpPr>
            <a:spLocks noGrp="1" noRot="1" noChangeAspect="1" noChangeArrowheads="1" noTextEdit="1"/>
          </p:cNvSpPr>
          <p:nvPr>
            <p:ph type="sldImg"/>
          </p:nvPr>
        </p:nvSpPr>
        <p:spPr>
          <a:xfrm>
            <a:off x="1714500" y="685800"/>
            <a:ext cx="2743200" cy="2057400"/>
          </a:xfrm>
          <a:ln/>
        </p:spPr>
      </p:sp>
      <p:sp>
        <p:nvSpPr>
          <p:cNvPr id="69638" name="Rectangle 3"/>
          <p:cNvSpPr>
            <a:spLocks noGrp="1" noChangeArrowheads="1"/>
          </p:cNvSpPr>
          <p:nvPr>
            <p:ph type="body" idx="1"/>
          </p:nvPr>
        </p:nvSpPr>
        <p:spPr>
          <a:noFill/>
          <a:ln/>
        </p:spPr>
        <p:txBody>
          <a:bodyPr/>
          <a:lstStyle/>
          <a:p>
            <a:r>
              <a:rPr lang="en-US" sz="1800" dirty="0" smtClean="0"/>
              <a:t>Transmitting and receiving antennas must be within line of sight</a:t>
            </a:r>
          </a:p>
          <a:p>
            <a:pPr lvl="1"/>
            <a:r>
              <a:rPr lang="en-US" sz="1800" dirty="0" smtClean="0"/>
              <a:t>Satellite communication – signal above 30 MHz not reflected by ionosphere</a:t>
            </a:r>
          </a:p>
          <a:p>
            <a:pPr lvl="1"/>
            <a:r>
              <a:rPr lang="en-US" sz="1800" dirty="0" smtClean="0"/>
              <a:t>Ground communication –</a:t>
            </a:r>
            <a:r>
              <a:rPr lang="en-US" sz="1800" baseline="0" dirty="0" smtClean="0"/>
              <a:t> </a:t>
            </a:r>
            <a:r>
              <a:rPr lang="en-US" sz="1800" dirty="0" smtClean="0"/>
              <a:t>The term effective is used because microwaves are bent or refracted by the atmosphere.</a:t>
            </a:r>
          </a:p>
        </p:txBody>
      </p:sp>
    </p:spTree>
    <p:extLst>
      <p:ext uri="{BB962C8B-B14F-4D97-AF65-F5344CB8AC3E}">
        <p14:creationId xmlns:p14="http://schemas.microsoft.com/office/powerpoint/2010/main" val="760085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the antenna is communicating with the ground level antenna.</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Optical LOS is theoretical. Can not</a:t>
            </a:r>
            <a:r>
              <a:rPr lang="en-US" baseline="0" dirty="0" smtClean="0"/>
              <a:t> be measure for calculation.</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Radio horizon</a:t>
            </a:r>
            <a:r>
              <a:rPr lang="en-US" baseline="0" dirty="0" smtClean="0"/>
              <a:t> = </a:t>
            </a:r>
            <a:r>
              <a:rPr lang="en-US" dirty="0" smtClean="0"/>
              <a:t>radio signal bents around the curvature of earth and hence travel longer distance than the line of sight signal. </a:t>
            </a:r>
          </a:p>
          <a:p>
            <a:endParaRPr lang="en-US" dirty="0"/>
          </a:p>
        </p:txBody>
      </p:sp>
      <p:sp>
        <p:nvSpPr>
          <p:cNvPr id="4" name="Slide Number Placeholder 3"/>
          <p:cNvSpPr>
            <a:spLocks noGrp="1"/>
          </p:cNvSpPr>
          <p:nvPr>
            <p:ph type="sldNum" sz="quarter" idx="10"/>
          </p:nvPr>
        </p:nvSpPr>
        <p:spPr/>
        <p:txBody>
          <a:bodyPr/>
          <a:lstStyle/>
          <a:p>
            <a:pPr>
              <a:defRPr/>
            </a:pPr>
            <a:fld id="{CFB73A5C-C929-4B73-9CA0-89EA870CA45A}" type="slidenum">
              <a:rPr lang="en-US" smtClean="0"/>
              <a:pPr>
                <a:defRPr/>
              </a:pPr>
              <a:t>25</a:t>
            </a:fld>
            <a:endParaRPr lang="en-US"/>
          </a:p>
        </p:txBody>
      </p:sp>
    </p:spTree>
    <p:extLst>
      <p:ext uri="{BB962C8B-B14F-4D97-AF65-F5344CB8AC3E}">
        <p14:creationId xmlns:p14="http://schemas.microsoft.com/office/powerpoint/2010/main" val="1762302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B73A5C-C929-4B73-9CA0-89EA870CA45A}" type="slidenum">
              <a:rPr lang="en-US" smtClean="0"/>
              <a:pPr>
                <a:defRPr/>
              </a:pPr>
              <a:t>29</a:t>
            </a:fld>
            <a:endParaRPr lang="en-US"/>
          </a:p>
        </p:txBody>
      </p:sp>
    </p:spTree>
    <p:extLst>
      <p:ext uri="{BB962C8B-B14F-4D97-AF65-F5344CB8AC3E}">
        <p14:creationId xmlns:p14="http://schemas.microsoft.com/office/powerpoint/2010/main" val="2260581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141EDAF5-8101-4A38-9E64-E71FC68AFE07}" type="slidenum">
              <a:rPr lang="en-US"/>
              <a:pPr/>
              <a:t>30</a:t>
            </a:fld>
            <a:endParaRPr lang="en-US"/>
          </a:p>
        </p:txBody>
      </p:sp>
      <p:sp>
        <p:nvSpPr>
          <p:cNvPr id="251906" name="Rectangle 2"/>
          <p:cNvSpPr>
            <a:spLocks noGrp="1" noRot="1" noChangeAspect="1" noChangeArrowheads="1" noTextEdit="1"/>
          </p:cNvSpPr>
          <p:nvPr>
            <p:ph type="sldImg"/>
          </p:nvPr>
        </p:nvSpPr>
        <p:spPr>
          <a:xfrm>
            <a:off x="1714500" y="685800"/>
            <a:ext cx="2743200" cy="2057400"/>
          </a:xfrm>
          <a:ln/>
        </p:spPr>
      </p:sp>
      <p:sp>
        <p:nvSpPr>
          <p:cNvPr id="251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imes New Roman" pitchFamily="18" charset="0"/>
              </a:rPr>
              <a:t>Strength of signal falls off with distance over transmission medium.</a:t>
            </a:r>
          </a:p>
          <a:p>
            <a:r>
              <a:rPr lang="en-GB" dirty="0" smtClean="0"/>
              <a:t>Attenuation happens in guided media.</a:t>
            </a:r>
          </a:p>
          <a:p>
            <a:r>
              <a:rPr lang="en-GB" dirty="0" smtClean="0"/>
              <a:t>Amplifier or repeater deal with first and second factor.</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The third factor is known as attenuation distortion. </a:t>
            </a:r>
            <a:r>
              <a:rPr lang="en-GB" dirty="0" smtClean="0"/>
              <a:t>Attenuation varies as a function of frequency. The frequency components of the received signal have different relative strengths than the frequency components of the transmitted signal.  An equalizer can smooth up the signal.</a:t>
            </a:r>
          </a:p>
          <a:p>
            <a:endParaRPr lang="en-GB" dirty="0" smtClean="0"/>
          </a:p>
          <a:p>
            <a:r>
              <a:rPr lang="en-US" sz="1200" b="0" i="0" u="none" strike="noStrike" kern="1200" baseline="0" dirty="0" smtClean="0">
                <a:solidFill>
                  <a:schemeClr val="tx1"/>
                </a:solidFill>
                <a:latin typeface="Times New Roman" pitchFamily="18" charset="0"/>
                <a:ea typeface="+mn-ea"/>
                <a:cs typeface="+mn-cs"/>
              </a:rPr>
              <a:t>To overcome this problem, techniques are available for equalizing attenuation across a band of frequencies. One</a:t>
            </a:r>
          </a:p>
          <a:p>
            <a:r>
              <a:rPr lang="en-US" sz="1200" b="0" i="0" u="none" strike="noStrike" kern="1200" baseline="0" dirty="0" smtClean="0">
                <a:solidFill>
                  <a:schemeClr val="tx1"/>
                </a:solidFill>
                <a:latin typeface="Times New Roman" pitchFamily="18" charset="0"/>
                <a:ea typeface="+mn-ea"/>
                <a:cs typeface="+mn-cs"/>
              </a:rPr>
              <a:t>approach is to use amplifiers that amplify high frequencies more than lower frequencies.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latin typeface="Times New Roman" pitchFamily="18" charset="0"/>
            </a:endParaRPr>
          </a:p>
          <a:p>
            <a:endParaRPr lang="en-GB" dirty="0"/>
          </a:p>
        </p:txBody>
      </p:sp>
    </p:spTree>
    <p:extLst>
      <p:ext uri="{BB962C8B-B14F-4D97-AF65-F5344CB8AC3E}">
        <p14:creationId xmlns:p14="http://schemas.microsoft.com/office/powerpoint/2010/main" val="1663056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567051EC-E0F5-4EB5-9108-59DD61D81964}" type="slidenum">
              <a:rPr lang="en-US"/>
              <a:pPr/>
              <a:t>31</a:t>
            </a:fld>
            <a:endParaRPr lang="en-US"/>
          </a:p>
        </p:txBody>
      </p:sp>
      <p:sp>
        <p:nvSpPr>
          <p:cNvPr id="238594" name="Rectangle 2"/>
          <p:cNvSpPr>
            <a:spLocks noGrp="1" noRot="1" noChangeAspect="1" noChangeArrowheads="1" noTextEdit="1"/>
          </p:cNvSpPr>
          <p:nvPr>
            <p:ph type="sldImg"/>
          </p:nvPr>
        </p:nvSpPr>
        <p:spPr>
          <a:xfrm>
            <a:off x="1714500" y="685800"/>
            <a:ext cx="2743200" cy="2057400"/>
          </a:xfrm>
          <a:ln/>
        </p:spPr>
      </p:sp>
      <p:sp>
        <p:nvSpPr>
          <p:cNvPr id="238595" name="Rectangle 3"/>
          <p:cNvSpPr>
            <a:spLocks noGrp="1" noChangeArrowheads="1"/>
          </p:cNvSpPr>
          <p:nvPr>
            <p:ph type="body" idx="1"/>
          </p:nvPr>
        </p:nvSpPr>
        <p:spPr/>
        <p:txBody>
          <a:bodyPr/>
          <a:lstStyle/>
          <a:p>
            <a:r>
              <a:rPr lang="en-GB" dirty="0"/>
              <a:t>Signal disperses with distance.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imes New Roman" pitchFamily="18" charset="0"/>
              </a:rPr>
              <a:t>An antenna with a fixed area will receive less signal power the farther it is from the transmitting antenna.</a:t>
            </a:r>
          </a:p>
          <a:p>
            <a:endParaRPr lang="en-US" dirty="0"/>
          </a:p>
        </p:txBody>
      </p:sp>
    </p:spTree>
    <p:extLst>
      <p:ext uri="{BB962C8B-B14F-4D97-AF65-F5344CB8AC3E}">
        <p14:creationId xmlns:p14="http://schemas.microsoft.com/office/powerpoint/2010/main" val="3939955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567051EC-E0F5-4EB5-9108-59DD61D81964}" type="slidenum">
              <a:rPr lang="en-US"/>
              <a:pPr/>
              <a:t>33</a:t>
            </a:fld>
            <a:endParaRPr lang="en-US"/>
          </a:p>
        </p:txBody>
      </p:sp>
      <p:sp>
        <p:nvSpPr>
          <p:cNvPr id="238594" name="Rectangle 2"/>
          <p:cNvSpPr>
            <a:spLocks noGrp="1" noRot="1" noChangeAspect="1" noChangeArrowheads="1" noTextEdit="1"/>
          </p:cNvSpPr>
          <p:nvPr>
            <p:ph type="sldImg"/>
          </p:nvPr>
        </p:nvSpPr>
        <p:spPr>
          <a:xfrm>
            <a:off x="1714500" y="685800"/>
            <a:ext cx="2743200" cy="2057400"/>
          </a:xfrm>
          <a:ln/>
        </p:spPr>
      </p:sp>
      <p:sp>
        <p:nvSpPr>
          <p:cNvPr id="2385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71554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7"/>
          <p:cNvSpPr>
            <a:spLocks noGrp="1" noChangeArrowheads="1"/>
          </p:cNvSpPr>
          <p:nvPr>
            <p:ph type="sldNum" sz="quarter" idx="5"/>
          </p:nvPr>
        </p:nvSpPr>
        <p:spPr>
          <a:noFill/>
        </p:spPr>
        <p:txBody>
          <a:bodyPr/>
          <a:lstStyle/>
          <a:p>
            <a:fld id="{2CAEF98D-2079-4A66-A5DB-740D7D6F93DB}" type="slidenum">
              <a:rPr lang="en-US" smtClean="0"/>
              <a:pPr/>
              <a:t>34</a:t>
            </a:fld>
            <a:endParaRPr lang="en-US" smtClean="0"/>
          </a:p>
        </p:txBody>
      </p:sp>
      <p:sp>
        <p:nvSpPr>
          <p:cNvPr id="74757" name="Rectangle 2"/>
          <p:cNvSpPr>
            <a:spLocks noGrp="1" noRot="1" noChangeAspect="1" noChangeArrowheads="1" noTextEdit="1"/>
          </p:cNvSpPr>
          <p:nvPr>
            <p:ph type="sldImg"/>
          </p:nvPr>
        </p:nvSpPr>
        <p:spPr>
          <a:xfrm>
            <a:off x="1714500" y="685800"/>
            <a:ext cx="2743200" cy="2057400"/>
          </a:xfrm>
          <a:ln/>
        </p:spPr>
      </p:sp>
      <p:sp>
        <p:nvSpPr>
          <p:cNvPr id="74758" name="Rectangle 3"/>
          <p:cNvSpPr>
            <a:spLocks noGrp="1" noChangeArrowheads="1"/>
          </p:cNvSpPr>
          <p:nvPr>
            <p:ph type="body" idx="1"/>
          </p:nvPr>
        </p:nvSpPr>
        <p:spPr>
          <a:noFill/>
          <a:ln/>
        </p:spPr>
        <p:txBody>
          <a:bodyPr/>
          <a:lstStyle/>
          <a:p>
            <a:endParaRPr lang="en-GB" sz="1800" dirty="0" smtClean="0"/>
          </a:p>
          <a:p>
            <a:endParaRPr lang="en-US" sz="1800" dirty="0" smtClean="0"/>
          </a:p>
        </p:txBody>
      </p:sp>
    </p:spTree>
    <p:extLst>
      <p:ext uri="{BB962C8B-B14F-4D97-AF65-F5344CB8AC3E}">
        <p14:creationId xmlns:p14="http://schemas.microsoft.com/office/powerpoint/2010/main" val="753259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1F73DC52-7672-42D2-9600-3E335119A2AC}" type="slidenum">
              <a:rPr lang="en-US"/>
              <a:pPr/>
              <a:t>35</a:t>
            </a:fld>
            <a:endParaRPr lang="en-US"/>
          </a:p>
        </p:txBody>
      </p:sp>
      <p:sp>
        <p:nvSpPr>
          <p:cNvPr id="276482" name="Rectangle 2"/>
          <p:cNvSpPr>
            <a:spLocks noGrp="1" noRot="1" noChangeAspect="1" noChangeArrowheads="1" noTextEdit="1"/>
          </p:cNvSpPr>
          <p:nvPr>
            <p:ph type="sldImg"/>
          </p:nvPr>
        </p:nvSpPr>
        <p:spPr>
          <a:xfrm>
            <a:off x="1714500" y="685800"/>
            <a:ext cx="2743200" cy="2057400"/>
          </a:xfrm>
          <a:ln/>
        </p:spPr>
      </p:sp>
      <p:sp>
        <p:nvSpPr>
          <p:cNvPr id="2764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394037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1F73DC52-7672-42D2-9600-3E335119A2AC}" type="slidenum">
              <a:rPr lang="en-US"/>
              <a:pPr/>
              <a:t>36</a:t>
            </a:fld>
            <a:endParaRPr lang="en-US"/>
          </a:p>
        </p:txBody>
      </p:sp>
      <p:sp>
        <p:nvSpPr>
          <p:cNvPr id="276482" name="Rectangle 2"/>
          <p:cNvSpPr>
            <a:spLocks noGrp="1" noRot="1" noChangeAspect="1" noChangeArrowheads="1" noTextEdit="1"/>
          </p:cNvSpPr>
          <p:nvPr>
            <p:ph type="sldImg"/>
          </p:nvPr>
        </p:nvSpPr>
        <p:spPr>
          <a:xfrm>
            <a:off x="1714500" y="685800"/>
            <a:ext cx="2743200" cy="2057400"/>
          </a:xfrm>
          <a:ln/>
        </p:spPr>
      </p:sp>
      <p:sp>
        <p:nvSpPr>
          <p:cNvPr id="2764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897196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7"/>
          <p:cNvSpPr>
            <a:spLocks noGrp="1" noChangeArrowheads="1"/>
          </p:cNvSpPr>
          <p:nvPr>
            <p:ph type="sldNum" sz="quarter" idx="5"/>
          </p:nvPr>
        </p:nvSpPr>
        <p:spPr>
          <a:noFill/>
        </p:spPr>
        <p:txBody>
          <a:bodyPr/>
          <a:lstStyle/>
          <a:p>
            <a:fld id="{2CAEF98D-2079-4A66-A5DB-740D7D6F93DB}" type="slidenum">
              <a:rPr lang="en-US" smtClean="0"/>
              <a:pPr/>
              <a:t>37</a:t>
            </a:fld>
            <a:endParaRPr lang="en-US" smtClean="0"/>
          </a:p>
        </p:txBody>
      </p:sp>
      <p:sp>
        <p:nvSpPr>
          <p:cNvPr id="74757" name="Rectangle 2"/>
          <p:cNvSpPr>
            <a:spLocks noGrp="1" noRot="1" noChangeAspect="1" noChangeArrowheads="1" noTextEdit="1"/>
          </p:cNvSpPr>
          <p:nvPr>
            <p:ph type="sldImg"/>
          </p:nvPr>
        </p:nvSpPr>
        <p:spPr>
          <a:xfrm>
            <a:off x="1714500" y="685800"/>
            <a:ext cx="2743200" cy="2057400"/>
          </a:xfrm>
          <a:ln/>
        </p:spPr>
      </p:sp>
      <p:sp>
        <p:nvSpPr>
          <p:cNvPr id="74758"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75325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7"/>
          <p:cNvSpPr>
            <a:spLocks noGrp="1" noChangeArrowheads="1"/>
          </p:cNvSpPr>
          <p:nvPr>
            <p:ph type="sldNum" sz="quarter" idx="5"/>
          </p:nvPr>
        </p:nvSpPr>
        <p:spPr>
          <a:noFill/>
        </p:spPr>
        <p:txBody>
          <a:bodyPr/>
          <a:lstStyle/>
          <a:p>
            <a:fld id="{98D93DD9-3CDE-4D93-96B7-44E2562E5BB6}" type="slidenum">
              <a:rPr lang="en-US" smtClean="0"/>
              <a:pPr/>
              <a:t>4</a:t>
            </a:fld>
            <a:endParaRPr lang="en-US" smtClean="0"/>
          </a:p>
        </p:txBody>
      </p:sp>
      <p:sp>
        <p:nvSpPr>
          <p:cNvPr id="59397" name="Rectangle 2"/>
          <p:cNvSpPr>
            <a:spLocks noGrp="1" noRot="1" noChangeAspect="1" noChangeArrowheads="1" noTextEdit="1"/>
          </p:cNvSpPr>
          <p:nvPr>
            <p:ph type="sldImg"/>
          </p:nvPr>
        </p:nvSpPr>
        <p:spPr>
          <a:xfrm>
            <a:off x="1714500" y="685800"/>
            <a:ext cx="2743200" cy="2057400"/>
          </a:xfrm>
          <a:ln/>
        </p:spPr>
      </p:sp>
      <p:sp>
        <p:nvSpPr>
          <p:cNvPr id="59398" name="Rectangle 3"/>
          <p:cNvSpPr>
            <a:spLocks noGrp="1" noChangeArrowheads="1"/>
          </p:cNvSpPr>
          <p:nvPr>
            <p:ph type="body" idx="1"/>
          </p:nvPr>
        </p:nvSpPr>
        <p:spPr>
          <a:noFill/>
          <a:ln/>
        </p:spPr>
        <p:txBody>
          <a:bodyPr/>
          <a:lstStyle/>
          <a:p>
            <a:r>
              <a:rPr lang="en-GB" sz="1800" dirty="0" smtClean="0"/>
              <a:t>Figure</a:t>
            </a:r>
            <a:r>
              <a:rPr lang="en-GB" sz="1800" baseline="0" dirty="0" smtClean="0"/>
              <a:t> shows a radiation pattern. To measure its beam width, we need to identify its 3 dB point. Then measure the angle which is beam width 44 degree.</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Subtended:</a:t>
            </a:r>
            <a:r>
              <a:rPr lang="en-US" sz="1200" b="0" i="0" kern="1200" baseline="0" dirty="0" smtClean="0">
                <a:solidFill>
                  <a:schemeClr val="tx1"/>
                </a:solidFill>
                <a:effectLst/>
                <a:latin typeface="Times New Roman" pitchFamily="18" charset="0"/>
                <a:ea typeface="+mn-ea"/>
                <a:cs typeface="+mn-cs"/>
              </a:rPr>
              <a:t> </a:t>
            </a:r>
            <a:r>
              <a:rPr lang="en-US" sz="1200" b="0" i="0" kern="1200" dirty="0" smtClean="0">
                <a:solidFill>
                  <a:schemeClr val="tx1"/>
                </a:solidFill>
                <a:effectLst/>
                <a:latin typeface="Times New Roman" pitchFamily="18" charset="0"/>
                <a:ea typeface="+mn-ea"/>
                <a:cs typeface="+mn-cs"/>
              </a:rPr>
              <a:t>form (an angle) at a particular point when straight lines from its extremities are joined at that point.</a:t>
            </a:r>
          </a:p>
          <a:p>
            <a:endParaRPr lang="en-US" sz="1200" b="0" i="0" kern="1200" dirty="0" smtClean="0">
              <a:solidFill>
                <a:schemeClr val="tx1"/>
              </a:solidFill>
              <a:effectLst/>
              <a:latin typeface="Times New Roman" pitchFamily="18" charset="0"/>
              <a:ea typeface="+mn-ea"/>
              <a:cs typeface="+mn-cs"/>
            </a:endParaRPr>
          </a:p>
          <a:p>
            <a:r>
              <a:rPr lang="en-US" sz="1800" dirty="0" smtClean="0"/>
              <a:t>A null is a direction in an antenna's radiation pattern where the antenna radiates almost no radio waves.</a:t>
            </a:r>
            <a:endParaRPr lang="en-GB" sz="1800" dirty="0" smtClean="0"/>
          </a:p>
        </p:txBody>
      </p:sp>
    </p:spTree>
    <p:extLst>
      <p:ext uri="{BB962C8B-B14F-4D97-AF65-F5344CB8AC3E}">
        <p14:creationId xmlns:p14="http://schemas.microsoft.com/office/powerpoint/2010/main" val="3784593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7"/>
          <p:cNvSpPr>
            <a:spLocks noGrp="1" noChangeArrowheads="1"/>
          </p:cNvSpPr>
          <p:nvPr>
            <p:ph type="sldNum" sz="quarter" idx="5"/>
          </p:nvPr>
        </p:nvSpPr>
        <p:spPr>
          <a:noFill/>
        </p:spPr>
        <p:txBody>
          <a:bodyPr/>
          <a:lstStyle/>
          <a:p>
            <a:fld id="{F1494C0D-B494-48E0-9651-94EAC8C643F3}" type="slidenum">
              <a:rPr lang="en-US" smtClean="0"/>
              <a:pPr/>
              <a:t>38</a:t>
            </a:fld>
            <a:endParaRPr lang="en-US" smtClean="0"/>
          </a:p>
        </p:txBody>
      </p:sp>
      <p:sp>
        <p:nvSpPr>
          <p:cNvPr id="75781" name="Rectangle 2"/>
          <p:cNvSpPr>
            <a:spLocks noGrp="1" noRot="1" noChangeAspect="1" noChangeArrowheads="1" noTextEdit="1"/>
          </p:cNvSpPr>
          <p:nvPr>
            <p:ph type="sldImg"/>
          </p:nvPr>
        </p:nvSpPr>
        <p:spPr>
          <a:xfrm>
            <a:off x="1714500" y="685800"/>
            <a:ext cx="2743200" cy="2057400"/>
          </a:xfrm>
          <a:ln/>
        </p:spPr>
      </p:sp>
      <p:sp>
        <p:nvSpPr>
          <p:cNvPr id="75782" name="Rectangle 3"/>
          <p:cNvSpPr>
            <a:spLocks noGrp="1" noChangeArrowheads="1"/>
          </p:cNvSpPr>
          <p:nvPr>
            <p:ph type="body" idx="1"/>
          </p:nvPr>
        </p:nvSpPr>
        <p:spPr>
          <a:noFill/>
          <a:ln/>
        </p:spPr>
        <p:txBody>
          <a:bodyPr/>
          <a:lstStyle/>
          <a:p>
            <a:endParaRPr lang="en-GB" sz="1800" smtClean="0"/>
          </a:p>
        </p:txBody>
      </p:sp>
    </p:spTree>
    <p:extLst>
      <p:ext uri="{BB962C8B-B14F-4D97-AF65-F5344CB8AC3E}">
        <p14:creationId xmlns:p14="http://schemas.microsoft.com/office/powerpoint/2010/main" val="2777465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r>
              <a:rPr lang="en-US" dirty="0" smtClean="0"/>
              <a:t>Rappaport Ex-3.2</a:t>
            </a:r>
            <a:endParaRPr lang="en-US" dirty="0"/>
          </a:p>
        </p:txBody>
      </p:sp>
      <p:sp>
        <p:nvSpPr>
          <p:cNvPr id="4" name="Slide Number Placeholder 3"/>
          <p:cNvSpPr>
            <a:spLocks noGrp="1"/>
          </p:cNvSpPr>
          <p:nvPr>
            <p:ph type="sldNum" sz="quarter" idx="10"/>
          </p:nvPr>
        </p:nvSpPr>
        <p:spPr/>
        <p:txBody>
          <a:bodyPr/>
          <a:lstStyle/>
          <a:p>
            <a:pPr>
              <a:defRPr/>
            </a:pPr>
            <a:fld id="{CFB73A5C-C929-4B73-9CA0-89EA870CA45A}" type="slidenum">
              <a:rPr lang="en-US" smtClean="0"/>
              <a:pPr>
                <a:defRPr/>
              </a:pPr>
              <a:t>39</a:t>
            </a:fld>
            <a:endParaRPr lang="en-US"/>
          </a:p>
        </p:txBody>
      </p:sp>
    </p:spTree>
    <p:extLst>
      <p:ext uri="{BB962C8B-B14F-4D97-AF65-F5344CB8AC3E}">
        <p14:creationId xmlns:p14="http://schemas.microsoft.com/office/powerpoint/2010/main" val="220221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B73A5C-C929-4B73-9CA0-89EA870CA45A}" type="slidenum">
              <a:rPr lang="en-US" smtClean="0"/>
              <a:pPr>
                <a:defRPr/>
              </a:pPr>
              <a:t>40</a:t>
            </a:fld>
            <a:endParaRPr lang="en-US"/>
          </a:p>
        </p:txBody>
      </p:sp>
    </p:spTree>
    <p:extLst>
      <p:ext uri="{BB962C8B-B14F-4D97-AF65-F5344CB8AC3E}">
        <p14:creationId xmlns:p14="http://schemas.microsoft.com/office/powerpoint/2010/main" val="22022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5</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r>
              <a:rPr lang="en-SG" sz="1200" b="0" i="0" u="none" strike="noStrike" kern="1200" baseline="0" dirty="0" smtClean="0">
                <a:solidFill>
                  <a:schemeClr val="tx1"/>
                </a:solidFill>
                <a:latin typeface="Times New Roman" pitchFamily="18" charset="0"/>
                <a:ea typeface="+mn-ea"/>
                <a:cs typeface="+mn-cs"/>
              </a:rPr>
              <a:t>This types of antenna cannot be achieved in practice.</a:t>
            </a:r>
            <a:endParaRPr lang="en-US" sz="1800" dirty="0" smtClean="0"/>
          </a:p>
        </p:txBody>
      </p:sp>
    </p:spTree>
    <p:extLst>
      <p:ext uri="{BB962C8B-B14F-4D97-AF65-F5344CB8AC3E}">
        <p14:creationId xmlns:p14="http://schemas.microsoft.com/office/powerpoint/2010/main" val="113318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6</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419119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7</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1002798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8</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endParaRPr lang="en-US" sz="1200" b="0" i="0" kern="1200" dirty="0" smtClean="0">
              <a:solidFill>
                <a:schemeClr val="tx1"/>
              </a:solidFill>
              <a:effectLst/>
              <a:latin typeface="Times New Roman" pitchFamily="18" charset="0"/>
              <a:ea typeface="+mn-ea"/>
              <a:cs typeface="+mn-cs"/>
            </a:endParaRPr>
          </a:p>
          <a:p>
            <a:endParaRPr lang="en-US" sz="1800" dirty="0" smtClean="0"/>
          </a:p>
        </p:txBody>
      </p:sp>
    </p:spTree>
    <p:extLst>
      <p:ext uri="{BB962C8B-B14F-4D97-AF65-F5344CB8AC3E}">
        <p14:creationId xmlns:p14="http://schemas.microsoft.com/office/powerpoint/2010/main" val="2042403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SG" dirty="0"/>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9</a:t>
            </a:fld>
            <a:endParaRPr lang="en-US"/>
          </a:p>
        </p:txBody>
      </p:sp>
    </p:spTree>
    <p:extLst>
      <p:ext uri="{BB962C8B-B14F-4D97-AF65-F5344CB8AC3E}">
        <p14:creationId xmlns:p14="http://schemas.microsoft.com/office/powerpoint/2010/main" val="3745640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r>
              <a:rPr lang="en-SG" dirty="0" smtClean="0"/>
              <a:t>Reactive field = </a:t>
            </a:r>
            <a:r>
              <a:rPr lang="en-US" sz="1200" b="0" i="0" kern="1200" dirty="0" smtClean="0">
                <a:solidFill>
                  <a:schemeClr val="tx1"/>
                </a:solidFill>
                <a:effectLst/>
                <a:latin typeface="Times New Roman" pitchFamily="18" charset="0"/>
                <a:ea typeface="+mn-ea"/>
                <a:cs typeface="+mn-cs"/>
              </a:rPr>
              <a:t>imagine this region like a volume the antenna needs to "prepare" the field that will actually radiate.</a:t>
            </a:r>
            <a:endParaRPr lang="en-SG" dirty="0"/>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10</a:t>
            </a:fld>
            <a:endParaRPr lang="en-US"/>
          </a:p>
        </p:txBody>
      </p:sp>
    </p:spTree>
    <p:extLst>
      <p:ext uri="{BB962C8B-B14F-4D97-AF65-F5344CB8AC3E}">
        <p14:creationId xmlns:p14="http://schemas.microsoft.com/office/powerpoint/2010/main" val="374564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5FC660-5931-4045-AD5C-95F8D94432B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8/20/2022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8/20/2022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8/20/2022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8/20/2022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8/20/2022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342CC-570C-41A9-89F1-8D8B1E69F90A}" type="datetimeFigureOut">
              <a:rPr lang="en-US" smtClean="0"/>
              <a:pPr>
                <a:defRPr/>
              </a:pPr>
              <a:t>8/20/2022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D437DF-D931-44F1-A0D9-AE80C8EEB0A3}"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42A71AD-759F-40B4-B41C-09150D434F7F}" type="datetimeFigureOut">
              <a:rPr lang="en-US" smtClean="0"/>
              <a:pPr>
                <a:defRPr/>
              </a:pPr>
              <a:t>8/20/2022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8F3E9F-D5F2-456C-9C6E-09B7D23A0AC4}"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52400"/>
            <a:ext cx="7793037"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182688" y="155257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45088" y="155257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777E3BD7-951E-46F7-9D23-D357EDA7D80F}" type="slidenum">
              <a:rPr lang="en-US"/>
              <a:pPr/>
              <a:t>‹#›</a:t>
            </a:fld>
            <a:endParaRPr lang="en-US"/>
          </a:p>
        </p:txBody>
      </p:sp>
    </p:spTree>
    <p:extLst>
      <p:ext uri="{BB962C8B-B14F-4D97-AF65-F5344CB8AC3E}">
        <p14:creationId xmlns:p14="http://schemas.microsoft.com/office/powerpoint/2010/main" val="1699329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45FC660-5931-4045-AD5C-95F8D94432BA}" type="slidenum">
              <a:rPr lang="en-US" smtClean="0">
                <a:solidFill>
                  <a:srgbClr val="90C226"/>
                </a:solidFill>
              </a:rPr>
              <a:pPr>
                <a:defRPr/>
              </a:pPr>
              <a:t>‹#›</a:t>
            </a:fld>
            <a:endParaRPr lang="en-US">
              <a:solidFill>
                <a:srgbClr val="90C226"/>
              </a:solidFill>
            </a:endParaRPr>
          </a:p>
        </p:txBody>
      </p:sp>
    </p:spTree>
    <p:extLst>
      <p:ext uri="{BB962C8B-B14F-4D97-AF65-F5344CB8AC3E}">
        <p14:creationId xmlns:p14="http://schemas.microsoft.com/office/powerpoint/2010/main" val="143150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2120DCF-466F-4471-965A-19351D600A56}" type="datetimeFigureOut">
              <a:rPr lang="en-US" smtClean="0"/>
              <a:pPr>
                <a:defRPr/>
              </a:pPr>
              <a:t>8/20/2022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18BBD6-2EA6-4606-8940-4D4D92636C46}"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2120DCF-466F-4471-965A-19351D600A56}"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7B18BBD6-2EA6-4606-8940-4D4D92636C46}"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2252485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E29886-B0B5-4D7D-8210-C0909369C330}" type="datetimeFigureOut">
              <a:rPr lang="en-US" smtClean="0">
                <a:solidFill>
                  <a:prstClr val="black">
                    <a:tint val="75000"/>
                  </a:prstClr>
                </a:solidFill>
              </a:rPr>
              <a:pPr>
                <a:defRPr/>
              </a:pPr>
              <a:t>8/20/2022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89AB508-6070-4F80-98B7-D445FFDCC4BF}"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3330307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92B0CBBF-B2AA-491D-B11B-2FB80CC892D8}"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7AB96369-0824-4BC6-A978-25EB5C748ED9}"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991845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4FFC649-A290-460F-B87F-82EE1AC156DA}"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305C25EB-4F36-4F37-9D35-0341698AE6E4}"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17877548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2691DFF1-7389-4DF8-9E72-782348C63B70}"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6CEA178-C364-4F88-BC68-A1ADD90CBD1C}"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882595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5C38829-1276-4831-B34D-900CAE4FF8D0}"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17C29B0-1FDE-49D3-911E-67ED825CB2AE}"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1803999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E53E26B-9E7D-4FFC-A9DE-FBFC928B5196}" type="datetimeFigureOut">
              <a:rPr lang="en-US" smtClean="0">
                <a:solidFill>
                  <a:prstClr val="black">
                    <a:tint val="75000"/>
                  </a:prstClr>
                </a:solidFill>
              </a:rPr>
              <a:pPr>
                <a:defRPr/>
              </a:pPr>
              <a:t>8/20/2022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F7C9AB46-AA74-4CA2-9407-6EA9546CBF6A}" type="slidenum">
              <a:rPr lang="en-US" smtClean="0">
                <a:solidFill>
                  <a:srgbClr val="90C226"/>
                </a:solidFill>
              </a:rPr>
              <a:pPr>
                <a:defRPr/>
              </a:pPr>
              <a:t>‹#›</a:t>
            </a:fld>
            <a:endParaRPr lang="en-US">
              <a:solidFill>
                <a:srgbClr val="90C226"/>
              </a:solidFill>
            </a:endParaRPr>
          </a:p>
        </p:txBody>
      </p:sp>
    </p:spTree>
    <p:extLst>
      <p:ext uri="{BB962C8B-B14F-4D97-AF65-F5344CB8AC3E}">
        <p14:creationId xmlns:p14="http://schemas.microsoft.com/office/powerpoint/2010/main" val="3752395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C0AABD4-4200-4442-A49E-C8AD11946B90}" type="datetimeFigureOut">
              <a:rPr lang="en-US" smtClean="0">
                <a:solidFill>
                  <a:prstClr val="black">
                    <a:tint val="75000"/>
                  </a:prstClr>
                </a:solidFill>
              </a:rPr>
              <a:pPr>
                <a:defRPr/>
              </a:pPr>
              <a:t>8/20/2022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E4C970F-5334-4279-8A23-8B105F8683AD}"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6377328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3213397766"/>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301513563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E29886-B0B5-4D7D-8210-C0909369C330}" type="datetimeFigureOut">
              <a:rPr lang="en-US" smtClean="0"/>
              <a:pPr>
                <a:defRPr/>
              </a:pPr>
              <a:t>8/20/2022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89AB508-6070-4F80-98B7-D445FFDCC4BF}" type="slidenum">
              <a:rPr lang="en-US" smtClean="0"/>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1375517758"/>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900432614"/>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2619761439"/>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342CC-570C-41A9-89F1-8D8B1E69F90A}"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3DD437DF-D931-44F1-A0D9-AE80C8EEB0A3}"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4653489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42A71AD-759F-40B4-B41C-09150D434F7F}"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CF8F3E9F-D5F2-456C-9C6E-09B7D23A0AC4}"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24722120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52400"/>
            <a:ext cx="7793037"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182688" y="155257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45088" y="155257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002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92B0CBBF-B2AA-491D-B11B-2FB80CC892D8}" type="datetimeFigureOut">
              <a:rPr lang="en-US" smtClean="0"/>
              <a:pPr>
                <a:defRPr/>
              </a:pPr>
              <a:t>8/20/2022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B96369-0824-4BC6-A978-25EB5C748ED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4FFC649-A290-460F-B87F-82EE1AC156DA}" type="datetimeFigureOut">
              <a:rPr lang="en-US" smtClean="0"/>
              <a:pPr>
                <a:defRPr/>
              </a:pPr>
              <a:t>8/20/2022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05C25EB-4F36-4F37-9D35-0341698AE6E4}"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2691DFF1-7389-4DF8-9E72-782348C63B70}" type="datetimeFigureOut">
              <a:rPr lang="en-US" smtClean="0"/>
              <a:pPr>
                <a:defRPr/>
              </a:pPr>
              <a:t>8/20/2022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6CEA178-C364-4F88-BC68-A1ADD90CBD1C}"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5C38829-1276-4831-B34D-900CAE4FF8D0}" type="datetimeFigureOut">
              <a:rPr lang="en-US" smtClean="0"/>
              <a:pPr>
                <a:defRPr/>
              </a:pPr>
              <a:t>8/20/2022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17C29B0-1FDE-49D3-911E-67ED825CB2A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E53E26B-9E7D-4FFC-A9DE-FBFC928B5196}" type="datetimeFigureOut">
              <a:rPr lang="en-US" smtClean="0"/>
              <a:pPr>
                <a:defRPr/>
              </a:pPr>
              <a:t>8/20/2022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7C9AB46-AA74-4CA2-9407-6EA9546CBF6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C0AABD4-4200-4442-A49E-C8AD11946B90}" type="datetimeFigureOut">
              <a:rPr lang="en-US" smtClean="0"/>
              <a:pPr>
                <a:defRPr/>
              </a:pPr>
              <a:t>8/20/2022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4C970F-5334-4279-8A23-8B105F8683AD}"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0EA9767-D01A-4FC6-A2D4-0ADEB22CE19F}" type="datetimeFigureOut">
              <a:rPr lang="en-US" smtClean="0"/>
              <a:pPr>
                <a:defRPr/>
              </a:pPr>
              <a:t>8/20/2022</a:t>
            </a:fld>
            <a:endParaRPr lang="en-US" dirty="0"/>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D74B7F4-543F-4076-A0FA-DE6949F1CB4B}" type="slidenum">
              <a:rPr lang="en-US" smtClean="0"/>
              <a:pPr>
                <a:defRPr/>
              </a:pPr>
              <a:t>‹#›</a:t>
            </a:fld>
            <a:endParaRPr lang="en-US" dirty="0"/>
          </a:p>
        </p:txBody>
      </p:sp>
      <p:sp>
        <p:nvSpPr>
          <p:cNvPr id="18" name="Text Box 11"/>
          <p:cNvSpPr txBox="1">
            <a:spLocks noChangeArrowheads="1"/>
          </p:cNvSpPr>
          <p:nvPr/>
        </p:nvSpPr>
        <p:spPr bwMode="auto">
          <a:xfrm>
            <a:off x="7620000" y="6096000"/>
            <a:ext cx="1295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endParaRPr lang="en-GB" smtClean="0"/>
          </a:p>
        </p:txBody>
      </p:sp>
      <p:sp>
        <p:nvSpPr>
          <p:cNvPr id="19" name="Text Box 12"/>
          <p:cNvSpPr txBox="1">
            <a:spLocks noChangeArrowheads="1"/>
          </p:cNvSpPr>
          <p:nvPr/>
        </p:nvSpPr>
        <p:spPr bwMode="auto">
          <a:xfrm>
            <a:off x="8077200" y="5943600"/>
            <a:ext cx="838200" cy="366713"/>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fld id="{B0492E25-1644-4EA5-B7B4-7381A7495BCD}" type="slidenum">
              <a:rPr lang="en-US" sz="1800" smtClean="0"/>
              <a:pPr eaLnBrk="1" hangingPunct="1">
                <a:spcBef>
                  <a:spcPct val="50000"/>
                </a:spcBef>
                <a:defRPr/>
              </a:pPr>
              <a:t>‹#›</a:t>
            </a:fld>
            <a:endParaRPr lang="en-US" sz="1800" smtClean="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0EA9767-D01A-4FC6-A2D4-0ADEB22CE19F}" type="datetimeFigureOut">
              <a:rPr lang="en-US" smtClean="0">
                <a:solidFill>
                  <a:prstClr val="black">
                    <a:tint val="75000"/>
                  </a:prstClr>
                </a:solidFill>
              </a:rPr>
              <a:pPr>
                <a:defRPr/>
              </a:pPr>
              <a:t>8/20/2022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
        <p:nvSpPr>
          <p:cNvPr id="18" name="Text Box 11"/>
          <p:cNvSpPr txBox="1">
            <a:spLocks noChangeArrowheads="1"/>
          </p:cNvSpPr>
          <p:nvPr/>
        </p:nvSpPr>
        <p:spPr bwMode="auto">
          <a:xfrm>
            <a:off x="7620000" y="6096000"/>
            <a:ext cx="1295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endParaRPr lang="en-GB" smtClean="0">
              <a:solidFill>
                <a:prstClr val="black"/>
              </a:solidFill>
            </a:endParaRPr>
          </a:p>
        </p:txBody>
      </p:sp>
      <p:sp>
        <p:nvSpPr>
          <p:cNvPr id="19" name="Text Box 12"/>
          <p:cNvSpPr txBox="1">
            <a:spLocks noChangeArrowheads="1"/>
          </p:cNvSpPr>
          <p:nvPr/>
        </p:nvSpPr>
        <p:spPr bwMode="auto">
          <a:xfrm>
            <a:off x="8077200" y="5943600"/>
            <a:ext cx="838200" cy="366713"/>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fld id="{B0492E25-1644-4EA5-B7B4-7381A7495BCD}" type="slidenum">
              <a:rPr lang="en-US" sz="1800" smtClean="0">
                <a:solidFill>
                  <a:prstClr val="black"/>
                </a:solidFill>
              </a:rPr>
              <a:pPr eaLnBrk="1" hangingPunct="1">
                <a:spcBef>
                  <a:spcPct val="50000"/>
                </a:spcBef>
                <a:defRPr/>
              </a:pPr>
              <a:t>‹#›</a:t>
            </a:fld>
            <a:endParaRPr lang="en-US" sz="1800" smtClean="0">
              <a:solidFill>
                <a:prstClr val="black"/>
              </a:solidFill>
            </a:endParaRPr>
          </a:p>
        </p:txBody>
      </p:sp>
    </p:spTree>
    <p:extLst>
      <p:ext uri="{BB962C8B-B14F-4D97-AF65-F5344CB8AC3E}">
        <p14:creationId xmlns:p14="http://schemas.microsoft.com/office/powerpoint/2010/main" val="328138976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jpeg"/><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6.wmf"/><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5.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2.w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6.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33.wmf"/><Relationship Id="rId4" Type="http://schemas.openxmlformats.org/officeDocument/2006/relationships/oleObject" Target="../embeddings/oleObject8.bin"/><Relationship Id="rId9" Type="http://schemas.openxmlformats.org/officeDocument/2006/relationships/image" Target="../media/image35.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6.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7.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8.w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39.wmf"/><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ctrTitle"/>
          </p:nvPr>
        </p:nvSpPr>
        <p:spPr>
          <a:xfrm>
            <a:off x="1785918" y="4000504"/>
            <a:ext cx="5825202" cy="1621968"/>
          </a:xfrm>
        </p:spPr>
        <p:txBody>
          <a:bodyPr>
            <a:normAutofit fontScale="90000"/>
          </a:bodyPr>
          <a:lstStyle/>
          <a:p>
            <a:pPr fontAlgn="auto">
              <a:spcAft>
                <a:spcPts val="0"/>
              </a:spcAft>
              <a:defRPr/>
            </a:pPr>
            <a:r>
              <a:rPr dirty="0" smtClean="0">
                <a:latin typeface="Times New Roman" pitchFamily="18" charset="0"/>
              </a:rPr>
              <a:t>Antennas and Propagation</a:t>
            </a:r>
            <a:r>
              <a:rPr lang="en-US" dirty="0" smtClean="0">
                <a:latin typeface="Times New Roman" pitchFamily="18" charset="0"/>
              </a:rPr>
              <a:t> Model</a:t>
            </a:r>
            <a:r>
              <a:rPr dirty="0" smtClean="0">
                <a:latin typeface="Times New Roman" pitchFamily="18" charset="0"/>
              </a:rPr>
              <a:t/>
            </a:r>
            <a:br>
              <a:rPr dirty="0" smtClean="0">
                <a:latin typeface="Times New Roman" pitchFamily="18" charset="0"/>
              </a:rPr>
            </a:br>
            <a:endParaRPr sz="1800" dirty="0" smtClean="0">
              <a:latin typeface="Times New Roman" pitchFamily="18" charset="0"/>
            </a:endParaRPr>
          </a:p>
        </p:txBody>
      </p:sp>
      <p:sp>
        <p:nvSpPr>
          <p:cNvPr id="17410" name="Rectangle 16"/>
          <p:cNvSpPr>
            <a:spLocks noGrp="1" noChangeArrowheads="1"/>
          </p:cNvSpPr>
          <p:nvPr>
            <p:ph type="sldNum" sz="quarter" idx="12"/>
          </p:nvPr>
        </p:nvSpPr>
        <p:spPr>
          <a:noFill/>
        </p:spPr>
        <p:txBody>
          <a:bodyPr/>
          <a:lstStyle/>
          <a:p>
            <a:pPr>
              <a:defRPr/>
            </a:pPr>
            <a:fld id="{5966B4AD-1D03-4594-962C-7468A2227037}"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5496" y="692696"/>
            <a:ext cx="5544616" cy="4468813"/>
          </a:xfrm>
        </p:spPr>
        <p:txBody>
          <a:bodyPr>
            <a:noAutofit/>
          </a:bodyPr>
          <a:lstStyle/>
          <a:p>
            <a:pPr marL="0" indent="0" fontAlgn="auto">
              <a:spcBef>
                <a:spcPts val="580"/>
              </a:spcBef>
              <a:spcAft>
                <a:spcPts val="0"/>
              </a:spcAft>
              <a:buNone/>
              <a:defRPr/>
            </a:pPr>
            <a:r>
              <a:rPr lang="en-US" sz="3200" b="1" dirty="0" smtClean="0">
                <a:latin typeface="Times New Roman" pitchFamily="18" charset="0"/>
                <a:cs typeface="Times New Roman" pitchFamily="18" charset="0"/>
              </a:rPr>
              <a:t>1.  Reactive Near field </a:t>
            </a:r>
          </a:p>
          <a:p>
            <a:pPr marL="674370" lvl="1" indent="-274320" algn="just">
              <a:spcBef>
                <a:spcPts val="580"/>
              </a:spcBef>
              <a:buFont typeface="Wingdings" pitchFamily="2" charset="2"/>
              <a:buChar char="Ø"/>
              <a:defRPr/>
            </a:pPr>
            <a:r>
              <a:rPr lang="en-US" sz="2800" dirty="0" smtClean="0">
                <a:latin typeface="Times New Roman" pitchFamily="18" charset="0"/>
                <a:cs typeface="Times New Roman" pitchFamily="18" charset="0"/>
              </a:rPr>
              <a:t>Reactive field can be characterized by standing (stationary) waves which represent stored energy. </a:t>
            </a:r>
          </a:p>
          <a:p>
            <a:pPr marL="674370" lvl="1" indent="-274320" algn="just">
              <a:spcBef>
                <a:spcPts val="580"/>
              </a:spcBef>
              <a:buFont typeface="Wingdings" pitchFamily="2" charset="2"/>
              <a:buChar char="Ø"/>
              <a:defRPr/>
            </a:pPr>
            <a:r>
              <a:rPr lang="en-US" sz="2800" dirty="0">
                <a:latin typeface="Times New Roman" pitchFamily="18" charset="0"/>
                <a:cs typeface="Times New Roman" pitchFamily="18" charset="0"/>
              </a:rPr>
              <a:t>C</a:t>
            </a:r>
            <a:r>
              <a:rPr lang="en-US" sz="2800" dirty="0" smtClean="0">
                <a:latin typeface="Times New Roman" pitchFamily="18" charset="0"/>
                <a:cs typeface="Times New Roman" pitchFamily="18" charset="0"/>
              </a:rPr>
              <a:t>lose to the antenna and up to about 1 wavelength away from any radiating surface.</a:t>
            </a:r>
          </a:p>
          <a:p>
            <a:pPr marL="674370" lvl="1" indent="-274320" algn="just">
              <a:spcBef>
                <a:spcPts val="580"/>
              </a:spcBef>
              <a:buFont typeface="Wingdings" pitchFamily="2" charset="2"/>
              <a:buChar char="Ø"/>
              <a:defRPr/>
            </a:pPr>
            <a:r>
              <a:rPr lang="en-US" sz="2800" dirty="0">
                <a:latin typeface="Times New Roman" pitchFamily="18" charset="0"/>
                <a:cs typeface="Times New Roman" pitchFamily="18" charset="0"/>
              </a:rPr>
              <a:t>The boundary of this region is commonly given as:</a:t>
            </a:r>
            <a:r>
              <a:rPr lang="en-US" sz="24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5580112" y="1052735"/>
            <a:ext cx="3570034" cy="4828853"/>
          </a:xfrm>
          <a:prstGeom prst="rect">
            <a:avLst/>
          </a:prstGeom>
        </p:spPr>
      </p:pic>
      <p:pic>
        <p:nvPicPr>
          <p:cNvPr id="5" name="Picture 4" descr="near field for antenna"/>
          <p:cNvPicPr/>
          <p:nvPr/>
        </p:nvPicPr>
        <p:blipFill>
          <a:blip r:embed="rId4"/>
          <a:srcRect/>
          <a:stretch>
            <a:fillRect/>
          </a:stretch>
        </p:blipFill>
        <p:spPr bwMode="auto">
          <a:xfrm>
            <a:off x="2339752" y="5510112"/>
            <a:ext cx="1728192" cy="1015232"/>
          </a:xfrm>
          <a:prstGeom prst="rect">
            <a:avLst/>
          </a:prstGeom>
          <a:noFill/>
          <a:ln w="9525">
            <a:noFill/>
            <a:miter lim="800000"/>
            <a:headEnd/>
            <a:tailEnd/>
          </a:ln>
        </p:spPr>
      </p:pic>
    </p:spTree>
    <p:extLst>
      <p:ext uri="{BB962C8B-B14F-4D97-AF65-F5344CB8AC3E}">
        <p14:creationId xmlns:p14="http://schemas.microsoft.com/office/powerpoint/2010/main" val="173584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fade">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fade">
                                      <p:cBhvr>
                                        <p:cTn id="17"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203402" y="332656"/>
            <a:ext cx="6600846" cy="4829175"/>
          </a:xfrm>
        </p:spPr>
        <p:txBody>
          <a:bodyPr>
            <a:noAutofit/>
          </a:bodyPr>
          <a:lstStyle/>
          <a:p>
            <a:pPr marL="0" indent="0" algn="just">
              <a:buNone/>
            </a:pPr>
            <a:r>
              <a:rPr lang="en-US" sz="2800" b="1" dirty="0" smtClean="0">
                <a:latin typeface="Times New Roman" pitchFamily="18" charset="0"/>
                <a:cs typeface="Times New Roman" pitchFamily="18" charset="0"/>
              </a:rPr>
              <a:t>2. </a:t>
            </a:r>
            <a:r>
              <a:rPr lang="en-US" sz="2800" b="1" dirty="0" err="1" smtClean="0">
                <a:latin typeface="Times New Roman" pitchFamily="18" charset="0"/>
                <a:cs typeface="Times New Roman" pitchFamily="18" charset="0"/>
              </a:rPr>
              <a:t>Radiative</a:t>
            </a:r>
            <a:r>
              <a:rPr lang="en-US" sz="2800" b="1" dirty="0" smtClean="0">
                <a:latin typeface="Times New Roman" pitchFamily="18" charset="0"/>
                <a:cs typeface="Times New Roman" pitchFamily="18" charset="0"/>
              </a:rPr>
              <a:t> Near-Field (Fresnel) Region</a:t>
            </a:r>
          </a:p>
          <a:p>
            <a:pPr lvl="1" algn="just"/>
            <a:r>
              <a:rPr lang="en-US" sz="2800" dirty="0" err="1" smtClean="0">
                <a:latin typeface="Times New Roman" pitchFamily="18" charset="0"/>
                <a:cs typeface="Times New Roman" pitchFamily="18" charset="0"/>
              </a:rPr>
              <a:t>Radiative</a:t>
            </a:r>
            <a:r>
              <a:rPr lang="en-US" sz="2800" dirty="0" smtClean="0">
                <a:latin typeface="Times New Roman" pitchFamily="18" charset="0"/>
                <a:cs typeface="Times New Roman" pitchFamily="18" charset="0"/>
              </a:rPr>
              <a:t> field can be characterized </a:t>
            </a:r>
            <a:r>
              <a:rPr lang="en-US" sz="2800" dirty="0">
                <a:latin typeface="Times New Roman" pitchFamily="18" charset="0"/>
                <a:cs typeface="Times New Roman" pitchFamily="18" charset="0"/>
              </a:rPr>
              <a:t>by radiating (propagating) waves which represent transmitted energy.</a:t>
            </a:r>
            <a:endParaRPr lang="en-US" sz="2800" dirty="0" smtClean="0">
              <a:latin typeface="Times New Roman" pitchFamily="18" charset="0"/>
              <a:cs typeface="Times New Roman" pitchFamily="18" charset="0"/>
            </a:endParaRPr>
          </a:p>
          <a:p>
            <a:pPr lvl="1"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is the region where the EM fields start to transition from reactive to radiating fields. </a:t>
            </a:r>
            <a:endParaRPr lang="en-US" sz="2800" dirty="0" smtClean="0">
              <a:latin typeface="Times New Roman" pitchFamily="18" charset="0"/>
              <a:cs typeface="Times New Roman" pitchFamily="18" charset="0"/>
            </a:endParaRPr>
          </a:p>
          <a:p>
            <a:pPr lvl="1" algn="just"/>
            <a:r>
              <a:rPr lang="en-US" sz="2800" dirty="0" smtClean="0">
                <a:latin typeface="Times New Roman" pitchFamily="18" charset="0"/>
                <a:cs typeface="Times New Roman" pitchFamily="18" charset="0"/>
              </a:rPr>
              <a:t>Since </a:t>
            </a:r>
            <a:r>
              <a:rPr lang="en-US" sz="2800" dirty="0">
                <a:latin typeface="Times New Roman" pitchFamily="18" charset="0"/>
                <a:cs typeface="Times New Roman" pitchFamily="18" charset="0"/>
              </a:rPr>
              <a:t>they have not completely transitioned, the shape of the radiation pattern still varies with distance.</a:t>
            </a:r>
          </a:p>
          <a:p>
            <a:pPr lvl="1" algn="just"/>
            <a:r>
              <a:rPr lang="en-US" sz="2800" dirty="0" smtClean="0">
                <a:latin typeface="Times New Roman" pitchFamily="18" charset="0"/>
                <a:cs typeface="Times New Roman" pitchFamily="18" charset="0"/>
              </a:rPr>
              <a:t>The region is commonly given by:</a:t>
            </a:r>
            <a:endParaRPr lang="en-US" sz="2400" dirty="0" smtClean="0">
              <a:latin typeface="Times New Roman" pitchFamily="18" charset="0"/>
              <a:cs typeface="Times New Roman" pitchFamily="18" charset="0"/>
            </a:endParaRPr>
          </a:p>
          <a:p>
            <a:pPr>
              <a:buNone/>
            </a:pPr>
            <a:r>
              <a:rPr lang="en-US" sz="2000" dirty="0" smtClean="0"/>
              <a:t>			</a:t>
            </a:r>
            <a:br>
              <a:rPr lang="en-US" sz="2000" dirty="0" smtClean="0"/>
            </a:br>
            <a:endParaRPr lang="en-US" sz="2000" dirty="0" smtClean="0">
              <a:latin typeface="Times New Roman" pitchFamily="18" charset="0"/>
              <a:cs typeface="Times New Roman" pitchFamily="18" charset="0"/>
            </a:endParaRPr>
          </a:p>
        </p:txBody>
      </p:sp>
      <p:pic>
        <p:nvPicPr>
          <p:cNvPr id="5" name="Picture 4" descr="fresnel region for antennas"/>
          <p:cNvPicPr/>
          <p:nvPr/>
        </p:nvPicPr>
        <p:blipFill>
          <a:blip r:embed="rId2"/>
          <a:srcRect/>
          <a:stretch>
            <a:fillRect/>
          </a:stretch>
        </p:blipFill>
        <p:spPr bwMode="auto">
          <a:xfrm>
            <a:off x="3059832" y="5661248"/>
            <a:ext cx="2952328" cy="1008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500"/>
                                        <p:tgtEl>
                                          <p:spTgt spid="37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285720" y="427464"/>
            <a:ext cx="6500858" cy="5449808"/>
          </a:xfrm>
        </p:spPr>
        <p:txBody>
          <a:bodyPr>
            <a:normAutofit/>
          </a:bodyPr>
          <a:lstStyle/>
          <a:p>
            <a:pPr marL="0" indent="0" algn="just">
              <a:buNone/>
            </a:pPr>
            <a:r>
              <a:rPr lang="en-US" sz="2800" b="1" dirty="0" smtClean="0">
                <a:latin typeface="Times New Roman" pitchFamily="18" charset="0"/>
                <a:cs typeface="Times New Roman" pitchFamily="18" charset="0"/>
              </a:rPr>
              <a:t>3. Far-Field (</a:t>
            </a:r>
            <a:r>
              <a:rPr lang="en-US" sz="2800" b="1" dirty="0" err="1" smtClean="0">
                <a:latin typeface="Times New Roman" pitchFamily="18" charset="0"/>
                <a:cs typeface="Times New Roman" pitchFamily="18" charset="0"/>
              </a:rPr>
              <a:t>Fraunhofer</a:t>
            </a:r>
            <a:r>
              <a:rPr lang="en-US" sz="2800" b="1" dirty="0" smtClean="0">
                <a:latin typeface="Times New Roman" pitchFamily="18" charset="0"/>
                <a:cs typeface="Times New Roman" pitchFamily="18" charset="0"/>
              </a:rPr>
              <a:t>) Region </a:t>
            </a:r>
          </a:p>
          <a:p>
            <a:pPr lvl="1" algn="just"/>
            <a:r>
              <a:rPr lang="en-US" sz="2400" dirty="0" smtClean="0">
                <a:latin typeface="Times New Roman" pitchFamily="18" charset="0"/>
                <a:cs typeface="Times New Roman" pitchFamily="18" charset="0"/>
              </a:rPr>
              <a:t>The far field is the region far from the antenna. </a:t>
            </a:r>
          </a:p>
          <a:p>
            <a:pPr lvl="1" algn="just"/>
            <a:r>
              <a:rPr lang="en-US" sz="2400" dirty="0" smtClean="0">
                <a:latin typeface="Times New Roman" pitchFamily="18" charset="0"/>
                <a:cs typeface="Times New Roman" pitchFamily="18" charset="0"/>
              </a:rPr>
              <a:t>In this region, the radiation pattern does not change shape with distance.</a:t>
            </a:r>
          </a:p>
          <a:p>
            <a:pPr lvl="1" algn="just"/>
            <a:r>
              <a:rPr lang="en-US" sz="2400" dirty="0">
                <a:latin typeface="Times New Roman" pitchFamily="18" charset="0"/>
                <a:cs typeface="Times New Roman" pitchFamily="18" charset="0"/>
              </a:rPr>
              <a:t>Antennas are usually used to transfer signals at large distances which are considered to be in the far-field region. </a:t>
            </a:r>
            <a:endParaRPr lang="en-US" sz="2400" dirty="0" smtClean="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One condition that must be met when making measurements in the far field region is that the distance from the antenna must be much greater than the size of the antenna and the wavelength.</a:t>
            </a:r>
          </a:p>
          <a:p>
            <a:pPr lvl="1" algn="just"/>
            <a:endParaRPr lang="en-US" sz="1800" dirty="0" smtClean="0">
              <a:latin typeface="Times New Roman" pitchFamily="18" charset="0"/>
              <a:cs typeface="Times New Roman" pitchFamily="18" charset="0"/>
            </a:endParaRPr>
          </a:p>
          <a:p>
            <a:endParaRPr lang="en-US" sz="2000" dirty="0" smtClean="0"/>
          </a:p>
        </p:txBody>
      </p:sp>
      <p:pic>
        <p:nvPicPr>
          <p:cNvPr id="4" name="Picture 3" descr="far field distance for an antenna"/>
          <p:cNvPicPr/>
          <p:nvPr/>
        </p:nvPicPr>
        <p:blipFill>
          <a:blip r:embed="rId2"/>
          <a:srcRect/>
          <a:stretch>
            <a:fillRect/>
          </a:stretch>
        </p:blipFill>
        <p:spPr bwMode="auto">
          <a:xfrm>
            <a:off x="1547664" y="5881262"/>
            <a:ext cx="1452700" cy="932114"/>
          </a:xfrm>
          <a:prstGeom prst="rect">
            <a:avLst/>
          </a:prstGeom>
          <a:noFill/>
          <a:ln w="9525">
            <a:noFill/>
            <a:miter lim="800000"/>
            <a:headEnd/>
            <a:tailEnd/>
          </a:ln>
        </p:spPr>
      </p:pic>
      <p:pic>
        <p:nvPicPr>
          <p:cNvPr id="5" name="Picture 4" descr="far field distance for an antenna"/>
          <p:cNvPicPr/>
          <p:nvPr/>
        </p:nvPicPr>
        <p:blipFill>
          <a:blip r:embed="rId3"/>
          <a:srcRect/>
          <a:stretch>
            <a:fillRect/>
          </a:stretch>
        </p:blipFill>
        <p:spPr bwMode="auto">
          <a:xfrm>
            <a:off x="3347864" y="5952130"/>
            <a:ext cx="1081260" cy="789238"/>
          </a:xfrm>
          <a:prstGeom prst="rect">
            <a:avLst/>
          </a:prstGeom>
          <a:noFill/>
          <a:ln w="9525">
            <a:noFill/>
            <a:miter lim="800000"/>
            <a:headEnd/>
            <a:tailEnd/>
          </a:ln>
        </p:spPr>
      </p:pic>
      <p:pic>
        <p:nvPicPr>
          <p:cNvPr id="6" name="Picture 5" descr="far field distance for an antenna"/>
          <p:cNvPicPr/>
          <p:nvPr/>
        </p:nvPicPr>
        <p:blipFill>
          <a:blip r:embed="rId4"/>
          <a:srcRect/>
          <a:stretch>
            <a:fillRect/>
          </a:stretch>
        </p:blipFill>
        <p:spPr bwMode="auto">
          <a:xfrm>
            <a:off x="5357818" y="6096146"/>
            <a:ext cx="1086390" cy="64522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fade">
                                      <p:cBhvr>
                                        <p:cTn id="7" dur="500"/>
                                        <p:tgtEl>
                                          <p:spTgt spid="39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fade">
                                      <p:cBhvr>
                                        <p:cTn id="12" dur="500"/>
                                        <p:tgtEl>
                                          <p:spTgt spid="39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Effect transition="in" filter="fade">
                                      <p:cBhvr>
                                        <p:cTn id="17" dur="500"/>
                                        <p:tgtEl>
                                          <p:spTgt spid="399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939">
                                            <p:txEl>
                                              <p:pRg st="4" end="4"/>
                                            </p:txEl>
                                          </p:spTgt>
                                        </p:tgtEl>
                                        <p:attrNameLst>
                                          <p:attrName>style.visibility</p:attrName>
                                        </p:attrNameLst>
                                      </p:cBhvr>
                                      <p:to>
                                        <p:strVal val="visible"/>
                                      </p:to>
                                    </p:set>
                                    <p:animEffect transition="in" filter="fade">
                                      <p:cBhvr>
                                        <p:cTn id="22"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890574"/>
          </a:xfrm>
        </p:spPr>
        <p:txBody>
          <a:bodyPr/>
          <a:lstStyle/>
          <a:p>
            <a:r>
              <a:rPr lang="en-US" dirty="0" smtClean="0"/>
              <a:t>Antenna Field Regions</a:t>
            </a:r>
            <a:endParaRPr lang="en-US"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13</a:t>
            </a:fld>
            <a:endParaRPr lang="en-US" dirty="0"/>
          </a:p>
        </p:txBody>
      </p:sp>
      <p:pic>
        <p:nvPicPr>
          <p:cNvPr id="6" name="Content Placeholder 5" descr="field regions for antennas, far field or near field"/>
          <p:cNvPicPr>
            <a:picLocks noGrp="1"/>
          </p:cNvPicPr>
          <p:nvPr>
            <p:ph idx="1"/>
          </p:nvPr>
        </p:nvPicPr>
        <p:blipFill>
          <a:blip r:embed="rId3"/>
          <a:srcRect/>
          <a:stretch>
            <a:fillRect/>
          </a:stretch>
        </p:blipFill>
        <p:spPr bwMode="auto">
          <a:xfrm>
            <a:off x="1428728" y="1556792"/>
            <a:ext cx="6095600"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7504" y="260648"/>
            <a:ext cx="6447501" cy="533384"/>
          </a:xfrm>
        </p:spPr>
        <p:txBody>
          <a:bodyPr>
            <a:normAutofit fontScale="90000"/>
          </a:bodyPr>
          <a:lstStyle/>
          <a:p>
            <a:r>
              <a:rPr lang="en-US" dirty="0">
                <a:latin typeface="Times New Roman" pitchFamily="18" charset="0"/>
              </a:rPr>
              <a:t>Example – </a:t>
            </a:r>
            <a:r>
              <a:rPr lang="en-US" dirty="0" smtClean="0">
                <a:latin typeface="Times New Roman" pitchFamily="18" charset="0"/>
              </a:rPr>
              <a:t>1.1</a:t>
            </a:r>
          </a:p>
        </p:txBody>
      </p:sp>
      <p:sp>
        <p:nvSpPr>
          <p:cNvPr id="44035" name="Rectangle 3"/>
          <p:cNvSpPr>
            <a:spLocks noGrp="1" noChangeArrowheads="1"/>
          </p:cNvSpPr>
          <p:nvPr>
            <p:ph idx="1"/>
          </p:nvPr>
        </p:nvSpPr>
        <p:spPr>
          <a:xfrm>
            <a:off x="179512" y="836712"/>
            <a:ext cx="8445619" cy="5143516"/>
          </a:xfrm>
        </p:spPr>
        <p:txBody>
          <a:bodyPr>
            <a:noAutofit/>
          </a:bodyPr>
          <a:lstStyle/>
          <a:p>
            <a:pPr algn="just"/>
            <a:r>
              <a:rPr lang="en-US" sz="2400" dirty="0">
                <a:latin typeface="Times New Roman" pitchFamily="18" charset="0"/>
                <a:cs typeface="Times New Roman" pitchFamily="18" charset="0"/>
              </a:rPr>
              <a:t>The audio power of the human voice is concentrated at about 300 Hz. </a:t>
            </a:r>
            <a:r>
              <a:rPr lang="en-US" sz="2400" dirty="0" smtClean="0">
                <a:latin typeface="Times New Roman" pitchFamily="18" charset="0"/>
                <a:cs typeface="Times New Roman" pitchFamily="18" charset="0"/>
              </a:rPr>
              <a:t>a</a:t>
            </a:r>
            <a:r>
              <a:rPr lang="en-US" sz="2400" dirty="0">
                <a:latin typeface="Times New Roman" pitchFamily="18" charset="0"/>
                <a:cs typeface="Times New Roman" pitchFamily="18" charset="0"/>
              </a:rPr>
              <a:t>. What is the length of an antenna one-half wavelength long for sending radio at 300 Hz?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have,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=c/f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wavelength= speed of light/frequency of </a:t>
            </a:r>
            <a:r>
              <a:rPr lang="en-US" sz="2400" dirty="0" smtClean="0">
                <a:latin typeface="Times New Roman" pitchFamily="18" charset="0"/>
                <a:cs typeface="Times New Roman" pitchFamily="18" charset="0"/>
              </a:rPr>
              <a:t>wave. Actual </a:t>
            </a:r>
            <a:r>
              <a:rPr lang="en-US" sz="2400" dirty="0">
                <a:latin typeface="Times New Roman" pitchFamily="18" charset="0"/>
                <a:cs typeface="Times New Roman" pitchFamily="18" charset="0"/>
              </a:rPr>
              <a:t>wavelength = (</a:t>
            </a:r>
            <a:r>
              <a:rPr lang="en-US" sz="2400" dirty="0" smtClean="0">
                <a:latin typeface="Times New Roman" pitchFamily="18" charset="0"/>
                <a:cs typeface="Times New Roman" pitchFamily="18" charset="0"/>
              </a:rPr>
              <a:t>3*10</a:t>
            </a:r>
            <a:r>
              <a:rPr lang="en-US" sz="2400" baseline="300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m/sec) / 300Hz = 1000 Km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 </a:t>
            </a:r>
            <a:r>
              <a:rPr lang="en-US" sz="2400" dirty="0">
                <a:latin typeface="Times New Roman" pitchFamily="18" charset="0"/>
                <a:cs typeface="Times New Roman" pitchFamily="18" charset="0"/>
              </a:rPr>
              <a:t>the length of an antenna which is one-half of wavelength long is </a:t>
            </a:r>
            <a:r>
              <a:rPr lang="en-US" sz="2400" dirty="0" smtClean="0">
                <a:latin typeface="Times New Roman" pitchFamily="18" charset="0"/>
                <a:cs typeface="Times New Roman" pitchFamily="18" charset="0"/>
              </a:rPr>
              <a:t>    /2 </a:t>
            </a:r>
            <a:r>
              <a:rPr lang="en-US" sz="2400" dirty="0">
                <a:latin typeface="Times New Roman" pitchFamily="18" charset="0"/>
                <a:cs typeface="Times New Roman" pitchFamily="18" charset="0"/>
              </a:rPr>
              <a:t>=1000 Km/2 =500 </a:t>
            </a:r>
            <a:r>
              <a:rPr lang="en-US" sz="2400" dirty="0" smtClean="0">
                <a:latin typeface="Times New Roman" pitchFamily="18" charset="0"/>
                <a:cs typeface="Times New Roman" pitchFamily="18" charset="0"/>
              </a:rPr>
              <a:t>Km</a:t>
            </a:r>
          </a:p>
          <a:p>
            <a:pPr algn="just"/>
            <a:r>
              <a:rPr lang="en-US" sz="2400" dirty="0" smtClean="0">
                <a:latin typeface="Times New Roman" pitchFamily="18" charset="0"/>
                <a:cs typeface="Times New Roman" pitchFamily="18" charset="0"/>
              </a:rPr>
              <a:t>Antennas </a:t>
            </a:r>
            <a:r>
              <a:rPr lang="en-US" sz="2400" dirty="0">
                <a:latin typeface="Times New Roman" pitchFamily="18" charset="0"/>
                <a:cs typeface="Times New Roman" pitchFamily="18" charset="0"/>
              </a:rPr>
              <a:t>of the appropriate size for this frequency are impracticably large, so that to send voice by </a:t>
            </a:r>
            <a:r>
              <a:rPr lang="en-US" sz="2400" dirty="0" smtClean="0">
                <a:latin typeface="Times New Roman" pitchFamily="18" charset="0"/>
                <a:cs typeface="Times New Roman" pitchFamily="18" charset="0"/>
              </a:rPr>
              <a:t>radio, </a:t>
            </a:r>
            <a:r>
              <a:rPr lang="en-US" sz="2400" dirty="0">
                <a:latin typeface="Times New Roman" pitchFamily="18" charset="0"/>
                <a:cs typeface="Times New Roman" pitchFamily="18" charset="0"/>
              </a:rPr>
              <a:t>the voice signal must be used to modulate a higher (carrier) frequency for which the natural antenna size is smaller. </a:t>
            </a:r>
          </a:p>
          <a:p>
            <a:pPr marL="0" indent="0" algn="just">
              <a:buNone/>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1861034" y="2643386"/>
            <a:ext cx="255962" cy="281558"/>
          </a:xfrm>
          <a:prstGeom prst="rect">
            <a:avLst/>
          </a:prstGeom>
        </p:spPr>
      </p:pic>
      <p:pic>
        <p:nvPicPr>
          <p:cNvPr id="6" name="Picture 5"/>
          <p:cNvPicPr>
            <a:picLocks noChangeAspect="1"/>
          </p:cNvPicPr>
          <p:nvPr/>
        </p:nvPicPr>
        <p:blipFill>
          <a:blip r:embed="rId3"/>
          <a:stretch>
            <a:fillRect/>
          </a:stretch>
        </p:blipFill>
        <p:spPr>
          <a:xfrm>
            <a:off x="1507726" y="3872718"/>
            <a:ext cx="255962" cy="28155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7504" y="260648"/>
            <a:ext cx="6447501" cy="533384"/>
          </a:xfrm>
        </p:spPr>
        <p:txBody>
          <a:bodyPr>
            <a:normAutofit fontScale="90000"/>
          </a:bodyPr>
          <a:lstStyle/>
          <a:p>
            <a:r>
              <a:rPr lang="en-US" dirty="0" smtClean="0">
                <a:latin typeface="Times New Roman" pitchFamily="18" charset="0"/>
              </a:rPr>
              <a:t>Example – 1.1 cont..	</a:t>
            </a:r>
          </a:p>
        </p:txBody>
      </p:sp>
      <p:sp>
        <p:nvSpPr>
          <p:cNvPr id="44035" name="Rectangle 3"/>
          <p:cNvSpPr>
            <a:spLocks noGrp="1" noChangeArrowheads="1"/>
          </p:cNvSpPr>
          <p:nvPr>
            <p:ph idx="1"/>
          </p:nvPr>
        </p:nvSpPr>
        <p:spPr>
          <a:xfrm>
            <a:off x="374853" y="1237812"/>
            <a:ext cx="8445619" cy="5143516"/>
          </a:xfrm>
        </p:spPr>
        <p:txBody>
          <a:bodyPr>
            <a:noAutofit/>
          </a:bodyPr>
          <a:lstStyle/>
          <a:p>
            <a:pPr algn="just"/>
            <a:r>
              <a:rPr lang="en-US" sz="2000" dirty="0" smtClean="0">
                <a:latin typeface="Times New Roman" pitchFamily="18" charset="0"/>
                <a:cs typeface="Times New Roman" pitchFamily="18" charset="0"/>
              </a:rPr>
              <a:t>b</a:t>
            </a:r>
            <a:r>
              <a:rPr lang="en-US" sz="2000" dirty="0">
                <a:latin typeface="Times New Roman" pitchFamily="18" charset="0"/>
                <a:cs typeface="Times New Roman" pitchFamily="18" charset="0"/>
              </a:rPr>
              <a:t>. An alternative is to use a modulation </a:t>
            </a:r>
            <a:r>
              <a:rPr lang="en-US" sz="2000" dirty="0" smtClean="0">
                <a:latin typeface="Times New Roman" pitchFamily="18" charset="0"/>
                <a:cs typeface="Times New Roman" pitchFamily="18" charset="0"/>
              </a:rPr>
              <a:t>scheme, </a:t>
            </a:r>
            <a:r>
              <a:rPr lang="en-US" sz="2000" dirty="0">
                <a:latin typeface="Times New Roman" pitchFamily="18" charset="0"/>
                <a:cs typeface="Times New Roman" pitchFamily="18" charset="0"/>
              </a:rPr>
              <a:t>for transmitting the voice signal by modulating a carrier frequency, so that the bandwidth of the signal is a narrow band centered on the carrier frequency.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Suppose </a:t>
            </a:r>
            <a:r>
              <a:rPr lang="en-US" sz="2000" dirty="0">
                <a:latin typeface="Times New Roman" pitchFamily="18" charset="0"/>
                <a:cs typeface="Times New Roman" pitchFamily="18" charset="0"/>
              </a:rPr>
              <a:t>we would like a half-wave antenna to have a length of 1 m. What carrier frequency would we use?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Length </a:t>
            </a:r>
            <a:r>
              <a:rPr lang="en-US" sz="2000" dirty="0">
                <a:latin typeface="Times New Roman" pitchFamily="18" charset="0"/>
                <a:cs typeface="Times New Roman" pitchFamily="18" charset="0"/>
              </a:rPr>
              <a:t>of a half-wave antenna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2=1m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Wavelength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2m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Therefore </a:t>
            </a:r>
            <a:r>
              <a:rPr lang="en-US" sz="2000" dirty="0">
                <a:latin typeface="Times New Roman" pitchFamily="18" charset="0"/>
                <a:cs typeface="Times New Roman" pitchFamily="18" charset="0"/>
              </a:rPr>
              <a:t>corresponding </a:t>
            </a:r>
            <a:r>
              <a:rPr lang="en-US" sz="2000" dirty="0" smtClean="0">
                <a:latin typeface="Times New Roman" pitchFamily="18" charset="0"/>
                <a:cs typeface="Times New Roman" pitchFamily="18" charset="0"/>
              </a:rPr>
              <a:t>carrier </a:t>
            </a:r>
            <a:r>
              <a:rPr lang="en-US" sz="2000" dirty="0">
                <a:latin typeface="Times New Roman" pitchFamily="18" charset="0"/>
                <a:cs typeface="Times New Roman" pitchFamily="18" charset="0"/>
              </a:rPr>
              <a:t>frequency f = c/ </a:t>
            </a:r>
            <a:r>
              <a:rPr lang="en-US" sz="2000" dirty="0" smtClean="0">
                <a:latin typeface="Times New Roman" pitchFamily="18" charset="0"/>
                <a:cs typeface="Times New Roman" pitchFamily="18" charset="0"/>
              </a:rPr>
              <a:t>   = </a:t>
            </a: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(3* </a:t>
            </a:r>
            <a:r>
              <a:rPr lang="fr-FR" dirty="0" smtClean="0">
                <a:latin typeface="Times New Roman" pitchFamily="18" charset="0"/>
                <a:cs typeface="Times New Roman" pitchFamily="18" charset="0"/>
              </a:rPr>
              <a:t>10</a:t>
            </a:r>
            <a:r>
              <a:rPr lang="fr-FR" baseline="30000" dirty="0" smtClean="0">
                <a:latin typeface="Times New Roman" pitchFamily="18" charset="0"/>
                <a:cs typeface="Times New Roman" pitchFamily="18" charset="0"/>
              </a:rPr>
              <a:t>8</a:t>
            </a: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m/sec) / (2 m) = 150 </a:t>
            </a:r>
            <a:r>
              <a:rPr lang="fr-FR" dirty="0" smtClean="0">
                <a:latin typeface="Times New Roman" pitchFamily="18" charset="0"/>
                <a:cs typeface="Times New Roman" pitchFamily="18" charset="0"/>
              </a:rPr>
              <a:t>MHz.</a:t>
            </a:r>
            <a:endParaRPr lang="en-US" dirty="0" smtClean="0">
              <a:latin typeface="Times New Roman" pitchFamily="18" charset="0"/>
              <a:cs typeface="Times New Roman" pitchFamily="18" charset="0"/>
            </a:endParaRPr>
          </a:p>
        </p:txBody>
      </p:sp>
      <p:pic>
        <p:nvPicPr>
          <p:cNvPr id="7" name="Picture 6"/>
          <p:cNvPicPr>
            <a:picLocks noChangeAspect="1"/>
          </p:cNvPicPr>
          <p:nvPr/>
        </p:nvPicPr>
        <p:blipFill>
          <a:blip r:embed="rId3"/>
          <a:stretch>
            <a:fillRect/>
          </a:stretch>
        </p:blipFill>
        <p:spPr>
          <a:xfrm>
            <a:off x="4081592" y="3493834"/>
            <a:ext cx="255962" cy="281558"/>
          </a:xfrm>
          <a:prstGeom prst="rect">
            <a:avLst/>
          </a:prstGeom>
        </p:spPr>
      </p:pic>
      <p:pic>
        <p:nvPicPr>
          <p:cNvPr id="8" name="Picture 7"/>
          <p:cNvPicPr>
            <a:picLocks noChangeAspect="1"/>
          </p:cNvPicPr>
          <p:nvPr/>
        </p:nvPicPr>
        <p:blipFill>
          <a:blip r:embed="rId3"/>
          <a:stretch>
            <a:fillRect/>
          </a:stretch>
        </p:blipFill>
        <p:spPr>
          <a:xfrm>
            <a:off x="5827200" y="3954922"/>
            <a:ext cx="255962" cy="281558"/>
          </a:xfrm>
          <a:prstGeom prst="rect">
            <a:avLst/>
          </a:prstGeom>
        </p:spPr>
      </p:pic>
      <p:pic>
        <p:nvPicPr>
          <p:cNvPr id="9" name="Picture 8"/>
          <p:cNvPicPr>
            <a:picLocks noChangeAspect="1"/>
          </p:cNvPicPr>
          <p:nvPr/>
        </p:nvPicPr>
        <p:blipFill>
          <a:blip r:embed="rId3"/>
          <a:stretch>
            <a:fillRect/>
          </a:stretch>
        </p:blipFill>
        <p:spPr>
          <a:xfrm>
            <a:off x="6448982" y="3514656"/>
            <a:ext cx="255962" cy="281558"/>
          </a:xfrm>
          <a:prstGeom prst="rect">
            <a:avLst/>
          </a:prstGeom>
        </p:spPr>
      </p:pic>
    </p:spTree>
    <p:extLst>
      <p:ext uri="{BB962C8B-B14F-4D97-AF65-F5344CB8AC3E}">
        <p14:creationId xmlns:p14="http://schemas.microsoft.com/office/powerpoint/2010/main" val="2283584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7504" y="260648"/>
            <a:ext cx="6447501" cy="533384"/>
          </a:xfrm>
        </p:spPr>
        <p:txBody>
          <a:bodyPr>
            <a:normAutofit fontScale="90000"/>
          </a:bodyPr>
          <a:lstStyle/>
          <a:p>
            <a:r>
              <a:rPr lang="en-US" dirty="0" smtClean="0">
                <a:latin typeface="Times New Roman" pitchFamily="18" charset="0"/>
              </a:rPr>
              <a:t>Examples	</a:t>
            </a:r>
          </a:p>
        </p:txBody>
      </p:sp>
      <p:sp>
        <p:nvSpPr>
          <p:cNvPr id="44035" name="Rectangle 3"/>
          <p:cNvSpPr>
            <a:spLocks noGrp="1" noChangeArrowheads="1"/>
          </p:cNvSpPr>
          <p:nvPr>
            <p:ph idx="1"/>
          </p:nvPr>
        </p:nvSpPr>
        <p:spPr>
          <a:xfrm>
            <a:off x="374853" y="1237812"/>
            <a:ext cx="8445619" cy="5143516"/>
          </a:xfrm>
        </p:spPr>
        <p:txBody>
          <a:bodyPr>
            <a:noAutofit/>
          </a:bodyPr>
          <a:lstStyle/>
          <a:p>
            <a:pPr algn="just"/>
            <a:r>
              <a:rPr lang="en-US" sz="2400" dirty="0">
                <a:latin typeface="Times New Roman" pitchFamily="18" charset="0"/>
                <a:cs typeface="Times New Roman" pitchFamily="18" charset="0"/>
              </a:rPr>
              <a:t>Find the far-field distance for an antenna with maximum dimension of 1 m </a:t>
            </a:r>
            <a:r>
              <a:rPr lang="en-US" sz="2400" dirty="0" smtClean="0">
                <a:latin typeface="Times New Roman" pitchFamily="18" charset="0"/>
                <a:cs typeface="Times New Roman" pitchFamily="18" charset="0"/>
              </a:rPr>
              <a:t>and operating </a:t>
            </a:r>
            <a:r>
              <a:rPr lang="en-US" sz="2400" dirty="0">
                <a:latin typeface="Times New Roman" pitchFamily="18" charset="0"/>
                <a:cs typeface="Times New Roman" pitchFamily="18" charset="0"/>
              </a:rPr>
              <a:t>frequency of 900 </a:t>
            </a:r>
            <a:r>
              <a:rPr lang="en-US" sz="2400" dirty="0" err="1">
                <a:latin typeface="Times New Roman" pitchFamily="18" charset="0"/>
                <a:cs typeface="Times New Roman" pitchFamily="18" charset="0"/>
              </a:rPr>
              <a:t>MHz</a:t>
            </a:r>
            <a:r>
              <a:rPr lang="en-US" sz="2400" dirty="0" err="1"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An antenna has a diameter of 2m and frequency 16GHz. Calculate the 3 DB </a:t>
            </a:r>
            <a:r>
              <a:rPr lang="en-US" sz="2400" dirty="0" err="1">
                <a:latin typeface="Times New Roman" pitchFamily="18" charset="0"/>
                <a:cs typeface="Times New Roman" pitchFamily="18" charset="0"/>
              </a:rPr>
              <a:t>beamwidth</a:t>
            </a:r>
            <a:r>
              <a:rPr lang="en-US" sz="2400" dirty="0">
                <a:latin typeface="Times New Roman" pitchFamily="18" charset="0"/>
                <a:cs typeface="Times New Roman" pitchFamily="18" charset="0"/>
              </a:rPr>
              <a:t> for the antenna.</a:t>
            </a:r>
          </a:p>
          <a:p>
            <a:pPr marL="0" indent="0" algn="just">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9687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fade">
                                      <p:cBhvr>
                                        <p:cTn id="12"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7504" y="260648"/>
            <a:ext cx="6447501" cy="533384"/>
          </a:xfrm>
        </p:spPr>
        <p:txBody>
          <a:bodyPr>
            <a:normAutofit fontScale="90000"/>
          </a:bodyPr>
          <a:lstStyle/>
          <a:p>
            <a:r>
              <a:rPr lang="en-US" dirty="0" smtClean="0">
                <a:latin typeface="Times New Roman" pitchFamily="18" charset="0"/>
              </a:rPr>
              <a:t>Antenna Gain	</a:t>
            </a:r>
          </a:p>
        </p:txBody>
      </p:sp>
      <p:sp>
        <p:nvSpPr>
          <p:cNvPr id="44035" name="Rectangle 3"/>
          <p:cNvSpPr>
            <a:spLocks noGrp="1" noChangeArrowheads="1"/>
          </p:cNvSpPr>
          <p:nvPr>
            <p:ph idx="1"/>
          </p:nvPr>
        </p:nvSpPr>
        <p:spPr>
          <a:xfrm>
            <a:off x="374853" y="1237812"/>
            <a:ext cx="6429395" cy="5143516"/>
          </a:xfrm>
        </p:spPr>
        <p:txBody>
          <a:bodyPr>
            <a:noAutofit/>
          </a:bodyPr>
          <a:lstStyle/>
          <a:p>
            <a:pPr algn="just"/>
            <a:r>
              <a:rPr lang="en-US" sz="2400" dirty="0">
                <a:latin typeface="Times New Roman" panose="02020603050405020304" pitchFamily="18" charset="0"/>
              </a:rPr>
              <a:t>Power output, in a particular direction, compared to that produced in any direction by a perfect omnidirectional antenna (isotropic antenna)</a:t>
            </a:r>
          </a:p>
          <a:p>
            <a:pPr algn="just" fontAlgn="base"/>
            <a:r>
              <a:rPr lang="en-US" sz="2400" dirty="0" smtClean="0">
                <a:latin typeface="Times New Roman" pitchFamily="18" charset="0"/>
                <a:cs typeface="Times New Roman" pitchFamily="18" charset="0"/>
              </a:rPr>
              <a:t>G =   (power radiated by an antenna)/(power radiated by reference antenna)</a:t>
            </a:r>
          </a:p>
          <a:p>
            <a:pPr algn="just"/>
            <a:r>
              <a:rPr lang="en-US" sz="2400" dirty="0" smtClean="0">
                <a:latin typeface="Times New Roman" pitchFamily="18" charset="0"/>
                <a:cs typeface="Times New Roman" pitchFamily="18" charset="0"/>
              </a:rPr>
              <a:t>Example:</a:t>
            </a:r>
          </a:p>
          <a:p>
            <a:pPr lvl="1" algn="just"/>
            <a:r>
              <a:rPr lang="en-US" sz="2000" dirty="0" smtClean="0">
                <a:latin typeface="Times New Roman" pitchFamily="18" charset="0"/>
                <a:cs typeface="Times New Roman" pitchFamily="18" charset="0"/>
              </a:rPr>
              <a:t>A transmitting antenna with a gain of 3 dB means that the power received far from the antenna will be 3 dB higher (twice as much) than what would be received from a lossless isotropic antenna with the same input power.</a:t>
            </a:r>
          </a:p>
        </p:txBody>
      </p:sp>
      <p:pic>
        <p:nvPicPr>
          <p:cNvPr id="5" name="Picture 4" descr="Understanding Antenna Gain, Beamwidth, And Directivity"/>
          <p:cNvPicPr/>
          <p:nvPr/>
        </p:nvPicPr>
        <p:blipFill>
          <a:blip r:embed="rId3">
            <a:extLst>
              <a:ext uri="{28A0092B-C50C-407E-A947-70E740481C1C}">
                <a14:useLocalDpi xmlns:a14="http://schemas.microsoft.com/office/drawing/2010/main" val="0"/>
              </a:ext>
            </a:extLst>
          </a:blip>
          <a:srcRect/>
          <a:stretch>
            <a:fillRect/>
          </a:stretch>
        </p:blipFill>
        <p:spPr bwMode="auto">
          <a:xfrm>
            <a:off x="6826312" y="3809570"/>
            <a:ext cx="2287141" cy="1766689"/>
          </a:xfrm>
          <a:prstGeom prst="rect">
            <a:avLst/>
          </a:prstGeom>
          <a:noFill/>
          <a:ln>
            <a:noFill/>
          </a:ln>
        </p:spPr>
      </p:pic>
    </p:spTree>
    <p:extLst>
      <p:ext uri="{BB962C8B-B14F-4D97-AF65-F5344CB8AC3E}">
        <p14:creationId xmlns:p14="http://schemas.microsoft.com/office/powerpoint/2010/main" val="2165652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1890"/>
            <a:ext cx="6447501" cy="604822"/>
          </a:xfrm>
        </p:spPr>
        <p:txBody>
          <a:bodyPr>
            <a:normAutofit fontScale="90000"/>
          </a:bodyPr>
          <a:lstStyle/>
          <a:p>
            <a:r>
              <a:rPr lang="en-US" dirty="0"/>
              <a:t>E</a:t>
            </a:r>
            <a:r>
              <a:rPr lang="en-US" dirty="0" smtClean="0"/>
              <a:t>ffective Area of Antenna</a:t>
            </a:r>
            <a:endParaRPr lang="en-US" dirty="0"/>
          </a:p>
        </p:txBody>
      </p:sp>
      <p:sp>
        <p:nvSpPr>
          <p:cNvPr id="3" name="Content Placeholder 2"/>
          <p:cNvSpPr>
            <a:spLocks noGrp="1"/>
          </p:cNvSpPr>
          <p:nvPr>
            <p:ph idx="1"/>
          </p:nvPr>
        </p:nvSpPr>
        <p:spPr>
          <a:xfrm>
            <a:off x="284739" y="980729"/>
            <a:ext cx="6447501" cy="2016224"/>
          </a:xfrm>
        </p:spPr>
        <p:txBody>
          <a:bodyPr>
            <a:normAutofit lnSpcReduction="10000"/>
          </a:bodyPr>
          <a:lstStyle/>
          <a:p>
            <a:pPr algn="just"/>
            <a:r>
              <a:rPr lang="en-US" sz="2000" b="1" dirty="0" smtClean="0">
                <a:latin typeface="Times New Roman" pitchFamily="18" charset="0"/>
                <a:cs typeface="Times New Roman" pitchFamily="18" charset="0"/>
              </a:rPr>
              <a:t>Effective area (</a:t>
            </a:r>
            <a:r>
              <a:rPr lang="en-US" sz="2000" b="1" dirty="0" err="1" smtClean="0">
                <a:latin typeface="Times New Roman" pitchFamily="18" charset="0"/>
                <a:cs typeface="Times New Roman" pitchFamily="18" charset="0"/>
              </a:rPr>
              <a:t>A</a:t>
            </a:r>
            <a:r>
              <a:rPr lang="en-US" sz="2000" b="1" baseline="-25000" dirty="0" err="1" smtClean="0">
                <a:latin typeface="Times New Roman" pitchFamily="18" charset="0"/>
                <a:cs typeface="Times New Roman" pitchFamily="18" charset="0"/>
              </a:rPr>
              <a:t>e</a:t>
            </a:r>
            <a:r>
              <a:rPr lang="en-US" sz="2000" b="1" dirty="0" smtClean="0">
                <a:latin typeface="Times New Roman" pitchFamily="18" charset="0"/>
                <a:cs typeface="Times New Roman" pitchFamily="18" charset="0"/>
              </a:rPr>
              <a:t>)</a:t>
            </a:r>
          </a:p>
          <a:p>
            <a:pPr lvl="1" algn="just"/>
            <a:r>
              <a:rPr lang="en-US" sz="1800" dirty="0" smtClean="0">
                <a:latin typeface="Times New Roman" panose="02020603050405020304" pitchFamily="18" charset="0"/>
                <a:cs typeface="Times New Roman" panose="02020603050405020304" pitchFamily="18" charset="0"/>
              </a:rPr>
              <a:t>Related to physical size and shape of antenna</a:t>
            </a:r>
          </a:p>
          <a:p>
            <a:pPr lvl="1" algn="just" fontAlgn="base"/>
            <a:r>
              <a:rPr lang="en-US" sz="1800" dirty="0" smtClean="0">
                <a:latin typeface="Times New Roman" panose="02020603050405020304" pitchFamily="18" charset="0"/>
                <a:cs typeface="Times New Roman" panose="02020603050405020304" pitchFamily="18" charset="0"/>
              </a:rPr>
              <a:t>It is </a:t>
            </a:r>
            <a:r>
              <a:rPr lang="en-US" sz="1800" dirty="0">
                <a:latin typeface="Times New Roman" panose="02020603050405020304" pitchFamily="18" charset="0"/>
                <a:cs typeface="Times New Roman" panose="02020603050405020304" pitchFamily="18" charset="0"/>
              </a:rPr>
              <a:t>a </a:t>
            </a:r>
            <a:r>
              <a:rPr lang="en-US" sz="1800" dirty="0" smtClean="0">
                <a:latin typeface="Times New Roman" panose="02020603050405020304" pitchFamily="18" charset="0"/>
                <a:cs typeface="Times New Roman" panose="02020603050405020304" pitchFamily="18" charset="0"/>
              </a:rPr>
              <a:t>theoretical </a:t>
            </a:r>
            <a:r>
              <a:rPr lang="en-US" sz="1800" dirty="0">
                <a:latin typeface="Times New Roman" panose="02020603050405020304" pitchFamily="18" charset="0"/>
                <a:cs typeface="Times New Roman" panose="02020603050405020304" pitchFamily="18" charset="0"/>
              </a:rPr>
              <a:t>value which is a measure of how effective an antenna is at receiving power. </a:t>
            </a:r>
            <a:endParaRPr lang="en-US" sz="1800" dirty="0" smtClean="0">
              <a:latin typeface="Times New Roman" panose="02020603050405020304" pitchFamily="18" charset="0"/>
              <a:cs typeface="Times New Roman" panose="02020603050405020304" pitchFamily="18" charset="0"/>
            </a:endParaRPr>
          </a:p>
          <a:p>
            <a:pPr lvl="1" algn="just" fontAlgn="base"/>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effective </a:t>
            </a:r>
            <a:r>
              <a:rPr lang="en-US" sz="1800" dirty="0" smtClean="0">
                <a:latin typeface="Times New Roman" panose="02020603050405020304" pitchFamily="18" charset="0"/>
                <a:cs typeface="Times New Roman" panose="02020603050405020304" pitchFamily="18" charset="0"/>
              </a:rPr>
              <a:t>area </a:t>
            </a:r>
            <a:r>
              <a:rPr lang="en-US" sz="1800" dirty="0">
                <a:latin typeface="Times New Roman" panose="02020603050405020304" pitchFamily="18" charset="0"/>
                <a:cs typeface="Times New Roman" panose="02020603050405020304" pitchFamily="18" charset="0"/>
              </a:rPr>
              <a:t>can be calculated by knowing the gain of the receiving </a:t>
            </a:r>
            <a:r>
              <a:rPr lang="en-US" sz="1800" dirty="0" smtClean="0">
                <a:latin typeface="Times New Roman" panose="02020603050405020304" pitchFamily="18" charset="0"/>
                <a:cs typeface="Times New Roman" panose="02020603050405020304" pitchFamily="18" charset="0"/>
              </a:rPr>
              <a:t>antenna.</a:t>
            </a:r>
          </a:p>
          <a:p>
            <a:pPr>
              <a:buNone/>
            </a:pPr>
            <a:endParaRPr lang="en-US" dirty="0" smtClean="0">
              <a:latin typeface="Times New Roman" pitchFamily="18" charset="0"/>
              <a:cs typeface="Times New Roman" pitchFamily="18" charset="0"/>
            </a:endParaRPr>
          </a:p>
          <a:p>
            <a:pPr lvl="1" algn="just"/>
            <a:endParaRPr lang="en-US" dirty="0" smtClean="0">
              <a:latin typeface="Times New Roman" pitchFamily="18" charset="0"/>
            </a:endParaRPr>
          </a:p>
          <a:p>
            <a:endParaRPr lang="en-US" dirty="0"/>
          </a:p>
        </p:txBody>
      </p:sp>
      <p:sp>
        <p:nvSpPr>
          <p:cNvPr id="9" name="Rectangle 3"/>
          <p:cNvSpPr txBox="1">
            <a:spLocks noChangeArrowheads="1"/>
          </p:cNvSpPr>
          <p:nvPr/>
        </p:nvSpPr>
        <p:spPr>
          <a:xfrm>
            <a:off x="251520" y="2996952"/>
            <a:ext cx="6447501" cy="37444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endParaRPr lang="en-US" sz="1600" dirty="0" smtClean="0">
              <a:latin typeface="Times New Roman" pitchFamily="18" charset="0"/>
              <a:cs typeface="Times New Roman" pitchFamily="18" charset="0"/>
            </a:endParaRPr>
          </a:p>
          <a:p>
            <a:pPr fontAlgn="auto"/>
            <a:r>
              <a:rPr lang="en-US" sz="2000" b="1" dirty="0" smtClean="0">
                <a:latin typeface="Times New Roman" pitchFamily="18" charset="0"/>
                <a:cs typeface="Times New Roman" pitchFamily="18" charset="0"/>
              </a:rPr>
              <a:t>Relationship between antenna gain and effective area</a:t>
            </a:r>
          </a:p>
          <a:p>
            <a:pPr lvl="1" fontAlgn="auto"/>
            <a:endParaRPr lang="en-US" i="1" dirty="0" smtClean="0">
              <a:latin typeface="Times New Roman" pitchFamily="18" charset="0"/>
              <a:cs typeface="Times New Roman" pitchFamily="18" charset="0"/>
            </a:endParaRPr>
          </a:p>
          <a:p>
            <a:pPr lvl="2" fontAlgn="auto"/>
            <a:endParaRPr lang="en-US" sz="1600" i="1" dirty="0" smtClean="0">
              <a:latin typeface="Times New Roman" pitchFamily="18" charset="0"/>
              <a:cs typeface="Times New Roman" pitchFamily="18" charset="0"/>
            </a:endParaRPr>
          </a:p>
          <a:p>
            <a:pPr lvl="2" fontAlgn="auto"/>
            <a:endParaRPr lang="en-US" sz="1600" i="1" dirty="0" smtClean="0">
              <a:latin typeface="Times New Roman" pitchFamily="18" charset="0"/>
              <a:cs typeface="Times New Roman" pitchFamily="18" charset="0"/>
            </a:endParaRPr>
          </a:p>
          <a:p>
            <a:pPr lvl="2" fontAlgn="auto"/>
            <a:r>
              <a:rPr lang="en-US" sz="1600" i="1" dirty="0" smtClean="0">
                <a:latin typeface="Times New Roman" pitchFamily="18" charset="0"/>
                <a:cs typeface="Times New Roman" pitchFamily="18" charset="0"/>
              </a:rPr>
              <a:t>G </a:t>
            </a:r>
            <a:r>
              <a:rPr lang="en-US" sz="1600" dirty="0" smtClean="0">
                <a:latin typeface="Times New Roman" pitchFamily="18" charset="0"/>
                <a:cs typeface="Times New Roman" pitchFamily="18" charset="0"/>
              </a:rPr>
              <a:t>= antenna gain</a:t>
            </a:r>
          </a:p>
          <a:p>
            <a:pPr lvl="2" fontAlgn="auto"/>
            <a:r>
              <a:rPr lang="en-US" sz="1600" i="1" dirty="0" err="1" smtClean="0">
                <a:latin typeface="Times New Roman" pitchFamily="18" charset="0"/>
                <a:cs typeface="Times New Roman" pitchFamily="18" charset="0"/>
              </a:rPr>
              <a:t>A</a:t>
            </a:r>
            <a:r>
              <a:rPr lang="en-US" sz="1600" i="1" baseline="-25000" dirty="0" err="1" smtClean="0">
                <a:latin typeface="Times New Roman" pitchFamily="18" charset="0"/>
                <a:cs typeface="Times New Roman" pitchFamily="18" charset="0"/>
              </a:rPr>
              <a:t>e</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effective area</a:t>
            </a:r>
          </a:p>
          <a:p>
            <a:pPr lvl="2" fontAlgn="auto"/>
            <a:r>
              <a:rPr lang="en-US" sz="1600" i="1" dirty="0" smtClean="0">
                <a:latin typeface="Times New Roman" pitchFamily="18" charset="0"/>
                <a:cs typeface="Times New Roman" pitchFamily="18" charset="0"/>
              </a:rPr>
              <a:t>f </a:t>
            </a:r>
            <a:r>
              <a:rPr lang="en-US" sz="1600" dirty="0" smtClean="0">
                <a:latin typeface="Times New Roman" pitchFamily="18" charset="0"/>
                <a:cs typeface="Times New Roman" pitchFamily="18" charset="0"/>
              </a:rPr>
              <a:t>= carrier frequency</a:t>
            </a:r>
          </a:p>
          <a:p>
            <a:pPr lvl="2" fontAlgn="auto"/>
            <a:r>
              <a:rPr lang="en-US" sz="1600" dirty="0" smtClean="0">
                <a:latin typeface="Times New Roman" pitchFamily="18" charset="0"/>
                <a:cs typeface="Times New Roman" pitchFamily="18" charset="0"/>
              </a:rPr>
              <a:t>c = speed of light ( 3 </a:t>
            </a:r>
            <a:r>
              <a:rPr lang="en-US" sz="1600" dirty="0" smtClean="0">
                <a:latin typeface="Times New Roman" pitchFamily="18" charset="0"/>
                <a:cs typeface="Times New Roman" pitchFamily="18" charset="0"/>
                <a:sym typeface="Symbol" pitchFamily="18" charset="2"/>
              </a:rPr>
              <a:t></a:t>
            </a:r>
            <a:r>
              <a:rPr lang="en-US" sz="1600" dirty="0" smtClean="0">
                <a:latin typeface="Times New Roman" pitchFamily="18" charset="0"/>
                <a:cs typeface="Times New Roman" pitchFamily="18" charset="0"/>
              </a:rPr>
              <a:t> 10</a:t>
            </a:r>
            <a:r>
              <a:rPr lang="en-US" sz="1600" baseline="30000" dirty="0" smtClean="0">
                <a:latin typeface="Times New Roman" pitchFamily="18" charset="0"/>
                <a:cs typeface="Times New Roman" pitchFamily="18" charset="0"/>
              </a:rPr>
              <a:t>8</a:t>
            </a:r>
            <a:r>
              <a:rPr lang="en-US" sz="1600" dirty="0" smtClean="0">
                <a:latin typeface="Times New Roman" pitchFamily="18" charset="0"/>
                <a:cs typeface="Times New Roman" pitchFamily="18" charset="0"/>
              </a:rPr>
              <a:t> m/s)</a:t>
            </a:r>
          </a:p>
          <a:p>
            <a:pPr lvl="2" fontAlgn="auto"/>
            <a:r>
              <a:rPr lang="en-US" sz="1600" dirty="0" smtClean="0">
                <a:latin typeface="Times New Roman" pitchFamily="18" charset="0"/>
                <a:cs typeface="Times New Roman" pitchFamily="18" charset="0"/>
                <a:sym typeface="Symbol" pitchFamily="18" charset="2"/>
              </a:rPr>
              <a:t></a:t>
            </a:r>
            <a:r>
              <a:rPr lang="en-US" sz="1600" dirty="0" smtClean="0">
                <a:latin typeface="Times New Roman" pitchFamily="18" charset="0"/>
                <a:cs typeface="Times New Roman" pitchFamily="18" charset="0"/>
              </a:rPr>
              <a:t> = carrier wavelength</a:t>
            </a:r>
          </a:p>
        </p:txBody>
      </p:sp>
      <p:graphicFrame>
        <p:nvGraphicFramePr>
          <p:cNvPr id="10" name="Object 4"/>
          <p:cNvGraphicFramePr>
            <a:graphicFrameLocks noChangeAspect="1"/>
          </p:cNvGraphicFramePr>
          <p:nvPr>
            <p:extLst>
              <p:ext uri="{D42A27DB-BD31-4B8C-83A1-F6EECF244321}">
                <p14:modId xmlns:p14="http://schemas.microsoft.com/office/powerpoint/2010/main" val="3129741178"/>
              </p:ext>
            </p:extLst>
          </p:nvPr>
        </p:nvGraphicFramePr>
        <p:xfrm>
          <a:off x="1600875" y="3880472"/>
          <a:ext cx="3344875" cy="628648"/>
        </p:xfrm>
        <a:graphic>
          <a:graphicData uri="http://schemas.openxmlformats.org/presentationml/2006/ole">
            <mc:AlternateContent xmlns:mc="http://schemas.openxmlformats.org/markup-compatibility/2006">
              <mc:Choice xmlns:v="urn:schemas-microsoft-com:vml" Requires="v">
                <p:oleObj spid="_x0000_s64614" name="Equation" r:id="rId3" imgW="1244600" imgH="419100" progId="Equation.3">
                  <p:embed/>
                </p:oleObj>
              </mc:Choice>
              <mc:Fallback>
                <p:oleObj name="Equation" r:id="rId3" imgW="1244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875" y="3880472"/>
                        <a:ext cx="3344875" cy="6286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https://cdn.everythingrf.com/live/antenna_aperture.jpg"/>
          <p:cNvPicPr/>
          <p:nvPr/>
        </p:nvPicPr>
        <p:blipFill>
          <a:blip r:embed="rId5">
            <a:extLst>
              <a:ext uri="{28A0092B-C50C-407E-A947-70E740481C1C}">
                <a14:useLocalDpi xmlns:a14="http://schemas.microsoft.com/office/drawing/2010/main" val="0"/>
              </a:ext>
            </a:extLst>
          </a:blip>
          <a:srcRect/>
          <a:stretch>
            <a:fillRect/>
          </a:stretch>
        </p:blipFill>
        <p:spPr bwMode="auto">
          <a:xfrm>
            <a:off x="5940152" y="21384"/>
            <a:ext cx="3026424" cy="1607416"/>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p:cNvPicPr>
            <a:picLocks noChangeAspect="1" noChangeArrowheads="1"/>
          </p:cNvPicPr>
          <p:nvPr/>
        </p:nvPicPr>
        <p:blipFill>
          <a:blip r:embed="rId3"/>
          <a:srcRect/>
          <a:stretch>
            <a:fillRect/>
          </a:stretch>
        </p:blipFill>
        <p:spPr bwMode="auto">
          <a:xfrm>
            <a:off x="467544" y="1989733"/>
            <a:ext cx="6424627" cy="4319587"/>
          </a:xfrm>
          <a:prstGeom prst="rect">
            <a:avLst/>
          </a:prstGeom>
          <a:noFill/>
          <a:ln w="9525">
            <a:noFill/>
            <a:miter lim="800000"/>
            <a:headEnd/>
            <a:tailEnd/>
          </a:ln>
        </p:spPr>
      </p:pic>
      <p:sp>
        <p:nvSpPr>
          <p:cNvPr id="3" name="Title 2"/>
          <p:cNvSpPr>
            <a:spLocks noGrp="1"/>
          </p:cNvSpPr>
          <p:nvPr>
            <p:ph type="title"/>
          </p:nvPr>
        </p:nvSpPr>
        <p:spPr>
          <a:xfrm>
            <a:off x="214283" y="609600"/>
            <a:ext cx="6500858" cy="676260"/>
          </a:xfrm>
        </p:spPr>
        <p:txBody>
          <a:bodyPr>
            <a:noAutofit/>
          </a:bodyPr>
          <a:lstStyle/>
          <a:p>
            <a:r>
              <a:rPr lang="en-US" sz="2800" dirty="0"/>
              <a:t>E</a:t>
            </a:r>
            <a:r>
              <a:rPr lang="en-US" sz="2800" dirty="0" smtClean="0"/>
              <a:t>ffective Area and G for Different Types of Antennas</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08001" y="609600"/>
            <a:ext cx="6635767" cy="676260"/>
          </a:xfrm>
        </p:spPr>
        <p:txBody>
          <a:bodyPr/>
          <a:lstStyle/>
          <a:p>
            <a:r>
              <a:rPr lang="en-US" dirty="0" smtClean="0">
                <a:latin typeface="Times New Roman" pitchFamily="18" charset="0"/>
              </a:rPr>
              <a:t>Introduction</a:t>
            </a:r>
          </a:p>
        </p:txBody>
      </p:sp>
      <p:sp>
        <p:nvSpPr>
          <p:cNvPr id="23555" name="Rectangle 3"/>
          <p:cNvSpPr>
            <a:spLocks noGrp="1" noChangeArrowheads="1"/>
          </p:cNvSpPr>
          <p:nvPr>
            <p:ph idx="1"/>
          </p:nvPr>
        </p:nvSpPr>
        <p:spPr>
          <a:xfrm>
            <a:off x="508001" y="1571612"/>
            <a:ext cx="7304359" cy="4469751"/>
          </a:xfrm>
        </p:spPr>
        <p:txBody>
          <a:bodyPr>
            <a:normAutofit/>
          </a:bodyPr>
          <a:lstStyle/>
          <a:p>
            <a:pPr algn="just">
              <a:lnSpc>
                <a:spcPct val="90000"/>
              </a:lnSpc>
            </a:pPr>
            <a:r>
              <a:rPr lang="en-US" sz="2800" dirty="0" smtClean="0">
                <a:latin typeface="Times New Roman" pitchFamily="18" charset="0"/>
              </a:rPr>
              <a:t>An antenna is an </a:t>
            </a:r>
            <a:r>
              <a:rPr lang="en-US" sz="2800" dirty="0" smtClean="0">
                <a:latin typeface="Times New Roman" pitchFamily="18" charset="0"/>
                <a:cs typeface="Times New Roman" pitchFamily="18" charset="0"/>
              </a:rPr>
              <a:t>electrical conductor or system of conductors</a:t>
            </a:r>
          </a:p>
          <a:p>
            <a:pPr lvl="1" algn="just">
              <a:lnSpc>
                <a:spcPct val="90000"/>
              </a:lnSpc>
            </a:pPr>
            <a:r>
              <a:rPr lang="en-US" sz="2400" dirty="0" smtClean="0">
                <a:latin typeface="Times New Roman" pitchFamily="18" charset="0"/>
                <a:cs typeface="Times New Roman" pitchFamily="18" charset="0"/>
              </a:rPr>
              <a:t>Transmission - radiates electromagnetic energy into space</a:t>
            </a:r>
          </a:p>
          <a:p>
            <a:pPr lvl="1" algn="just">
              <a:lnSpc>
                <a:spcPct val="90000"/>
              </a:lnSpc>
            </a:pPr>
            <a:r>
              <a:rPr lang="en-US" sz="2400" dirty="0" smtClean="0">
                <a:latin typeface="Times New Roman" pitchFamily="18" charset="0"/>
                <a:cs typeface="Times New Roman" pitchFamily="18" charset="0"/>
              </a:rPr>
              <a:t>Reception - collects electromagnetic energy from space</a:t>
            </a:r>
            <a:endParaRPr lang="en-US" sz="2400" dirty="0" smtClean="0">
              <a:latin typeface="Times New Roman" pitchFamily="18" charset="0"/>
            </a:endParaRPr>
          </a:p>
          <a:p>
            <a:pPr algn="just">
              <a:lnSpc>
                <a:spcPct val="90000"/>
              </a:lnSpc>
            </a:pPr>
            <a:r>
              <a:rPr lang="en-US" sz="2800" dirty="0" smtClean="0">
                <a:latin typeface="Times New Roman" pitchFamily="18" charset="0"/>
              </a:rPr>
              <a:t>In two-way communication, the same antenna can be used for transmission and reception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508001" y="609600"/>
            <a:ext cx="6447501" cy="819136"/>
          </a:xfrm>
        </p:spPr>
        <p:txBody>
          <a:bodyPr/>
          <a:lstStyle/>
          <a:p>
            <a:r>
              <a:rPr lang="en-US" dirty="0" smtClean="0">
                <a:latin typeface="Times New Roman" pitchFamily="18" charset="0"/>
              </a:rPr>
              <a:t>Example –2</a:t>
            </a:r>
          </a:p>
        </p:txBody>
      </p:sp>
      <p:sp>
        <p:nvSpPr>
          <p:cNvPr id="2052" name="Rectangle 3"/>
          <p:cNvSpPr>
            <a:spLocks noGrp="1" noChangeArrowheads="1"/>
          </p:cNvSpPr>
          <p:nvPr>
            <p:ph idx="1"/>
          </p:nvPr>
        </p:nvSpPr>
        <p:spPr>
          <a:xfrm>
            <a:off x="508001" y="1643050"/>
            <a:ext cx="7088335" cy="4398313"/>
          </a:xfrm>
        </p:spPr>
        <p:txBody>
          <a:bodyPr>
            <a:normAutofit/>
          </a:bodyPr>
          <a:lstStyle/>
          <a:p>
            <a:pPr algn="just">
              <a:buAutoNum type="arabicPeriod"/>
            </a:pPr>
            <a:r>
              <a:rPr lang="en-US" sz="2400" dirty="0">
                <a:latin typeface="Times New Roman" pitchFamily="18" charset="0"/>
                <a:cs typeface="Times New Roman" pitchFamily="18" charset="0"/>
              </a:rPr>
              <a:t>For a parabolic reflective antenna with a diameter of 2 m, operating at 12 GHz, what is the effective area and gain?</a:t>
            </a:r>
          </a:p>
        </p:txBody>
      </p:sp>
      <p:pic>
        <p:nvPicPr>
          <p:cNvPr id="2" name="Picture 1"/>
          <p:cNvPicPr>
            <a:picLocks noChangeAspect="1"/>
          </p:cNvPicPr>
          <p:nvPr/>
        </p:nvPicPr>
        <p:blipFill>
          <a:blip r:embed="rId3"/>
          <a:stretch>
            <a:fillRect/>
          </a:stretch>
        </p:blipFill>
        <p:spPr>
          <a:xfrm>
            <a:off x="737468" y="3501007"/>
            <a:ext cx="7506940" cy="2754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fade">
                                      <p:cBhvr>
                                        <p:cTn id="7" dur="500"/>
                                        <p:tgtEl>
                                          <p:spTgt spid="2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latin typeface="Times New Roman" pitchFamily="18" charset="0"/>
              </a:rPr>
              <a:t>Propagation Modes</a:t>
            </a:r>
          </a:p>
        </p:txBody>
      </p:sp>
      <p:sp>
        <p:nvSpPr>
          <p:cNvPr id="46083" name="Rectangle 3"/>
          <p:cNvSpPr>
            <a:spLocks noGrp="1" noChangeArrowheads="1"/>
          </p:cNvSpPr>
          <p:nvPr>
            <p:ph idx="1"/>
          </p:nvPr>
        </p:nvSpPr>
        <p:spPr>
          <a:xfrm>
            <a:off x="500063" y="1714500"/>
            <a:ext cx="8455025" cy="3952875"/>
          </a:xfrm>
        </p:spPr>
        <p:txBody>
          <a:bodyPr>
            <a:normAutofit/>
          </a:bodyPr>
          <a:lstStyle/>
          <a:p>
            <a:r>
              <a:rPr lang="en-US" sz="2800" dirty="0" smtClean="0">
                <a:latin typeface="Times New Roman" pitchFamily="18" charset="0"/>
                <a:cs typeface="Times New Roman" pitchFamily="18" charset="0"/>
              </a:rPr>
              <a:t>Wave propagation is any of the ways in which waves travel. </a:t>
            </a:r>
          </a:p>
          <a:p>
            <a:pPr lvl="1"/>
            <a:r>
              <a:rPr lang="en-US" sz="2400" dirty="0" smtClean="0">
                <a:latin typeface="Times New Roman" pitchFamily="18" charset="0"/>
                <a:cs typeface="Times New Roman" pitchFamily="18" charset="0"/>
              </a:rPr>
              <a:t>Ground Wave (GW) Propagation: &lt; 3MHz</a:t>
            </a:r>
          </a:p>
          <a:p>
            <a:pPr lvl="1"/>
            <a:r>
              <a:rPr lang="en-US" sz="2400" dirty="0" smtClean="0">
                <a:latin typeface="Times New Roman" pitchFamily="18" charset="0"/>
                <a:cs typeface="Times New Roman" pitchFamily="18" charset="0"/>
              </a:rPr>
              <a:t>Sky Wave (SW) Propagation:  3MHz to 30MHz</a:t>
            </a:r>
          </a:p>
          <a:p>
            <a:pPr lvl="1"/>
            <a:r>
              <a:rPr lang="en-US" sz="2400" dirty="0" smtClean="0">
                <a:latin typeface="Times New Roman" pitchFamily="18" charset="0"/>
                <a:cs typeface="Times New Roman" pitchFamily="18" charset="0"/>
              </a:rPr>
              <a:t>Effective</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Line-of-Sight (LOS) Propagation: &gt; 30MHz</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p:cNvPicPr>
            <a:picLocks noChangeAspect="1" noChangeArrowheads="1"/>
          </p:cNvPicPr>
          <p:nvPr/>
        </p:nvPicPr>
        <p:blipFill>
          <a:blip r:embed="rId3"/>
          <a:srcRect/>
          <a:stretch>
            <a:fillRect/>
          </a:stretch>
        </p:blipFill>
        <p:spPr bwMode="auto">
          <a:xfrm>
            <a:off x="6400800" y="1752600"/>
            <a:ext cx="1447800" cy="141288"/>
          </a:xfrm>
          <a:prstGeom prst="rect">
            <a:avLst/>
          </a:prstGeom>
          <a:noFill/>
          <a:ln w="9525">
            <a:noFill/>
            <a:miter lim="800000"/>
            <a:headEnd/>
            <a:tailEnd/>
          </a:ln>
        </p:spPr>
      </p:pic>
      <p:sp>
        <p:nvSpPr>
          <p:cNvPr id="47107" name="Rectangle 9"/>
          <p:cNvSpPr>
            <a:spLocks noGrp="1" noChangeArrowheads="1"/>
          </p:cNvSpPr>
          <p:nvPr>
            <p:ph type="title"/>
          </p:nvPr>
        </p:nvSpPr>
        <p:spPr/>
        <p:txBody>
          <a:bodyPr/>
          <a:lstStyle/>
          <a:p>
            <a:r>
              <a:rPr lang="en-US" smtClean="0">
                <a:latin typeface="Times New Roman" pitchFamily="18" charset="0"/>
              </a:rPr>
              <a:t>Ground Wave Propagation</a:t>
            </a:r>
          </a:p>
        </p:txBody>
      </p:sp>
      <p:pic>
        <p:nvPicPr>
          <p:cNvPr id="47108" name="Picture 10"/>
          <p:cNvPicPr>
            <a:picLocks noChangeAspect="1" noChangeArrowheads="1"/>
          </p:cNvPicPr>
          <p:nvPr/>
        </p:nvPicPr>
        <p:blipFill>
          <a:blip r:embed="rId4"/>
          <a:srcRect/>
          <a:stretch>
            <a:fillRect/>
          </a:stretch>
        </p:blipFill>
        <p:spPr bwMode="auto">
          <a:xfrm>
            <a:off x="430808" y="1412875"/>
            <a:ext cx="7021512" cy="2650010"/>
          </a:xfrm>
          <a:prstGeom prst="rect">
            <a:avLst/>
          </a:prstGeom>
          <a:noFill/>
          <a:ln w="9525">
            <a:noFill/>
            <a:miter lim="800000"/>
            <a:headEnd/>
            <a:tailEnd/>
          </a:ln>
        </p:spPr>
      </p:pic>
      <p:sp>
        <p:nvSpPr>
          <p:cNvPr id="47109" name="Rectangle 11"/>
          <p:cNvSpPr>
            <a:spLocks noChangeArrowheads="1"/>
          </p:cNvSpPr>
          <p:nvPr/>
        </p:nvSpPr>
        <p:spPr bwMode="auto">
          <a:xfrm>
            <a:off x="971550" y="4062885"/>
            <a:ext cx="6768802" cy="2030411"/>
          </a:xfrm>
          <a:prstGeom prst="rect">
            <a:avLst/>
          </a:prstGeom>
          <a:noFill/>
          <a:ln w="9525">
            <a:noFill/>
            <a:miter lim="800000"/>
            <a:headEnd/>
            <a:tailEnd/>
          </a:ln>
        </p:spPr>
        <p:txBody>
          <a:bodyPr/>
          <a:lstStyle/>
          <a:p>
            <a:pPr marL="342900" indent="-342900" algn="just">
              <a:spcBef>
                <a:spcPct val="20000"/>
              </a:spcBef>
              <a:buClr>
                <a:schemeClr val="tx1"/>
              </a:buClr>
              <a:buSzPct val="60000"/>
              <a:buFont typeface="Wingdings" pitchFamily="2" charset="2"/>
              <a:buChar char="Ø"/>
            </a:pPr>
            <a:r>
              <a:rPr lang="en-US" dirty="0">
                <a:latin typeface="Times New Roman" pitchFamily="18" charset="0"/>
              </a:rPr>
              <a:t>Follows contour of the earth.</a:t>
            </a:r>
          </a:p>
          <a:p>
            <a:pPr marL="342900" indent="-342900" algn="just">
              <a:spcBef>
                <a:spcPct val="20000"/>
              </a:spcBef>
              <a:buClr>
                <a:schemeClr val="tx1"/>
              </a:buClr>
              <a:buSzPct val="60000"/>
              <a:buFont typeface="Wingdings" pitchFamily="2" charset="2"/>
              <a:buChar char="Ø"/>
            </a:pPr>
            <a:r>
              <a:rPr lang="en-US" dirty="0">
                <a:latin typeface="Times New Roman" pitchFamily="18" charset="0"/>
              </a:rPr>
              <a:t>Can propagate considerable distances.</a:t>
            </a:r>
          </a:p>
          <a:p>
            <a:pPr marL="342900" indent="-342900" algn="just">
              <a:spcBef>
                <a:spcPct val="20000"/>
              </a:spcBef>
              <a:buClr>
                <a:schemeClr val="tx1"/>
              </a:buClr>
              <a:buSzPct val="60000"/>
              <a:buFont typeface="Wingdings" pitchFamily="2" charset="2"/>
              <a:buChar char="Ø"/>
            </a:pPr>
            <a:r>
              <a:rPr lang="en-US" dirty="0">
                <a:latin typeface="Times New Roman" pitchFamily="18" charset="0"/>
              </a:rPr>
              <a:t>Frequency bands: ELF, VF, VLF, LF, MF.</a:t>
            </a:r>
          </a:p>
          <a:p>
            <a:pPr marL="342900" indent="-342900" algn="just">
              <a:spcBef>
                <a:spcPct val="20000"/>
              </a:spcBef>
              <a:buClr>
                <a:schemeClr val="tx1"/>
              </a:buClr>
              <a:buSzPct val="60000"/>
              <a:buFont typeface="Wingdings" pitchFamily="2" charset="2"/>
              <a:buChar char="Ø"/>
            </a:pPr>
            <a:r>
              <a:rPr lang="en-US" dirty="0">
                <a:latin typeface="Times New Roman" pitchFamily="18" charset="0"/>
              </a:rPr>
              <a:t>Spectrum range: 30Hz ~ 3MHz, e.g. AM radio.</a:t>
            </a:r>
            <a:endParaRPr lang="en-US" b="1" dirty="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r>
              <a:rPr lang="en-US" smtClean="0">
                <a:latin typeface="Times New Roman" pitchFamily="18" charset="0"/>
              </a:rPr>
              <a:t>Sky Wave Propagation</a:t>
            </a:r>
          </a:p>
        </p:txBody>
      </p:sp>
      <p:pic>
        <p:nvPicPr>
          <p:cNvPr id="48131" name="Picture 1028"/>
          <p:cNvPicPr>
            <a:picLocks noChangeAspect="1" noChangeArrowheads="1"/>
          </p:cNvPicPr>
          <p:nvPr/>
        </p:nvPicPr>
        <p:blipFill>
          <a:blip r:embed="rId3"/>
          <a:srcRect/>
          <a:stretch>
            <a:fillRect/>
          </a:stretch>
        </p:blipFill>
        <p:spPr bwMode="auto">
          <a:xfrm>
            <a:off x="142845" y="1341438"/>
            <a:ext cx="7500989" cy="2663825"/>
          </a:xfrm>
          <a:prstGeom prst="rect">
            <a:avLst/>
          </a:prstGeom>
          <a:noFill/>
          <a:ln w="9525">
            <a:noFill/>
            <a:miter lim="800000"/>
            <a:headEnd/>
            <a:tailEnd/>
          </a:ln>
        </p:spPr>
      </p:pic>
      <p:sp>
        <p:nvSpPr>
          <p:cNvPr id="48132" name="Rectangle 1029"/>
          <p:cNvSpPr>
            <a:spLocks noChangeArrowheads="1"/>
          </p:cNvSpPr>
          <p:nvPr/>
        </p:nvSpPr>
        <p:spPr bwMode="auto">
          <a:xfrm>
            <a:off x="357159" y="4076700"/>
            <a:ext cx="7286675" cy="1790700"/>
          </a:xfrm>
          <a:prstGeom prst="rect">
            <a:avLst/>
          </a:prstGeom>
          <a:noFill/>
          <a:ln w="9525">
            <a:noFill/>
            <a:miter lim="800000"/>
            <a:headEnd/>
            <a:tailEnd/>
          </a:ln>
        </p:spPr>
        <p:txBody>
          <a:bodyPr/>
          <a:lstStyle/>
          <a:p>
            <a:pPr marL="342900" indent="-342900" algn="just">
              <a:spcBef>
                <a:spcPct val="20000"/>
              </a:spcBef>
              <a:buClr>
                <a:schemeClr val="tx1"/>
              </a:buClr>
              <a:buSzPct val="60000"/>
              <a:buFont typeface="Wingdings" pitchFamily="2" charset="2"/>
              <a:buChar char="Ø"/>
            </a:pPr>
            <a:r>
              <a:rPr lang="en-US" dirty="0">
                <a:latin typeface="Times New Roman" pitchFamily="18" charset="0"/>
              </a:rPr>
              <a:t>Signal reflected from ionized layer of upper atmosphere back down to earth, which can travel a number of hops, back and forth between ionosphere and earth’s surface. </a:t>
            </a:r>
          </a:p>
          <a:p>
            <a:pPr marL="342900" indent="-342900" algn="just">
              <a:spcBef>
                <a:spcPct val="20000"/>
              </a:spcBef>
              <a:buClr>
                <a:schemeClr val="tx1"/>
              </a:buClr>
              <a:buSzPct val="60000"/>
              <a:buFont typeface="Wingdings" pitchFamily="2" charset="2"/>
              <a:buChar char="Ø"/>
            </a:pPr>
            <a:r>
              <a:rPr lang="en-US" dirty="0">
                <a:latin typeface="Times New Roman" pitchFamily="18" charset="0"/>
              </a:rPr>
              <a:t>HF band with intermediate frequency range: 3MHz ~ 30MHz</a:t>
            </a:r>
            <a:r>
              <a:rPr lang="en-US" dirty="0" smtClean="0">
                <a:latin typeface="Times New Roman" pitchFamily="18" charset="0"/>
              </a:rPr>
              <a:t>. </a:t>
            </a:r>
          </a:p>
          <a:p>
            <a:pPr marL="342900" indent="-342900" algn="just">
              <a:spcBef>
                <a:spcPct val="20000"/>
              </a:spcBef>
              <a:buClr>
                <a:schemeClr val="tx1"/>
              </a:buClr>
              <a:buSzPct val="60000"/>
              <a:buFont typeface="Wingdings" pitchFamily="2" charset="2"/>
              <a:buChar char="Ø"/>
            </a:pPr>
            <a:r>
              <a:rPr lang="en-US" dirty="0" smtClean="0">
                <a:latin typeface="Times New Roman" pitchFamily="18" charset="0"/>
              </a:rPr>
              <a:t>Example </a:t>
            </a:r>
            <a:r>
              <a:rPr lang="en-US" dirty="0">
                <a:latin typeface="Times New Roman" pitchFamily="18" charset="0"/>
              </a:rPr>
              <a:t>International broadcast.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latin typeface="Times New Roman" pitchFamily="18" charset="0"/>
              </a:rPr>
              <a:t>Line-of-Sight Propagation</a:t>
            </a:r>
          </a:p>
        </p:txBody>
      </p:sp>
      <p:pic>
        <p:nvPicPr>
          <p:cNvPr id="49155" name="Picture 4"/>
          <p:cNvPicPr>
            <a:picLocks noChangeAspect="1" noChangeArrowheads="1"/>
          </p:cNvPicPr>
          <p:nvPr/>
        </p:nvPicPr>
        <p:blipFill>
          <a:blip r:embed="rId3"/>
          <a:srcRect/>
          <a:stretch>
            <a:fillRect/>
          </a:stretch>
        </p:blipFill>
        <p:spPr bwMode="auto">
          <a:xfrm>
            <a:off x="1" y="1341438"/>
            <a:ext cx="7143768" cy="1944687"/>
          </a:xfrm>
          <a:prstGeom prst="rect">
            <a:avLst/>
          </a:prstGeom>
          <a:noFill/>
          <a:ln w="9525">
            <a:noFill/>
            <a:miter lim="800000"/>
            <a:headEnd/>
            <a:tailEnd/>
          </a:ln>
        </p:spPr>
      </p:pic>
      <p:sp>
        <p:nvSpPr>
          <p:cNvPr id="49156" name="Rectangle 5"/>
          <p:cNvSpPr>
            <a:spLocks noChangeArrowheads="1"/>
          </p:cNvSpPr>
          <p:nvPr/>
        </p:nvSpPr>
        <p:spPr bwMode="auto">
          <a:xfrm>
            <a:off x="357158" y="3429000"/>
            <a:ext cx="7527210" cy="3139321"/>
          </a:xfrm>
          <a:prstGeom prst="rect">
            <a:avLst/>
          </a:prstGeom>
          <a:noFill/>
          <a:ln w="9525">
            <a:noFill/>
            <a:miter lim="800000"/>
            <a:headEnd/>
            <a:tailEnd/>
          </a:ln>
        </p:spPr>
        <p:txBody>
          <a:bodyPr wrap="square">
            <a:spAutoFit/>
          </a:bodyPr>
          <a:lstStyle/>
          <a:p>
            <a:pPr algn="just">
              <a:buFont typeface="Wingdings" pitchFamily="2" charset="2"/>
              <a:buChar char="Ø"/>
            </a:pPr>
            <a:r>
              <a:rPr lang="en-US" sz="2200" dirty="0" smtClean="0">
                <a:latin typeface="Times New Roman" pitchFamily="18" charset="0"/>
                <a:cs typeface="Times New Roman" pitchFamily="18" charset="0"/>
              </a:rPr>
              <a:t> Above </a:t>
            </a:r>
            <a:r>
              <a:rPr lang="en-US" sz="2200" dirty="0">
                <a:latin typeface="Times New Roman" pitchFamily="18" charset="0"/>
                <a:cs typeface="Times New Roman" pitchFamily="18" charset="0"/>
              </a:rPr>
              <a:t>30 MHz, neither ground wave nor sky wave propagation modes operate, </a:t>
            </a:r>
            <a:r>
              <a:rPr lang="en-US" sz="2200" dirty="0" smtClean="0">
                <a:latin typeface="Times New Roman" pitchFamily="18" charset="0"/>
                <a:cs typeface="Times New Roman" pitchFamily="18" charset="0"/>
              </a:rPr>
              <a:t>and communication </a:t>
            </a:r>
            <a:r>
              <a:rPr lang="en-US" sz="2200" dirty="0">
                <a:latin typeface="Times New Roman" pitchFamily="18" charset="0"/>
                <a:cs typeface="Times New Roman" pitchFamily="18" charset="0"/>
              </a:rPr>
              <a:t>must be by line of </a:t>
            </a:r>
            <a:r>
              <a:rPr lang="en-US" sz="2200" dirty="0" smtClean="0">
                <a:latin typeface="Times New Roman" pitchFamily="18" charset="0"/>
                <a:cs typeface="Times New Roman" pitchFamily="18" charset="0"/>
              </a:rPr>
              <a:t>sight (LOS)</a:t>
            </a:r>
          </a:p>
          <a:p>
            <a:pPr algn="just">
              <a:buFont typeface="Wingdings" pitchFamily="2" charset="2"/>
              <a:buChar char="Ø"/>
            </a:pPr>
            <a:r>
              <a:rPr lang="en-US" sz="2200" dirty="0" smtClean="0">
                <a:latin typeface="Times New Roman" pitchFamily="18" charset="0"/>
                <a:cs typeface="Times New Roman" pitchFamily="18" charset="0"/>
              </a:rPr>
              <a:t>For </a:t>
            </a:r>
            <a:r>
              <a:rPr lang="en-US" sz="2200" dirty="0">
                <a:latin typeface="Times New Roman" pitchFamily="18" charset="0"/>
                <a:cs typeface="Times New Roman" pitchFamily="18" charset="0"/>
              </a:rPr>
              <a:t>satellite communication, signal above 30 MHz not reflected by ionosphere</a:t>
            </a:r>
            <a:r>
              <a:rPr lang="en-US" sz="2200" dirty="0" smtClean="0">
                <a:latin typeface="Times New Roman" pitchFamily="18" charset="0"/>
                <a:cs typeface="Times New Roman" pitchFamily="18" charset="0"/>
              </a:rPr>
              <a:t>. </a:t>
            </a:r>
          </a:p>
          <a:p>
            <a:pPr algn="just">
              <a:buFont typeface="Wingdings" pitchFamily="2" charset="2"/>
              <a:buChar char="Ø"/>
            </a:pPr>
            <a:r>
              <a:rPr lang="en-US" sz="2200" dirty="0" smtClean="0">
                <a:latin typeface="Times New Roman" pitchFamily="18" charset="0"/>
                <a:cs typeface="Times New Roman" pitchFamily="18" charset="0"/>
              </a:rPr>
              <a:t>For </a:t>
            </a:r>
            <a:r>
              <a:rPr lang="en-US" sz="2200" dirty="0">
                <a:latin typeface="Times New Roman" pitchFamily="18" charset="0"/>
                <a:cs typeface="Times New Roman" pitchFamily="18" charset="0"/>
              </a:rPr>
              <a:t>ground communication, antennas within </a:t>
            </a:r>
            <a:r>
              <a:rPr lang="en-US" sz="2200" i="1" dirty="0">
                <a:latin typeface="Times New Roman" pitchFamily="18" charset="0"/>
                <a:cs typeface="Times New Roman" pitchFamily="18" charset="0"/>
              </a:rPr>
              <a:t>effective</a:t>
            </a:r>
            <a:r>
              <a:rPr lang="en-US" sz="2200" dirty="0">
                <a:latin typeface="Times New Roman" pitchFamily="18" charset="0"/>
                <a:cs typeface="Times New Roman" pitchFamily="18" charset="0"/>
              </a:rPr>
              <a:t> LOS due to refraction. </a:t>
            </a:r>
          </a:p>
          <a:p>
            <a:pPr algn="just">
              <a:buFont typeface="Wingdings" pitchFamily="2" charset="2"/>
              <a:buChar char="Ø"/>
            </a:pPr>
            <a:r>
              <a:rPr lang="en-US" sz="2200" dirty="0">
                <a:latin typeface="Times New Roman" pitchFamily="18" charset="0"/>
                <a:cs typeface="Times New Roman" pitchFamily="18" charset="0"/>
              </a:rPr>
              <a:t>Frequency bands: VHF, UHF, SHF, EHF, Infrared, optical light</a:t>
            </a:r>
          </a:p>
          <a:p>
            <a:pPr algn="just">
              <a:buFont typeface="Wingdings" pitchFamily="2" charset="2"/>
              <a:buChar char="Ø"/>
            </a:pPr>
            <a:r>
              <a:rPr lang="en-US" sz="2200" dirty="0">
                <a:latin typeface="Times New Roman" pitchFamily="18" charset="0"/>
                <a:cs typeface="Times New Roman" pitchFamily="18" charset="0"/>
              </a:rPr>
              <a:t>Spectrum range : 30MHz ~ 900THz.</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69900" y="179388"/>
            <a:ext cx="8229600" cy="585787"/>
          </a:xfrm>
        </p:spPr>
        <p:txBody>
          <a:bodyPr>
            <a:normAutofit fontScale="90000"/>
          </a:bodyPr>
          <a:lstStyle/>
          <a:p>
            <a:r>
              <a:rPr lang="en-US" sz="4000">
                <a:latin typeface="Times New Roman" pitchFamily="18" charset="0"/>
              </a:rPr>
              <a:t>LOS calculations</a:t>
            </a:r>
          </a:p>
        </p:txBody>
      </p:sp>
      <p:sp>
        <p:nvSpPr>
          <p:cNvPr id="273411" name="Arc 3"/>
          <p:cNvSpPr>
            <a:spLocks/>
          </p:cNvSpPr>
          <p:nvPr/>
        </p:nvSpPr>
        <p:spPr bwMode="auto">
          <a:xfrm rot="13386519" flipV="1">
            <a:off x="2897188" y="1955800"/>
            <a:ext cx="3646487" cy="346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99">
              <a:alpha val="42000"/>
            </a:srgbClr>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3412" name="Group 4"/>
          <p:cNvGrpSpPr>
            <a:grpSpLocks/>
          </p:cNvGrpSpPr>
          <p:nvPr/>
        </p:nvGrpSpPr>
        <p:grpSpPr bwMode="auto">
          <a:xfrm rot="-2356997">
            <a:off x="1866900" y="2566988"/>
            <a:ext cx="614363" cy="990600"/>
            <a:chOff x="2669" y="2592"/>
            <a:chExt cx="337" cy="598"/>
          </a:xfrm>
        </p:grpSpPr>
        <p:sp>
          <p:nvSpPr>
            <p:cNvPr id="273413" name="AutoShape 5"/>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4" name="Rectangle 6"/>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5" name="Line 7"/>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16" name="Line 8"/>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17" name="Line 9"/>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18" name="Line 10"/>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3419" name="Line 11"/>
          <p:cNvSpPr>
            <a:spLocks noChangeShapeType="1"/>
          </p:cNvSpPr>
          <p:nvPr/>
        </p:nvSpPr>
        <p:spPr bwMode="auto">
          <a:xfrm>
            <a:off x="4741863" y="2106613"/>
            <a:ext cx="0" cy="711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0" name="Line 12"/>
          <p:cNvSpPr>
            <a:spLocks noChangeShapeType="1"/>
          </p:cNvSpPr>
          <p:nvPr/>
        </p:nvSpPr>
        <p:spPr bwMode="auto">
          <a:xfrm>
            <a:off x="1504950" y="2971800"/>
            <a:ext cx="600075" cy="709613"/>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1" name="Line 13"/>
          <p:cNvSpPr>
            <a:spLocks noChangeShapeType="1"/>
          </p:cNvSpPr>
          <p:nvPr/>
        </p:nvSpPr>
        <p:spPr bwMode="auto">
          <a:xfrm>
            <a:off x="1824038" y="2243138"/>
            <a:ext cx="2903537" cy="0"/>
          </a:xfrm>
          <a:prstGeom prst="line">
            <a:avLst/>
          </a:prstGeom>
          <a:noFill/>
          <a:ln w="952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2" name="Rectangle 14"/>
          <p:cNvSpPr>
            <a:spLocks noChangeArrowheads="1"/>
          </p:cNvSpPr>
          <p:nvPr/>
        </p:nvSpPr>
        <p:spPr bwMode="auto">
          <a:xfrm>
            <a:off x="5721350" y="1773238"/>
            <a:ext cx="3422650" cy="24495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3" name="Rectangle 15"/>
          <p:cNvSpPr>
            <a:spLocks noChangeArrowheads="1"/>
          </p:cNvSpPr>
          <p:nvPr/>
        </p:nvSpPr>
        <p:spPr bwMode="auto">
          <a:xfrm rot="-2289525">
            <a:off x="1482725" y="3224213"/>
            <a:ext cx="3349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itchFamily="18" charset="0"/>
              </a:rPr>
              <a:t>h</a:t>
            </a:r>
          </a:p>
        </p:txBody>
      </p:sp>
      <p:sp>
        <p:nvSpPr>
          <p:cNvPr id="273424" name="Rectangle 16"/>
          <p:cNvSpPr>
            <a:spLocks noChangeArrowheads="1"/>
          </p:cNvSpPr>
          <p:nvPr/>
        </p:nvSpPr>
        <p:spPr bwMode="auto">
          <a:xfrm>
            <a:off x="3738563" y="2981325"/>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itchFamily="18" charset="0"/>
              </a:rPr>
              <a:t>earth</a:t>
            </a:r>
          </a:p>
        </p:txBody>
      </p:sp>
      <p:sp>
        <p:nvSpPr>
          <p:cNvPr id="273425" name="Rectangle 17"/>
          <p:cNvSpPr>
            <a:spLocks noChangeArrowheads="1"/>
          </p:cNvSpPr>
          <p:nvPr/>
        </p:nvSpPr>
        <p:spPr bwMode="auto">
          <a:xfrm>
            <a:off x="6235700" y="2327275"/>
            <a:ext cx="203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itchFamily="18" charset="0"/>
              </a:rPr>
              <a:t>optical horizon</a:t>
            </a:r>
          </a:p>
        </p:txBody>
      </p:sp>
      <p:sp>
        <p:nvSpPr>
          <p:cNvPr id="273426" name="Arc 18"/>
          <p:cNvSpPr>
            <a:spLocks/>
          </p:cNvSpPr>
          <p:nvPr/>
        </p:nvSpPr>
        <p:spPr bwMode="auto">
          <a:xfrm rot="10694150" flipV="1">
            <a:off x="1863725" y="2400300"/>
            <a:ext cx="4267200" cy="1470025"/>
          </a:xfrm>
          <a:custGeom>
            <a:avLst/>
            <a:gdLst>
              <a:gd name="G0" fmla="+- 17825 0 0"/>
              <a:gd name="G1" fmla="+- 21600 0 0"/>
              <a:gd name="G2" fmla="+- 21600 0 0"/>
              <a:gd name="T0" fmla="*/ 0 w 26145"/>
              <a:gd name="T1" fmla="*/ 9400 h 21600"/>
              <a:gd name="T2" fmla="*/ 26145 w 26145"/>
              <a:gd name="T3" fmla="*/ 1667 h 21600"/>
              <a:gd name="T4" fmla="*/ 17825 w 26145"/>
              <a:gd name="T5" fmla="*/ 21600 h 21600"/>
            </a:gdLst>
            <a:ahLst/>
            <a:cxnLst>
              <a:cxn ang="0">
                <a:pos x="T0" y="T1"/>
              </a:cxn>
              <a:cxn ang="0">
                <a:pos x="T2" y="T3"/>
              </a:cxn>
              <a:cxn ang="0">
                <a:pos x="T4" y="T5"/>
              </a:cxn>
            </a:cxnLst>
            <a:rect l="0" t="0" r="r" b="b"/>
            <a:pathLst>
              <a:path w="26145" h="21600" fill="none" extrusionOk="0">
                <a:moveTo>
                  <a:pt x="0" y="9400"/>
                </a:moveTo>
                <a:cubicBezTo>
                  <a:pt x="4026" y="3517"/>
                  <a:pt x="10696" y="-1"/>
                  <a:pt x="17825" y="0"/>
                </a:cubicBezTo>
                <a:cubicBezTo>
                  <a:pt x="20681" y="0"/>
                  <a:pt x="23509" y="566"/>
                  <a:pt x="26145" y="1666"/>
                </a:cubicBezTo>
              </a:path>
              <a:path w="26145" h="21600" stroke="0" extrusionOk="0">
                <a:moveTo>
                  <a:pt x="0" y="9400"/>
                </a:moveTo>
                <a:cubicBezTo>
                  <a:pt x="4026" y="3517"/>
                  <a:pt x="10696" y="-1"/>
                  <a:pt x="17825" y="0"/>
                </a:cubicBezTo>
                <a:cubicBezTo>
                  <a:pt x="20681" y="0"/>
                  <a:pt x="23509" y="566"/>
                  <a:pt x="26145" y="1666"/>
                </a:cubicBezTo>
                <a:lnTo>
                  <a:pt x="17825" y="21600"/>
                </a:lnTo>
                <a:close/>
              </a:path>
            </a:pathLst>
          </a:custGeom>
          <a:noFill/>
          <a:ln w="31750">
            <a:solidFill>
              <a:srgbClr val="FF0000"/>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7" name="Line 19"/>
          <p:cNvSpPr>
            <a:spLocks noChangeShapeType="1"/>
          </p:cNvSpPr>
          <p:nvPr/>
        </p:nvSpPr>
        <p:spPr bwMode="auto">
          <a:xfrm>
            <a:off x="1843088" y="2624138"/>
            <a:ext cx="4394200" cy="0"/>
          </a:xfrm>
          <a:prstGeom prst="line">
            <a:avLst/>
          </a:prstGeom>
          <a:noFill/>
          <a:ln w="317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8" name="Line 20"/>
          <p:cNvSpPr>
            <a:spLocks noChangeShapeType="1"/>
          </p:cNvSpPr>
          <p:nvPr/>
        </p:nvSpPr>
        <p:spPr bwMode="auto">
          <a:xfrm>
            <a:off x="5535613" y="1654175"/>
            <a:ext cx="0" cy="128905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9" name="Rectangle 21"/>
          <p:cNvSpPr>
            <a:spLocks noChangeArrowheads="1"/>
          </p:cNvSpPr>
          <p:nvPr/>
        </p:nvSpPr>
        <p:spPr bwMode="auto">
          <a:xfrm>
            <a:off x="6132513" y="2762250"/>
            <a:ext cx="185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itchFamily="18" charset="0"/>
              </a:rPr>
              <a:t>radio horizon</a:t>
            </a:r>
          </a:p>
        </p:txBody>
      </p:sp>
      <p:sp>
        <p:nvSpPr>
          <p:cNvPr id="273430" name="Line 22"/>
          <p:cNvSpPr>
            <a:spLocks noChangeShapeType="1"/>
          </p:cNvSpPr>
          <p:nvPr/>
        </p:nvSpPr>
        <p:spPr bwMode="auto">
          <a:xfrm>
            <a:off x="1803400" y="1789113"/>
            <a:ext cx="3709988" cy="0"/>
          </a:xfrm>
          <a:prstGeom prst="line">
            <a:avLst/>
          </a:prstGeom>
          <a:noFill/>
          <a:ln w="952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31" name="Rectangle 23"/>
          <p:cNvSpPr>
            <a:spLocks noChangeArrowheads="1"/>
          </p:cNvSpPr>
          <p:nvPr/>
        </p:nvSpPr>
        <p:spPr bwMode="auto">
          <a:xfrm>
            <a:off x="3803650" y="1331913"/>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i="1">
                <a:latin typeface="Times New Roman" pitchFamily="18" charset="0"/>
              </a:rPr>
              <a:t>d</a:t>
            </a:r>
            <a:r>
              <a:rPr lang="en-US" i="1" baseline="-25000">
                <a:latin typeface="Times New Roman" pitchFamily="18" charset="0"/>
              </a:rPr>
              <a:t>r</a:t>
            </a:r>
          </a:p>
        </p:txBody>
      </p:sp>
      <p:sp>
        <p:nvSpPr>
          <p:cNvPr id="273432" name="Rectangle 24"/>
          <p:cNvSpPr>
            <a:spLocks noChangeArrowheads="1"/>
          </p:cNvSpPr>
          <p:nvPr/>
        </p:nvSpPr>
        <p:spPr bwMode="auto">
          <a:xfrm>
            <a:off x="3122613" y="178117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i="1">
                <a:latin typeface="Times New Roman" pitchFamily="18" charset="0"/>
              </a:rPr>
              <a:t>d</a:t>
            </a:r>
            <a:r>
              <a:rPr lang="en-US" i="1" baseline="-25000">
                <a:latin typeface="Times New Roman" pitchFamily="18" charset="0"/>
              </a:rPr>
              <a:t>o</a:t>
            </a:r>
          </a:p>
        </p:txBody>
      </p:sp>
      <p:sp>
        <p:nvSpPr>
          <p:cNvPr id="273433" name="Rectangle 25"/>
          <p:cNvSpPr>
            <a:spLocks noChangeArrowheads="1"/>
          </p:cNvSpPr>
          <p:nvPr/>
        </p:nvSpPr>
        <p:spPr bwMode="auto">
          <a:xfrm>
            <a:off x="0" y="3836988"/>
            <a:ext cx="9144000" cy="30210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34" name="Rectangle 26"/>
          <p:cNvSpPr>
            <a:spLocks noGrp="1" noChangeArrowheads="1"/>
          </p:cNvSpPr>
          <p:nvPr>
            <p:ph type="body" sz="half" idx="1"/>
          </p:nvPr>
        </p:nvSpPr>
        <p:spPr>
          <a:xfrm>
            <a:off x="0" y="3821113"/>
            <a:ext cx="9144000" cy="3036887"/>
          </a:xfrm>
        </p:spPr>
        <p:txBody>
          <a:bodyPr/>
          <a:lstStyle/>
          <a:p>
            <a:r>
              <a:rPr lang="en-US" sz="2800" b="1" dirty="0">
                <a:solidFill>
                  <a:srgbClr val="FF0066"/>
                </a:solidFill>
                <a:latin typeface="Times New Roman" pitchFamily="18" charset="0"/>
              </a:rPr>
              <a:t>What is the relationship between </a:t>
            </a:r>
            <a:r>
              <a:rPr lang="en-US" sz="2800" b="1" i="1" dirty="0">
                <a:solidFill>
                  <a:srgbClr val="FF0066"/>
                </a:solidFill>
                <a:latin typeface="Times New Roman" pitchFamily="18" charset="0"/>
              </a:rPr>
              <a:t>h</a:t>
            </a:r>
            <a:r>
              <a:rPr lang="en-US" sz="2800" b="1" dirty="0">
                <a:solidFill>
                  <a:srgbClr val="FF0066"/>
                </a:solidFill>
                <a:latin typeface="Times New Roman" pitchFamily="18" charset="0"/>
              </a:rPr>
              <a:t> and </a:t>
            </a:r>
            <a:r>
              <a:rPr lang="en-US" sz="2800" b="1" i="1" dirty="0">
                <a:solidFill>
                  <a:srgbClr val="FF0066"/>
                </a:solidFill>
                <a:latin typeface="Times New Roman" pitchFamily="18" charset="0"/>
              </a:rPr>
              <a:t>d </a:t>
            </a:r>
            <a:r>
              <a:rPr lang="en-US" sz="2800" b="1" dirty="0">
                <a:solidFill>
                  <a:srgbClr val="FF0066"/>
                </a:solidFill>
                <a:latin typeface="Times New Roman" pitchFamily="18" charset="0"/>
              </a:rPr>
              <a:t>?</a:t>
            </a:r>
          </a:p>
        </p:txBody>
      </p:sp>
      <p:sp>
        <p:nvSpPr>
          <p:cNvPr id="273435" name="Rectangle 27"/>
          <p:cNvSpPr>
            <a:spLocks noChangeArrowheads="1"/>
          </p:cNvSpPr>
          <p:nvPr/>
        </p:nvSpPr>
        <p:spPr bwMode="auto">
          <a:xfrm>
            <a:off x="665163" y="4383088"/>
            <a:ext cx="311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Times New Roman" pitchFamily="18" charset="0"/>
              <a:buChar char="–"/>
            </a:pPr>
            <a:r>
              <a:rPr lang="en-US">
                <a:latin typeface="Times New Roman" pitchFamily="18" charset="0"/>
              </a:rPr>
              <a:t> For optical LOS:</a:t>
            </a:r>
          </a:p>
        </p:txBody>
      </p:sp>
      <p:graphicFrame>
        <p:nvGraphicFramePr>
          <p:cNvPr id="273436" name="Object 28"/>
          <p:cNvGraphicFramePr>
            <a:graphicFrameLocks noGrp="1" noChangeAspect="1"/>
          </p:cNvGraphicFramePr>
          <p:nvPr>
            <p:ph sz="half" idx="2"/>
          </p:nvPr>
        </p:nvGraphicFramePr>
        <p:xfrm>
          <a:off x="1692275" y="4941888"/>
          <a:ext cx="1893888" cy="569912"/>
        </p:xfrm>
        <a:graphic>
          <a:graphicData uri="http://schemas.openxmlformats.org/presentationml/2006/ole">
            <mc:AlternateContent xmlns:mc="http://schemas.openxmlformats.org/markup-compatibility/2006">
              <mc:Choice xmlns:v="urn:schemas-microsoft-com:vml" Requires="v">
                <p:oleObj spid="_x0000_s65720" name="Equation" r:id="rId4" imgW="812520" imgH="253800" progId="Equation.3">
                  <p:embed/>
                </p:oleObj>
              </mc:Choice>
              <mc:Fallback>
                <p:oleObj name="Equation" r:id="rId4" imgW="81252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941888"/>
                        <a:ext cx="189388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3437" name="Rectangle 29"/>
          <p:cNvSpPr>
            <a:spLocks noChangeArrowheads="1"/>
          </p:cNvSpPr>
          <p:nvPr/>
        </p:nvSpPr>
        <p:spPr bwMode="auto">
          <a:xfrm>
            <a:off x="723900" y="5518150"/>
            <a:ext cx="394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Times New Roman" pitchFamily="18" charset="0"/>
              <a:buChar char="–"/>
            </a:pPr>
            <a:r>
              <a:rPr lang="en-US">
                <a:latin typeface="Times New Roman" pitchFamily="18" charset="0"/>
              </a:rPr>
              <a:t> For effective or radio LOS:</a:t>
            </a:r>
          </a:p>
        </p:txBody>
      </p:sp>
      <p:graphicFrame>
        <p:nvGraphicFramePr>
          <p:cNvPr id="273438" name="Object 30"/>
          <p:cNvGraphicFramePr>
            <a:graphicFrameLocks noChangeAspect="1"/>
          </p:cNvGraphicFramePr>
          <p:nvPr/>
        </p:nvGraphicFramePr>
        <p:xfrm>
          <a:off x="1587500" y="5984875"/>
          <a:ext cx="2255838" cy="593725"/>
        </p:xfrm>
        <a:graphic>
          <a:graphicData uri="http://schemas.openxmlformats.org/presentationml/2006/ole">
            <mc:AlternateContent xmlns:mc="http://schemas.openxmlformats.org/markup-compatibility/2006">
              <mc:Choice xmlns:v="urn:schemas-microsoft-com:vml" Requires="v">
                <p:oleObj spid="_x0000_s65721" name="Equation" r:id="rId6" imgW="914400" imgH="241300" progId="Equation.3">
                  <p:embed/>
                </p:oleObj>
              </mc:Choice>
              <mc:Fallback>
                <p:oleObj name="Equation" r:id="rId6" imgW="9144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500" y="5984875"/>
                        <a:ext cx="225583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3439" name="Rectangle 31"/>
          <p:cNvSpPr>
            <a:spLocks noChangeArrowheads="1"/>
          </p:cNvSpPr>
          <p:nvPr/>
        </p:nvSpPr>
        <p:spPr bwMode="auto">
          <a:xfrm>
            <a:off x="3308350" y="4435475"/>
            <a:ext cx="58356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lvl="2"/>
            <a:r>
              <a:rPr lang="en-US" dirty="0">
                <a:latin typeface="Times New Roman" pitchFamily="18" charset="0"/>
              </a:rPr>
              <a:t> where </a:t>
            </a:r>
          </a:p>
          <a:p>
            <a:pPr lvl="2"/>
            <a:r>
              <a:rPr lang="en-US" dirty="0">
                <a:latin typeface="Times New Roman" pitchFamily="18" charset="0"/>
              </a:rPr>
              <a:t>	</a:t>
            </a:r>
            <a:r>
              <a:rPr lang="en-US" i="1" dirty="0">
                <a:latin typeface="Times New Roman" pitchFamily="18" charset="0"/>
              </a:rPr>
              <a:t>h</a:t>
            </a:r>
            <a:r>
              <a:rPr lang="en-US" dirty="0">
                <a:latin typeface="Times New Roman" pitchFamily="18" charset="0"/>
              </a:rPr>
              <a:t>  = antenna height (m)</a:t>
            </a:r>
          </a:p>
          <a:p>
            <a:pPr lvl="2"/>
            <a:r>
              <a:rPr lang="en-US" i="1" dirty="0">
                <a:latin typeface="Times New Roman" pitchFamily="18" charset="0"/>
              </a:rPr>
              <a:t>           	d </a:t>
            </a:r>
            <a:r>
              <a:rPr lang="en-US" dirty="0">
                <a:latin typeface="Times New Roman" pitchFamily="18" charset="0"/>
              </a:rPr>
              <a:t> = distance between</a:t>
            </a:r>
          </a:p>
          <a:p>
            <a:pPr lvl="2"/>
            <a:r>
              <a:rPr lang="en-US" dirty="0">
                <a:latin typeface="Times New Roman" pitchFamily="18" charset="0"/>
              </a:rPr>
              <a:t>                   antenna and horizon (km)</a:t>
            </a:r>
          </a:p>
          <a:p>
            <a:pPr lvl="2"/>
            <a:r>
              <a:rPr lang="en-US" dirty="0">
                <a:latin typeface="Times New Roman" pitchFamily="18" charset="0"/>
              </a:rPr>
              <a:t>           	K = adjustment factor for </a:t>
            </a:r>
          </a:p>
          <a:p>
            <a:pPr lvl="2"/>
            <a:r>
              <a:rPr lang="en-US" dirty="0">
                <a:latin typeface="Times New Roman" pitchFamily="18" charset="0"/>
              </a:rPr>
              <a:t>                   refraction, K = 4/3</a:t>
            </a:r>
          </a:p>
        </p:txBody>
      </p:sp>
    </p:spTree>
    <p:extLst>
      <p:ext uri="{BB962C8B-B14F-4D97-AF65-F5344CB8AC3E}">
        <p14:creationId xmlns:p14="http://schemas.microsoft.com/office/powerpoint/2010/main" val="515455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457200" y="274638"/>
            <a:ext cx="8229600" cy="887412"/>
          </a:xfrm>
        </p:spPr>
        <p:txBody>
          <a:bodyPr/>
          <a:lstStyle/>
          <a:p>
            <a:r>
              <a:rPr lang="en-US" sz="4000">
                <a:latin typeface="Times New Roman" pitchFamily="18" charset="0"/>
              </a:rPr>
              <a:t>LOS calculations (2)</a:t>
            </a:r>
          </a:p>
        </p:txBody>
      </p:sp>
      <p:sp>
        <p:nvSpPr>
          <p:cNvPr id="20485" name="Arc 5"/>
          <p:cNvSpPr>
            <a:spLocks/>
          </p:cNvSpPr>
          <p:nvPr/>
        </p:nvSpPr>
        <p:spPr bwMode="auto">
          <a:xfrm rot="13386519" flipV="1">
            <a:off x="2844800" y="1873250"/>
            <a:ext cx="3830638" cy="3535363"/>
          </a:xfrm>
          <a:custGeom>
            <a:avLst/>
            <a:gdLst>
              <a:gd name="G0" fmla="+- 1087 0 0"/>
              <a:gd name="G1" fmla="+- 21600 0 0"/>
              <a:gd name="G2" fmla="+- 21600 0 0"/>
              <a:gd name="T0" fmla="*/ 0 w 22687"/>
              <a:gd name="T1" fmla="*/ 27 h 22069"/>
              <a:gd name="T2" fmla="*/ 22682 w 22687"/>
              <a:gd name="T3" fmla="*/ 22069 h 22069"/>
              <a:gd name="T4" fmla="*/ 1087 w 22687"/>
              <a:gd name="T5" fmla="*/ 21600 h 22069"/>
            </a:gdLst>
            <a:ahLst/>
            <a:cxnLst>
              <a:cxn ang="0">
                <a:pos x="T0" y="T1"/>
              </a:cxn>
              <a:cxn ang="0">
                <a:pos x="T2" y="T3"/>
              </a:cxn>
              <a:cxn ang="0">
                <a:pos x="T4" y="T5"/>
              </a:cxn>
            </a:cxnLst>
            <a:rect l="0" t="0" r="r" b="b"/>
            <a:pathLst>
              <a:path w="22687" h="22069" fill="none" extrusionOk="0">
                <a:moveTo>
                  <a:pt x="0" y="27"/>
                </a:moveTo>
                <a:cubicBezTo>
                  <a:pt x="362" y="9"/>
                  <a:pt x="724" y="-1"/>
                  <a:pt x="1087" y="0"/>
                </a:cubicBezTo>
                <a:cubicBezTo>
                  <a:pt x="13016" y="0"/>
                  <a:pt x="22687" y="9670"/>
                  <a:pt x="22687" y="21600"/>
                </a:cubicBezTo>
                <a:cubicBezTo>
                  <a:pt x="22687" y="21756"/>
                  <a:pt x="22685" y="21912"/>
                  <a:pt x="22681" y="22068"/>
                </a:cubicBezTo>
              </a:path>
              <a:path w="22687" h="22069" stroke="0" extrusionOk="0">
                <a:moveTo>
                  <a:pt x="0" y="27"/>
                </a:moveTo>
                <a:cubicBezTo>
                  <a:pt x="362" y="9"/>
                  <a:pt x="724" y="-1"/>
                  <a:pt x="1087" y="0"/>
                </a:cubicBezTo>
                <a:cubicBezTo>
                  <a:pt x="13016" y="0"/>
                  <a:pt x="22687" y="9670"/>
                  <a:pt x="22687" y="21600"/>
                </a:cubicBezTo>
                <a:cubicBezTo>
                  <a:pt x="22687" y="21756"/>
                  <a:pt x="22685" y="21912"/>
                  <a:pt x="22681" y="22068"/>
                </a:cubicBezTo>
                <a:lnTo>
                  <a:pt x="1087" y="21600"/>
                </a:lnTo>
                <a:close/>
              </a:path>
            </a:pathLst>
          </a:custGeom>
          <a:solidFill>
            <a:srgbClr val="FFCC99">
              <a:alpha val="49001"/>
            </a:srgbClr>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486" name="Group 6"/>
          <p:cNvGrpSpPr>
            <a:grpSpLocks/>
          </p:cNvGrpSpPr>
          <p:nvPr/>
        </p:nvGrpSpPr>
        <p:grpSpPr bwMode="auto">
          <a:xfrm rot="-2356997">
            <a:off x="1846263" y="2081213"/>
            <a:ext cx="541337" cy="1335087"/>
            <a:chOff x="2669" y="2592"/>
            <a:chExt cx="337" cy="598"/>
          </a:xfrm>
        </p:grpSpPr>
        <p:sp>
          <p:nvSpPr>
            <p:cNvPr id="20487" name="AutoShape 7"/>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9"/>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11"/>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Line 12"/>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93" name="Line 13"/>
          <p:cNvSpPr>
            <a:spLocks noChangeShapeType="1"/>
          </p:cNvSpPr>
          <p:nvPr/>
        </p:nvSpPr>
        <p:spPr bwMode="auto">
          <a:xfrm flipH="1">
            <a:off x="4714875" y="1755775"/>
            <a:ext cx="80963" cy="10080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Line 14"/>
          <p:cNvSpPr>
            <a:spLocks noChangeShapeType="1"/>
          </p:cNvSpPr>
          <p:nvPr/>
        </p:nvSpPr>
        <p:spPr bwMode="auto">
          <a:xfrm>
            <a:off x="1189038" y="2463800"/>
            <a:ext cx="915987" cy="1082675"/>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Rectangle 17"/>
          <p:cNvSpPr>
            <a:spLocks noChangeArrowheads="1"/>
          </p:cNvSpPr>
          <p:nvPr/>
        </p:nvSpPr>
        <p:spPr bwMode="auto">
          <a:xfrm rot="-2289525">
            <a:off x="1216025" y="2863850"/>
            <a:ext cx="5397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a:t>
            </a:r>
            <a:r>
              <a:rPr lang="en-US" sz="2400" i="1" baseline="-25000"/>
              <a:t>1</a:t>
            </a:r>
          </a:p>
        </p:txBody>
      </p:sp>
      <p:sp>
        <p:nvSpPr>
          <p:cNvPr id="20498" name="Rectangle 18"/>
          <p:cNvSpPr>
            <a:spLocks noChangeArrowheads="1"/>
          </p:cNvSpPr>
          <p:nvPr/>
        </p:nvSpPr>
        <p:spPr bwMode="auto">
          <a:xfrm>
            <a:off x="4316413" y="2954338"/>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a:t>earth</a:t>
            </a:r>
          </a:p>
        </p:txBody>
      </p:sp>
      <p:sp>
        <p:nvSpPr>
          <p:cNvPr id="20500" name="Arc 20"/>
          <p:cNvSpPr>
            <a:spLocks/>
          </p:cNvSpPr>
          <p:nvPr/>
        </p:nvSpPr>
        <p:spPr bwMode="auto">
          <a:xfrm rot="10694150" flipV="1">
            <a:off x="1693863" y="1965325"/>
            <a:ext cx="5981700" cy="1016000"/>
          </a:xfrm>
          <a:custGeom>
            <a:avLst/>
            <a:gdLst>
              <a:gd name="G0" fmla="+- 17810 0 0"/>
              <a:gd name="G1" fmla="+- 21600 0 0"/>
              <a:gd name="G2" fmla="+- 21600 0 0"/>
              <a:gd name="T0" fmla="*/ 0 w 25838"/>
              <a:gd name="T1" fmla="*/ 9378 h 21600"/>
              <a:gd name="T2" fmla="*/ 25838 w 25838"/>
              <a:gd name="T3" fmla="*/ 1547 h 21600"/>
              <a:gd name="T4" fmla="*/ 17810 w 25838"/>
              <a:gd name="T5" fmla="*/ 21600 h 21600"/>
            </a:gdLst>
            <a:ahLst/>
            <a:cxnLst>
              <a:cxn ang="0">
                <a:pos x="T0" y="T1"/>
              </a:cxn>
              <a:cxn ang="0">
                <a:pos x="T2" y="T3"/>
              </a:cxn>
              <a:cxn ang="0">
                <a:pos x="T4" y="T5"/>
              </a:cxn>
            </a:cxnLst>
            <a:rect l="0" t="0" r="r" b="b"/>
            <a:pathLst>
              <a:path w="25838" h="21600" fill="none" extrusionOk="0">
                <a:moveTo>
                  <a:pt x="0" y="9378"/>
                </a:moveTo>
                <a:cubicBezTo>
                  <a:pt x="4028" y="3508"/>
                  <a:pt x="10690" y="-1"/>
                  <a:pt x="17810" y="0"/>
                </a:cubicBezTo>
                <a:cubicBezTo>
                  <a:pt x="20560" y="0"/>
                  <a:pt x="23284" y="525"/>
                  <a:pt x="25837" y="1547"/>
                </a:cubicBezTo>
              </a:path>
              <a:path w="25838" h="21600" stroke="0" extrusionOk="0">
                <a:moveTo>
                  <a:pt x="0" y="9378"/>
                </a:moveTo>
                <a:cubicBezTo>
                  <a:pt x="4028" y="3508"/>
                  <a:pt x="10690" y="-1"/>
                  <a:pt x="17810" y="0"/>
                </a:cubicBezTo>
                <a:cubicBezTo>
                  <a:pt x="20560" y="0"/>
                  <a:pt x="23284" y="525"/>
                  <a:pt x="25837" y="1547"/>
                </a:cubicBezTo>
                <a:lnTo>
                  <a:pt x="17810" y="21600"/>
                </a:lnTo>
                <a:close/>
              </a:path>
            </a:pathLst>
          </a:custGeom>
          <a:noFill/>
          <a:ln w="28575">
            <a:solidFill>
              <a:srgbClr val="FF0000"/>
            </a:solidFill>
            <a:prstDash val="dash"/>
            <a:round/>
            <a:headEnd type="stealth" w="lg"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Rectangle 25"/>
          <p:cNvSpPr>
            <a:spLocks noChangeArrowheads="1"/>
          </p:cNvSpPr>
          <p:nvPr/>
        </p:nvSpPr>
        <p:spPr bwMode="auto">
          <a:xfrm>
            <a:off x="3749675" y="147955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d</a:t>
            </a:r>
            <a:r>
              <a:rPr lang="en-US" sz="2400" i="1" baseline="-25000"/>
              <a:t>max</a:t>
            </a:r>
          </a:p>
        </p:txBody>
      </p:sp>
      <p:grpSp>
        <p:nvGrpSpPr>
          <p:cNvPr id="20507" name="Group 27"/>
          <p:cNvGrpSpPr>
            <a:grpSpLocks/>
          </p:cNvGrpSpPr>
          <p:nvPr/>
        </p:nvGrpSpPr>
        <p:grpSpPr bwMode="auto">
          <a:xfrm rot="2250885" flipH="1">
            <a:off x="7061200" y="2289175"/>
            <a:ext cx="541338" cy="1138238"/>
            <a:chOff x="2669" y="2592"/>
            <a:chExt cx="337" cy="598"/>
          </a:xfrm>
        </p:grpSpPr>
        <p:sp>
          <p:nvSpPr>
            <p:cNvPr id="20508" name="AutoShape 28"/>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9" name="Rectangle 29"/>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0" name="Line 30"/>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1" name="Line 31"/>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2" name="Line 32"/>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3" name="Line 33"/>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14" name="Line 34"/>
          <p:cNvSpPr>
            <a:spLocks noChangeShapeType="1"/>
          </p:cNvSpPr>
          <p:nvPr/>
        </p:nvSpPr>
        <p:spPr bwMode="auto">
          <a:xfrm flipH="1">
            <a:off x="7381875" y="2630488"/>
            <a:ext cx="668338" cy="904875"/>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5" name="Rectangle 35"/>
          <p:cNvSpPr>
            <a:spLocks noChangeArrowheads="1"/>
          </p:cNvSpPr>
          <p:nvPr/>
        </p:nvSpPr>
        <p:spPr bwMode="auto">
          <a:xfrm rot="1766550">
            <a:off x="7594600" y="3163888"/>
            <a:ext cx="5397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a:t>
            </a:r>
            <a:r>
              <a:rPr lang="en-US" sz="2400" i="1" baseline="-25000"/>
              <a:t>2</a:t>
            </a:r>
          </a:p>
        </p:txBody>
      </p:sp>
      <p:sp>
        <p:nvSpPr>
          <p:cNvPr id="20516" name="Rectangle 36"/>
          <p:cNvSpPr>
            <a:spLocks noChangeArrowheads="1"/>
          </p:cNvSpPr>
          <p:nvPr/>
        </p:nvSpPr>
        <p:spPr bwMode="auto">
          <a:xfrm>
            <a:off x="0" y="3805238"/>
            <a:ext cx="9144000" cy="30527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518" name="Object 38"/>
          <p:cNvGraphicFramePr>
            <a:graphicFrameLocks noGrp="1" noChangeAspect="1"/>
          </p:cNvGraphicFramePr>
          <p:nvPr>
            <p:ph idx="1"/>
          </p:nvPr>
        </p:nvGraphicFramePr>
        <p:xfrm>
          <a:off x="2859088" y="5075238"/>
          <a:ext cx="3432175" cy="536575"/>
        </p:xfrm>
        <a:graphic>
          <a:graphicData uri="http://schemas.openxmlformats.org/presentationml/2006/ole">
            <mc:AlternateContent xmlns:mc="http://schemas.openxmlformats.org/markup-compatibility/2006">
              <mc:Choice xmlns:v="urn:schemas-microsoft-com:vml" Requires="v">
                <p:oleObj spid="_x0000_s66653" name="Equation" r:id="rId3" imgW="1625400" imgH="253800" progId="Equation.3">
                  <p:embed/>
                </p:oleObj>
              </mc:Choice>
              <mc:Fallback>
                <p:oleObj name="Equation" r:id="rId3" imgW="16254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088" y="5075238"/>
                        <a:ext cx="34321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0" name="Rectangle 40"/>
          <p:cNvSpPr>
            <a:spLocks noChangeArrowheads="1"/>
          </p:cNvSpPr>
          <p:nvPr/>
        </p:nvSpPr>
        <p:spPr bwMode="auto">
          <a:xfrm>
            <a:off x="1116013" y="5716588"/>
            <a:ext cx="75295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sz="2400" dirty="0" smtClean="0"/>
              <a:t>        where  </a:t>
            </a:r>
            <a:r>
              <a:rPr lang="en-US" sz="2400" dirty="0"/>
              <a:t>		</a:t>
            </a:r>
            <a:r>
              <a:rPr lang="en-US" sz="2400" i="1" dirty="0"/>
              <a:t>h</a:t>
            </a:r>
            <a:r>
              <a:rPr lang="en-US" sz="2400" i="1" baseline="-25000" dirty="0"/>
              <a:t>1</a:t>
            </a:r>
            <a:r>
              <a:rPr lang="en-US" sz="2400" i="1" dirty="0"/>
              <a:t> </a:t>
            </a:r>
            <a:r>
              <a:rPr lang="en-US" sz="2400" dirty="0"/>
              <a:t>= height of antenna 1</a:t>
            </a:r>
            <a:r>
              <a:rPr lang="en-US" sz="2400" i="1" dirty="0"/>
              <a:t> </a:t>
            </a:r>
          </a:p>
          <a:p>
            <a:pPr lvl="2"/>
            <a:r>
              <a:rPr lang="en-US" sz="2400" i="1" dirty="0"/>
              <a:t>		</a:t>
            </a:r>
            <a:r>
              <a:rPr lang="en-US" sz="2400" i="1" dirty="0" smtClean="0"/>
              <a:t>          h</a:t>
            </a:r>
            <a:r>
              <a:rPr lang="en-US" sz="2400" i="1" baseline="-25000" dirty="0" smtClean="0"/>
              <a:t>2</a:t>
            </a:r>
            <a:r>
              <a:rPr lang="en-US" sz="2400" i="1" dirty="0" smtClean="0"/>
              <a:t> </a:t>
            </a:r>
            <a:r>
              <a:rPr lang="en-US" sz="2400" dirty="0"/>
              <a:t>= height of antenna 2</a:t>
            </a:r>
          </a:p>
        </p:txBody>
      </p:sp>
      <p:sp>
        <p:nvSpPr>
          <p:cNvPr id="20517" name="Rectangle 37"/>
          <p:cNvSpPr>
            <a:spLocks noChangeArrowheads="1"/>
          </p:cNvSpPr>
          <p:nvPr/>
        </p:nvSpPr>
        <p:spPr bwMode="auto">
          <a:xfrm>
            <a:off x="0" y="3968750"/>
            <a:ext cx="9144000"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b="1" dirty="0">
                <a:solidFill>
                  <a:srgbClr val="FF0066"/>
                </a:solidFill>
                <a:latin typeface="Times New Roman" pitchFamily="18" charset="0"/>
                <a:cs typeface="Times New Roman" pitchFamily="18" charset="0"/>
              </a:rPr>
              <a:t>What is the Maximum distance between two antennas for LOS propagation</a:t>
            </a:r>
            <a:r>
              <a:rPr lang="en-US" sz="2800" b="1" i="1" dirty="0">
                <a:solidFill>
                  <a:srgbClr val="FF0066"/>
                </a:solidFill>
                <a:latin typeface="Times New Roman" pitchFamily="18" charset="0"/>
                <a:cs typeface="Times New Roman" pitchFamily="18" charset="0"/>
              </a:rPr>
              <a:t> </a:t>
            </a:r>
            <a:r>
              <a:rPr lang="en-US" sz="2800" b="1" dirty="0">
                <a:solidFill>
                  <a:srgbClr val="FF0066"/>
                </a:solidFill>
                <a:latin typeface="Times New Roman" pitchFamily="18" charset="0"/>
                <a:cs typeface="Times New Roman" pitchFamily="18" charset="0"/>
              </a:rPr>
              <a:t>?</a:t>
            </a:r>
          </a:p>
        </p:txBody>
      </p:sp>
      <p:sp>
        <p:nvSpPr>
          <p:cNvPr id="20523" name="Text Box 43"/>
          <p:cNvSpPr txBox="1">
            <a:spLocks noChangeArrowheads="1"/>
          </p:cNvSpPr>
          <p:nvPr/>
        </p:nvSpPr>
        <p:spPr bwMode="auto">
          <a:xfrm>
            <a:off x="7626350" y="2014538"/>
            <a:ext cx="471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Rx</a:t>
            </a:r>
          </a:p>
        </p:txBody>
      </p:sp>
      <p:sp>
        <p:nvSpPr>
          <p:cNvPr id="20524" name="Text Box 44"/>
          <p:cNvSpPr txBox="1">
            <a:spLocks noChangeArrowheads="1"/>
          </p:cNvSpPr>
          <p:nvPr/>
        </p:nvSpPr>
        <p:spPr bwMode="auto">
          <a:xfrm>
            <a:off x="1263650" y="1933575"/>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Tx</a:t>
            </a:r>
          </a:p>
        </p:txBody>
      </p:sp>
    </p:spTree>
    <p:extLst>
      <p:ext uri="{BB962C8B-B14F-4D97-AF65-F5344CB8AC3E}">
        <p14:creationId xmlns:p14="http://schemas.microsoft.com/office/powerpoint/2010/main" val="3696618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18"/>
                                        </p:tgtEl>
                                        <p:attrNameLst>
                                          <p:attrName>style.visibility</p:attrName>
                                        </p:attrNameLst>
                                      </p:cBhvr>
                                      <p:to>
                                        <p:strVal val="visible"/>
                                      </p:to>
                                    </p:set>
                                    <p:animEffect transition="in" filter="blinds(horizontal)">
                                      <p:cBhvr>
                                        <p:cTn id="7" dur="500"/>
                                        <p:tgtEl>
                                          <p:spTgt spid="205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520"/>
                                        </p:tgtEl>
                                        <p:attrNameLst>
                                          <p:attrName>style.visibility</p:attrName>
                                        </p:attrNameLst>
                                      </p:cBhvr>
                                      <p:to>
                                        <p:strVal val="visible"/>
                                      </p:to>
                                    </p:set>
                                    <p:animEffect transition="in" filter="blinds(horizontal)">
                                      <p:cBhvr>
                                        <p:cTn id="10" dur="500"/>
                                        <p:tgtEl>
                                          <p:spTgt spid="20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87338"/>
            <a:ext cx="8229600" cy="900112"/>
          </a:xfrm>
        </p:spPr>
        <p:txBody>
          <a:bodyPr/>
          <a:lstStyle/>
          <a:p>
            <a:r>
              <a:rPr lang="en-US" sz="4000">
                <a:latin typeface="Times New Roman" pitchFamily="18" charset="0"/>
              </a:rPr>
              <a:t>Example (1)</a:t>
            </a:r>
          </a:p>
        </p:txBody>
      </p:sp>
      <p:sp>
        <p:nvSpPr>
          <p:cNvPr id="23585" name="Rectangle 33"/>
          <p:cNvSpPr>
            <a:spLocks noChangeArrowheads="1"/>
          </p:cNvSpPr>
          <p:nvPr/>
        </p:nvSpPr>
        <p:spPr bwMode="auto">
          <a:xfrm>
            <a:off x="1428750" y="27813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 = </a:t>
            </a:r>
            <a:r>
              <a:rPr lang="en-US" sz="2400"/>
              <a:t>100m</a:t>
            </a:r>
          </a:p>
        </p:txBody>
      </p:sp>
      <p:sp>
        <p:nvSpPr>
          <p:cNvPr id="23573" name="Arc 21"/>
          <p:cNvSpPr>
            <a:spLocks/>
          </p:cNvSpPr>
          <p:nvPr/>
        </p:nvSpPr>
        <p:spPr bwMode="auto">
          <a:xfrm rot="13386519" flipV="1">
            <a:off x="3998913" y="1793875"/>
            <a:ext cx="3646487" cy="346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99">
              <a:alpha val="42000"/>
            </a:srgbClr>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74" name="Group 22"/>
          <p:cNvGrpSpPr>
            <a:grpSpLocks/>
          </p:cNvGrpSpPr>
          <p:nvPr/>
        </p:nvGrpSpPr>
        <p:grpSpPr bwMode="auto">
          <a:xfrm rot="-2356997">
            <a:off x="2741613" y="1770063"/>
            <a:ext cx="614362" cy="1703387"/>
            <a:chOff x="2669" y="2592"/>
            <a:chExt cx="337" cy="598"/>
          </a:xfrm>
        </p:grpSpPr>
        <p:sp>
          <p:nvSpPr>
            <p:cNvPr id="23575" name="AutoShape 23"/>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Rectangle 24"/>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25"/>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8" name="Line 26"/>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9" name="Line 27"/>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0" name="Line 28"/>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582" name="Line 30"/>
          <p:cNvSpPr>
            <a:spLocks noChangeShapeType="1"/>
          </p:cNvSpPr>
          <p:nvPr/>
        </p:nvSpPr>
        <p:spPr bwMode="auto">
          <a:xfrm>
            <a:off x="2149475" y="2209800"/>
            <a:ext cx="1104900" cy="1306513"/>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4" name="Rectangle 32"/>
          <p:cNvSpPr>
            <a:spLocks noChangeArrowheads="1"/>
          </p:cNvSpPr>
          <p:nvPr/>
        </p:nvSpPr>
        <p:spPr bwMode="auto">
          <a:xfrm>
            <a:off x="6978650" y="1681163"/>
            <a:ext cx="2165350" cy="23796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6" name="Rectangle 34"/>
          <p:cNvSpPr>
            <a:spLocks noChangeArrowheads="1"/>
          </p:cNvSpPr>
          <p:nvPr/>
        </p:nvSpPr>
        <p:spPr bwMode="auto">
          <a:xfrm>
            <a:off x="4840288" y="28194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a:t>earth</a:t>
            </a:r>
          </a:p>
        </p:txBody>
      </p:sp>
      <p:sp>
        <p:nvSpPr>
          <p:cNvPr id="23588" name="Arc 36"/>
          <p:cNvSpPr>
            <a:spLocks/>
          </p:cNvSpPr>
          <p:nvPr/>
        </p:nvSpPr>
        <p:spPr bwMode="auto">
          <a:xfrm rot="11127480" flipV="1">
            <a:off x="2425700" y="2001838"/>
            <a:ext cx="4699000" cy="1374775"/>
          </a:xfrm>
          <a:custGeom>
            <a:avLst/>
            <a:gdLst>
              <a:gd name="G0" fmla="+- 17825 0 0"/>
              <a:gd name="G1" fmla="+- 21600 0 0"/>
              <a:gd name="G2" fmla="+- 21600 0 0"/>
              <a:gd name="T0" fmla="*/ 0 w 26145"/>
              <a:gd name="T1" fmla="*/ 9400 h 21600"/>
              <a:gd name="T2" fmla="*/ 26145 w 26145"/>
              <a:gd name="T3" fmla="*/ 1667 h 21600"/>
              <a:gd name="T4" fmla="*/ 17825 w 26145"/>
              <a:gd name="T5" fmla="*/ 21600 h 21600"/>
            </a:gdLst>
            <a:ahLst/>
            <a:cxnLst>
              <a:cxn ang="0">
                <a:pos x="T0" y="T1"/>
              </a:cxn>
              <a:cxn ang="0">
                <a:pos x="T2" y="T3"/>
              </a:cxn>
              <a:cxn ang="0">
                <a:pos x="T4" y="T5"/>
              </a:cxn>
            </a:cxnLst>
            <a:rect l="0" t="0" r="r" b="b"/>
            <a:pathLst>
              <a:path w="26145" h="21600" fill="none" extrusionOk="0">
                <a:moveTo>
                  <a:pt x="0" y="9400"/>
                </a:moveTo>
                <a:cubicBezTo>
                  <a:pt x="4026" y="3517"/>
                  <a:pt x="10696" y="-1"/>
                  <a:pt x="17825" y="0"/>
                </a:cubicBezTo>
                <a:cubicBezTo>
                  <a:pt x="20681" y="0"/>
                  <a:pt x="23509" y="566"/>
                  <a:pt x="26145" y="1666"/>
                </a:cubicBezTo>
              </a:path>
              <a:path w="26145" h="21600" stroke="0" extrusionOk="0">
                <a:moveTo>
                  <a:pt x="0" y="9400"/>
                </a:moveTo>
                <a:cubicBezTo>
                  <a:pt x="4026" y="3517"/>
                  <a:pt x="10696" y="-1"/>
                  <a:pt x="17825" y="0"/>
                </a:cubicBezTo>
                <a:cubicBezTo>
                  <a:pt x="20681" y="0"/>
                  <a:pt x="23509" y="566"/>
                  <a:pt x="26145" y="1666"/>
                </a:cubicBezTo>
                <a:lnTo>
                  <a:pt x="17825" y="21600"/>
                </a:lnTo>
                <a:close/>
              </a:path>
            </a:pathLst>
          </a:custGeom>
          <a:noFill/>
          <a:ln w="3175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0" name="Line 38"/>
          <p:cNvSpPr>
            <a:spLocks noChangeShapeType="1"/>
          </p:cNvSpPr>
          <p:nvPr/>
        </p:nvSpPr>
        <p:spPr bwMode="auto">
          <a:xfrm>
            <a:off x="6777038" y="1466850"/>
            <a:ext cx="0" cy="131445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2" name="Line 40"/>
          <p:cNvSpPr>
            <a:spLocks noChangeShapeType="1"/>
          </p:cNvSpPr>
          <p:nvPr/>
        </p:nvSpPr>
        <p:spPr bwMode="auto">
          <a:xfrm>
            <a:off x="2474913" y="1693863"/>
            <a:ext cx="4260850" cy="0"/>
          </a:xfrm>
          <a:prstGeom prst="line">
            <a:avLst/>
          </a:prstGeom>
          <a:noFill/>
          <a:ln w="9525">
            <a:solidFill>
              <a:schemeClr val="tx1"/>
            </a:solidFill>
            <a:prstDash val="dash"/>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3" name="Rectangle 41"/>
          <p:cNvSpPr>
            <a:spLocks noChangeArrowheads="1"/>
          </p:cNvSpPr>
          <p:nvPr/>
        </p:nvSpPr>
        <p:spPr bwMode="auto">
          <a:xfrm>
            <a:off x="4257675" y="1425575"/>
            <a:ext cx="7207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d</a:t>
            </a:r>
            <a:r>
              <a:rPr lang="en-US" sz="2400" i="1" baseline="-25000"/>
              <a:t>max</a:t>
            </a:r>
          </a:p>
        </p:txBody>
      </p:sp>
      <p:sp>
        <p:nvSpPr>
          <p:cNvPr id="23595" name="Rectangle 43"/>
          <p:cNvSpPr>
            <a:spLocks noChangeArrowheads="1"/>
          </p:cNvSpPr>
          <p:nvPr/>
        </p:nvSpPr>
        <p:spPr bwMode="auto">
          <a:xfrm>
            <a:off x="0" y="3640138"/>
            <a:ext cx="9144000" cy="32178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 name="Rectangle 3"/>
          <p:cNvSpPr>
            <a:spLocks noGrp="1" noChangeArrowheads="1"/>
          </p:cNvSpPr>
          <p:nvPr>
            <p:ph type="body" sz="half" idx="1"/>
          </p:nvPr>
        </p:nvSpPr>
        <p:spPr>
          <a:xfrm>
            <a:off x="63500" y="3956050"/>
            <a:ext cx="9080500" cy="1514475"/>
          </a:xfrm>
        </p:spPr>
        <p:txBody>
          <a:bodyPr/>
          <a:lstStyle/>
          <a:p>
            <a:r>
              <a:rPr lang="en-US" sz="2400">
                <a:latin typeface="Times New Roman" pitchFamily="18" charset="0"/>
              </a:rPr>
              <a:t>What is the maximum distance between two antennas for LOS transmission if one antenna is 100m and the other is at ground level?</a:t>
            </a:r>
          </a:p>
        </p:txBody>
      </p:sp>
      <p:graphicFrame>
        <p:nvGraphicFramePr>
          <p:cNvPr id="23561" name="Object 9"/>
          <p:cNvGraphicFramePr>
            <a:graphicFrameLocks noGrp="1" noChangeAspect="1"/>
          </p:cNvGraphicFramePr>
          <p:nvPr>
            <p:ph sz="quarter" idx="2"/>
          </p:nvPr>
        </p:nvGraphicFramePr>
        <p:xfrm>
          <a:off x="2338388" y="5014913"/>
          <a:ext cx="6364287" cy="920750"/>
        </p:xfrm>
        <a:graphic>
          <a:graphicData uri="http://schemas.openxmlformats.org/presentationml/2006/ole">
            <mc:AlternateContent xmlns:mc="http://schemas.openxmlformats.org/markup-compatibility/2006">
              <mc:Choice xmlns:v="urn:schemas-microsoft-com:vml" Requires="v">
                <p:oleObj spid="_x0000_s67677" name="Equation" r:id="rId3" imgW="3073320" imgH="444240" progId="Equation.3">
                  <p:embed/>
                </p:oleObj>
              </mc:Choice>
              <mc:Fallback>
                <p:oleObj name="Equation" r:id="rId3" imgW="30733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88" y="5014913"/>
                        <a:ext cx="6364287"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98" name="Text Box 46"/>
          <p:cNvSpPr txBox="1">
            <a:spLocks noChangeArrowheads="1"/>
          </p:cNvSpPr>
          <p:nvPr/>
        </p:nvSpPr>
        <p:spPr bwMode="auto">
          <a:xfrm>
            <a:off x="2016125" y="1585913"/>
            <a:ext cx="484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Tx</a:t>
            </a:r>
          </a:p>
        </p:txBody>
      </p:sp>
      <p:sp>
        <p:nvSpPr>
          <p:cNvPr id="23599" name="Text Box 47"/>
          <p:cNvSpPr txBox="1">
            <a:spLocks noChangeArrowheads="1"/>
          </p:cNvSpPr>
          <p:nvPr/>
        </p:nvSpPr>
        <p:spPr bwMode="auto">
          <a:xfrm>
            <a:off x="6348413" y="2092325"/>
            <a:ext cx="1520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Rx</a:t>
            </a:r>
          </a:p>
        </p:txBody>
      </p:sp>
      <p:sp>
        <p:nvSpPr>
          <p:cNvPr id="23600" name="Text Box 48"/>
          <p:cNvSpPr txBox="1">
            <a:spLocks noChangeArrowheads="1"/>
          </p:cNvSpPr>
          <p:nvPr/>
        </p:nvSpPr>
        <p:spPr bwMode="auto">
          <a:xfrm>
            <a:off x="7023100" y="2289175"/>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i="1"/>
              <a:t>h = 0</a:t>
            </a:r>
            <a:r>
              <a:rPr lang="en-US" sz="2400"/>
              <a:t>m</a:t>
            </a:r>
          </a:p>
        </p:txBody>
      </p:sp>
      <p:sp>
        <p:nvSpPr>
          <p:cNvPr id="23556" name="Rectangle 4"/>
          <p:cNvSpPr>
            <a:spLocks noChangeArrowheads="1"/>
          </p:cNvSpPr>
          <p:nvPr/>
        </p:nvSpPr>
        <p:spPr bwMode="auto">
          <a:xfrm>
            <a:off x="665163" y="5224463"/>
            <a:ext cx="82296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a:t>Solution: </a:t>
            </a:r>
          </a:p>
        </p:txBody>
      </p:sp>
    </p:spTree>
    <p:extLst>
      <p:ext uri="{BB962C8B-B14F-4D97-AF65-F5344CB8AC3E}">
        <p14:creationId xmlns:p14="http://schemas.microsoft.com/office/powerpoint/2010/main" val="1485656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amond(in)">
                                      <p:cBhvr>
                                        <p:cTn id="7" dur="1000"/>
                                        <p:tgtEl>
                                          <p:spTgt spid="23556"/>
                                        </p:tgtEl>
                                      </p:cBhvr>
                                    </p:animEffect>
                                  </p:childTnLst>
                                </p:cTn>
                              </p:par>
                              <p:par>
                                <p:cTn id="8" presetID="8" presetClass="entr" presetSubtype="16" fill="hold" nodeType="withEffect">
                                  <p:stCondLst>
                                    <p:cond delay="0"/>
                                  </p:stCondLst>
                                  <p:childTnLst>
                                    <p:set>
                                      <p:cBhvr>
                                        <p:cTn id="9" dur="1" fill="hold">
                                          <p:stCondLst>
                                            <p:cond delay="0"/>
                                          </p:stCondLst>
                                        </p:cTn>
                                        <p:tgtEl>
                                          <p:spTgt spid="23561"/>
                                        </p:tgtEl>
                                        <p:attrNameLst>
                                          <p:attrName>style.visibility</p:attrName>
                                        </p:attrNameLst>
                                      </p:cBhvr>
                                      <p:to>
                                        <p:strVal val="visible"/>
                                      </p:to>
                                    </p:set>
                                    <p:animEffect transition="in" filter="diamond(in)">
                                      <p:cBhvr>
                                        <p:cTn id="10" dur="10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4838" y="274638"/>
            <a:ext cx="8229600" cy="928687"/>
          </a:xfrm>
        </p:spPr>
        <p:txBody>
          <a:bodyPr/>
          <a:lstStyle/>
          <a:p>
            <a:r>
              <a:rPr lang="en-US" sz="4000">
                <a:latin typeface="Times New Roman" pitchFamily="18" charset="0"/>
              </a:rPr>
              <a:t>Example (2)</a:t>
            </a:r>
          </a:p>
        </p:txBody>
      </p:sp>
      <p:sp>
        <p:nvSpPr>
          <p:cNvPr id="31751" name="Arc 7"/>
          <p:cNvSpPr>
            <a:spLocks/>
          </p:cNvSpPr>
          <p:nvPr/>
        </p:nvSpPr>
        <p:spPr bwMode="auto">
          <a:xfrm rot="13386519" flipV="1">
            <a:off x="2687638" y="1566863"/>
            <a:ext cx="4132262" cy="3876675"/>
          </a:xfrm>
          <a:custGeom>
            <a:avLst/>
            <a:gdLst>
              <a:gd name="G0" fmla="+- 1087 0 0"/>
              <a:gd name="G1" fmla="+- 21600 0 0"/>
              <a:gd name="G2" fmla="+- 21600 0 0"/>
              <a:gd name="T0" fmla="*/ 0 w 22687"/>
              <a:gd name="T1" fmla="*/ 27 h 22069"/>
              <a:gd name="T2" fmla="*/ 22682 w 22687"/>
              <a:gd name="T3" fmla="*/ 22069 h 22069"/>
              <a:gd name="T4" fmla="*/ 1087 w 22687"/>
              <a:gd name="T5" fmla="*/ 21600 h 22069"/>
            </a:gdLst>
            <a:ahLst/>
            <a:cxnLst>
              <a:cxn ang="0">
                <a:pos x="T0" y="T1"/>
              </a:cxn>
              <a:cxn ang="0">
                <a:pos x="T2" y="T3"/>
              </a:cxn>
              <a:cxn ang="0">
                <a:pos x="T4" y="T5"/>
              </a:cxn>
            </a:cxnLst>
            <a:rect l="0" t="0" r="r" b="b"/>
            <a:pathLst>
              <a:path w="22687" h="22069" fill="none" extrusionOk="0">
                <a:moveTo>
                  <a:pt x="0" y="27"/>
                </a:moveTo>
                <a:cubicBezTo>
                  <a:pt x="362" y="9"/>
                  <a:pt x="724" y="-1"/>
                  <a:pt x="1087" y="0"/>
                </a:cubicBezTo>
                <a:cubicBezTo>
                  <a:pt x="13016" y="0"/>
                  <a:pt x="22687" y="9670"/>
                  <a:pt x="22687" y="21600"/>
                </a:cubicBezTo>
                <a:cubicBezTo>
                  <a:pt x="22687" y="21756"/>
                  <a:pt x="22685" y="21912"/>
                  <a:pt x="22681" y="22068"/>
                </a:cubicBezTo>
              </a:path>
              <a:path w="22687" h="22069" stroke="0" extrusionOk="0">
                <a:moveTo>
                  <a:pt x="0" y="27"/>
                </a:moveTo>
                <a:cubicBezTo>
                  <a:pt x="362" y="9"/>
                  <a:pt x="724" y="-1"/>
                  <a:pt x="1087" y="0"/>
                </a:cubicBezTo>
                <a:cubicBezTo>
                  <a:pt x="13016" y="0"/>
                  <a:pt x="22687" y="9670"/>
                  <a:pt x="22687" y="21600"/>
                </a:cubicBezTo>
                <a:cubicBezTo>
                  <a:pt x="22687" y="21756"/>
                  <a:pt x="22685" y="21912"/>
                  <a:pt x="22681" y="22068"/>
                </a:cubicBezTo>
                <a:lnTo>
                  <a:pt x="1087" y="21600"/>
                </a:lnTo>
                <a:close/>
              </a:path>
            </a:pathLst>
          </a:custGeom>
          <a:solidFill>
            <a:srgbClr val="FFCC99">
              <a:alpha val="49001"/>
            </a:srgbClr>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52" name="Group 8"/>
          <p:cNvGrpSpPr>
            <a:grpSpLocks/>
          </p:cNvGrpSpPr>
          <p:nvPr/>
        </p:nvGrpSpPr>
        <p:grpSpPr bwMode="auto">
          <a:xfrm rot="-2165165">
            <a:off x="1833563" y="1722438"/>
            <a:ext cx="541337" cy="1389062"/>
            <a:chOff x="2669" y="2592"/>
            <a:chExt cx="337" cy="598"/>
          </a:xfrm>
        </p:grpSpPr>
        <p:sp>
          <p:nvSpPr>
            <p:cNvPr id="31753" name="AutoShape 9"/>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Rectangle 10"/>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Line 11"/>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Line 12"/>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7" name="Line 13"/>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Line 14"/>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60" name="Line 16"/>
          <p:cNvSpPr>
            <a:spLocks noChangeShapeType="1"/>
          </p:cNvSpPr>
          <p:nvPr/>
        </p:nvSpPr>
        <p:spPr bwMode="auto">
          <a:xfrm>
            <a:off x="1189038" y="2100263"/>
            <a:ext cx="915987" cy="1082675"/>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Rectangle 17"/>
          <p:cNvSpPr>
            <a:spLocks noChangeArrowheads="1"/>
          </p:cNvSpPr>
          <p:nvPr/>
        </p:nvSpPr>
        <p:spPr bwMode="auto">
          <a:xfrm rot="-2289525">
            <a:off x="1216025" y="2500313"/>
            <a:ext cx="5397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a:t>
            </a:r>
            <a:r>
              <a:rPr lang="en-US" sz="2400" i="1" baseline="-25000"/>
              <a:t>1</a:t>
            </a:r>
          </a:p>
        </p:txBody>
      </p:sp>
      <p:sp>
        <p:nvSpPr>
          <p:cNvPr id="31762" name="Rectangle 18"/>
          <p:cNvSpPr>
            <a:spLocks noChangeArrowheads="1"/>
          </p:cNvSpPr>
          <p:nvPr/>
        </p:nvSpPr>
        <p:spPr bwMode="auto">
          <a:xfrm>
            <a:off x="4316413" y="25908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a:t>earth</a:t>
            </a:r>
          </a:p>
        </p:txBody>
      </p:sp>
      <p:sp>
        <p:nvSpPr>
          <p:cNvPr id="31763" name="Arc 19"/>
          <p:cNvSpPr>
            <a:spLocks/>
          </p:cNvSpPr>
          <p:nvPr/>
        </p:nvSpPr>
        <p:spPr bwMode="auto">
          <a:xfrm rot="11167295" flipV="1">
            <a:off x="1595438" y="1665288"/>
            <a:ext cx="5819775" cy="1092200"/>
          </a:xfrm>
          <a:custGeom>
            <a:avLst/>
            <a:gdLst>
              <a:gd name="G0" fmla="+- 17158 0 0"/>
              <a:gd name="G1" fmla="+- 21600 0 0"/>
              <a:gd name="G2" fmla="+- 21600 0 0"/>
              <a:gd name="T0" fmla="*/ 0 w 33986"/>
              <a:gd name="T1" fmla="*/ 8479 h 21600"/>
              <a:gd name="T2" fmla="*/ 33986 w 33986"/>
              <a:gd name="T3" fmla="*/ 8058 h 21600"/>
              <a:gd name="T4" fmla="*/ 17158 w 33986"/>
              <a:gd name="T5" fmla="*/ 21600 h 21600"/>
            </a:gdLst>
            <a:ahLst/>
            <a:cxnLst>
              <a:cxn ang="0">
                <a:pos x="T0" y="T1"/>
              </a:cxn>
              <a:cxn ang="0">
                <a:pos x="T2" y="T3"/>
              </a:cxn>
              <a:cxn ang="0">
                <a:pos x="T4" y="T5"/>
              </a:cxn>
            </a:cxnLst>
            <a:rect l="0" t="0" r="r" b="b"/>
            <a:pathLst>
              <a:path w="33986" h="21600" fill="none" extrusionOk="0">
                <a:moveTo>
                  <a:pt x="-1" y="8478"/>
                </a:moveTo>
                <a:cubicBezTo>
                  <a:pt x="4086" y="3134"/>
                  <a:pt x="10430" y="-1"/>
                  <a:pt x="17158" y="0"/>
                </a:cubicBezTo>
                <a:cubicBezTo>
                  <a:pt x="23697" y="0"/>
                  <a:pt x="29885" y="2963"/>
                  <a:pt x="33985" y="8058"/>
                </a:cubicBezTo>
              </a:path>
              <a:path w="33986" h="21600" stroke="0" extrusionOk="0">
                <a:moveTo>
                  <a:pt x="-1" y="8478"/>
                </a:moveTo>
                <a:cubicBezTo>
                  <a:pt x="4086" y="3134"/>
                  <a:pt x="10430" y="-1"/>
                  <a:pt x="17158" y="0"/>
                </a:cubicBezTo>
                <a:cubicBezTo>
                  <a:pt x="23697" y="0"/>
                  <a:pt x="29885" y="2963"/>
                  <a:pt x="33985" y="8058"/>
                </a:cubicBezTo>
                <a:lnTo>
                  <a:pt x="17158" y="21600"/>
                </a:lnTo>
                <a:close/>
              </a:path>
            </a:pathLst>
          </a:custGeom>
          <a:noFill/>
          <a:ln w="28575">
            <a:solidFill>
              <a:srgbClr val="FF0000"/>
            </a:solidFill>
            <a:prstDash val="dash"/>
            <a:round/>
            <a:headEnd type="stealth" w="lg"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Rectangle 20"/>
          <p:cNvSpPr>
            <a:spLocks noChangeArrowheads="1"/>
          </p:cNvSpPr>
          <p:nvPr/>
        </p:nvSpPr>
        <p:spPr bwMode="auto">
          <a:xfrm>
            <a:off x="3681413" y="1449388"/>
            <a:ext cx="1782762"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d</a:t>
            </a:r>
            <a:r>
              <a:rPr lang="en-US" sz="2400" i="1" baseline="-25000"/>
              <a:t>max </a:t>
            </a:r>
            <a:r>
              <a:rPr lang="en-US" sz="2400" i="1"/>
              <a:t>= </a:t>
            </a:r>
            <a:r>
              <a:rPr lang="en-US" sz="2400"/>
              <a:t>41km</a:t>
            </a:r>
            <a:endParaRPr lang="en-US" sz="2400" baseline="-25000"/>
          </a:p>
        </p:txBody>
      </p:sp>
      <p:grpSp>
        <p:nvGrpSpPr>
          <p:cNvPr id="31765" name="Group 21"/>
          <p:cNvGrpSpPr>
            <a:grpSpLocks/>
          </p:cNvGrpSpPr>
          <p:nvPr/>
        </p:nvGrpSpPr>
        <p:grpSpPr bwMode="auto">
          <a:xfrm rot="2076815" flipH="1">
            <a:off x="6892925" y="2365375"/>
            <a:ext cx="541338" cy="688975"/>
            <a:chOff x="2669" y="2592"/>
            <a:chExt cx="337" cy="598"/>
          </a:xfrm>
        </p:grpSpPr>
        <p:sp>
          <p:nvSpPr>
            <p:cNvPr id="31766" name="AutoShape 22"/>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Rectangle 23"/>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Line 24"/>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25"/>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Line 26"/>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Line 27"/>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72" name="Line 28"/>
          <p:cNvSpPr>
            <a:spLocks noChangeShapeType="1"/>
          </p:cNvSpPr>
          <p:nvPr/>
        </p:nvSpPr>
        <p:spPr bwMode="auto">
          <a:xfrm flipH="1">
            <a:off x="7246938" y="2590800"/>
            <a:ext cx="400050" cy="541338"/>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Rectangle 29"/>
          <p:cNvSpPr>
            <a:spLocks noChangeArrowheads="1"/>
          </p:cNvSpPr>
          <p:nvPr/>
        </p:nvSpPr>
        <p:spPr bwMode="auto">
          <a:xfrm>
            <a:off x="7339013" y="2800350"/>
            <a:ext cx="13604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a:t>
            </a:r>
            <a:r>
              <a:rPr lang="en-US" sz="2400" i="1" baseline="-25000"/>
              <a:t>2</a:t>
            </a:r>
            <a:r>
              <a:rPr lang="en-US" sz="2400" i="1"/>
              <a:t>=</a:t>
            </a:r>
            <a:r>
              <a:rPr lang="en-US" sz="2400"/>
              <a:t>10m</a:t>
            </a:r>
            <a:endParaRPr lang="en-US" sz="2400" baseline="-25000"/>
          </a:p>
        </p:txBody>
      </p:sp>
      <p:sp>
        <p:nvSpPr>
          <p:cNvPr id="31774" name="Rectangle 30"/>
          <p:cNvSpPr>
            <a:spLocks noChangeArrowheads="1"/>
          </p:cNvSpPr>
          <p:nvPr/>
        </p:nvSpPr>
        <p:spPr bwMode="auto">
          <a:xfrm>
            <a:off x="0" y="3441700"/>
            <a:ext cx="9144000" cy="3416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7" name="Line 33"/>
          <p:cNvSpPr>
            <a:spLocks noChangeShapeType="1"/>
          </p:cNvSpPr>
          <p:nvPr/>
        </p:nvSpPr>
        <p:spPr bwMode="auto">
          <a:xfrm>
            <a:off x="1693863" y="1800225"/>
            <a:ext cx="5607050" cy="60325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7288213" y="1974850"/>
            <a:ext cx="484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Rx</a:t>
            </a:r>
          </a:p>
        </p:txBody>
      </p:sp>
      <p:sp>
        <p:nvSpPr>
          <p:cNvPr id="31780" name="Text Box 36"/>
          <p:cNvSpPr txBox="1">
            <a:spLocks noChangeArrowheads="1"/>
          </p:cNvSpPr>
          <p:nvPr/>
        </p:nvSpPr>
        <p:spPr bwMode="auto">
          <a:xfrm>
            <a:off x="1201738" y="1508125"/>
            <a:ext cx="484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Tx</a:t>
            </a:r>
          </a:p>
        </p:txBody>
      </p:sp>
      <p:sp>
        <p:nvSpPr>
          <p:cNvPr id="31781" name="Text Box 37"/>
          <p:cNvSpPr txBox="1">
            <a:spLocks noChangeArrowheads="1"/>
          </p:cNvSpPr>
          <p:nvPr/>
        </p:nvSpPr>
        <p:spPr bwMode="auto">
          <a:xfrm>
            <a:off x="6550025" y="6253163"/>
            <a:ext cx="2506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t>(Saving over 50m)</a:t>
            </a:r>
          </a:p>
        </p:txBody>
      </p:sp>
      <p:sp>
        <p:nvSpPr>
          <p:cNvPr id="31748" name="Rectangle 4"/>
          <p:cNvSpPr>
            <a:spLocks noChangeArrowheads="1"/>
          </p:cNvSpPr>
          <p:nvPr/>
        </p:nvSpPr>
        <p:spPr bwMode="auto">
          <a:xfrm>
            <a:off x="114300" y="3498850"/>
            <a:ext cx="8942388"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a:t>Now, suppose the receiving antenna is 10m high, what is the height of the transmitting antenna in order to achieve same distance above?</a:t>
            </a:r>
          </a:p>
        </p:txBody>
      </p:sp>
      <p:graphicFrame>
        <p:nvGraphicFramePr>
          <p:cNvPr id="31749" name="Object 5"/>
          <p:cNvGraphicFramePr>
            <a:graphicFrameLocks noChangeAspect="1"/>
          </p:cNvGraphicFramePr>
          <p:nvPr/>
        </p:nvGraphicFramePr>
        <p:xfrm>
          <a:off x="1069975" y="4354513"/>
          <a:ext cx="7119938" cy="2333625"/>
        </p:xfrm>
        <a:graphic>
          <a:graphicData uri="http://schemas.openxmlformats.org/presentationml/2006/ole">
            <mc:AlternateContent xmlns:mc="http://schemas.openxmlformats.org/markup-compatibility/2006">
              <mc:Choice xmlns:v="urn:schemas-microsoft-com:vml" Requires="v">
                <p:oleObj spid="_x0000_s68701" name="Equation" r:id="rId3" imgW="3797280" imgH="1244520" progId="Equation.3">
                  <p:embed/>
                </p:oleObj>
              </mc:Choice>
              <mc:Fallback>
                <p:oleObj name="Equation" r:id="rId3" imgW="3797280" imgH="1244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4354513"/>
                        <a:ext cx="7119938"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3808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81"/>
                                        </p:tgtEl>
                                        <p:attrNameLst>
                                          <p:attrName>style.visibility</p:attrName>
                                        </p:attrNameLst>
                                      </p:cBhvr>
                                      <p:to>
                                        <p:strVal val="visible"/>
                                      </p:to>
                                    </p:set>
                                    <p:animEffect transition="in" filter="blinds(horizontal)">
                                      <p:cBhvr>
                                        <p:cTn id="10" dur="500"/>
                                        <p:tgtEl>
                                          <p:spTgt spid="31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676260"/>
          </a:xfrm>
        </p:spPr>
        <p:txBody>
          <a:bodyPr/>
          <a:lstStyle/>
          <a:p>
            <a:r>
              <a:rPr lang="en-US" dirty="0" smtClean="0"/>
              <a:t>Problems</a:t>
            </a:r>
            <a:endParaRPr lang="en-US" dirty="0"/>
          </a:p>
        </p:txBody>
      </p:sp>
      <p:sp>
        <p:nvSpPr>
          <p:cNvPr id="3" name="Content Placeholder 2"/>
          <p:cNvSpPr>
            <a:spLocks noGrp="1"/>
          </p:cNvSpPr>
          <p:nvPr>
            <p:ph idx="1"/>
          </p:nvPr>
        </p:nvSpPr>
        <p:spPr>
          <a:xfrm>
            <a:off x="508001" y="1714488"/>
            <a:ext cx="6778643" cy="4786346"/>
          </a:xfrm>
        </p:spPr>
        <p:txBody>
          <a:bodyPr>
            <a:noAutofit/>
          </a:bodyPr>
          <a:lstStyle/>
          <a:p>
            <a:pPr marL="457200" indent="-457200" algn="just">
              <a:buFont typeface="+mj-lt"/>
              <a:buAutoNum type="arabicPeriod"/>
            </a:pPr>
            <a:r>
              <a:rPr lang="en-US" sz="2400" dirty="0" smtClean="0">
                <a:latin typeface="Times New Roman" pitchFamily="18" charset="0"/>
                <a:cs typeface="Times New Roman" pitchFamily="18" charset="0"/>
              </a:rPr>
              <a:t>Find the optimum distance from the ground level for a half-wave dipole antenna of frequency 15 </a:t>
            </a:r>
            <a:r>
              <a:rPr lang="en-US" sz="2400" dirty="0" err="1" smtClean="0">
                <a:latin typeface="Times New Roman" pitchFamily="18" charset="0"/>
                <a:cs typeface="Times New Roman" pitchFamily="18" charset="0"/>
              </a:rPr>
              <a:t>MHz.</a:t>
            </a:r>
            <a:r>
              <a:rPr lang="en-US" sz="2400" dirty="0" smtClean="0">
                <a:latin typeface="Times New Roman" pitchFamily="18" charset="0"/>
                <a:cs typeface="Times New Roman" pitchFamily="18" charset="0"/>
              </a:rPr>
              <a:t> </a:t>
            </a:r>
          </a:p>
          <a:p>
            <a:pPr marL="0" indent="0" algn="just">
              <a:buNone/>
            </a:pPr>
            <a:endParaRPr lang="en-US" sz="2400" dirty="0" smtClean="0">
              <a:latin typeface="Times New Roman" pitchFamily="18" charset="0"/>
              <a:cs typeface="Times New Roman" pitchFamily="18" charset="0"/>
            </a:endParaRPr>
          </a:p>
          <a:p>
            <a:pPr marL="457200" indent="-457200" algn="just">
              <a:buFont typeface="+mj-lt"/>
              <a:buAutoNum type="arabicPeriod" startAt="2"/>
            </a:pPr>
            <a:r>
              <a:rPr lang="en-US" sz="2400" dirty="0" smtClean="0">
                <a:latin typeface="Times New Roman" pitchFamily="18" charset="0"/>
                <a:cs typeface="Times New Roman" pitchFamily="18" charset="0"/>
              </a:rPr>
              <a:t>Determine the height of an antenna for a TV station that must be able to reach customers up to 80 km away.</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2186" y="116632"/>
            <a:ext cx="6384030" cy="676260"/>
          </a:xfrm>
        </p:spPr>
        <p:txBody>
          <a:bodyPr/>
          <a:lstStyle/>
          <a:p>
            <a:r>
              <a:rPr lang="en-US" dirty="0" smtClean="0">
                <a:latin typeface="Times New Roman" pitchFamily="18" charset="0"/>
              </a:rPr>
              <a:t>Radiation Pattern</a:t>
            </a:r>
          </a:p>
        </p:txBody>
      </p:sp>
      <p:sp>
        <p:nvSpPr>
          <p:cNvPr id="24579" name="Rectangle 3"/>
          <p:cNvSpPr>
            <a:spLocks noGrp="1" noChangeArrowheads="1"/>
          </p:cNvSpPr>
          <p:nvPr>
            <p:ph idx="1"/>
          </p:nvPr>
        </p:nvSpPr>
        <p:spPr>
          <a:xfrm>
            <a:off x="107504" y="908720"/>
            <a:ext cx="7488832" cy="5214974"/>
          </a:xfrm>
        </p:spPr>
        <p:txBody>
          <a:bodyPr>
            <a:noAutofit/>
          </a:bodyPr>
          <a:lstStyle/>
          <a:p>
            <a:pPr algn="just"/>
            <a:r>
              <a:rPr lang="en-US" sz="2400" dirty="0" smtClean="0">
                <a:latin typeface="Times New Roman" pitchFamily="18" charset="0"/>
                <a:cs typeface="Times New Roman" pitchFamily="18" charset="0"/>
              </a:rPr>
              <a:t>A graphical representation of radiation properties of an antenna as a function of space.</a:t>
            </a:r>
          </a:p>
          <a:p>
            <a:pPr algn="just"/>
            <a:r>
              <a:rPr lang="en-US" sz="2400" dirty="0" smtClean="0">
                <a:latin typeface="Times New Roman" pitchFamily="18" charset="0"/>
                <a:cs typeface="Times New Roman" pitchFamily="18" charset="0"/>
              </a:rPr>
              <a:t>Describes how the antenna radiates energy out into space (or how it receives energy).</a:t>
            </a:r>
          </a:p>
          <a:p>
            <a:pPr algn="just"/>
            <a:r>
              <a:rPr lang="en-US" sz="2400" dirty="0">
                <a:latin typeface="Times New Roman" pitchFamily="18" charset="0"/>
                <a:cs typeface="Times New Roman" pitchFamily="18" charset="0"/>
              </a:rPr>
              <a:t>Depicted as two-dimensional cross </a:t>
            </a:r>
            <a:r>
              <a:rPr lang="en-US" sz="2400" dirty="0" smtClean="0">
                <a:latin typeface="Times New Roman" pitchFamily="18" charset="0"/>
                <a:cs typeface="Times New Roman" pitchFamily="18" charset="0"/>
              </a:rPr>
              <a:t>section</a:t>
            </a: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200400"/>
            <a:ext cx="6273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07355" y="381000"/>
            <a:ext cx="7793037" cy="609600"/>
          </a:xfrm>
        </p:spPr>
        <p:txBody>
          <a:bodyPr>
            <a:normAutofit fontScale="90000"/>
          </a:bodyPr>
          <a:lstStyle/>
          <a:p>
            <a:r>
              <a:rPr lang="en-US" sz="3600" dirty="0">
                <a:latin typeface="Times New Roman" pitchFamily="18" charset="0"/>
              </a:rPr>
              <a:t>LOS Wireless Transmission Impairments</a:t>
            </a:r>
          </a:p>
        </p:txBody>
      </p:sp>
      <p:sp>
        <p:nvSpPr>
          <p:cNvPr id="163843" name="Rectangle 3"/>
          <p:cNvSpPr>
            <a:spLocks noGrp="1" noChangeArrowheads="1"/>
          </p:cNvSpPr>
          <p:nvPr>
            <p:ph type="body" idx="1"/>
          </p:nvPr>
        </p:nvSpPr>
        <p:spPr>
          <a:xfrm>
            <a:off x="508001" y="1268760"/>
            <a:ext cx="6800303" cy="4772603"/>
          </a:xfrm>
        </p:spPr>
        <p:txBody>
          <a:bodyPr>
            <a:noAutofit/>
          </a:bodyPr>
          <a:lstStyle/>
          <a:p>
            <a:pPr marL="0" indent="0" algn="just">
              <a:buNone/>
            </a:pPr>
            <a:r>
              <a:rPr lang="en-US" sz="2400" dirty="0">
                <a:latin typeface="Times New Roman" pitchFamily="18" charset="0"/>
              </a:rPr>
              <a:t>With any communications system, the signal that is received will differ from the </a:t>
            </a:r>
            <a:r>
              <a:rPr lang="en-US" sz="2400" dirty="0" smtClean="0">
                <a:latin typeface="Times New Roman" pitchFamily="18" charset="0"/>
              </a:rPr>
              <a:t>signal that </a:t>
            </a:r>
            <a:r>
              <a:rPr lang="en-US" sz="2400" dirty="0">
                <a:latin typeface="Times New Roman" pitchFamily="18" charset="0"/>
              </a:rPr>
              <a:t>is </a:t>
            </a:r>
            <a:r>
              <a:rPr lang="en-US" sz="2400" dirty="0" smtClean="0">
                <a:latin typeface="Times New Roman" pitchFamily="18" charset="0"/>
              </a:rPr>
              <a:t>transmitted</a:t>
            </a:r>
            <a:r>
              <a:rPr lang="en-US" sz="2400" dirty="0">
                <a:latin typeface="Times New Roman" pitchFamily="18" charset="0"/>
              </a:rPr>
              <a:t>, due to various transmission </a:t>
            </a:r>
            <a:r>
              <a:rPr lang="en-US" sz="2400" dirty="0" smtClean="0">
                <a:latin typeface="Times New Roman" pitchFamily="18" charset="0"/>
              </a:rPr>
              <a:t>impairments:</a:t>
            </a:r>
            <a:endParaRPr lang="en-US" sz="2400" dirty="0">
              <a:latin typeface="Times New Roman" pitchFamily="18" charset="0"/>
            </a:endParaRPr>
          </a:p>
          <a:p>
            <a:pPr lvl="1" algn="just"/>
            <a:r>
              <a:rPr lang="en-US" sz="2200" dirty="0" smtClean="0">
                <a:latin typeface="Times New Roman" pitchFamily="18" charset="0"/>
              </a:rPr>
              <a:t>Attenuation </a:t>
            </a:r>
            <a:r>
              <a:rPr lang="en-US" sz="2200" dirty="0">
                <a:latin typeface="Times New Roman" pitchFamily="18" charset="0"/>
              </a:rPr>
              <a:t>and attenuation distortion</a:t>
            </a:r>
          </a:p>
          <a:p>
            <a:pPr lvl="1" algn="just"/>
            <a:r>
              <a:rPr lang="en-US" sz="2200" dirty="0">
                <a:latin typeface="Times New Roman" pitchFamily="18" charset="0"/>
              </a:rPr>
              <a:t>Free space loss</a:t>
            </a:r>
          </a:p>
          <a:p>
            <a:pPr lvl="1" algn="just"/>
            <a:r>
              <a:rPr lang="en-US" sz="2200" dirty="0">
                <a:latin typeface="Times New Roman" pitchFamily="18" charset="0"/>
              </a:rPr>
              <a:t>Noise</a:t>
            </a:r>
          </a:p>
          <a:p>
            <a:pPr lvl="1" algn="just"/>
            <a:r>
              <a:rPr lang="en-US" sz="2200" dirty="0">
                <a:latin typeface="Times New Roman" pitchFamily="18" charset="0"/>
              </a:rPr>
              <a:t>Atmospheric absorption</a:t>
            </a:r>
          </a:p>
          <a:p>
            <a:pPr lvl="1" algn="just"/>
            <a:r>
              <a:rPr lang="en-US" sz="2200" dirty="0">
                <a:latin typeface="Times New Roman" pitchFamily="18" charset="0"/>
              </a:rPr>
              <a:t>Multipath</a:t>
            </a:r>
          </a:p>
          <a:p>
            <a:pPr lvl="1" algn="just"/>
            <a:r>
              <a:rPr lang="en-US" sz="2200" dirty="0" smtClean="0">
                <a:latin typeface="Times New Roman" pitchFamily="18" charset="0"/>
              </a:rPr>
              <a:t>Refraction</a:t>
            </a:r>
            <a:endParaRPr lang="en-US" sz="2200" dirty="0">
              <a:latin typeface="Times New Roman" pitchFamily="18" charset="0"/>
            </a:endParaRPr>
          </a:p>
        </p:txBody>
      </p:sp>
    </p:spTree>
    <p:extLst>
      <p:ext uri="{BB962C8B-B14F-4D97-AF65-F5344CB8AC3E}">
        <p14:creationId xmlns:p14="http://schemas.microsoft.com/office/powerpoint/2010/main" val="1708941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08001" y="609600"/>
            <a:ext cx="6447501" cy="731168"/>
          </a:xfrm>
        </p:spPr>
        <p:txBody>
          <a:bodyPr/>
          <a:lstStyle/>
          <a:p>
            <a:r>
              <a:rPr lang="en-US">
                <a:latin typeface="Times New Roman" pitchFamily="18" charset="0"/>
              </a:rPr>
              <a:t>Free Space Loss</a:t>
            </a:r>
          </a:p>
        </p:txBody>
      </p:sp>
      <p:sp>
        <p:nvSpPr>
          <p:cNvPr id="165891" name="Rectangle 3"/>
          <p:cNvSpPr>
            <a:spLocks noGrp="1" noChangeArrowheads="1"/>
          </p:cNvSpPr>
          <p:nvPr>
            <p:ph type="body" idx="1"/>
          </p:nvPr>
        </p:nvSpPr>
        <p:spPr>
          <a:xfrm>
            <a:off x="508001" y="1412776"/>
            <a:ext cx="6447501" cy="4628587"/>
          </a:xfrm>
        </p:spPr>
        <p:txBody>
          <a:bodyPr>
            <a:normAutofit/>
          </a:bodyPr>
          <a:lstStyle/>
          <a:p>
            <a:pPr algn="just"/>
            <a:r>
              <a:rPr lang="en-US" sz="2400" dirty="0">
                <a:latin typeface="Times New Roman" pitchFamily="18" charset="0"/>
              </a:rPr>
              <a:t>For any type of wireless communication the signal disperses with </a:t>
            </a:r>
            <a:r>
              <a:rPr lang="en-US" sz="2400" dirty="0" smtClean="0">
                <a:latin typeface="Times New Roman" pitchFamily="18" charset="0"/>
              </a:rPr>
              <a:t>distance.</a:t>
            </a:r>
          </a:p>
          <a:p>
            <a:pPr algn="just"/>
            <a:r>
              <a:rPr lang="en-US" sz="2400" dirty="0" smtClean="0">
                <a:latin typeface="Times New Roman" pitchFamily="18" charset="0"/>
              </a:rPr>
              <a:t>If </a:t>
            </a:r>
            <a:r>
              <a:rPr lang="en-US" sz="2400" dirty="0">
                <a:latin typeface="Times New Roman" panose="02020603050405020304" pitchFamily="18" charset="0"/>
              </a:rPr>
              <a:t>no other sources of attenuation or impairment are assumed, </a:t>
            </a:r>
            <a:r>
              <a:rPr lang="en-US" sz="2400" dirty="0" smtClean="0">
                <a:latin typeface="Times New Roman" panose="02020603050405020304" pitchFamily="18" charset="0"/>
              </a:rPr>
              <a:t>a transmitted </a:t>
            </a:r>
            <a:r>
              <a:rPr lang="en-US" sz="2400" dirty="0">
                <a:latin typeface="Times New Roman" panose="02020603050405020304" pitchFamily="18" charset="0"/>
              </a:rPr>
              <a:t>signal attenuates </a:t>
            </a:r>
            <a:r>
              <a:rPr lang="en-US" sz="2400" dirty="0" smtClean="0">
                <a:latin typeface="Times New Roman" panose="02020603050405020304" pitchFamily="18" charset="0"/>
              </a:rPr>
              <a:t>over distance </a:t>
            </a:r>
            <a:r>
              <a:rPr lang="en-US" sz="2400" dirty="0">
                <a:latin typeface="Times New Roman" panose="02020603050405020304" pitchFamily="18" charset="0"/>
              </a:rPr>
              <a:t>because the signal is being spread over </a:t>
            </a:r>
            <a:r>
              <a:rPr lang="en-US" sz="2400" dirty="0" smtClean="0">
                <a:latin typeface="Times New Roman" panose="02020603050405020304" pitchFamily="18" charset="0"/>
              </a:rPr>
              <a:t>a </a:t>
            </a:r>
            <a:r>
              <a:rPr lang="en-SG" sz="2400" dirty="0" smtClean="0">
                <a:latin typeface="Times New Roman" panose="02020603050405020304" pitchFamily="18" charset="0"/>
              </a:rPr>
              <a:t>larger </a:t>
            </a:r>
            <a:r>
              <a:rPr lang="en-SG" sz="2400" dirty="0">
                <a:latin typeface="Times New Roman" panose="02020603050405020304" pitchFamily="18" charset="0"/>
              </a:rPr>
              <a:t>and larger area.</a:t>
            </a:r>
            <a:r>
              <a:rPr lang="en-US" sz="2400" dirty="0" smtClean="0">
                <a:latin typeface="Times New Roman" pitchFamily="18" charset="0"/>
              </a:rPr>
              <a:t>This form of attenuation is known as free space loss.</a:t>
            </a:r>
          </a:p>
          <a:p>
            <a:pPr algn="just"/>
            <a:r>
              <a:rPr lang="en-US" sz="2400" dirty="0">
                <a:latin typeface="Times New Roman" pitchFamily="18" charset="0"/>
              </a:rPr>
              <a:t>The free space power received by an antenna which is separated from a radiating antenna by a distance is given by </a:t>
            </a:r>
            <a:r>
              <a:rPr lang="en-US" sz="2400" dirty="0" err="1">
                <a:latin typeface="Times New Roman" pitchFamily="18" charset="0"/>
              </a:rPr>
              <a:t>Friis</a:t>
            </a:r>
            <a:r>
              <a:rPr lang="en-US" sz="2400" dirty="0">
                <a:latin typeface="Times New Roman" pitchFamily="18" charset="0"/>
              </a:rPr>
              <a:t> free space </a:t>
            </a:r>
            <a:r>
              <a:rPr lang="en-US" sz="2400" dirty="0" smtClean="0">
                <a:latin typeface="Times New Roman" pitchFamily="18" charset="0"/>
              </a:rPr>
              <a:t>equation</a:t>
            </a:r>
            <a:r>
              <a:rPr lang="en-US" sz="2400" dirty="0" smtClean="0">
                <a:latin typeface="Times New Roman" pitchFamily="18" charset="0"/>
              </a:rPr>
              <a:t>.</a:t>
            </a:r>
            <a:endParaRPr lang="en-US" sz="2400" dirty="0" smtClean="0">
              <a:latin typeface="Times New Roman" pitchFamily="18" charset="0"/>
            </a:endParaRPr>
          </a:p>
        </p:txBody>
      </p:sp>
    </p:spTree>
    <p:extLst>
      <p:ext uri="{BB962C8B-B14F-4D97-AF65-F5344CB8AC3E}">
        <p14:creationId xmlns:p14="http://schemas.microsoft.com/office/powerpoint/2010/main" val="1711343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6447501" cy="533384"/>
          </a:xfrm>
        </p:spPr>
        <p:txBody>
          <a:bodyPr>
            <a:normAutofit fontScale="90000"/>
          </a:bodyPr>
          <a:lstStyle/>
          <a:p>
            <a:r>
              <a:rPr lang="en-US" dirty="0" err="1" smtClean="0"/>
              <a:t>Friis</a:t>
            </a:r>
            <a:r>
              <a:rPr lang="en-US" dirty="0" smtClean="0"/>
              <a:t> Free Space Equation </a:t>
            </a:r>
            <a:endParaRPr lang="en-US" dirty="0"/>
          </a:p>
        </p:txBody>
      </p:sp>
      <p:sp>
        <p:nvSpPr>
          <p:cNvPr id="3" name="Content Placeholder 2"/>
          <p:cNvSpPr>
            <a:spLocks noGrp="1"/>
          </p:cNvSpPr>
          <p:nvPr>
            <p:ph idx="1"/>
          </p:nvPr>
        </p:nvSpPr>
        <p:spPr>
          <a:xfrm>
            <a:off x="179512" y="836712"/>
            <a:ext cx="7207271" cy="5832648"/>
          </a:xfrm>
        </p:spPr>
        <p:txBody>
          <a:bodyPr>
            <a:normAutofit fontScale="92500" lnSpcReduction="10000"/>
          </a:bodyPr>
          <a:lstStyle/>
          <a:p>
            <a:r>
              <a:rPr lang="en-US" sz="2400" dirty="0" smtClean="0">
                <a:latin typeface="Times New Roman" pitchFamily="18" charset="0"/>
                <a:cs typeface="Times New Roman" pitchFamily="18" charset="0"/>
              </a:rPr>
              <a:t>The relation between the transmit and receive power is given by </a:t>
            </a:r>
            <a:r>
              <a:rPr lang="en-US" sz="2400" dirty="0" err="1" smtClean="0">
                <a:latin typeface="Times New Roman" pitchFamily="18" charset="0"/>
                <a:cs typeface="Times New Roman" pitchFamily="18" charset="0"/>
              </a:rPr>
              <a:t>Friis</a:t>
            </a:r>
            <a:r>
              <a:rPr lang="en-US" sz="2400" dirty="0" smtClean="0">
                <a:latin typeface="Times New Roman" pitchFamily="18" charset="0"/>
                <a:cs typeface="Times New Roman" pitchFamily="18" charset="0"/>
              </a:rPr>
              <a:t> free space equations: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G</a:t>
            </a:r>
            <a:r>
              <a:rPr lang="en-US" sz="2400" baseline="-25000" dirty="0" err="1"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and G</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are the transmit and receive antenna gains</a:t>
            </a:r>
          </a:p>
          <a:p>
            <a:r>
              <a:rPr lang="en-US" sz="2400" dirty="0" smtClean="0">
                <a:latin typeface="Times New Roman" pitchFamily="18" charset="0"/>
                <a:cs typeface="Times New Roman" pitchFamily="18" charset="0"/>
              </a:rPr>
              <a:t>λ is the wavelength </a:t>
            </a:r>
          </a:p>
          <a:p>
            <a:r>
              <a:rPr lang="en-US" sz="2400" dirty="0" smtClean="0">
                <a:latin typeface="Times New Roman" pitchFamily="18" charset="0"/>
                <a:cs typeface="Times New Roman" pitchFamily="18" charset="0"/>
              </a:rPr>
              <a:t>d is the T-R separation </a:t>
            </a:r>
          </a:p>
          <a:p>
            <a:r>
              <a:rPr lang="en-US" sz="2400"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 the transmitted power </a:t>
            </a:r>
          </a:p>
          <a:p>
            <a:r>
              <a:rPr lang="en-US" sz="2400"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is the received power </a:t>
            </a:r>
          </a:p>
          <a:p>
            <a:r>
              <a:rPr lang="en-US" sz="2400"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and P</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are in same units </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solidFill>
                  <a:srgbClr val="90C226"/>
                </a:solidFill>
              </a:rPr>
              <a:pPr>
                <a:defRPr/>
              </a:pPr>
              <a:t>32</a:t>
            </a:fld>
            <a:endParaRPr lang="en-US" dirty="0">
              <a:solidFill>
                <a:srgbClr val="90C226"/>
              </a:solidFill>
            </a:endParaRPr>
          </a:p>
        </p:txBody>
      </p:sp>
      <p:pic>
        <p:nvPicPr>
          <p:cNvPr id="6" name="Picture 5"/>
          <p:cNvPicPr/>
          <p:nvPr/>
        </p:nvPicPr>
        <p:blipFill>
          <a:blip r:embed="rId2"/>
          <a:srcRect/>
          <a:stretch>
            <a:fillRect/>
          </a:stretch>
        </p:blipFill>
        <p:spPr bwMode="auto">
          <a:xfrm>
            <a:off x="454701" y="1740591"/>
            <a:ext cx="1857388" cy="122161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2740716" y="1740592"/>
            <a:ext cx="4571997" cy="1832423"/>
          </a:xfrm>
          <a:prstGeom prst="rect">
            <a:avLst/>
          </a:prstGeom>
          <a:noFill/>
          <a:ln w="9525">
            <a:noFill/>
            <a:miter lim="800000"/>
            <a:headEnd/>
            <a:tailEnd/>
          </a:ln>
        </p:spPr>
      </p:pic>
    </p:spTree>
    <p:extLst>
      <p:ext uri="{BB962C8B-B14F-4D97-AF65-F5344CB8AC3E}">
        <p14:creationId xmlns:p14="http://schemas.microsoft.com/office/powerpoint/2010/main" val="3641446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08001" y="609600"/>
            <a:ext cx="6447501" cy="731168"/>
          </a:xfrm>
        </p:spPr>
        <p:txBody>
          <a:bodyPr/>
          <a:lstStyle/>
          <a:p>
            <a:r>
              <a:rPr lang="en-US">
                <a:latin typeface="Times New Roman" pitchFamily="18" charset="0"/>
              </a:rPr>
              <a:t>Free Space Loss</a:t>
            </a:r>
          </a:p>
        </p:txBody>
      </p:sp>
      <p:sp>
        <p:nvSpPr>
          <p:cNvPr id="165891" name="Rectangle 3"/>
          <p:cNvSpPr>
            <a:spLocks noGrp="1" noChangeArrowheads="1"/>
          </p:cNvSpPr>
          <p:nvPr>
            <p:ph type="body" idx="1"/>
          </p:nvPr>
        </p:nvSpPr>
        <p:spPr>
          <a:xfrm>
            <a:off x="508001" y="1484784"/>
            <a:ext cx="6447501" cy="4968552"/>
          </a:xfrm>
        </p:spPr>
        <p:txBody>
          <a:bodyPr>
            <a:normAutofit fontScale="92500" lnSpcReduction="10000"/>
          </a:bodyPr>
          <a:lstStyle/>
          <a:p>
            <a:r>
              <a:rPr lang="en-US" sz="2800" dirty="0">
                <a:latin typeface="Times New Roman" pitchFamily="18" charset="0"/>
              </a:rPr>
              <a:t>Free space loss, ideal isotropic antenna </a:t>
            </a:r>
          </a:p>
          <a:p>
            <a:endParaRPr lang="en-US" sz="2800" dirty="0">
              <a:latin typeface="Times New Roman" pitchFamily="18" charset="0"/>
            </a:endParaRPr>
          </a:p>
          <a:p>
            <a:endParaRPr lang="en-US" sz="2800" dirty="0">
              <a:latin typeface="Times New Roman" pitchFamily="18" charset="0"/>
            </a:endParaRPr>
          </a:p>
          <a:p>
            <a:pPr lvl="2"/>
            <a:endParaRPr lang="en-US" sz="2000" dirty="0">
              <a:latin typeface="Times New Roman" pitchFamily="18" charset="0"/>
            </a:endParaRPr>
          </a:p>
          <a:p>
            <a:pPr lvl="2"/>
            <a:endParaRPr lang="en-US" sz="2000" i="1" dirty="0" smtClean="0">
              <a:latin typeface="Times New Roman" pitchFamily="18" charset="0"/>
            </a:endParaRPr>
          </a:p>
          <a:p>
            <a:pPr lvl="2"/>
            <a:r>
              <a:rPr lang="en-US" sz="2000" i="1" dirty="0" err="1" smtClean="0">
                <a:latin typeface="Times New Roman" pitchFamily="18" charset="0"/>
              </a:rPr>
              <a:t>P</a:t>
            </a:r>
            <a:r>
              <a:rPr lang="en-US" sz="2000" baseline="-25000" dirty="0" err="1" smtClean="0">
                <a:latin typeface="Times New Roman" pitchFamily="18" charset="0"/>
              </a:rPr>
              <a:t>t</a:t>
            </a:r>
            <a:r>
              <a:rPr lang="en-US" sz="2000" dirty="0" smtClean="0">
                <a:latin typeface="Times New Roman" pitchFamily="18" charset="0"/>
              </a:rPr>
              <a:t> </a:t>
            </a:r>
            <a:r>
              <a:rPr lang="en-US" sz="2000" dirty="0">
                <a:latin typeface="Times New Roman" pitchFamily="18" charset="0"/>
              </a:rPr>
              <a:t>= signal power at transmitting antenna</a:t>
            </a:r>
          </a:p>
          <a:p>
            <a:pPr lvl="2"/>
            <a:r>
              <a:rPr lang="en-US" sz="2000" i="1" dirty="0" err="1">
                <a:latin typeface="Times New Roman" pitchFamily="18" charset="0"/>
              </a:rPr>
              <a:t>P</a:t>
            </a:r>
            <a:r>
              <a:rPr lang="en-US" sz="2000" baseline="-25000" dirty="0" err="1">
                <a:latin typeface="Times New Roman" pitchFamily="18" charset="0"/>
              </a:rPr>
              <a:t>r</a:t>
            </a:r>
            <a:r>
              <a:rPr lang="en-US" sz="2000" dirty="0">
                <a:latin typeface="Times New Roman" pitchFamily="18" charset="0"/>
              </a:rPr>
              <a:t> = signal power at receiving antenna</a:t>
            </a:r>
          </a:p>
          <a:p>
            <a:pPr lvl="2"/>
            <a:r>
              <a:rPr lang="en-US" sz="2000" dirty="0">
                <a:latin typeface="Times New Roman" pitchFamily="18" charset="0"/>
                <a:cs typeface="Times New Roman" pitchFamily="18" charset="0"/>
                <a:sym typeface="Symbol" pitchFamily="18" charset="2"/>
              </a:rPr>
              <a:t></a:t>
            </a:r>
            <a:r>
              <a:rPr lang="en-US" sz="2000" dirty="0">
                <a:latin typeface="Times New Roman" pitchFamily="18" charset="0"/>
              </a:rPr>
              <a:t> = carrier wavelength</a:t>
            </a:r>
          </a:p>
          <a:p>
            <a:pPr lvl="2"/>
            <a:r>
              <a:rPr lang="en-US" sz="2000" i="1" dirty="0">
                <a:latin typeface="Times New Roman" pitchFamily="18" charset="0"/>
              </a:rPr>
              <a:t>d</a:t>
            </a:r>
            <a:r>
              <a:rPr lang="en-US" sz="2000" dirty="0">
                <a:latin typeface="Times New Roman" pitchFamily="18" charset="0"/>
              </a:rPr>
              <a:t> = propagation distance between antennas</a:t>
            </a:r>
          </a:p>
          <a:p>
            <a:pPr lvl="2"/>
            <a:r>
              <a:rPr lang="en-US" sz="2000" i="1" dirty="0">
                <a:latin typeface="Times New Roman" pitchFamily="18" charset="0"/>
              </a:rPr>
              <a:t>c</a:t>
            </a:r>
            <a:r>
              <a:rPr lang="en-US" sz="2000" dirty="0">
                <a:latin typeface="Times New Roman" pitchFamily="18" charset="0"/>
              </a:rPr>
              <a:t> = speed of light ( 3 </a:t>
            </a:r>
            <a:r>
              <a:rPr lang="en-US" sz="2000" dirty="0">
                <a:latin typeface="Times New Roman" pitchFamily="18" charset="0"/>
                <a:sym typeface="Symbol" pitchFamily="18" charset="2"/>
              </a:rPr>
              <a:t></a:t>
            </a:r>
            <a:r>
              <a:rPr lang="en-US" sz="2000" dirty="0">
                <a:latin typeface="Times New Roman" pitchFamily="18" charset="0"/>
              </a:rPr>
              <a:t> 10</a:t>
            </a:r>
            <a:r>
              <a:rPr lang="en-US" sz="2000" baseline="30000" dirty="0">
                <a:latin typeface="Times New Roman" pitchFamily="18" charset="0"/>
              </a:rPr>
              <a:t>8</a:t>
            </a:r>
            <a:r>
              <a:rPr lang="en-US" sz="2000" dirty="0">
                <a:latin typeface="Times New Roman" pitchFamily="18" charset="0"/>
              </a:rPr>
              <a:t> m/s)</a:t>
            </a:r>
          </a:p>
          <a:p>
            <a:pPr lvl="2">
              <a:buFont typeface="Wingdings" pitchFamily="2" charset="2"/>
              <a:buNone/>
            </a:pPr>
            <a:r>
              <a:rPr lang="en-US" sz="2000" dirty="0">
                <a:latin typeface="Times New Roman" pitchFamily="18" charset="0"/>
              </a:rPr>
              <a:t>where </a:t>
            </a:r>
            <a:r>
              <a:rPr lang="en-US" sz="2000" i="1" dirty="0">
                <a:latin typeface="Times New Roman" pitchFamily="18" charset="0"/>
              </a:rPr>
              <a:t>d</a:t>
            </a:r>
            <a:r>
              <a:rPr lang="en-US" sz="2000" dirty="0">
                <a:latin typeface="Times New Roman" pitchFamily="18" charset="0"/>
              </a:rPr>
              <a:t> and </a:t>
            </a:r>
            <a:r>
              <a:rPr lang="en-US" sz="2000" dirty="0">
                <a:latin typeface="Times New Roman" pitchFamily="18" charset="0"/>
                <a:cs typeface="Times New Roman" pitchFamily="18" charset="0"/>
                <a:sym typeface="Symbol" pitchFamily="18" charset="2"/>
              </a:rPr>
              <a:t> are in the same units (e.g., meters</a:t>
            </a:r>
            <a:r>
              <a:rPr lang="en-US" sz="2000" dirty="0" smtClean="0">
                <a:latin typeface="Times New Roman" pitchFamily="18" charset="0"/>
                <a:cs typeface="Times New Roman" pitchFamily="18" charset="0"/>
                <a:sym typeface="Symbol" pitchFamily="18" charset="2"/>
              </a:rPr>
              <a:t>)</a:t>
            </a:r>
          </a:p>
          <a:p>
            <a:pPr lvl="2">
              <a:buFont typeface="Wingdings" pitchFamily="2" charset="2"/>
              <a:buNone/>
            </a:pPr>
            <a:r>
              <a:rPr lang="en-US" sz="2000" dirty="0" err="1" smtClean="0">
                <a:latin typeface="Times New Roman" pitchFamily="18" charset="0"/>
                <a:cs typeface="Times New Roman" pitchFamily="18" charset="0"/>
                <a:sym typeface="Symbol" pitchFamily="18" charset="2"/>
              </a:rPr>
              <a:t>G</a:t>
            </a:r>
            <a:r>
              <a:rPr lang="en-US" sz="2000" baseline="-25000" dirty="0" err="1" smtClean="0">
                <a:latin typeface="Times New Roman" pitchFamily="18" charset="0"/>
                <a:cs typeface="Times New Roman" pitchFamily="18" charset="0"/>
                <a:sym typeface="Symbol" pitchFamily="18" charset="2"/>
              </a:rPr>
              <a:t>t</a:t>
            </a:r>
            <a:r>
              <a:rPr lang="en-US" sz="2000" dirty="0" smtClean="0">
                <a:latin typeface="Times New Roman" pitchFamily="18" charset="0"/>
                <a:cs typeface="Times New Roman" pitchFamily="18" charset="0"/>
                <a:sym typeface="Symbol" pitchFamily="18" charset="2"/>
              </a:rPr>
              <a:t> = G</a:t>
            </a:r>
            <a:r>
              <a:rPr lang="en-US" sz="2000" baseline="-25000" dirty="0" smtClean="0">
                <a:latin typeface="Times New Roman" pitchFamily="18" charset="0"/>
                <a:cs typeface="Times New Roman" pitchFamily="18" charset="0"/>
                <a:sym typeface="Symbol" pitchFamily="18" charset="2"/>
              </a:rPr>
              <a:t>r</a:t>
            </a:r>
            <a:r>
              <a:rPr lang="en-US" sz="2000" dirty="0" smtClean="0">
                <a:latin typeface="Times New Roman" pitchFamily="18" charset="0"/>
                <a:cs typeface="Times New Roman" pitchFamily="18" charset="0"/>
                <a:sym typeface="Symbol" pitchFamily="18" charset="2"/>
              </a:rPr>
              <a:t> =1</a:t>
            </a:r>
            <a:endParaRPr lang="en-US" sz="2000" dirty="0">
              <a:latin typeface="Times New Roman" pitchFamily="18" charset="0"/>
              <a:cs typeface="Times New Roman" pitchFamily="18" charset="0"/>
              <a:sym typeface="Symbol" pitchFamily="18" charset="2"/>
            </a:endParaRPr>
          </a:p>
        </p:txBody>
      </p:sp>
      <p:graphicFrame>
        <p:nvGraphicFramePr>
          <p:cNvPr id="165892" name="Object 4"/>
          <p:cNvGraphicFramePr>
            <a:graphicFrameLocks noChangeAspect="1"/>
          </p:cNvGraphicFramePr>
          <p:nvPr>
            <p:extLst>
              <p:ext uri="{D42A27DB-BD31-4B8C-83A1-F6EECF244321}">
                <p14:modId xmlns:p14="http://schemas.microsoft.com/office/powerpoint/2010/main" val="3705807518"/>
              </p:ext>
            </p:extLst>
          </p:nvPr>
        </p:nvGraphicFramePr>
        <p:xfrm>
          <a:off x="1187624" y="1916832"/>
          <a:ext cx="4584700" cy="1530350"/>
        </p:xfrm>
        <a:graphic>
          <a:graphicData uri="http://schemas.openxmlformats.org/presentationml/2006/ole">
            <mc:AlternateContent xmlns:mc="http://schemas.openxmlformats.org/markup-compatibility/2006">
              <mc:Choice xmlns:v="urn:schemas-microsoft-com:vml" Requires="v">
                <p:oleObj spid="_x0000_s69719" name="Equation" r:id="rId4" imgW="1409400" imgH="469800" progId="Equation.3">
                  <p:embed/>
                </p:oleObj>
              </mc:Choice>
              <mc:Fallback>
                <p:oleObj name="Equation" r:id="rId4" imgW="140940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916832"/>
                        <a:ext cx="4584700"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1374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r>
              <a:rPr lang="en-US" smtClean="0">
                <a:latin typeface="Times New Roman" pitchFamily="18" charset="0"/>
              </a:rPr>
              <a:t>Free Space Loss</a:t>
            </a:r>
          </a:p>
        </p:txBody>
      </p:sp>
      <p:sp>
        <p:nvSpPr>
          <p:cNvPr id="6150" name="Rectangle 3"/>
          <p:cNvSpPr>
            <a:spLocks noGrp="1" noChangeArrowheads="1"/>
          </p:cNvSpPr>
          <p:nvPr>
            <p:ph idx="1"/>
          </p:nvPr>
        </p:nvSpPr>
        <p:spPr>
          <a:xfrm>
            <a:off x="508001" y="1643050"/>
            <a:ext cx="6564329" cy="4398313"/>
          </a:xfrm>
        </p:spPr>
        <p:txBody>
          <a:bodyPr/>
          <a:lstStyle/>
          <a:p>
            <a:r>
              <a:rPr lang="en-US" dirty="0" smtClean="0">
                <a:latin typeface="Times New Roman" pitchFamily="18" charset="0"/>
              </a:rPr>
              <a:t>Free space loss equation can be recast:</a:t>
            </a:r>
          </a:p>
          <a:p>
            <a:pPr>
              <a:buNone/>
            </a:pPr>
            <a:endParaRPr lang="en-US" dirty="0" smtClean="0">
              <a:latin typeface="Times New Roman" pitchFamily="18" charset="0"/>
            </a:endParaRPr>
          </a:p>
        </p:txBody>
      </p:sp>
      <p:graphicFrame>
        <p:nvGraphicFramePr>
          <p:cNvPr id="6146" name="Object 4"/>
          <p:cNvGraphicFramePr>
            <a:graphicFrameLocks noChangeAspect="1"/>
          </p:cNvGraphicFramePr>
          <p:nvPr/>
        </p:nvGraphicFramePr>
        <p:xfrm>
          <a:off x="744538" y="2071688"/>
          <a:ext cx="4256089" cy="785808"/>
        </p:xfrm>
        <a:graphic>
          <a:graphicData uri="http://schemas.openxmlformats.org/presentationml/2006/ole">
            <mc:AlternateContent xmlns:mc="http://schemas.openxmlformats.org/markup-compatibility/2006">
              <mc:Choice xmlns:v="urn:schemas-microsoft-com:vml" Requires="v">
                <p:oleObj spid="_x0000_s61823" name="Equation" r:id="rId4" imgW="1904760" imgH="444240" progId="Equation.3">
                  <p:embed/>
                </p:oleObj>
              </mc:Choice>
              <mc:Fallback>
                <p:oleObj name="Equation" r:id="rId4" imgW="190476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538" y="2071688"/>
                        <a:ext cx="4256089" cy="785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773113" y="2928938"/>
          <a:ext cx="4579937" cy="454025"/>
        </p:xfrm>
        <a:graphic>
          <a:graphicData uri="http://schemas.openxmlformats.org/presentationml/2006/ole">
            <mc:AlternateContent xmlns:mc="http://schemas.openxmlformats.org/markup-compatibility/2006">
              <mc:Choice xmlns:v="urn:schemas-microsoft-com:vml" Requires="v">
                <p:oleObj spid="_x0000_s61824" name="Equation" r:id="rId6" imgW="2184120" imgH="215640" progId="Equation.3">
                  <p:embed/>
                </p:oleObj>
              </mc:Choice>
              <mc:Fallback>
                <p:oleObj name="Equation" r:id="rId6" imgW="2184120" imgH="215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113" y="2928938"/>
                        <a:ext cx="4579937"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7"/>
          <p:cNvGraphicFramePr>
            <a:graphicFrameLocks noChangeAspect="1"/>
          </p:cNvGraphicFramePr>
          <p:nvPr/>
        </p:nvGraphicFramePr>
        <p:xfrm>
          <a:off x="857224" y="3571876"/>
          <a:ext cx="6550025" cy="908050"/>
        </p:xfrm>
        <a:graphic>
          <a:graphicData uri="http://schemas.openxmlformats.org/presentationml/2006/ole">
            <mc:AlternateContent xmlns:mc="http://schemas.openxmlformats.org/markup-compatibility/2006">
              <mc:Choice xmlns:v="urn:schemas-microsoft-com:vml" Requires="v">
                <p:oleObj spid="_x0000_s61825" name="Equation" r:id="rId8" imgW="3124200" imgH="431800" progId="Equation.3">
                  <p:embed/>
                </p:oleObj>
              </mc:Choice>
              <mc:Fallback>
                <p:oleObj name="Equation" r:id="rId8" imgW="3124200" imgH="431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24" y="3571876"/>
                        <a:ext cx="6550025"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04" name="Object 4"/>
          <p:cNvGraphicFramePr>
            <a:graphicFrameLocks noChangeAspect="1"/>
          </p:cNvGraphicFramePr>
          <p:nvPr>
            <p:extLst>
              <p:ext uri="{D42A27DB-BD31-4B8C-83A1-F6EECF244321}">
                <p14:modId xmlns:p14="http://schemas.microsoft.com/office/powerpoint/2010/main" val="664546221"/>
              </p:ext>
            </p:extLst>
          </p:nvPr>
        </p:nvGraphicFramePr>
        <p:xfrm>
          <a:off x="1419225" y="1157288"/>
          <a:ext cx="5800725" cy="3455987"/>
        </p:xfrm>
        <a:graphic>
          <a:graphicData uri="http://schemas.openxmlformats.org/presentationml/2006/ole">
            <mc:AlternateContent xmlns:mc="http://schemas.openxmlformats.org/markup-compatibility/2006">
              <mc:Choice xmlns:v="urn:schemas-microsoft-com:vml" Requires="v">
                <p:oleObj spid="_x0000_s72786" name="Equation" r:id="rId4" imgW="2552400" imgH="1371600" progId="Equation.3">
                  <p:embed/>
                </p:oleObj>
              </mc:Choice>
              <mc:Fallback>
                <p:oleObj name="Equation" r:id="rId4" imgW="2552400" imgH="1371600" progId="Equation.3">
                  <p:embed/>
                  <p:pic>
                    <p:nvPicPr>
                      <p:cNvPr id="0" name=""/>
                      <p:cNvPicPr>
                        <a:picLocks noChangeAspect="1" noChangeArrowheads="1"/>
                      </p:cNvPicPr>
                      <p:nvPr/>
                    </p:nvPicPr>
                    <p:blipFill>
                      <a:blip r:embed="rId5"/>
                      <a:srcRect/>
                      <a:stretch>
                        <a:fillRect/>
                      </a:stretch>
                    </p:blipFill>
                    <p:spPr bwMode="auto">
                      <a:xfrm>
                        <a:off x="1419225" y="1157288"/>
                        <a:ext cx="5800725" cy="3455987"/>
                      </a:xfrm>
                      <a:prstGeom prst="rect">
                        <a:avLst/>
                      </a:prstGeom>
                      <a:noFill/>
                    </p:spPr>
                  </p:pic>
                </p:oleObj>
              </mc:Fallback>
            </mc:AlternateContent>
          </a:graphicData>
        </a:graphic>
      </p:graphicFrame>
    </p:spTree>
    <p:extLst>
      <p:ext uri="{BB962C8B-B14F-4D97-AF65-F5344CB8AC3E}">
        <p14:creationId xmlns:p14="http://schemas.microsoft.com/office/powerpoint/2010/main" val="1859848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04" name="Object 4"/>
          <p:cNvGraphicFramePr>
            <a:graphicFrameLocks noChangeAspect="1"/>
          </p:cNvGraphicFramePr>
          <p:nvPr>
            <p:extLst>
              <p:ext uri="{D42A27DB-BD31-4B8C-83A1-F6EECF244321}">
                <p14:modId xmlns:p14="http://schemas.microsoft.com/office/powerpoint/2010/main" val="270146895"/>
              </p:ext>
            </p:extLst>
          </p:nvPr>
        </p:nvGraphicFramePr>
        <p:xfrm>
          <a:off x="323528" y="1124744"/>
          <a:ext cx="7992888" cy="3519488"/>
        </p:xfrm>
        <a:graphic>
          <a:graphicData uri="http://schemas.openxmlformats.org/presentationml/2006/ole">
            <mc:AlternateContent xmlns:mc="http://schemas.openxmlformats.org/markup-compatibility/2006">
              <mc:Choice xmlns:v="urn:schemas-microsoft-com:vml" Requires="v">
                <p:oleObj spid="_x0000_s76819" name="Equation" r:id="rId4" imgW="3517900" imgH="1397000" progId="Equation.3">
                  <p:embed/>
                </p:oleObj>
              </mc:Choice>
              <mc:Fallback>
                <p:oleObj name="Equation" r:id="rId4" imgW="3517900" imgH="1397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124744"/>
                        <a:ext cx="7992888" cy="3519488"/>
                      </a:xfrm>
                      <a:prstGeom prst="rect">
                        <a:avLst/>
                      </a:prstGeom>
                      <a:noFill/>
                    </p:spPr>
                  </p:pic>
                </p:oleObj>
              </mc:Fallback>
            </mc:AlternateContent>
          </a:graphicData>
        </a:graphic>
      </p:graphicFrame>
    </p:spTree>
    <p:extLst>
      <p:ext uri="{BB962C8B-B14F-4D97-AF65-F5344CB8AC3E}">
        <p14:creationId xmlns:p14="http://schemas.microsoft.com/office/powerpoint/2010/main" val="18149123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r>
              <a:rPr lang="en-US" smtClean="0">
                <a:latin typeface="Times New Roman" pitchFamily="18" charset="0"/>
              </a:rPr>
              <a:t>Free Space Loss</a:t>
            </a:r>
          </a:p>
        </p:txBody>
      </p:sp>
      <p:sp>
        <p:nvSpPr>
          <p:cNvPr id="8" name="Rectangle 3"/>
          <p:cNvSpPr txBox="1">
            <a:spLocks noChangeArrowheads="1"/>
          </p:cNvSpPr>
          <p:nvPr/>
        </p:nvSpPr>
        <p:spPr>
          <a:xfrm>
            <a:off x="1182688" y="1552575"/>
            <a:ext cx="7772400" cy="41148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2800" dirty="0" smtClean="0">
                <a:latin typeface="Times New Roman" pitchFamily="18" charset="0"/>
              </a:rPr>
              <a:t>Free space loss accounting for gain of other antennas</a:t>
            </a:r>
          </a:p>
          <a:p>
            <a:endParaRPr lang="en-US" altLang="en-US" sz="2800" dirty="0" smtClean="0">
              <a:latin typeface="Times New Roman" pitchFamily="18" charset="0"/>
            </a:endParaRPr>
          </a:p>
          <a:p>
            <a:endParaRPr lang="en-US" altLang="en-US" sz="2800" dirty="0" smtClean="0">
              <a:latin typeface="Times New Roman" pitchFamily="18" charset="0"/>
            </a:endParaRPr>
          </a:p>
          <a:p>
            <a:endParaRPr lang="en-US" altLang="en-US" sz="2800" dirty="0" smtClean="0">
              <a:latin typeface="Times New Roman" pitchFamily="18" charset="0"/>
            </a:endParaRPr>
          </a:p>
          <a:p>
            <a:pPr lvl="2"/>
            <a:r>
              <a:rPr lang="en-US" altLang="en-US" sz="2000" i="1" dirty="0" err="1" smtClean="0">
                <a:latin typeface="Times New Roman" pitchFamily="18" charset="0"/>
              </a:rPr>
              <a:t>G</a:t>
            </a:r>
            <a:r>
              <a:rPr lang="en-US" altLang="en-US" sz="2000" baseline="-25000" dirty="0" err="1" smtClean="0">
                <a:latin typeface="Times New Roman" pitchFamily="18" charset="0"/>
              </a:rPr>
              <a:t>t</a:t>
            </a:r>
            <a:r>
              <a:rPr lang="en-US" altLang="en-US" sz="2000" dirty="0" smtClean="0">
                <a:latin typeface="Times New Roman" pitchFamily="18" charset="0"/>
              </a:rPr>
              <a:t> = gain of transmitting antenna</a:t>
            </a:r>
          </a:p>
          <a:p>
            <a:pPr lvl="2"/>
            <a:r>
              <a:rPr lang="en-US" altLang="en-US" sz="2000" i="1" dirty="0" smtClean="0">
                <a:latin typeface="Times New Roman" pitchFamily="18" charset="0"/>
              </a:rPr>
              <a:t>G</a:t>
            </a:r>
            <a:r>
              <a:rPr lang="en-US" altLang="en-US" sz="2000" baseline="-25000" dirty="0" smtClean="0">
                <a:latin typeface="Times New Roman" pitchFamily="18" charset="0"/>
              </a:rPr>
              <a:t>r</a:t>
            </a:r>
            <a:r>
              <a:rPr lang="en-US" altLang="en-US" sz="2000" dirty="0" smtClean="0">
                <a:latin typeface="Times New Roman" pitchFamily="18" charset="0"/>
              </a:rPr>
              <a:t> = gain of receiving antenna</a:t>
            </a:r>
          </a:p>
          <a:p>
            <a:pPr lvl="2"/>
            <a:r>
              <a:rPr lang="en-US" altLang="en-US" sz="2000" i="1" dirty="0" smtClean="0">
                <a:latin typeface="Times New Roman" pitchFamily="18" charset="0"/>
              </a:rPr>
              <a:t>A</a:t>
            </a:r>
            <a:r>
              <a:rPr lang="en-US" altLang="en-US" sz="2000" baseline="-25000" dirty="0" smtClean="0">
                <a:latin typeface="Times New Roman" pitchFamily="18" charset="0"/>
              </a:rPr>
              <a:t>t</a:t>
            </a:r>
            <a:r>
              <a:rPr lang="en-US" altLang="en-US" sz="2000" dirty="0" smtClean="0">
                <a:latin typeface="Times New Roman" pitchFamily="18" charset="0"/>
              </a:rPr>
              <a:t> = effective area of transmitting antenna</a:t>
            </a:r>
          </a:p>
          <a:p>
            <a:pPr lvl="2"/>
            <a:r>
              <a:rPr lang="en-US" altLang="en-US" sz="2000" i="1" dirty="0" err="1" smtClean="0">
                <a:latin typeface="Times New Roman" pitchFamily="18" charset="0"/>
              </a:rPr>
              <a:t>A</a:t>
            </a:r>
            <a:r>
              <a:rPr lang="en-US" altLang="en-US" sz="2000" baseline="-25000" dirty="0" err="1" smtClean="0">
                <a:latin typeface="Times New Roman" pitchFamily="18" charset="0"/>
              </a:rPr>
              <a:t>r</a:t>
            </a:r>
            <a:r>
              <a:rPr lang="en-US" altLang="en-US" sz="2000" dirty="0" smtClean="0">
                <a:latin typeface="Times New Roman" pitchFamily="18" charset="0"/>
              </a:rPr>
              <a:t> = effective area of receiving antenna</a:t>
            </a:r>
          </a:p>
          <a:p>
            <a:endParaRPr lang="en-US" altLang="en-US" sz="2800" dirty="0" smtClean="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98327455"/>
              </p:ext>
            </p:extLst>
          </p:nvPr>
        </p:nvGraphicFramePr>
        <p:xfrm>
          <a:off x="1259632" y="2438400"/>
          <a:ext cx="6856413" cy="1530350"/>
        </p:xfrm>
        <a:graphic>
          <a:graphicData uri="http://schemas.openxmlformats.org/presentationml/2006/ole">
            <mc:AlternateContent xmlns:mc="http://schemas.openxmlformats.org/markup-compatibility/2006">
              <mc:Choice xmlns:v="urn:schemas-microsoft-com:vml" Requires="v">
                <p:oleObj spid="_x0000_s70741" name="Equation" r:id="rId4" imgW="2108200" imgH="469900" progId="Equation.3">
                  <p:embed/>
                </p:oleObj>
              </mc:Choice>
              <mc:Fallback>
                <p:oleObj name="Equation" r:id="rId4" imgW="2108200" imgH="46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38400"/>
                        <a:ext cx="6856413"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0444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latin typeface="Times New Roman" pitchFamily="18" charset="0"/>
              </a:rPr>
              <a:t>Free Space Loss</a:t>
            </a:r>
          </a:p>
        </p:txBody>
      </p:sp>
      <p:sp>
        <p:nvSpPr>
          <p:cNvPr id="8197" name="Rectangle 3"/>
          <p:cNvSpPr>
            <a:spLocks noGrp="1" noChangeArrowheads="1"/>
          </p:cNvSpPr>
          <p:nvPr>
            <p:ph idx="1"/>
          </p:nvPr>
        </p:nvSpPr>
        <p:spPr/>
        <p:txBody>
          <a:bodyPr/>
          <a:lstStyle/>
          <a:p>
            <a:r>
              <a:rPr lang="en-US" dirty="0" smtClean="0">
                <a:latin typeface="Times New Roman" pitchFamily="18" charset="0"/>
              </a:rPr>
              <a:t>Free space loss accounting for gain of other antennas can be recast as</a:t>
            </a:r>
          </a:p>
        </p:txBody>
      </p:sp>
      <p:graphicFrame>
        <p:nvGraphicFramePr>
          <p:cNvPr id="8194" name="Object 4"/>
          <p:cNvGraphicFramePr>
            <a:graphicFrameLocks noChangeAspect="1"/>
          </p:cNvGraphicFramePr>
          <p:nvPr/>
        </p:nvGraphicFramePr>
        <p:xfrm>
          <a:off x="857224" y="2857496"/>
          <a:ext cx="5245100" cy="479425"/>
        </p:xfrm>
        <a:graphic>
          <a:graphicData uri="http://schemas.openxmlformats.org/presentationml/2006/ole">
            <mc:AlternateContent xmlns:mc="http://schemas.openxmlformats.org/markup-compatibility/2006">
              <mc:Choice xmlns:v="urn:schemas-microsoft-com:vml" Requires="v">
                <p:oleObj spid="_x0000_s63744" name="Equation" r:id="rId4" imgW="2501900" imgH="228600" progId="Equation.3">
                  <p:embed/>
                </p:oleObj>
              </mc:Choice>
              <mc:Fallback>
                <p:oleObj name="Equation" r:id="rId4" imgW="25019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24" y="2857496"/>
                        <a:ext cx="52451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ChangeAspect="1"/>
          </p:cNvGraphicFramePr>
          <p:nvPr/>
        </p:nvGraphicFramePr>
        <p:xfrm>
          <a:off x="857224" y="3357562"/>
          <a:ext cx="6443663" cy="479425"/>
        </p:xfrm>
        <a:graphic>
          <a:graphicData uri="http://schemas.openxmlformats.org/presentationml/2006/ole">
            <mc:AlternateContent xmlns:mc="http://schemas.openxmlformats.org/markup-compatibility/2006">
              <mc:Choice xmlns:v="urn:schemas-microsoft-com:vml" Requires="v">
                <p:oleObj spid="_x0000_s63745" name="Equation" r:id="rId6" imgW="3073400" imgH="228600" progId="Equation.3">
                  <p:embed/>
                </p:oleObj>
              </mc:Choice>
              <mc:Fallback>
                <p:oleObj name="Equation" r:id="rId6" imgW="30734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24" y="3357562"/>
                        <a:ext cx="644366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33384"/>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508001" y="1357298"/>
            <a:ext cx="6944319" cy="1927685"/>
          </a:xfrm>
        </p:spPr>
        <p:txBody>
          <a:bodyPr>
            <a:noAutofit/>
          </a:bodyPr>
          <a:lstStyle/>
          <a:p>
            <a:pPr marL="457200" lvl="0" indent="-457200" algn="just">
              <a:buFont typeface="+mj-lt"/>
              <a:buAutoNum type="arabicPeriod"/>
            </a:pPr>
            <a:r>
              <a:rPr lang="en-US" sz="2000" dirty="0">
                <a:latin typeface="Times New Roman" pitchFamily="18" charset="0"/>
                <a:cs typeface="Times New Roman" pitchFamily="18" charset="0"/>
              </a:rPr>
              <a:t>Assume that two antennas are half-wave dipoles and each has a directive gain of 3 </a:t>
            </a:r>
            <a:r>
              <a:rPr lang="en-US" sz="2000" dirty="0" err="1">
                <a:latin typeface="Times New Roman" pitchFamily="18" charset="0"/>
                <a:cs typeface="Times New Roman" pitchFamily="18" charset="0"/>
              </a:rPr>
              <a:t>dB.</a:t>
            </a:r>
            <a:r>
              <a:rPr lang="en-US" sz="2000" dirty="0">
                <a:latin typeface="Times New Roman" pitchFamily="18" charset="0"/>
                <a:cs typeface="Times New Roman" pitchFamily="18" charset="0"/>
              </a:rPr>
              <a:t> If the transmitted power is 1 W and the two antennas are separated by a distance of 10 km, what is the received power? Assume that the antennas are aligned so that the directive gain numbers are correct and that the frequency used is 100 </a:t>
            </a:r>
            <a:r>
              <a:rPr lang="en-US" sz="2000" dirty="0" err="1">
                <a:latin typeface="Times New Roman" pitchFamily="18" charset="0"/>
                <a:cs typeface="Times New Roman" pitchFamily="18" charset="0"/>
              </a:rPr>
              <a:t>MHz.</a:t>
            </a:r>
            <a:endParaRPr lang="en-US" sz="2000" dirty="0" smtClean="0">
              <a:latin typeface="Times New Roman" pitchFamily="18" charset="0"/>
              <a:cs typeface="Times New Roman" pitchFamily="18" charset="0"/>
            </a:endParaRPr>
          </a:p>
          <a:p>
            <a:pPr lvl="0" algn="just"/>
            <a:endParaRPr lang="en-US" sz="2000" dirty="0">
              <a:latin typeface="Times New Roman" pitchFamily="18" charset="0"/>
              <a:cs typeface="Times New Roman" pitchFamily="18" charset="0"/>
            </a:endParaRPr>
          </a:p>
          <a:p>
            <a:pPr marL="457200" lvl="0" indent="-457200" algn="just">
              <a:buFont typeface="+mj-lt"/>
              <a:buAutoNum type="arabicPeriod" startAt="2"/>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a transmitter produces 50 watts of power, express the transmit power </a:t>
            </a:r>
            <a:r>
              <a:rPr lang="en-US" sz="2000" dirty="0" smtClean="0">
                <a:latin typeface="Times New Roman" pitchFamily="18" charset="0"/>
                <a:cs typeface="Times New Roman" pitchFamily="18" charset="0"/>
              </a:rPr>
              <a:t>in units </a:t>
            </a:r>
            <a:r>
              <a:rPr lang="en-US" sz="2000" dirty="0">
                <a:latin typeface="Times New Roman" pitchFamily="18" charset="0"/>
                <a:cs typeface="Times New Roman" pitchFamily="18" charset="0"/>
              </a:rPr>
              <a:t>of (a) </a:t>
            </a:r>
            <a:r>
              <a:rPr lang="en-US" sz="2000" dirty="0" err="1">
                <a:latin typeface="Times New Roman" pitchFamily="18" charset="0"/>
                <a:cs typeface="Times New Roman" pitchFamily="18" charset="0"/>
              </a:rPr>
              <a:t>dBm</a:t>
            </a:r>
            <a:r>
              <a:rPr lang="en-US" sz="2000" dirty="0">
                <a:latin typeface="Times New Roman" pitchFamily="18" charset="0"/>
                <a:cs typeface="Times New Roman" pitchFamily="18" charset="0"/>
              </a:rPr>
              <a:t>, and (b) </a:t>
            </a:r>
            <a:r>
              <a:rPr lang="en-US" sz="2000" dirty="0" err="1">
                <a:latin typeface="Times New Roman" pitchFamily="18" charset="0"/>
                <a:cs typeface="Times New Roman" pitchFamily="18" charset="0"/>
              </a:rPr>
              <a:t>dBW</a:t>
            </a:r>
            <a:r>
              <a:rPr lang="en-US" sz="2000" dirty="0">
                <a:latin typeface="Times New Roman" pitchFamily="18" charset="0"/>
                <a:cs typeface="Times New Roman" pitchFamily="18" charset="0"/>
              </a:rPr>
              <a:t>. If 50 watts is applied to a unity gain </a:t>
            </a:r>
            <a:r>
              <a:rPr lang="en-US" sz="2000" dirty="0" smtClean="0">
                <a:latin typeface="Times New Roman" pitchFamily="18" charset="0"/>
                <a:cs typeface="Times New Roman" pitchFamily="18" charset="0"/>
              </a:rPr>
              <a:t>antenna with </a:t>
            </a:r>
            <a:r>
              <a:rPr lang="en-US" sz="2000" dirty="0">
                <a:latin typeface="Times New Roman" pitchFamily="18" charset="0"/>
                <a:cs typeface="Times New Roman" pitchFamily="18" charset="0"/>
              </a:rPr>
              <a:t>a 900 MHz carrier frequency, find the received power in </a:t>
            </a:r>
            <a:r>
              <a:rPr lang="en-US" sz="2000" dirty="0" err="1">
                <a:latin typeface="Times New Roman" pitchFamily="18" charset="0"/>
                <a:cs typeface="Times New Roman" pitchFamily="18" charset="0"/>
              </a:rPr>
              <a:t>dBm</a:t>
            </a:r>
            <a:r>
              <a:rPr lang="en-US" sz="2000" dirty="0">
                <a:latin typeface="Times New Roman" pitchFamily="18" charset="0"/>
                <a:cs typeface="Times New Roman" pitchFamily="18" charset="0"/>
              </a:rPr>
              <a:t> at a </a:t>
            </a:r>
            <a:r>
              <a:rPr lang="en-US" sz="2000" dirty="0" smtClean="0">
                <a:latin typeface="Times New Roman" pitchFamily="18" charset="0"/>
                <a:cs typeface="Times New Roman" pitchFamily="18" charset="0"/>
              </a:rPr>
              <a:t>free space </a:t>
            </a:r>
            <a:r>
              <a:rPr lang="en-US" sz="2000" dirty="0">
                <a:latin typeface="Times New Roman" pitchFamily="18" charset="0"/>
                <a:cs typeface="Times New Roman" pitchFamily="18" charset="0"/>
              </a:rPr>
              <a:t>distance of 100 m from the antenna, What is P (10 km)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Assume </a:t>
            </a:r>
            <a:r>
              <a:rPr lang="en-US" sz="2000" dirty="0" smtClean="0">
                <a:latin typeface="Times New Roman" pitchFamily="18" charset="0"/>
                <a:cs typeface="Times New Roman" pitchFamily="18" charset="0"/>
              </a:rPr>
              <a:t>unity gain </a:t>
            </a:r>
            <a:r>
              <a:rPr lang="en-US" sz="2000" dirty="0">
                <a:latin typeface="Times New Roman" pitchFamily="18" charset="0"/>
                <a:cs typeface="Times New Roman" pitchFamily="18" charset="0"/>
              </a:rPr>
              <a:t>for the receiver antenna.</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39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2186" y="116632"/>
            <a:ext cx="6384030" cy="676260"/>
          </a:xfrm>
        </p:spPr>
        <p:txBody>
          <a:bodyPr/>
          <a:lstStyle/>
          <a:p>
            <a:r>
              <a:rPr lang="en-US" dirty="0" smtClean="0">
                <a:latin typeface="Times New Roman" pitchFamily="18" charset="0"/>
              </a:rPr>
              <a:t>Radiation Pattern Parameter:</a:t>
            </a:r>
          </a:p>
        </p:txBody>
      </p:sp>
      <p:sp>
        <p:nvSpPr>
          <p:cNvPr id="24579" name="Rectangle 3"/>
          <p:cNvSpPr>
            <a:spLocks noGrp="1" noChangeArrowheads="1"/>
          </p:cNvSpPr>
          <p:nvPr>
            <p:ph idx="1"/>
          </p:nvPr>
        </p:nvSpPr>
        <p:spPr>
          <a:xfrm>
            <a:off x="107504" y="836712"/>
            <a:ext cx="5544616" cy="5949280"/>
          </a:xfrm>
        </p:spPr>
        <p:txBody>
          <a:bodyPr>
            <a:noAutofit/>
          </a:bodyPr>
          <a:lstStyle/>
          <a:p>
            <a:pPr algn="just"/>
            <a:r>
              <a:rPr lang="en-US" sz="2200" b="1" dirty="0">
                <a:latin typeface="Times New Roman" pitchFamily="18" charset="0"/>
                <a:cs typeface="Times New Roman" pitchFamily="18" charset="0"/>
              </a:rPr>
              <a:t>Main lobe:</a:t>
            </a:r>
            <a:r>
              <a:rPr lang="en-US" sz="2200" dirty="0">
                <a:latin typeface="Times New Roman" pitchFamily="18" charset="0"/>
                <a:cs typeface="Times New Roman" pitchFamily="18" charset="0"/>
              </a:rPr>
              <a:t> This is the radiation lobe containing the direction of maximum radiation.</a:t>
            </a:r>
            <a:endParaRPr lang="en-US" sz="2200" dirty="0" smtClean="0">
              <a:latin typeface="Times New Roman" pitchFamily="18" charset="0"/>
              <a:cs typeface="Times New Roman" pitchFamily="18" charset="0"/>
            </a:endParaRPr>
          </a:p>
          <a:p>
            <a:pPr algn="just"/>
            <a:r>
              <a:rPr lang="en-US" sz="2200" b="1" dirty="0" err="1">
                <a:latin typeface="Times New Roman" pitchFamily="18" charset="0"/>
                <a:cs typeface="Times New Roman" pitchFamily="18" charset="0"/>
              </a:rPr>
              <a:t>Beamwidth</a:t>
            </a: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Also referred to as the half-power (3dB) beam width. </a:t>
            </a:r>
            <a:r>
              <a:rPr lang="en-US" sz="2200" dirty="0" smtClean="0">
                <a:latin typeface="Times New Roman" pitchFamily="18" charset="0"/>
                <a:cs typeface="Times New Roman" pitchFamily="18" charset="0"/>
              </a:rPr>
              <a:t>It is the </a:t>
            </a:r>
            <a:r>
              <a:rPr lang="en-US" sz="2200" dirty="0">
                <a:latin typeface="Times New Roman" pitchFamily="18" charset="0"/>
                <a:cs typeface="Times New Roman" pitchFamily="18" charset="0"/>
              </a:rPr>
              <a:t>angle subtended by the </a:t>
            </a:r>
            <a:r>
              <a:rPr lang="en-US" sz="2200" dirty="0" smtClean="0">
                <a:latin typeface="Times New Roman" pitchFamily="18" charset="0"/>
                <a:cs typeface="Times New Roman" pitchFamily="18" charset="0"/>
              </a:rPr>
              <a:t>half power </a:t>
            </a:r>
            <a:r>
              <a:rPr lang="en-US" sz="2200" dirty="0">
                <a:latin typeface="Times New Roman" pitchFamily="18" charset="0"/>
                <a:cs typeface="Times New Roman" pitchFamily="18" charset="0"/>
              </a:rPr>
              <a:t>points of the main lobe</a:t>
            </a:r>
            <a:r>
              <a:rPr lang="en-US" sz="2200" dirty="0" smtClean="0">
                <a:latin typeface="Times New Roman" pitchFamily="18" charset="0"/>
                <a:cs typeface="Times New Roman" pitchFamily="18" charset="0"/>
              </a:rPr>
              <a:t>.</a:t>
            </a:r>
          </a:p>
          <a:p>
            <a:pPr algn="just"/>
            <a:r>
              <a:rPr lang="en-US" sz="2200" b="1" dirty="0">
                <a:latin typeface="Times New Roman" pitchFamily="18" charset="0"/>
                <a:cs typeface="Times New Roman" pitchFamily="18" charset="0"/>
              </a:rPr>
              <a:t>Minor lobe:</a:t>
            </a:r>
            <a:r>
              <a:rPr lang="en-US" sz="2200" dirty="0">
                <a:latin typeface="Times New Roman" pitchFamily="18" charset="0"/>
                <a:cs typeface="Times New Roman" pitchFamily="18" charset="0"/>
              </a:rPr>
              <a:t> All the lobes other than the main lobe are called the minor lobes. These </a:t>
            </a:r>
            <a:r>
              <a:rPr lang="en-US" sz="2200" dirty="0" smtClean="0">
                <a:latin typeface="Times New Roman" pitchFamily="18" charset="0"/>
                <a:cs typeface="Times New Roman" pitchFamily="18" charset="0"/>
              </a:rPr>
              <a:t>lobes represent </a:t>
            </a:r>
            <a:r>
              <a:rPr lang="en-US" sz="2200" dirty="0">
                <a:latin typeface="Times New Roman" pitchFamily="18" charset="0"/>
                <a:cs typeface="Times New Roman" pitchFamily="18" charset="0"/>
              </a:rPr>
              <a:t>the radiation in undesired directions</a:t>
            </a:r>
            <a:r>
              <a:rPr lang="en-US" sz="2200" dirty="0" smtClean="0">
                <a:latin typeface="Times New Roman" pitchFamily="18" charset="0"/>
                <a:cs typeface="Times New Roman" pitchFamily="18" charset="0"/>
              </a:rPr>
              <a:t>.</a:t>
            </a:r>
          </a:p>
          <a:p>
            <a:pPr algn="just"/>
            <a:r>
              <a:rPr lang="en-US" sz="2200" b="1" dirty="0">
                <a:latin typeface="Times New Roman" pitchFamily="18" charset="0"/>
                <a:cs typeface="Times New Roman" pitchFamily="18" charset="0"/>
              </a:rPr>
              <a:t>Back lobe:</a:t>
            </a:r>
            <a:r>
              <a:rPr lang="en-US" sz="2200" dirty="0">
                <a:latin typeface="Times New Roman" pitchFamily="18" charset="0"/>
                <a:cs typeface="Times New Roman" pitchFamily="18" charset="0"/>
              </a:rPr>
              <a:t> This is the minor lobe diametrically opposite to the main lobe.</a:t>
            </a:r>
          </a:p>
          <a:p>
            <a:pPr algn="just"/>
            <a:r>
              <a:rPr lang="en-US" sz="2200" b="1" dirty="0" smtClean="0">
                <a:latin typeface="Times New Roman" pitchFamily="18" charset="0"/>
                <a:cs typeface="Times New Roman" pitchFamily="18" charset="0"/>
              </a:rPr>
              <a:t>Side </a:t>
            </a:r>
            <a:r>
              <a:rPr lang="en-US" sz="2200" b="1" dirty="0">
                <a:latin typeface="Times New Roman" pitchFamily="18" charset="0"/>
                <a:cs typeface="Times New Roman" pitchFamily="18" charset="0"/>
              </a:rPr>
              <a:t>lobes:</a:t>
            </a:r>
            <a:r>
              <a:rPr lang="en-US" sz="2200" dirty="0">
                <a:latin typeface="Times New Roman" pitchFamily="18" charset="0"/>
                <a:cs typeface="Times New Roman" pitchFamily="18" charset="0"/>
              </a:rPr>
              <a:t> These are the minor lobes adjacent to the main lobe and are separated by </a:t>
            </a:r>
            <a:r>
              <a:rPr lang="en-US" sz="2200" dirty="0" smtClean="0">
                <a:latin typeface="Times New Roman" pitchFamily="18" charset="0"/>
                <a:cs typeface="Times New Roman" pitchFamily="18" charset="0"/>
              </a:rPr>
              <a:t>various nulls</a:t>
            </a:r>
            <a:r>
              <a:rPr lang="en-US" sz="2200" dirty="0">
                <a:latin typeface="Times New Roman" pitchFamily="18" charset="0"/>
                <a:cs typeface="Times New Roman" pitchFamily="18" charset="0"/>
              </a:rPr>
              <a:t>.</a:t>
            </a:r>
          </a:p>
        </p:txBody>
      </p:sp>
      <p:pic>
        <p:nvPicPr>
          <p:cNvPr id="2" name="Picture 1"/>
          <p:cNvPicPr>
            <a:picLocks noChangeAspect="1"/>
          </p:cNvPicPr>
          <p:nvPr/>
        </p:nvPicPr>
        <p:blipFill>
          <a:blip r:embed="rId3"/>
          <a:stretch>
            <a:fillRect/>
          </a:stretch>
        </p:blipFill>
        <p:spPr>
          <a:xfrm>
            <a:off x="5652120" y="1124744"/>
            <a:ext cx="3476625" cy="5733256"/>
          </a:xfrm>
          <a:prstGeom prst="rect">
            <a:avLst/>
          </a:prstGeom>
        </p:spPr>
      </p:pic>
    </p:spTree>
    <p:extLst>
      <p:ext uri="{BB962C8B-B14F-4D97-AF65-F5344CB8AC3E}">
        <p14:creationId xmlns:p14="http://schemas.microsoft.com/office/powerpoint/2010/main" val="5632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fade">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fade">
                                      <p:cBhvr>
                                        <p:cTn id="2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33384"/>
          </a:xfrm>
        </p:spPr>
        <p:txBody>
          <a:bodyPr>
            <a:normAutofit fontScale="90000"/>
          </a:bodyPr>
          <a:lstStyle/>
          <a:p>
            <a:r>
              <a:rPr lang="en-US" dirty="0" smtClean="0"/>
              <a:t>Example-3</a:t>
            </a:r>
            <a:endParaRPr lang="en-US" dirty="0"/>
          </a:p>
        </p:txBody>
      </p:sp>
      <p:sp>
        <p:nvSpPr>
          <p:cNvPr id="3" name="Content Placeholder 2"/>
          <p:cNvSpPr>
            <a:spLocks noGrp="1"/>
          </p:cNvSpPr>
          <p:nvPr>
            <p:ph idx="1"/>
          </p:nvPr>
        </p:nvSpPr>
        <p:spPr>
          <a:xfrm>
            <a:off x="508001" y="1357298"/>
            <a:ext cx="6944319" cy="1927685"/>
          </a:xfrm>
        </p:spPr>
        <p:txBody>
          <a:bodyPr>
            <a:noAutofit/>
          </a:bodyPr>
          <a:lstStyle/>
          <a:p>
            <a:pPr lvl="0" algn="just"/>
            <a:r>
              <a:rPr lang="en-GB" sz="2000" dirty="0">
                <a:latin typeface="Times New Roman" pitchFamily="18" charset="0"/>
                <a:cs typeface="Times New Roman" pitchFamily="18" charset="0"/>
              </a:rPr>
              <a:t>Determine the </a:t>
            </a:r>
            <a:r>
              <a:rPr lang="en-GB" sz="2000" b="1" dirty="0">
                <a:latin typeface="Times New Roman" pitchFamily="18" charset="0"/>
                <a:cs typeface="Times New Roman" pitchFamily="18" charset="0"/>
              </a:rPr>
              <a:t>isotropic free space loss</a:t>
            </a:r>
            <a:r>
              <a:rPr lang="en-GB" sz="2000" dirty="0">
                <a:latin typeface="Times New Roman" pitchFamily="18" charset="0"/>
                <a:cs typeface="Times New Roman" pitchFamily="18" charset="0"/>
              </a:rPr>
              <a:t> at 4 GHz for the shortest path to a synchronous satellite from earth (35,863 km). </a:t>
            </a:r>
            <a:r>
              <a:rPr lang="en-GB" sz="2000" dirty="0" smtClean="0">
                <a:latin typeface="Times New Roman" pitchFamily="18" charset="0"/>
                <a:cs typeface="Times New Roman" pitchFamily="18" charset="0"/>
              </a:rPr>
              <a:t>What </a:t>
            </a:r>
            <a:r>
              <a:rPr lang="en-GB" sz="2000" dirty="0">
                <a:latin typeface="Times New Roman" pitchFamily="18" charset="0"/>
                <a:cs typeface="Times New Roman" pitchFamily="18" charset="0"/>
              </a:rPr>
              <a:t>is the power </a:t>
            </a:r>
            <a:r>
              <a:rPr lang="en-GB" sz="2000" dirty="0" smtClean="0">
                <a:latin typeface="Times New Roman" pitchFamily="18" charset="0"/>
                <a:cs typeface="Times New Roman" pitchFamily="18" charset="0"/>
              </a:rPr>
              <a:t>received at </a:t>
            </a:r>
            <a:r>
              <a:rPr lang="en-GB" sz="2000" dirty="0">
                <a:latin typeface="Times New Roman" pitchFamily="18" charset="0"/>
                <a:cs typeface="Times New Roman" pitchFamily="18" charset="0"/>
              </a:rPr>
              <a:t>the </a:t>
            </a:r>
            <a:r>
              <a:rPr lang="en-GB" sz="2000" dirty="0" smtClean="0">
                <a:latin typeface="Times New Roman" pitchFamily="18" charset="0"/>
                <a:cs typeface="Times New Roman" pitchFamily="18" charset="0"/>
              </a:rPr>
              <a:t>satellite </a:t>
            </a:r>
            <a:r>
              <a:rPr lang="en-GB" sz="2000" dirty="0">
                <a:latin typeface="Times New Roman" pitchFamily="18" charset="0"/>
                <a:cs typeface="Times New Roman" pitchFamily="18" charset="0"/>
              </a:rPr>
              <a:t>antenna? (Assume antenna gain of both the satellite- and ground-based antennas are 44 dB and 48 dB, respectively. a transmit power of 250 W at the earth station.)</a:t>
            </a: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40</a:t>
            </a:fld>
            <a:endParaRPr lang="en-US" dirty="0"/>
          </a:p>
        </p:txBody>
      </p:sp>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3789040"/>
            <a:ext cx="7331721"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34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fade">
                                      <p:cBhvr>
                                        <p:cTn id="12"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308000"/>
            <a:ext cx="6447501" cy="1320800"/>
          </a:xfrm>
        </p:spPr>
        <p:txBody>
          <a:bodyPr/>
          <a:lstStyle/>
          <a:p>
            <a:r>
              <a:rPr lang="en-US" dirty="0" smtClean="0">
                <a:latin typeface="Times New Roman" pitchFamily="18" charset="0"/>
              </a:rPr>
              <a:t>Types of Antennas</a:t>
            </a:r>
          </a:p>
        </p:txBody>
      </p:sp>
      <p:sp>
        <p:nvSpPr>
          <p:cNvPr id="20483" name="Rectangle 3"/>
          <p:cNvSpPr>
            <a:spLocks noGrp="1" noChangeArrowheads="1"/>
          </p:cNvSpPr>
          <p:nvPr>
            <p:ph idx="1"/>
          </p:nvPr>
        </p:nvSpPr>
        <p:spPr>
          <a:xfrm>
            <a:off x="0" y="1124744"/>
            <a:ext cx="7668344" cy="3096344"/>
          </a:xfrm>
        </p:spPr>
        <p:txBody>
          <a:bodyPr>
            <a:noAutofit/>
          </a:bodyPr>
          <a:lstStyle/>
          <a:p>
            <a:pPr marL="274320" indent="-274320" algn="just" fontAlgn="auto">
              <a:spcBef>
                <a:spcPts val="580"/>
              </a:spcBef>
              <a:spcAft>
                <a:spcPts val="0"/>
              </a:spcAft>
              <a:buFont typeface="Wingdings" pitchFamily="2" charset="2"/>
              <a:buChar char="Ø"/>
              <a:defRPr/>
            </a:pPr>
            <a:r>
              <a:rPr lang="en-US" sz="2400" b="1" dirty="0" smtClean="0">
                <a:latin typeface="Times New Roman" pitchFamily="18" charset="0"/>
              </a:rPr>
              <a:t>Isotropic antenna (idealized)</a:t>
            </a:r>
          </a:p>
          <a:p>
            <a:pPr marL="548640" lvl="1" algn="just" fontAlgn="auto">
              <a:spcBef>
                <a:spcPts val="370"/>
              </a:spcBef>
              <a:spcAft>
                <a:spcPts val="0"/>
              </a:spcAft>
              <a:buFont typeface="Wingdings" pitchFamily="2" charset="2"/>
              <a:buChar char="Ø"/>
              <a:defRPr/>
            </a:pPr>
            <a:r>
              <a:rPr lang="en-US" sz="2400" dirty="0" smtClean="0">
                <a:latin typeface="Times New Roman" pitchFamily="18" charset="0"/>
              </a:rPr>
              <a:t>Radiates power </a:t>
            </a:r>
            <a:r>
              <a:rPr lang="en-US" sz="2400" dirty="0" smtClean="0">
                <a:solidFill>
                  <a:schemeClr val="tx1"/>
                </a:solidFill>
                <a:latin typeface="Times New Roman" pitchFamily="18" charset="0"/>
              </a:rPr>
              <a:t>equally</a:t>
            </a:r>
            <a:r>
              <a:rPr lang="en-US" sz="2400" dirty="0" smtClean="0">
                <a:latin typeface="Times New Roman" pitchFamily="18" charset="0"/>
              </a:rPr>
              <a:t> in all directions.</a:t>
            </a:r>
          </a:p>
          <a:p>
            <a:pPr marL="548640" lvl="1" algn="just">
              <a:spcBef>
                <a:spcPts val="370"/>
              </a:spcBef>
              <a:buFont typeface="Wingdings" pitchFamily="2" charset="2"/>
              <a:buChar char="Ø"/>
              <a:defRPr/>
            </a:pPr>
            <a:r>
              <a:rPr lang="en-US" sz="2400" dirty="0" smtClean="0">
                <a:latin typeface="Times New Roman" pitchFamily="18" charset="0"/>
              </a:rPr>
              <a:t>The pattern of radiation is sphere with </a:t>
            </a:r>
            <a:r>
              <a:rPr lang="en-US" sz="2400" dirty="0">
                <a:latin typeface="Times New Roman" pitchFamily="18" charset="0"/>
              </a:rPr>
              <a:t>the antenna at the center.</a:t>
            </a:r>
            <a:endParaRPr lang="en-US" sz="2400" dirty="0" smtClean="0">
              <a:latin typeface="Times New Roman" pitchFamily="18" charset="0"/>
            </a:endParaRPr>
          </a:p>
          <a:p>
            <a:pPr marL="548640" lvl="1" algn="just" fontAlgn="auto">
              <a:spcBef>
                <a:spcPts val="370"/>
              </a:spcBef>
              <a:spcAft>
                <a:spcPts val="0"/>
              </a:spcAft>
              <a:buFont typeface="Wingdings" pitchFamily="2" charset="2"/>
              <a:buChar char="Ø"/>
              <a:defRPr/>
            </a:pPr>
            <a:r>
              <a:rPr lang="en-US" sz="2400" dirty="0" smtClean="0">
                <a:latin typeface="Times New Roman" pitchFamily="18" charset="0"/>
              </a:rPr>
              <a:t>The distance from the antenna to each point on the radiation pattern is proportional to the power from the antenna in that direction.</a:t>
            </a:r>
          </a:p>
        </p:txBody>
      </p:sp>
      <p:pic>
        <p:nvPicPr>
          <p:cNvPr id="2" name="Picture 1"/>
          <p:cNvPicPr>
            <a:picLocks noChangeAspect="1"/>
          </p:cNvPicPr>
          <p:nvPr/>
        </p:nvPicPr>
        <p:blipFill>
          <a:blip r:embed="rId3"/>
          <a:stretch>
            <a:fillRect/>
          </a:stretch>
        </p:blipFill>
        <p:spPr>
          <a:xfrm>
            <a:off x="3005137" y="4065874"/>
            <a:ext cx="3133725" cy="2603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fade">
                                      <p:cBhvr>
                                        <p:cTn id="12" dur="5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fade">
                                      <p:cBhvr>
                                        <p:cTn id="17"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548680"/>
            <a:ext cx="7668344" cy="3024336"/>
          </a:xfrm>
        </p:spPr>
        <p:txBody>
          <a:bodyPr>
            <a:noAutofit/>
          </a:bodyPr>
          <a:lstStyle/>
          <a:p>
            <a:pPr marL="274320" indent="-274320" algn="just" fontAlgn="auto">
              <a:spcBef>
                <a:spcPts val="580"/>
              </a:spcBef>
              <a:spcAft>
                <a:spcPts val="0"/>
              </a:spcAft>
              <a:buFont typeface="Wingdings" pitchFamily="2" charset="2"/>
              <a:buChar char="Ø"/>
              <a:defRPr/>
            </a:pPr>
            <a:r>
              <a:rPr lang="en-US" sz="2400" b="1" dirty="0" smtClean="0">
                <a:latin typeface="Times New Roman" pitchFamily="18" charset="0"/>
              </a:rPr>
              <a:t>Dipole antennas</a:t>
            </a:r>
          </a:p>
          <a:p>
            <a:pPr marL="548640" lvl="1" algn="just" fontAlgn="auto">
              <a:spcBef>
                <a:spcPts val="370"/>
              </a:spcBef>
              <a:spcAft>
                <a:spcPts val="0"/>
              </a:spcAft>
              <a:buFont typeface="Wingdings" pitchFamily="2" charset="2"/>
              <a:buChar char="Ø"/>
              <a:defRPr/>
            </a:pPr>
            <a:r>
              <a:rPr lang="en-US" sz="2400" dirty="0" smtClean="0">
                <a:latin typeface="Times New Roman" pitchFamily="18" charset="0"/>
              </a:rPr>
              <a:t>H</a:t>
            </a:r>
            <a:r>
              <a:rPr lang="en-US" sz="2400" dirty="0" smtClean="0">
                <a:latin typeface="Times New Roman" pitchFamily="18" charset="0"/>
                <a:cs typeface="Times New Roman" pitchFamily="18" charset="0"/>
              </a:rPr>
              <a:t>alf-wave dipole antenna (or Hertz antenna):</a:t>
            </a:r>
          </a:p>
          <a:p>
            <a:pPr marL="948690" lvl="2" algn="just">
              <a:spcBef>
                <a:spcPts val="370"/>
              </a:spcBef>
              <a:buFont typeface="Wingdings" pitchFamily="2" charset="2"/>
              <a:buChar char="Ø"/>
              <a:defRPr/>
            </a:pPr>
            <a:r>
              <a:rPr lang="en-US" sz="2200" dirty="0">
                <a:latin typeface="Times New Roman" pitchFamily="18" charset="0"/>
                <a:cs typeface="Times New Roman" pitchFamily="18" charset="0"/>
              </a:rPr>
              <a:t>An antenna having a physical length of ½ the </a:t>
            </a:r>
            <a:r>
              <a:rPr lang="en-US" sz="2200" dirty="0" smtClean="0">
                <a:latin typeface="Times New Roman" pitchFamily="18" charset="0"/>
                <a:cs typeface="Times New Roman" pitchFamily="18" charset="0"/>
              </a:rPr>
              <a:t>wavelength is </a:t>
            </a:r>
            <a:r>
              <a:rPr lang="en-US" sz="2200" dirty="0">
                <a:latin typeface="Times New Roman" pitchFamily="18" charset="0"/>
                <a:cs typeface="Times New Roman" pitchFamily="18" charset="0"/>
              </a:rPr>
              <a:t>called a hertz antenna or a </a:t>
            </a:r>
            <a:r>
              <a:rPr lang="en-US" sz="2200" dirty="0" smtClean="0">
                <a:latin typeface="Times New Roman" pitchFamily="18" charset="0"/>
                <a:cs typeface="Times New Roman" pitchFamily="18" charset="0"/>
              </a:rPr>
              <a:t>half wave </a:t>
            </a:r>
            <a:r>
              <a:rPr lang="en-US" sz="2200" dirty="0">
                <a:latin typeface="Times New Roman" pitchFamily="18" charset="0"/>
                <a:cs typeface="Times New Roman" pitchFamily="18" charset="0"/>
              </a:rPr>
              <a:t>dipole antenna.</a:t>
            </a:r>
          </a:p>
          <a:p>
            <a:pPr marL="948690" lvl="2" algn="just">
              <a:spcBef>
                <a:spcPts val="370"/>
              </a:spcBef>
              <a:buFont typeface="Wingdings" pitchFamily="2" charset="2"/>
              <a:buChar char="Ø"/>
              <a:defRPr/>
            </a:pPr>
            <a:r>
              <a:rPr lang="en-US" sz="2200" dirty="0" smtClean="0">
                <a:latin typeface="Times New Roman" pitchFamily="18" charset="0"/>
                <a:cs typeface="Times New Roman" pitchFamily="18" charset="0"/>
              </a:rPr>
              <a:t>Consists </a:t>
            </a:r>
            <a:r>
              <a:rPr lang="en-US" sz="2200" dirty="0">
                <a:latin typeface="Times New Roman" pitchFamily="18" charset="0"/>
                <a:cs typeface="Times New Roman" pitchFamily="18" charset="0"/>
              </a:rPr>
              <a:t>of two straight collinear conductors of equal length separated by small gap.</a:t>
            </a:r>
          </a:p>
          <a:p>
            <a:pPr marL="948690" lvl="2" algn="just">
              <a:spcBef>
                <a:spcPts val="370"/>
              </a:spcBef>
              <a:buFont typeface="Wingdings" pitchFamily="2" charset="2"/>
              <a:buChar char="Ø"/>
              <a:defRPr/>
            </a:pPr>
            <a:r>
              <a:rPr lang="en-US" sz="2200" dirty="0">
                <a:latin typeface="Times New Roman" pitchFamily="18" charset="0"/>
                <a:cs typeface="Times New Roman" pitchFamily="18" charset="0"/>
              </a:rPr>
              <a:t>The length of the antenna is one half of the wave length of the signal that can be transmitted most </a:t>
            </a:r>
            <a:r>
              <a:rPr lang="en-US" sz="2200" dirty="0" smtClean="0">
                <a:latin typeface="Times New Roman" pitchFamily="18" charset="0"/>
                <a:cs typeface="Times New Roman" pitchFamily="18" charset="0"/>
              </a:rPr>
              <a:t>efficiently</a:t>
            </a:r>
            <a:endParaRPr lang="en-US" sz="2200" dirty="0">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7602882" y="1484784"/>
            <a:ext cx="255962" cy="281558"/>
          </a:xfrm>
          <a:prstGeom prst="rect">
            <a:avLst/>
          </a:prstGeom>
        </p:spPr>
      </p:pic>
      <p:pic>
        <p:nvPicPr>
          <p:cNvPr id="4" name="Picture 3"/>
          <p:cNvPicPr>
            <a:picLocks noChangeAspect="1"/>
          </p:cNvPicPr>
          <p:nvPr/>
        </p:nvPicPr>
        <p:blipFill>
          <a:blip r:embed="rId4"/>
          <a:stretch>
            <a:fillRect/>
          </a:stretch>
        </p:blipFill>
        <p:spPr>
          <a:xfrm>
            <a:off x="2771800" y="3933056"/>
            <a:ext cx="3744416" cy="2736304"/>
          </a:xfrm>
          <a:prstGeom prst="rect">
            <a:avLst/>
          </a:prstGeom>
        </p:spPr>
      </p:pic>
    </p:spTree>
    <p:extLst>
      <p:ext uri="{BB962C8B-B14F-4D97-AF65-F5344CB8AC3E}">
        <p14:creationId xmlns:p14="http://schemas.microsoft.com/office/powerpoint/2010/main" val="275478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fade">
                                      <p:cBhvr>
                                        <p:cTn id="7" dur="500"/>
                                        <p:tgtEl>
                                          <p:spTgt spid="20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fade">
                                      <p:cBhvr>
                                        <p:cTn id="12" dur="500"/>
                                        <p:tgtEl>
                                          <p:spTgt spid="204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animEffect transition="in" filter="fade">
                                      <p:cBhvr>
                                        <p:cTn id="1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548680"/>
            <a:ext cx="7668344" cy="3024336"/>
          </a:xfrm>
        </p:spPr>
        <p:txBody>
          <a:bodyPr>
            <a:noAutofit/>
          </a:bodyPr>
          <a:lstStyle/>
          <a:p>
            <a:pPr marL="274320" indent="-274320" algn="just" fontAlgn="auto">
              <a:spcBef>
                <a:spcPts val="580"/>
              </a:spcBef>
              <a:spcAft>
                <a:spcPts val="0"/>
              </a:spcAft>
              <a:buFont typeface="Wingdings" pitchFamily="2" charset="2"/>
              <a:buChar char="Ø"/>
              <a:defRPr/>
            </a:pPr>
            <a:r>
              <a:rPr lang="en-US" sz="2400" b="1" dirty="0" smtClean="0">
                <a:latin typeface="Times New Roman" pitchFamily="18" charset="0"/>
              </a:rPr>
              <a:t>Dipole antennas</a:t>
            </a:r>
          </a:p>
          <a:p>
            <a:pPr marL="548640" lvl="1" algn="just">
              <a:spcBef>
                <a:spcPts val="370"/>
              </a:spcBef>
              <a:buFont typeface="Wingdings" pitchFamily="2" charset="2"/>
              <a:buChar char="Ø"/>
              <a:defRPr/>
            </a:pPr>
            <a:r>
              <a:rPr lang="en-US" sz="2400" dirty="0">
                <a:latin typeface="Times New Roman" pitchFamily="18" charset="0"/>
                <a:cs typeface="Times New Roman" pitchFamily="18" charset="0"/>
              </a:rPr>
              <a:t>Quarter-wave vertical antenna (or Marconi antenna) :</a:t>
            </a:r>
            <a:endParaRPr lang="en-US" sz="2400" dirty="0" smtClean="0">
              <a:latin typeface="Times New Roman" pitchFamily="18" charset="0"/>
              <a:cs typeface="Times New Roman" pitchFamily="18" charset="0"/>
            </a:endParaRPr>
          </a:p>
          <a:p>
            <a:pPr marL="948690" lvl="2" algn="just">
              <a:spcBef>
                <a:spcPts val="370"/>
              </a:spcBef>
              <a:buFont typeface="Wingdings" pitchFamily="2" charset="2"/>
              <a:buChar char="Ø"/>
              <a:defRPr/>
            </a:pPr>
            <a:r>
              <a:rPr lang="en-US" sz="2200" dirty="0" smtClean="0">
                <a:latin typeface="Times New Roman" pitchFamily="18" charset="0"/>
                <a:cs typeface="Times New Roman" pitchFamily="18" charset="0"/>
              </a:rPr>
              <a:t>An antenna having a physical length of </a:t>
            </a:r>
            <a:r>
              <a:rPr lang="en-US" sz="1800" dirty="0" smtClean="0">
                <a:latin typeface="Times New Roman" pitchFamily="18" charset="0"/>
                <a:cs typeface="Times New Roman" pitchFamily="18" charset="0"/>
              </a:rPr>
              <a:t>1/4</a:t>
            </a:r>
            <a:r>
              <a:rPr lang="en-US" sz="2200" dirty="0" smtClean="0">
                <a:latin typeface="Times New Roman" pitchFamily="18" charset="0"/>
                <a:cs typeface="Times New Roman" pitchFamily="18" charset="0"/>
              </a:rPr>
              <a:t> the wavelength is called </a:t>
            </a:r>
            <a:r>
              <a:rPr lang="en-US" sz="2200" dirty="0">
                <a:latin typeface="Times New Roman" pitchFamily="18" charset="0"/>
                <a:cs typeface="Times New Roman" pitchFamily="18" charset="0"/>
              </a:rPr>
              <a:t>a Marconi antenna </a:t>
            </a:r>
            <a:r>
              <a:rPr lang="en-US" sz="2200" dirty="0" smtClean="0">
                <a:latin typeface="Times New Roman" pitchFamily="18" charset="0"/>
                <a:cs typeface="Times New Roman" pitchFamily="18" charset="0"/>
              </a:rPr>
              <a:t>or </a:t>
            </a:r>
            <a:r>
              <a:rPr lang="en-US" sz="2200" dirty="0">
                <a:latin typeface="Times New Roman" pitchFamily="18" charset="0"/>
                <a:cs typeface="Times New Roman" pitchFamily="18" charset="0"/>
              </a:rPr>
              <a:t>a Quarter-wave vertical </a:t>
            </a:r>
            <a:r>
              <a:rPr lang="en-US" sz="2200" dirty="0" smtClean="0">
                <a:latin typeface="Times New Roman" pitchFamily="18" charset="0"/>
                <a:cs typeface="Times New Roman" pitchFamily="18" charset="0"/>
              </a:rPr>
              <a:t>antenna.</a:t>
            </a:r>
          </a:p>
          <a:p>
            <a:pPr marL="948690" lvl="2" algn="just">
              <a:spcBef>
                <a:spcPts val="370"/>
              </a:spcBef>
              <a:buFont typeface="Wingdings" pitchFamily="2" charset="2"/>
              <a:buChar char="Ø"/>
              <a:defRPr/>
            </a:pPr>
            <a:r>
              <a:rPr lang="en-US" sz="2200" dirty="0">
                <a:latin typeface="Times New Roman" pitchFamily="18" charset="0"/>
                <a:cs typeface="Times New Roman" pitchFamily="18" charset="0"/>
              </a:rPr>
              <a:t>A vertical </a:t>
            </a:r>
            <a:r>
              <a:rPr lang="en-US" sz="2200" dirty="0" smtClean="0">
                <a:latin typeface="Times New Roman" pitchFamily="18" charset="0"/>
                <a:cs typeface="Times New Roman" pitchFamily="18" charset="0"/>
              </a:rPr>
              <a:t>quarter wave antenna </a:t>
            </a:r>
            <a:r>
              <a:rPr lang="en-US" sz="2200" dirty="0">
                <a:latin typeface="Times New Roman" pitchFamily="18" charset="0"/>
                <a:cs typeface="Times New Roman" pitchFamily="18" charset="0"/>
              </a:rPr>
              <a:t>is the type commonly used for automobile radios and portable radios</a:t>
            </a:r>
            <a:r>
              <a:rPr lang="en-US" sz="22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7602882" y="1484784"/>
            <a:ext cx="255962" cy="281558"/>
          </a:xfrm>
          <a:prstGeom prst="rect">
            <a:avLst/>
          </a:prstGeom>
        </p:spPr>
      </p:pic>
      <p:pic>
        <p:nvPicPr>
          <p:cNvPr id="2" name="Picture 1"/>
          <p:cNvPicPr>
            <a:picLocks noChangeAspect="1"/>
          </p:cNvPicPr>
          <p:nvPr/>
        </p:nvPicPr>
        <p:blipFill>
          <a:blip r:embed="rId4"/>
          <a:stretch>
            <a:fillRect/>
          </a:stretch>
        </p:blipFill>
        <p:spPr>
          <a:xfrm>
            <a:off x="2987825" y="3839294"/>
            <a:ext cx="2712888" cy="2830066"/>
          </a:xfrm>
          <a:prstGeom prst="rect">
            <a:avLst/>
          </a:prstGeom>
        </p:spPr>
      </p:pic>
    </p:spTree>
    <p:extLst>
      <p:ext uri="{BB962C8B-B14F-4D97-AF65-F5344CB8AC3E}">
        <p14:creationId xmlns:p14="http://schemas.microsoft.com/office/powerpoint/2010/main" val="342972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fade">
                                      <p:cBhvr>
                                        <p:cTn id="7" dur="500"/>
                                        <p:tgtEl>
                                          <p:spTgt spid="20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fade">
                                      <p:cBhvr>
                                        <p:cTn id="12"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404664"/>
            <a:ext cx="6158207" cy="6048672"/>
          </a:xfrm>
        </p:spPr>
        <p:txBody>
          <a:bodyPr>
            <a:noAutofit/>
          </a:bodyPr>
          <a:lstStyle/>
          <a:p>
            <a:pPr marL="274320" indent="-274320" algn="just">
              <a:spcBef>
                <a:spcPts val="580"/>
              </a:spcBef>
              <a:buFont typeface="Wingdings" pitchFamily="2" charset="2"/>
              <a:buChar char="Ø"/>
              <a:defRPr/>
            </a:pPr>
            <a:r>
              <a:rPr lang="en-US" sz="2400" b="1" dirty="0">
                <a:latin typeface="Times New Roman" pitchFamily="18" charset="0"/>
              </a:rPr>
              <a:t>Parabolic Reflector </a:t>
            </a:r>
            <a:r>
              <a:rPr lang="en-US" sz="2400" b="1" dirty="0" smtClean="0">
                <a:latin typeface="Times New Roman" pitchFamily="18" charset="0"/>
              </a:rPr>
              <a:t>Antenna</a:t>
            </a:r>
          </a:p>
          <a:p>
            <a:pPr marL="674370" lvl="1" indent="-274320" algn="just">
              <a:spcBef>
                <a:spcPts val="380"/>
              </a:spcBef>
              <a:buFont typeface="Wingdings" pitchFamily="2" charset="2"/>
              <a:buChar char="Ø"/>
              <a:defRPr/>
            </a:pPr>
            <a:r>
              <a:rPr lang="en-US" sz="2200" dirty="0" smtClean="0">
                <a:latin typeface="Times New Roman" pitchFamily="18" charset="0"/>
                <a:cs typeface="Times New Roman" pitchFamily="18" charset="0"/>
              </a:rPr>
              <a:t>Used </a:t>
            </a:r>
            <a:r>
              <a:rPr lang="en-US" sz="2200" dirty="0">
                <a:latin typeface="Times New Roman" pitchFamily="18" charset="0"/>
                <a:cs typeface="Times New Roman" pitchFamily="18" charset="0"/>
              </a:rPr>
              <a:t>in terrestrial microwave and satellite applications.</a:t>
            </a:r>
          </a:p>
          <a:p>
            <a:pPr marL="674370" lvl="1" indent="-274320" algn="just">
              <a:spcBef>
                <a:spcPts val="380"/>
              </a:spcBef>
              <a:buFont typeface="Wingdings" pitchFamily="2" charset="2"/>
              <a:buChar char="Ø"/>
              <a:defRPr/>
            </a:pPr>
            <a:r>
              <a:rPr lang="en-US" sz="2200" dirty="0">
                <a:latin typeface="Times New Roman" pitchFamily="18" charset="0"/>
                <a:cs typeface="Times New Roman" pitchFamily="18" charset="0"/>
              </a:rPr>
              <a:t>A parabola is the locus of all points equidistant from a fixed line and a fixed </a:t>
            </a:r>
            <a:r>
              <a:rPr lang="en-US" sz="2200" dirty="0" smtClean="0">
                <a:latin typeface="Times New Roman" pitchFamily="18" charset="0"/>
                <a:cs typeface="Times New Roman" pitchFamily="18" charset="0"/>
              </a:rPr>
              <a:t>point not </a:t>
            </a:r>
            <a:r>
              <a:rPr lang="en-US" sz="2200" dirty="0">
                <a:latin typeface="Times New Roman" pitchFamily="18" charset="0"/>
                <a:cs typeface="Times New Roman" pitchFamily="18" charset="0"/>
              </a:rPr>
              <a:t>on the line. </a:t>
            </a:r>
            <a:endParaRPr lang="en-US" sz="2200" dirty="0" smtClean="0">
              <a:latin typeface="Times New Roman" pitchFamily="18" charset="0"/>
              <a:cs typeface="Times New Roman" pitchFamily="18" charset="0"/>
            </a:endParaRPr>
          </a:p>
          <a:p>
            <a:pPr marL="674370" lvl="1" indent="-274320" algn="just">
              <a:spcBef>
                <a:spcPts val="380"/>
              </a:spcBef>
              <a:buFont typeface="Wingdings" pitchFamily="2" charset="2"/>
              <a:buChar char="Ø"/>
              <a:defRPr/>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fixed point is called the focus and the fixed line is called </a:t>
            </a:r>
            <a:r>
              <a:rPr lang="en-US" sz="2200" dirty="0" smtClean="0">
                <a:latin typeface="Times New Roman" pitchFamily="18" charset="0"/>
                <a:cs typeface="Times New Roman" pitchFamily="18" charset="0"/>
              </a:rPr>
              <a:t>the </a:t>
            </a:r>
            <a:r>
              <a:rPr lang="en-US" sz="2200" dirty="0" err="1" smtClean="0">
                <a:latin typeface="Times New Roman" pitchFamily="18" charset="0"/>
                <a:cs typeface="Times New Roman" pitchFamily="18" charset="0"/>
              </a:rPr>
              <a:t>directrix</a:t>
            </a:r>
            <a:r>
              <a:rPr lang="en-US" sz="2200" dirty="0" smtClean="0">
                <a:latin typeface="Times New Roman" pitchFamily="18" charset="0"/>
                <a:cs typeface="Times New Roman" pitchFamily="18" charset="0"/>
              </a:rPr>
              <a:t>. </a:t>
            </a:r>
          </a:p>
          <a:p>
            <a:pPr marL="674370" lvl="1" indent="-274320" algn="just">
              <a:spcBef>
                <a:spcPts val="380"/>
              </a:spcBef>
              <a:buFont typeface="Wingdings" pitchFamily="2" charset="2"/>
              <a:buChar char="Ø"/>
              <a:defRPr/>
            </a:pPr>
            <a:r>
              <a:rPr lang="en-US" sz="2200" dirty="0" smtClean="0">
                <a:latin typeface="Times New Roman" pitchFamily="18" charset="0"/>
                <a:cs typeface="Times New Roman" pitchFamily="18" charset="0"/>
              </a:rPr>
              <a:t>If </a:t>
            </a:r>
            <a:r>
              <a:rPr lang="en-US" sz="2200" dirty="0">
                <a:latin typeface="Times New Roman" pitchFamily="18" charset="0"/>
                <a:cs typeface="Times New Roman" pitchFamily="18" charset="0"/>
              </a:rPr>
              <a:t>a parabola is revolved about its axis, the surface </a:t>
            </a:r>
            <a:r>
              <a:rPr lang="en-US" sz="2200" dirty="0" smtClean="0">
                <a:latin typeface="Times New Roman" pitchFamily="18" charset="0"/>
                <a:cs typeface="Times New Roman" pitchFamily="18" charset="0"/>
              </a:rPr>
              <a:t>generated is </a:t>
            </a:r>
            <a:r>
              <a:rPr lang="en-US" sz="2200" dirty="0">
                <a:latin typeface="Times New Roman" pitchFamily="18" charset="0"/>
                <a:cs typeface="Times New Roman" pitchFamily="18" charset="0"/>
              </a:rPr>
              <a:t>called a </a:t>
            </a:r>
            <a:r>
              <a:rPr lang="en-US" sz="2200" dirty="0" err="1">
                <a:latin typeface="Times New Roman" pitchFamily="18" charset="0"/>
                <a:cs typeface="Times New Roman" pitchFamily="18" charset="0"/>
              </a:rPr>
              <a:t>paraboloid</a:t>
            </a:r>
            <a:r>
              <a:rPr lang="en-US" sz="2200" dirty="0" smtClean="0">
                <a:latin typeface="Times New Roman" pitchFamily="18" charset="0"/>
                <a:cs typeface="Times New Roman" pitchFamily="18" charset="0"/>
              </a:rPr>
              <a:t>.</a:t>
            </a:r>
          </a:p>
          <a:p>
            <a:pPr marL="674370" lvl="1" indent="-274320" algn="just">
              <a:spcBef>
                <a:spcPts val="380"/>
              </a:spcBef>
              <a:buFont typeface="Wingdings" pitchFamily="2" charset="2"/>
              <a:buChar char="Ø"/>
              <a:defRPr/>
            </a:pPr>
            <a:r>
              <a:rPr lang="en-US" sz="2200" dirty="0">
                <a:latin typeface="Times New Roman" pitchFamily="18" charset="0"/>
                <a:cs typeface="Times New Roman" pitchFamily="18" charset="0"/>
              </a:rPr>
              <a:t>If a source of electromagnetic energy is placed at the focus of the </a:t>
            </a:r>
            <a:r>
              <a:rPr lang="en-US" sz="2200" dirty="0" err="1">
                <a:latin typeface="Times New Roman" pitchFamily="18" charset="0"/>
                <a:cs typeface="Times New Roman" pitchFamily="18" charset="0"/>
              </a:rPr>
              <a:t>paraboloid</a:t>
            </a:r>
            <a:r>
              <a:rPr lang="en-US" sz="2200" dirty="0">
                <a:latin typeface="Times New Roman" pitchFamily="18" charset="0"/>
                <a:cs typeface="Times New Roman" pitchFamily="18" charset="0"/>
              </a:rPr>
              <a:t>, and if the </a:t>
            </a:r>
            <a:r>
              <a:rPr lang="en-US" sz="2200" dirty="0" err="1">
                <a:latin typeface="Times New Roman" pitchFamily="18" charset="0"/>
                <a:cs typeface="Times New Roman" pitchFamily="18" charset="0"/>
              </a:rPr>
              <a:t>paraboloid</a:t>
            </a:r>
            <a:r>
              <a:rPr lang="en-US" sz="2200" dirty="0">
                <a:latin typeface="Times New Roman" pitchFamily="18" charset="0"/>
                <a:cs typeface="Times New Roman" pitchFamily="18" charset="0"/>
              </a:rPr>
              <a:t> is a reflecting surface, then the wave will bounce back in lines parallel to the axis of the </a:t>
            </a:r>
            <a:r>
              <a:rPr lang="en-US" sz="2200" dirty="0" err="1" smtClean="0">
                <a:latin typeface="Times New Roman" pitchFamily="18" charset="0"/>
                <a:cs typeface="Times New Roman" pitchFamily="18" charset="0"/>
              </a:rPr>
              <a:t>paraboloid</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674370" lvl="1" indent="-274320" algn="just">
              <a:spcBef>
                <a:spcPts val="380"/>
              </a:spcBef>
              <a:buFont typeface="Wingdings" pitchFamily="2" charset="2"/>
              <a:buChar char="Ø"/>
              <a:defRPr/>
            </a:pPr>
            <a:endParaRPr lang="en-US" sz="2200" dirty="0" smtClean="0">
              <a:latin typeface="Times New Roman" pitchFamily="18" charset="0"/>
              <a:cs typeface="Times New Roman" pitchFamily="18" charset="0"/>
            </a:endParaRPr>
          </a:p>
        </p:txBody>
      </p:sp>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07" y="460700"/>
            <a:ext cx="297941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3874618"/>
            <a:ext cx="2411760" cy="2983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90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fade">
                                      <p:cBhvr>
                                        <p:cTn id="12" dur="5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fade">
                                      <p:cBhvr>
                                        <p:cTn id="17" dur="500"/>
                                        <p:tgtEl>
                                          <p:spTgt spid="20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fade">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fade">
                                      <p:cBhvr>
                                        <p:cTn id="27"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5496" y="116632"/>
            <a:ext cx="6447501" cy="648072"/>
          </a:xfrm>
        </p:spPr>
        <p:txBody>
          <a:bodyPr>
            <a:normAutofit/>
          </a:bodyPr>
          <a:lstStyle/>
          <a:p>
            <a:r>
              <a:rPr lang="en-US" sz="3200" dirty="0" smtClean="0"/>
              <a:t>Antenna Field Types</a:t>
            </a:r>
          </a:p>
        </p:txBody>
      </p:sp>
      <p:sp>
        <p:nvSpPr>
          <p:cNvPr id="22531" name="Content Placeholder 2"/>
          <p:cNvSpPr>
            <a:spLocks noGrp="1"/>
          </p:cNvSpPr>
          <p:nvPr>
            <p:ph idx="1"/>
          </p:nvPr>
        </p:nvSpPr>
        <p:spPr>
          <a:xfrm>
            <a:off x="35496" y="764704"/>
            <a:ext cx="5544616" cy="4468813"/>
          </a:xfrm>
        </p:spPr>
        <p:txBody>
          <a:bodyPr>
            <a:noAutofit/>
          </a:bodyPr>
          <a:lstStyle/>
          <a:p>
            <a:pPr algn="just"/>
            <a:r>
              <a:rPr lang="en-US" sz="3200" b="1" dirty="0" smtClean="0">
                <a:latin typeface="Times New Roman" pitchFamily="18" charset="0"/>
                <a:cs typeface="Times New Roman" pitchFamily="18" charset="0"/>
              </a:rPr>
              <a:t>The fields surrounding an antenna are divided into 3 principle regions:</a:t>
            </a:r>
          </a:p>
          <a:p>
            <a:pPr marL="971550" lvl="1" indent="-514350">
              <a:buFont typeface="+mj-lt"/>
              <a:buAutoNum type="arabicPeriod"/>
            </a:pPr>
            <a:r>
              <a:rPr lang="en-US" sz="3200" dirty="0" smtClean="0">
                <a:latin typeface="Times New Roman" pitchFamily="18" charset="0"/>
                <a:cs typeface="Times New Roman" pitchFamily="18" charset="0"/>
              </a:rPr>
              <a:t>Reactive Near Field</a:t>
            </a:r>
          </a:p>
          <a:p>
            <a:pPr marL="971550" lvl="1" indent="-514350">
              <a:buFont typeface="+mj-lt"/>
              <a:buAutoNum type="arabicPeriod"/>
            </a:pPr>
            <a:r>
              <a:rPr lang="en-US" sz="3200" dirty="0" smtClean="0">
                <a:latin typeface="Times New Roman" pitchFamily="18" charset="0"/>
                <a:cs typeface="Times New Roman" pitchFamily="18" charset="0"/>
              </a:rPr>
              <a:t>Radiating Near Field or Fresnel Region</a:t>
            </a:r>
          </a:p>
          <a:p>
            <a:pPr marL="971550" lvl="1" indent="-514350">
              <a:buFont typeface="+mj-lt"/>
              <a:buAutoNum type="arabicPeriod"/>
            </a:pPr>
            <a:r>
              <a:rPr lang="en-US" sz="3200" dirty="0" smtClean="0">
                <a:latin typeface="Times New Roman" pitchFamily="18" charset="0"/>
                <a:cs typeface="Times New Roman" pitchFamily="18" charset="0"/>
              </a:rPr>
              <a:t>Far Field or </a:t>
            </a:r>
            <a:r>
              <a:rPr lang="en-US" sz="3200" dirty="0" err="1" smtClean="0">
                <a:latin typeface="Times New Roman" pitchFamily="18" charset="0"/>
                <a:cs typeface="Times New Roman" pitchFamily="18" charset="0"/>
              </a:rPr>
              <a:t>Fraunhofer</a:t>
            </a:r>
            <a:r>
              <a:rPr lang="en-US" sz="3200" dirty="0" smtClean="0">
                <a:latin typeface="Times New Roman" pitchFamily="18" charset="0"/>
                <a:cs typeface="Times New Roman" pitchFamily="18" charset="0"/>
              </a:rPr>
              <a:t> Region</a:t>
            </a:r>
          </a:p>
        </p:txBody>
      </p:sp>
      <p:pic>
        <p:nvPicPr>
          <p:cNvPr id="3" name="Picture 2"/>
          <p:cNvPicPr>
            <a:picLocks noChangeAspect="1"/>
          </p:cNvPicPr>
          <p:nvPr/>
        </p:nvPicPr>
        <p:blipFill>
          <a:blip r:embed="rId3"/>
          <a:stretch>
            <a:fillRect/>
          </a:stretch>
        </p:blipFill>
        <p:spPr>
          <a:xfrm>
            <a:off x="5580112" y="1052735"/>
            <a:ext cx="3570034" cy="482885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9954</TotalTime>
  <Words>2609</Words>
  <Application>Microsoft Office PowerPoint</Application>
  <PresentationFormat>On-screen Show (4:3)</PresentationFormat>
  <Paragraphs>315</Paragraphs>
  <Slides>40</Slides>
  <Notes>32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0" baseType="lpstr">
      <vt:lpstr>Arial</vt:lpstr>
      <vt:lpstr>Symbol</vt:lpstr>
      <vt:lpstr>Tahoma</vt:lpstr>
      <vt:lpstr>Times New Roman</vt:lpstr>
      <vt:lpstr>Trebuchet MS</vt:lpstr>
      <vt:lpstr>Wingdings</vt:lpstr>
      <vt:lpstr>Wingdings 3</vt:lpstr>
      <vt:lpstr>Facet</vt:lpstr>
      <vt:lpstr>1_Facet</vt:lpstr>
      <vt:lpstr>Equation</vt:lpstr>
      <vt:lpstr>Antennas and Propagation Model </vt:lpstr>
      <vt:lpstr>Introduction</vt:lpstr>
      <vt:lpstr>Radiation Pattern</vt:lpstr>
      <vt:lpstr>Radiation Pattern Parameter:</vt:lpstr>
      <vt:lpstr>Types of Antennas</vt:lpstr>
      <vt:lpstr>PowerPoint Presentation</vt:lpstr>
      <vt:lpstr>PowerPoint Presentation</vt:lpstr>
      <vt:lpstr>PowerPoint Presentation</vt:lpstr>
      <vt:lpstr>Antenna Field Types</vt:lpstr>
      <vt:lpstr>PowerPoint Presentation</vt:lpstr>
      <vt:lpstr>PowerPoint Presentation</vt:lpstr>
      <vt:lpstr>PowerPoint Presentation</vt:lpstr>
      <vt:lpstr>Antenna Field Regions</vt:lpstr>
      <vt:lpstr>Example – 1.1</vt:lpstr>
      <vt:lpstr>Example – 1.1 cont.. </vt:lpstr>
      <vt:lpstr>Examples </vt:lpstr>
      <vt:lpstr>Antenna Gain </vt:lpstr>
      <vt:lpstr>Effective Area of Antenna</vt:lpstr>
      <vt:lpstr>Effective Area and G for Different Types of Antennas</vt:lpstr>
      <vt:lpstr>Example –2</vt:lpstr>
      <vt:lpstr>Propagation Modes</vt:lpstr>
      <vt:lpstr>Ground Wave Propagation</vt:lpstr>
      <vt:lpstr>Sky Wave Propagation</vt:lpstr>
      <vt:lpstr>Line-of-Sight Propagation</vt:lpstr>
      <vt:lpstr>LOS calculations</vt:lpstr>
      <vt:lpstr>LOS calculations (2)</vt:lpstr>
      <vt:lpstr>Example (1)</vt:lpstr>
      <vt:lpstr>Example (2)</vt:lpstr>
      <vt:lpstr>Problems</vt:lpstr>
      <vt:lpstr>LOS Wireless Transmission Impairments</vt:lpstr>
      <vt:lpstr>Free Space Loss</vt:lpstr>
      <vt:lpstr>Friis Free Space Equation </vt:lpstr>
      <vt:lpstr>Free Space Loss</vt:lpstr>
      <vt:lpstr>Free Space Loss</vt:lpstr>
      <vt:lpstr>PowerPoint Presentation</vt:lpstr>
      <vt:lpstr>PowerPoint Presentation</vt:lpstr>
      <vt:lpstr>Free Space Loss</vt:lpstr>
      <vt:lpstr>Free Space Loss</vt:lpstr>
      <vt:lpstr>Examples</vt:lpstr>
      <vt:lpstr>Example-3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and Networks</dc:title>
  <dc:creator>Thomas Fronckowiak Jr.</dc:creator>
  <cp:lastModifiedBy>Microsoft account</cp:lastModifiedBy>
  <cp:revision>326</cp:revision>
  <dcterms:created xsi:type="dcterms:W3CDTF">1999-06-26T21:48:38Z</dcterms:created>
  <dcterms:modified xsi:type="dcterms:W3CDTF">2022-08-20T04:37:10Z</dcterms:modified>
</cp:coreProperties>
</file>