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64" r:id="rId1"/>
  </p:sldMasterIdLst>
  <p:notesMasterIdLst>
    <p:notesMasterId r:id="rId21"/>
  </p:notesMasterIdLst>
  <p:handoutMasterIdLst>
    <p:handoutMasterId r:id="rId22"/>
  </p:handoutMasterIdLst>
  <p:sldIdLst>
    <p:sldId id="256" r:id="rId2"/>
    <p:sldId id="394" r:id="rId3"/>
    <p:sldId id="395" r:id="rId4"/>
    <p:sldId id="411" r:id="rId5"/>
    <p:sldId id="412" r:id="rId6"/>
    <p:sldId id="413" r:id="rId7"/>
    <p:sldId id="396" r:id="rId8"/>
    <p:sldId id="397" r:id="rId9"/>
    <p:sldId id="398" r:id="rId10"/>
    <p:sldId id="399" r:id="rId11"/>
    <p:sldId id="400" r:id="rId12"/>
    <p:sldId id="402" r:id="rId13"/>
    <p:sldId id="405" r:id="rId14"/>
    <p:sldId id="407" r:id="rId15"/>
    <p:sldId id="409" r:id="rId16"/>
    <p:sldId id="414" r:id="rId17"/>
    <p:sldId id="406" r:id="rId18"/>
    <p:sldId id="408" r:id="rId19"/>
    <p:sldId id="410" r:id="rId2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996BA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2777" autoAdjust="0"/>
  </p:normalViewPr>
  <p:slideViewPr>
    <p:cSldViewPr>
      <p:cViewPr varScale="1">
        <p:scale>
          <a:sx n="61" d="100"/>
          <a:sy n="61" d="100"/>
        </p:scale>
        <p:origin x="-75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4" d="100"/>
          <a:sy n="44" d="100"/>
        </p:scale>
        <p:origin x="-1502" y="-6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US"/>
              <a:t>ACS/antennas and propagation</a:t>
            </a:r>
          </a:p>
        </p:txBody>
      </p:sp>
      <p:sp>
        <p:nvSpPr>
          <p:cNvPr id="2457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457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US"/>
              <a:t>by Ya Bao   http://eent3.sbu.ac.uk/staff/baoyb/acs</a:t>
            </a:r>
          </a:p>
        </p:txBody>
      </p:sp>
      <p:sp>
        <p:nvSpPr>
          <p:cNvPr id="2457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A337732-954F-4D8C-B797-BD2AE2797B0D}" type="slidenum">
              <a:rPr lang="en-US"/>
              <a:pPr>
                <a:defRPr/>
              </a:pPr>
              <a:t>‹#›</a:t>
            </a:fld>
            <a:endParaRPr lang="en-US"/>
          </a:p>
        </p:txBody>
      </p:sp>
    </p:spTree>
    <p:extLst>
      <p:ext uri="{BB962C8B-B14F-4D97-AF65-F5344CB8AC3E}">
        <p14:creationId xmlns:p14="http://schemas.microsoft.com/office/powerpoint/2010/main" val="9587973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01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US"/>
              <a:t>ACS/antennas and propagation</a:t>
            </a:r>
          </a:p>
        </p:txBody>
      </p:sp>
      <p:sp>
        <p:nvSpPr>
          <p:cNvPr id="22016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7348" name="Rectangle 4"/>
          <p:cNvSpPr>
            <a:spLocks noGrp="1" noRot="1" noChangeAspect="1" noChangeArrowheads="1" noTextEdit="1"/>
          </p:cNvSpPr>
          <p:nvPr>
            <p:ph type="sldImg" idx="2"/>
          </p:nvPr>
        </p:nvSpPr>
        <p:spPr bwMode="auto">
          <a:xfrm>
            <a:off x="762000" y="685800"/>
            <a:ext cx="4648200" cy="2057400"/>
          </a:xfrm>
          <a:prstGeom prst="rect">
            <a:avLst/>
          </a:prstGeom>
          <a:noFill/>
          <a:ln w="9525">
            <a:solidFill>
              <a:srgbClr val="000000"/>
            </a:solidFill>
            <a:miter lim="800000"/>
            <a:headEnd/>
            <a:tailEnd/>
          </a:ln>
        </p:spPr>
      </p:sp>
      <p:sp>
        <p:nvSpPr>
          <p:cNvPr id="220165" name="Rectangle 5"/>
          <p:cNvSpPr>
            <a:spLocks noGrp="1" noChangeArrowheads="1"/>
          </p:cNvSpPr>
          <p:nvPr>
            <p:ph type="body" sz="quarter" idx="3"/>
          </p:nvPr>
        </p:nvSpPr>
        <p:spPr bwMode="auto">
          <a:xfrm>
            <a:off x="228600" y="2971800"/>
            <a:ext cx="6324600" cy="5486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20166" name="Rectangle 6"/>
          <p:cNvSpPr>
            <a:spLocks noGrp="1" noChangeArrowheads="1"/>
          </p:cNvSpPr>
          <p:nvPr>
            <p:ph type="ftr" sz="quarter" idx="4"/>
          </p:nvPr>
        </p:nvSpPr>
        <p:spPr bwMode="auto">
          <a:xfrm>
            <a:off x="0" y="8686800"/>
            <a:ext cx="4876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US"/>
              <a:t>by Ya Bao   http://eent3.sbu.ac.uk/staff/baoyb/acs</a:t>
            </a:r>
          </a:p>
        </p:txBody>
      </p:sp>
      <p:sp>
        <p:nvSpPr>
          <p:cNvPr id="220167" name="Rectangle 7"/>
          <p:cNvSpPr>
            <a:spLocks noGrp="1" noChangeArrowheads="1"/>
          </p:cNvSpPr>
          <p:nvPr>
            <p:ph type="sldNum" sz="quarter" idx="5"/>
          </p:nvPr>
        </p:nvSpPr>
        <p:spPr bwMode="auto">
          <a:xfrm>
            <a:off x="5181600" y="8686800"/>
            <a:ext cx="1676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FB73A5C-C929-4B73-9CA0-89EA870CA45A}" type="slidenum">
              <a:rPr lang="en-US"/>
              <a:pPr>
                <a:defRPr/>
              </a:pPr>
              <a:t>‹#›</a:t>
            </a:fld>
            <a:endParaRPr lang="en-US"/>
          </a:p>
        </p:txBody>
      </p:sp>
    </p:spTree>
    <p:extLst>
      <p:ext uri="{BB962C8B-B14F-4D97-AF65-F5344CB8AC3E}">
        <p14:creationId xmlns:p14="http://schemas.microsoft.com/office/powerpoint/2010/main" val="2844593201"/>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4500" y="685800"/>
            <a:ext cx="2743200" cy="20574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ACS/antennas and propagation</a:t>
            </a:r>
            <a:endParaRPr lang="en-US"/>
          </a:p>
        </p:txBody>
      </p:sp>
      <p:sp>
        <p:nvSpPr>
          <p:cNvPr id="5" name="Footer Placeholder 4"/>
          <p:cNvSpPr>
            <a:spLocks noGrp="1"/>
          </p:cNvSpPr>
          <p:nvPr>
            <p:ph type="ftr" sz="quarter" idx="11"/>
          </p:nvPr>
        </p:nvSpPr>
        <p:spPr/>
        <p:txBody>
          <a:bodyPr/>
          <a:lstStyle/>
          <a:p>
            <a:pPr>
              <a:defRPr/>
            </a:pPr>
            <a:r>
              <a:rPr lang="en-US" smtClean="0"/>
              <a:t>by Ya Bao   http://eent3.sbu.ac.uk/staff/baoyb/acs</a:t>
            </a:r>
            <a:endParaRPr lang="en-US"/>
          </a:p>
        </p:txBody>
      </p:sp>
      <p:sp>
        <p:nvSpPr>
          <p:cNvPr id="6" name="Slide Number Placeholder 5"/>
          <p:cNvSpPr>
            <a:spLocks noGrp="1"/>
          </p:cNvSpPr>
          <p:nvPr>
            <p:ph type="sldNum" sz="quarter" idx="12"/>
          </p:nvPr>
        </p:nvSpPr>
        <p:spPr/>
        <p:txBody>
          <a:bodyPr/>
          <a:lstStyle/>
          <a:p>
            <a:pPr>
              <a:defRPr/>
            </a:pPr>
            <a:fld id="{CFB73A5C-C929-4B73-9CA0-89EA870CA45A}" type="slidenum">
              <a:rPr lang="en-US" smtClean="0"/>
              <a:pPr>
                <a:defRPr/>
              </a:pPr>
              <a:t>3</a:t>
            </a:fld>
            <a:endParaRPr lang="en-US"/>
          </a:p>
        </p:txBody>
      </p:sp>
    </p:spTree>
    <p:extLst>
      <p:ext uri="{BB962C8B-B14F-4D97-AF65-F5344CB8AC3E}">
        <p14:creationId xmlns:p14="http://schemas.microsoft.com/office/powerpoint/2010/main" val="4285660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4500" y="685800"/>
            <a:ext cx="2743200" cy="20574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Header Placeholder 3"/>
          <p:cNvSpPr>
            <a:spLocks noGrp="1"/>
          </p:cNvSpPr>
          <p:nvPr>
            <p:ph type="hdr" sz="quarter" idx="10"/>
          </p:nvPr>
        </p:nvSpPr>
        <p:spPr/>
        <p:txBody>
          <a:bodyPr/>
          <a:lstStyle/>
          <a:p>
            <a:pPr>
              <a:defRPr/>
            </a:pPr>
            <a:r>
              <a:rPr lang="en-US" smtClean="0"/>
              <a:t>ACS/antennas and propagation</a:t>
            </a:r>
            <a:endParaRPr lang="en-US"/>
          </a:p>
        </p:txBody>
      </p:sp>
      <p:sp>
        <p:nvSpPr>
          <p:cNvPr id="5" name="Footer Placeholder 4"/>
          <p:cNvSpPr>
            <a:spLocks noGrp="1"/>
          </p:cNvSpPr>
          <p:nvPr>
            <p:ph type="ftr" sz="quarter" idx="11"/>
          </p:nvPr>
        </p:nvSpPr>
        <p:spPr/>
        <p:txBody>
          <a:bodyPr/>
          <a:lstStyle/>
          <a:p>
            <a:pPr>
              <a:defRPr/>
            </a:pPr>
            <a:r>
              <a:rPr lang="en-US" smtClean="0"/>
              <a:t>by Ya Bao   http://eent3.sbu.ac.uk/staff/baoyb/acs</a:t>
            </a:r>
            <a:endParaRPr lang="en-US"/>
          </a:p>
        </p:txBody>
      </p:sp>
      <p:sp>
        <p:nvSpPr>
          <p:cNvPr id="6" name="Slide Number Placeholder 5"/>
          <p:cNvSpPr>
            <a:spLocks noGrp="1"/>
          </p:cNvSpPr>
          <p:nvPr>
            <p:ph type="sldNum" sz="quarter" idx="12"/>
          </p:nvPr>
        </p:nvSpPr>
        <p:spPr/>
        <p:txBody>
          <a:bodyPr/>
          <a:lstStyle/>
          <a:p>
            <a:pPr>
              <a:defRPr/>
            </a:pPr>
            <a:fld id="{CFB73A5C-C929-4B73-9CA0-89EA870CA45A}" type="slidenum">
              <a:rPr lang="en-US" smtClean="0"/>
              <a:pPr>
                <a:defRPr/>
              </a:pPr>
              <a:t>13</a:t>
            </a:fld>
            <a:endParaRPr lang="en-US"/>
          </a:p>
        </p:txBody>
      </p:sp>
    </p:spTree>
    <p:extLst>
      <p:ext uri="{BB962C8B-B14F-4D97-AF65-F5344CB8AC3E}">
        <p14:creationId xmlns:p14="http://schemas.microsoft.com/office/powerpoint/2010/main" val="4285660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4500" y="685800"/>
            <a:ext cx="2743200" cy="20574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Header Placeholder 3"/>
          <p:cNvSpPr>
            <a:spLocks noGrp="1"/>
          </p:cNvSpPr>
          <p:nvPr>
            <p:ph type="hdr" sz="quarter" idx="10"/>
          </p:nvPr>
        </p:nvSpPr>
        <p:spPr/>
        <p:txBody>
          <a:bodyPr/>
          <a:lstStyle/>
          <a:p>
            <a:pPr>
              <a:defRPr/>
            </a:pPr>
            <a:r>
              <a:rPr lang="en-US" smtClean="0"/>
              <a:t>ACS/antennas and propagation</a:t>
            </a:r>
            <a:endParaRPr lang="en-US"/>
          </a:p>
        </p:txBody>
      </p:sp>
      <p:sp>
        <p:nvSpPr>
          <p:cNvPr id="5" name="Footer Placeholder 4"/>
          <p:cNvSpPr>
            <a:spLocks noGrp="1"/>
          </p:cNvSpPr>
          <p:nvPr>
            <p:ph type="ftr" sz="quarter" idx="11"/>
          </p:nvPr>
        </p:nvSpPr>
        <p:spPr/>
        <p:txBody>
          <a:bodyPr/>
          <a:lstStyle/>
          <a:p>
            <a:pPr>
              <a:defRPr/>
            </a:pPr>
            <a:r>
              <a:rPr lang="en-US" smtClean="0"/>
              <a:t>by Ya Bao   http://eent3.sbu.ac.uk/staff/baoyb/acs</a:t>
            </a:r>
            <a:endParaRPr lang="en-US"/>
          </a:p>
        </p:txBody>
      </p:sp>
      <p:sp>
        <p:nvSpPr>
          <p:cNvPr id="6" name="Slide Number Placeholder 5"/>
          <p:cNvSpPr>
            <a:spLocks noGrp="1"/>
          </p:cNvSpPr>
          <p:nvPr>
            <p:ph type="sldNum" sz="quarter" idx="12"/>
          </p:nvPr>
        </p:nvSpPr>
        <p:spPr/>
        <p:txBody>
          <a:bodyPr/>
          <a:lstStyle/>
          <a:p>
            <a:pPr>
              <a:defRPr/>
            </a:pPr>
            <a:fld id="{CFB73A5C-C929-4B73-9CA0-89EA870CA45A}" type="slidenum">
              <a:rPr lang="en-US" smtClean="0"/>
              <a:pPr>
                <a:defRPr/>
              </a:pPr>
              <a:t>14</a:t>
            </a:fld>
            <a:endParaRPr lang="en-US"/>
          </a:p>
        </p:txBody>
      </p:sp>
    </p:spTree>
    <p:extLst>
      <p:ext uri="{BB962C8B-B14F-4D97-AF65-F5344CB8AC3E}">
        <p14:creationId xmlns:p14="http://schemas.microsoft.com/office/powerpoint/2010/main" val="4285660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4500" y="685800"/>
            <a:ext cx="2743200" cy="20574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Header Placeholder 3"/>
          <p:cNvSpPr>
            <a:spLocks noGrp="1"/>
          </p:cNvSpPr>
          <p:nvPr>
            <p:ph type="hdr" sz="quarter" idx="10"/>
          </p:nvPr>
        </p:nvSpPr>
        <p:spPr/>
        <p:txBody>
          <a:bodyPr/>
          <a:lstStyle/>
          <a:p>
            <a:pPr>
              <a:defRPr/>
            </a:pPr>
            <a:r>
              <a:rPr lang="en-US" smtClean="0"/>
              <a:t>ACS/antennas and propagation</a:t>
            </a:r>
            <a:endParaRPr lang="en-US"/>
          </a:p>
        </p:txBody>
      </p:sp>
      <p:sp>
        <p:nvSpPr>
          <p:cNvPr id="5" name="Footer Placeholder 4"/>
          <p:cNvSpPr>
            <a:spLocks noGrp="1"/>
          </p:cNvSpPr>
          <p:nvPr>
            <p:ph type="ftr" sz="quarter" idx="11"/>
          </p:nvPr>
        </p:nvSpPr>
        <p:spPr/>
        <p:txBody>
          <a:bodyPr/>
          <a:lstStyle/>
          <a:p>
            <a:pPr>
              <a:defRPr/>
            </a:pPr>
            <a:r>
              <a:rPr lang="en-US" smtClean="0"/>
              <a:t>by Ya Bao   http://eent3.sbu.ac.uk/staff/baoyb/acs</a:t>
            </a:r>
            <a:endParaRPr lang="en-US"/>
          </a:p>
        </p:txBody>
      </p:sp>
      <p:sp>
        <p:nvSpPr>
          <p:cNvPr id="6" name="Slide Number Placeholder 5"/>
          <p:cNvSpPr>
            <a:spLocks noGrp="1"/>
          </p:cNvSpPr>
          <p:nvPr>
            <p:ph type="sldNum" sz="quarter" idx="12"/>
          </p:nvPr>
        </p:nvSpPr>
        <p:spPr/>
        <p:txBody>
          <a:bodyPr/>
          <a:lstStyle/>
          <a:p>
            <a:pPr>
              <a:defRPr/>
            </a:pPr>
            <a:fld id="{CFB73A5C-C929-4B73-9CA0-89EA870CA45A}" type="slidenum">
              <a:rPr lang="en-US" smtClean="0"/>
              <a:pPr>
                <a:defRPr/>
              </a:pPr>
              <a:t>15</a:t>
            </a:fld>
            <a:endParaRPr lang="en-US"/>
          </a:p>
        </p:txBody>
      </p:sp>
    </p:spTree>
    <p:extLst>
      <p:ext uri="{BB962C8B-B14F-4D97-AF65-F5344CB8AC3E}">
        <p14:creationId xmlns:p14="http://schemas.microsoft.com/office/powerpoint/2010/main" val="4285660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4500" y="685800"/>
            <a:ext cx="2743200" cy="20574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pitchFamily="18" charset="0"/>
                <a:ea typeface="+mn-ea"/>
                <a:cs typeface="+mn-cs"/>
              </a:rPr>
              <a:t>Example: </a:t>
            </a:r>
          </a:p>
          <a:p>
            <a:r>
              <a:rPr lang="en-US" sz="1200" b="0" i="0" u="none" strike="noStrike" kern="1200" baseline="0" dirty="0" smtClean="0">
                <a:solidFill>
                  <a:schemeClr val="tx1"/>
                </a:solidFill>
                <a:latin typeface="Times New Roman" pitchFamily="18" charset="0"/>
                <a:ea typeface="+mn-ea"/>
                <a:cs typeface="+mn-cs"/>
              </a:rPr>
              <a:t>If an obstacle is 10km away from a TX antenna and 2km away from RX antenna, find (a) the 1</a:t>
            </a:r>
            <a:r>
              <a:rPr lang="en-US" sz="1200" b="0" i="1" u="none" strike="noStrike" kern="1200" baseline="0" dirty="0" smtClean="0">
                <a:solidFill>
                  <a:schemeClr val="tx1"/>
                </a:solidFill>
                <a:latin typeface="Times New Roman" pitchFamily="18" charset="0"/>
                <a:ea typeface="+mn-ea"/>
                <a:cs typeface="+mn-cs"/>
              </a:rPr>
              <a:t>st </a:t>
            </a:r>
            <a:r>
              <a:rPr lang="en-US" sz="1200" b="0" i="0" u="none" strike="noStrike" kern="1200" baseline="0" dirty="0" smtClean="0">
                <a:solidFill>
                  <a:schemeClr val="tx1"/>
                </a:solidFill>
                <a:latin typeface="Times New Roman" pitchFamily="18" charset="0"/>
                <a:ea typeface="+mn-ea"/>
                <a:cs typeface="+mn-cs"/>
              </a:rPr>
              <a:t>Fresnel </a:t>
            </a:r>
            <a:r>
              <a:rPr lang="en-US" sz="1200" b="0" i="0" u="none" strike="noStrike" kern="1200" baseline="0" smtClean="0">
                <a:solidFill>
                  <a:schemeClr val="tx1"/>
                </a:solidFill>
                <a:latin typeface="Times New Roman" pitchFamily="18" charset="0"/>
                <a:ea typeface="+mn-ea"/>
                <a:cs typeface="+mn-cs"/>
              </a:rPr>
              <a:t>zone </a:t>
            </a:r>
            <a:r>
              <a:rPr lang="en-US" sz="1200" b="0" i="0" u="none" strike="noStrike" kern="1200" baseline="0" smtClean="0">
                <a:solidFill>
                  <a:schemeClr val="tx1"/>
                </a:solidFill>
                <a:latin typeface="Times New Roman" pitchFamily="18" charset="0"/>
                <a:ea typeface="+mn-ea"/>
                <a:cs typeface="+mn-cs"/>
              </a:rPr>
              <a:t>boundary </a:t>
            </a:r>
            <a:r>
              <a:rPr lang="en-US" sz="1200" b="0" i="0" u="none" strike="noStrike" kern="1200" baseline="0" dirty="0" smtClean="0">
                <a:solidFill>
                  <a:schemeClr val="tx1"/>
                </a:solidFill>
                <a:latin typeface="Times New Roman" pitchFamily="18" charset="0"/>
                <a:ea typeface="+mn-ea"/>
                <a:cs typeface="+mn-cs"/>
              </a:rPr>
              <a:t>for transmitting 900MHz signal.</a:t>
            </a:r>
            <a:endParaRPr lang="en-US" dirty="0"/>
          </a:p>
        </p:txBody>
      </p:sp>
      <p:sp>
        <p:nvSpPr>
          <p:cNvPr id="4" name="Header Placeholder 3"/>
          <p:cNvSpPr>
            <a:spLocks noGrp="1"/>
          </p:cNvSpPr>
          <p:nvPr>
            <p:ph type="hdr" sz="quarter" idx="10"/>
          </p:nvPr>
        </p:nvSpPr>
        <p:spPr/>
        <p:txBody>
          <a:bodyPr/>
          <a:lstStyle/>
          <a:p>
            <a:pPr>
              <a:defRPr/>
            </a:pPr>
            <a:r>
              <a:rPr lang="en-US" smtClean="0"/>
              <a:t>ACS/antennas and propagation</a:t>
            </a:r>
            <a:endParaRPr lang="en-US"/>
          </a:p>
        </p:txBody>
      </p:sp>
      <p:sp>
        <p:nvSpPr>
          <p:cNvPr id="5" name="Footer Placeholder 4"/>
          <p:cNvSpPr>
            <a:spLocks noGrp="1"/>
          </p:cNvSpPr>
          <p:nvPr>
            <p:ph type="ftr" sz="quarter" idx="11"/>
          </p:nvPr>
        </p:nvSpPr>
        <p:spPr/>
        <p:txBody>
          <a:bodyPr/>
          <a:lstStyle/>
          <a:p>
            <a:pPr>
              <a:defRPr/>
            </a:pPr>
            <a:r>
              <a:rPr lang="en-US" smtClean="0"/>
              <a:t>by Ya Bao   http://eent3.sbu.ac.uk/staff/baoyb/acs</a:t>
            </a:r>
            <a:endParaRPr lang="en-US"/>
          </a:p>
        </p:txBody>
      </p:sp>
      <p:sp>
        <p:nvSpPr>
          <p:cNvPr id="6" name="Slide Number Placeholder 5"/>
          <p:cNvSpPr>
            <a:spLocks noGrp="1"/>
          </p:cNvSpPr>
          <p:nvPr>
            <p:ph type="sldNum" sz="quarter" idx="12"/>
          </p:nvPr>
        </p:nvSpPr>
        <p:spPr/>
        <p:txBody>
          <a:bodyPr/>
          <a:lstStyle/>
          <a:p>
            <a:pPr>
              <a:defRPr/>
            </a:pPr>
            <a:fld id="{CFB73A5C-C929-4B73-9CA0-89EA870CA45A}" type="slidenum">
              <a:rPr lang="en-US" smtClean="0"/>
              <a:pPr>
                <a:defRPr/>
              </a:pPr>
              <a:t>16</a:t>
            </a:fld>
            <a:endParaRPr lang="en-US"/>
          </a:p>
        </p:txBody>
      </p:sp>
    </p:spTree>
    <p:extLst>
      <p:ext uri="{BB962C8B-B14F-4D97-AF65-F5344CB8AC3E}">
        <p14:creationId xmlns:p14="http://schemas.microsoft.com/office/powerpoint/2010/main" val="1538871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4500" y="685800"/>
            <a:ext cx="2743200" cy="20574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Header Placeholder 3"/>
          <p:cNvSpPr>
            <a:spLocks noGrp="1"/>
          </p:cNvSpPr>
          <p:nvPr>
            <p:ph type="hdr" sz="quarter" idx="10"/>
          </p:nvPr>
        </p:nvSpPr>
        <p:spPr/>
        <p:txBody>
          <a:bodyPr/>
          <a:lstStyle/>
          <a:p>
            <a:pPr>
              <a:defRPr/>
            </a:pPr>
            <a:r>
              <a:rPr lang="en-US" smtClean="0"/>
              <a:t>ACS/antennas and propagation</a:t>
            </a:r>
            <a:endParaRPr lang="en-US"/>
          </a:p>
        </p:txBody>
      </p:sp>
      <p:sp>
        <p:nvSpPr>
          <p:cNvPr id="5" name="Footer Placeholder 4"/>
          <p:cNvSpPr>
            <a:spLocks noGrp="1"/>
          </p:cNvSpPr>
          <p:nvPr>
            <p:ph type="ftr" sz="quarter" idx="11"/>
          </p:nvPr>
        </p:nvSpPr>
        <p:spPr/>
        <p:txBody>
          <a:bodyPr/>
          <a:lstStyle/>
          <a:p>
            <a:pPr>
              <a:defRPr/>
            </a:pPr>
            <a:r>
              <a:rPr lang="en-US" smtClean="0"/>
              <a:t>by Ya Bao   http://eent3.sbu.ac.uk/staff/baoyb/acs</a:t>
            </a:r>
            <a:endParaRPr lang="en-US"/>
          </a:p>
        </p:txBody>
      </p:sp>
      <p:sp>
        <p:nvSpPr>
          <p:cNvPr id="6" name="Slide Number Placeholder 5"/>
          <p:cNvSpPr>
            <a:spLocks noGrp="1"/>
          </p:cNvSpPr>
          <p:nvPr>
            <p:ph type="sldNum" sz="quarter" idx="12"/>
          </p:nvPr>
        </p:nvSpPr>
        <p:spPr/>
        <p:txBody>
          <a:bodyPr/>
          <a:lstStyle/>
          <a:p>
            <a:pPr>
              <a:defRPr/>
            </a:pPr>
            <a:fld id="{CFB73A5C-C929-4B73-9CA0-89EA870CA45A}" type="slidenum">
              <a:rPr lang="en-US" smtClean="0"/>
              <a:pPr>
                <a:defRPr/>
              </a:pPr>
              <a:t>17</a:t>
            </a:fld>
            <a:endParaRPr lang="en-US"/>
          </a:p>
        </p:txBody>
      </p:sp>
    </p:spTree>
    <p:extLst>
      <p:ext uri="{BB962C8B-B14F-4D97-AF65-F5344CB8AC3E}">
        <p14:creationId xmlns:p14="http://schemas.microsoft.com/office/powerpoint/2010/main" val="428566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4500" y="685800"/>
            <a:ext cx="2743200" cy="20574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Header Placeholder 3"/>
          <p:cNvSpPr>
            <a:spLocks noGrp="1"/>
          </p:cNvSpPr>
          <p:nvPr>
            <p:ph type="hdr" sz="quarter" idx="10"/>
          </p:nvPr>
        </p:nvSpPr>
        <p:spPr/>
        <p:txBody>
          <a:bodyPr/>
          <a:lstStyle/>
          <a:p>
            <a:pPr>
              <a:defRPr/>
            </a:pPr>
            <a:r>
              <a:rPr lang="en-US" smtClean="0"/>
              <a:t>ACS/antennas and propagation</a:t>
            </a:r>
            <a:endParaRPr lang="en-US"/>
          </a:p>
        </p:txBody>
      </p:sp>
      <p:sp>
        <p:nvSpPr>
          <p:cNvPr id="5" name="Footer Placeholder 4"/>
          <p:cNvSpPr>
            <a:spLocks noGrp="1"/>
          </p:cNvSpPr>
          <p:nvPr>
            <p:ph type="ftr" sz="quarter" idx="11"/>
          </p:nvPr>
        </p:nvSpPr>
        <p:spPr/>
        <p:txBody>
          <a:bodyPr/>
          <a:lstStyle/>
          <a:p>
            <a:pPr>
              <a:defRPr/>
            </a:pPr>
            <a:r>
              <a:rPr lang="en-US" smtClean="0"/>
              <a:t>by Ya Bao   http://eent3.sbu.ac.uk/staff/baoyb/acs</a:t>
            </a:r>
            <a:endParaRPr lang="en-US"/>
          </a:p>
        </p:txBody>
      </p:sp>
      <p:sp>
        <p:nvSpPr>
          <p:cNvPr id="6" name="Slide Number Placeholder 5"/>
          <p:cNvSpPr>
            <a:spLocks noGrp="1"/>
          </p:cNvSpPr>
          <p:nvPr>
            <p:ph type="sldNum" sz="quarter" idx="12"/>
          </p:nvPr>
        </p:nvSpPr>
        <p:spPr/>
        <p:txBody>
          <a:bodyPr/>
          <a:lstStyle/>
          <a:p>
            <a:pPr>
              <a:defRPr/>
            </a:pPr>
            <a:fld id="{CFB73A5C-C929-4B73-9CA0-89EA870CA45A}" type="slidenum">
              <a:rPr lang="en-US" smtClean="0"/>
              <a:pPr>
                <a:defRPr/>
              </a:pPr>
              <a:t>18</a:t>
            </a:fld>
            <a:endParaRPr lang="en-US"/>
          </a:p>
        </p:txBody>
      </p:sp>
    </p:spTree>
    <p:extLst>
      <p:ext uri="{BB962C8B-B14F-4D97-AF65-F5344CB8AC3E}">
        <p14:creationId xmlns:p14="http://schemas.microsoft.com/office/powerpoint/2010/main" val="4285660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4500" y="685800"/>
            <a:ext cx="2743200" cy="20574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Header Placeholder 3"/>
          <p:cNvSpPr>
            <a:spLocks noGrp="1"/>
          </p:cNvSpPr>
          <p:nvPr>
            <p:ph type="hdr" sz="quarter" idx="10"/>
          </p:nvPr>
        </p:nvSpPr>
        <p:spPr/>
        <p:txBody>
          <a:bodyPr/>
          <a:lstStyle/>
          <a:p>
            <a:pPr>
              <a:defRPr/>
            </a:pPr>
            <a:r>
              <a:rPr lang="en-US" smtClean="0"/>
              <a:t>ACS/antennas and propagation</a:t>
            </a:r>
            <a:endParaRPr lang="en-US"/>
          </a:p>
        </p:txBody>
      </p:sp>
      <p:sp>
        <p:nvSpPr>
          <p:cNvPr id="5" name="Footer Placeholder 4"/>
          <p:cNvSpPr>
            <a:spLocks noGrp="1"/>
          </p:cNvSpPr>
          <p:nvPr>
            <p:ph type="ftr" sz="quarter" idx="11"/>
          </p:nvPr>
        </p:nvSpPr>
        <p:spPr/>
        <p:txBody>
          <a:bodyPr/>
          <a:lstStyle/>
          <a:p>
            <a:pPr>
              <a:defRPr/>
            </a:pPr>
            <a:r>
              <a:rPr lang="en-US" smtClean="0"/>
              <a:t>by Ya Bao   http://eent3.sbu.ac.uk/staff/baoyb/acs</a:t>
            </a:r>
            <a:endParaRPr lang="en-US"/>
          </a:p>
        </p:txBody>
      </p:sp>
      <p:sp>
        <p:nvSpPr>
          <p:cNvPr id="6" name="Slide Number Placeholder 5"/>
          <p:cNvSpPr>
            <a:spLocks noGrp="1"/>
          </p:cNvSpPr>
          <p:nvPr>
            <p:ph type="sldNum" sz="quarter" idx="12"/>
          </p:nvPr>
        </p:nvSpPr>
        <p:spPr/>
        <p:txBody>
          <a:bodyPr/>
          <a:lstStyle/>
          <a:p>
            <a:pPr>
              <a:defRPr/>
            </a:pPr>
            <a:fld id="{CFB73A5C-C929-4B73-9CA0-89EA870CA45A}" type="slidenum">
              <a:rPr lang="en-US" smtClean="0"/>
              <a:pPr>
                <a:defRPr/>
              </a:pPr>
              <a:t>19</a:t>
            </a:fld>
            <a:endParaRPr lang="en-US"/>
          </a:p>
        </p:txBody>
      </p:sp>
    </p:spTree>
    <p:extLst>
      <p:ext uri="{BB962C8B-B14F-4D97-AF65-F5344CB8AC3E}">
        <p14:creationId xmlns:p14="http://schemas.microsoft.com/office/powerpoint/2010/main" val="4285660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4500" y="685800"/>
            <a:ext cx="2743200" cy="2057400"/>
          </a:xfrm>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Times New Roman" pitchFamily="18" charset="0"/>
              <a:ea typeface="+mn-ea"/>
              <a:cs typeface="+mn-cs"/>
            </a:endParaRPr>
          </a:p>
          <a:p>
            <a:r>
              <a:rPr lang="en-US" sz="1200" b="0" i="0" u="none" strike="noStrike" kern="1200" baseline="0" dirty="0" smtClean="0">
                <a:solidFill>
                  <a:schemeClr val="tx1"/>
                </a:solidFill>
                <a:latin typeface="Times New Roman" pitchFamily="18" charset="0"/>
                <a:ea typeface="+mn-ea"/>
                <a:cs typeface="+mn-cs"/>
              </a:rPr>
              <a:t>Reflection, diffraction, and scattering are the three basic propagation mechanisms which impact propagation in a mobile communication system.</a:t>
            </a:r>
          </a:p>
          <a:p>
            <a:endParaRPr lang="en-US" sz="1200" b="0" i="0" u="none" strike="noStrike" kern="1200" baseline="0" dirty="0" smtClean="0">
              <a:solidFill>
                <a:schemeClr val="tx1"/>
              </a:solidFill>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smtClean="0">
                <a:solidFill>
                  <a:schemeClr val="tx1"/>
                </a:solidFill>
                <a:latin typeface="Times New Roman" pitchFamily="18" charset="0"/>
                <a:ea typeface="+mn-ea"/>
                <a:cs typeface="+mn-cs"/>
              </a:rPr>
              <a:t>Diffraction: When a radio wave encounters such an edge, waves propagate in different directions with the edge as the source. The surface has</a:t>
            </a:r>
            <a:r>
              <a:rPr lang="en-US" altLang="en-US" sz="1200" dirty="0" smtClean="0">
                <a:latin typeface="Times New Roman" pitchFamily="18" charset="0"/>
              </a:rPr>
              <a:t> large dimension compared to wavelength of radio wave.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latin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latin typeface="Times New Roman" pitchFamily="18" charset="0"/>
              </a:rPr>
              <a:t>Scattering: </a:t>
            </a:r>
            <a:r>
              <a:rPr lang="en-US" sz="1200" b="0" i="0" u="none" strike="noStrike" kern="1200" baseline="0" dirty="0" smtClean="0">
                <a:solidFill>
                  <a:schemeClr val="tx1"/>
                </a:solidFill>
                <a:latin typeface="Times New Roman" pitchFamily="18" charset="0"/>
                <a:ea typeface="+mn-ea"/>
                <a:cs typeface="+mn-cs"/>
              </a:rPr>
              <a:t>An incoming signal is scattered into several weaker outgoing signals. Example </a:t>
            </a:r>
            <a:r>
              <a:rPr lang="en-US" sz="1200" b="0" i="0" u="none" strike="noStrike" kern="1200" baseline="0" dirty="0" err="1" smtClean="0">
                <a:solidFill>
                  <a:schemeClr val="tx1"/>
                </a:solidFill>
                <a:latin typeface="Times New Roman" pitchFamily="18" charset="0"/>
                <a:ea typeface="+mn-ea"/>
                <a:cs typeface="+mn-cs"/>
              </a:rPr>
              <a:t>lampost</a:t>
            </a:r>
            <a:r>
              <a:rPr lang="en-US" sz="1200" b="0" i="0" u="none" strike="noStrike" kern="1200" baseline="0" dirty="0" smtClean="0">
                <a:solidFill>
                  <a:schemeClr val="tx1"/>
                </a:solidFill>
                <a:latin typeface="Times New Roman" pitchFamily="18" charset="0"/>
                <a:ea typeface="+mn-ea"/>
                <a:cs typeface="+mn-cs"/>
              </a:rPr>
              <a:t>, traffic sign.</a:t>
            </a:r>
            <a:endParaRPr lang="en-US" dirty="0"/>
          </a:p>
        </p:txBody>
      </p:sp>
      <p:sp>
        <p:nvSpPr>
          <p:cNvPr id="4" name="Header Placeholder 3"/>
          <p:cNvSpPr>
            <a:spLocks noGrp="1"/>
          </p:cNvSpPr>
          <p:nvPr>
            <p:ph type="hdr" sz="quarter" idx="10"/>
          </p:nvPr>
        </p:nvSpPr>
        <p:spPr/>
        <p:txBody>
          <a:bodyPr/>
          <a:lstStyle/>
          <a:p>
            <a:pPr>
              <a:defRPr/>
            </a:pPr>
            <a:r>
              <a:rPr lang="en-US" smtClean="0"/>
              <a:t>ACS/antennas and propagation</a:t>
            </a:r>
            <a:endParaRPr lang="en-US"/>
          </a:p>
        </p:txBody>
      </p:sp>
      <p:sp>
        <p:nvSpPr>
          <p:cNvPr id="5" name="Footer Placeholder 4"/>
          <p:cNvSpPr>
            <a:spLocks noGrp="1"/>
          </p:cNvSpPr>
          <p:nvPr>
            <p:ph type="ftr" sz="quarter" idx="11"/>
          </p:nvPr>
        </p:nvSpPr>
        <p:spPr/>
        <p:txBody>
          <a:bodyPr/>
          <a:lstStyle/>
          <a:p>
            <a:pPr>
              <a:defRPr/>
            </a:pPr>
            <a:r>
              <a:rPr lang="en-US" smtClean="0"/>
              <a:t>by Ya Bao   http://eent3.sbu.ac.uk/staff/baoyb/acs</a:t>
            </a:r>
            <a:endParaRPr lang="en-US"/>
          </a:p>
        </p:txBody>
      </p:sp>
      <p:sp>
        <p:nvSpPr>
          <p:cNvPr id="6" name="Slide Number Placeholder 5"/>
          <p:cNvSpPr>
            <a:spLocks noGrp="1"/>
          </p:cNvSpPr>
          <p:nvPr>
            <p:ph type="sldNum" sz="quarter" idx="12"/>
          </p:nvPr>
        </p:nvSpPr>
        <p:spPr/>
        <p:txBody>
          <a:bodyPr/>
          <a:lstStyle/>
          <a:p>
            <a:pPr>
              <a:defRPr/>
            </a:pPr>
            <a:fld id="{CFB73A5C-C929-4B73-9CA0-89EA870CA45A}" type="slidenum">
              <a:rPr lang="en-US" smtClean="0"/>
              <a:pPr>
                <a:defRPr/>
              </a:pPr>
              <a:t>5</a:t>
            </a:fld>
            <a:endParaRPr lang="en-US"/>
          </a:p>
        </p:txBody>
      </p:sp>
    </p:spTree>
    <p:extLst>
      <p:ext uri="{BB962C8B-B14F-4D97-AF65-F5344CB8AC3E}">
        <p14:creationId xmlns:p14="http://schemas.microsoft.com/office/powerpoint/2010/main" val="980386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ACS/antennas and propagation</a:t>
            </a:r>
          </a:p>
        </p:txBody>
      </p:sp>
      <p:sp>
        <p:nvSpPr>
          <p:cNvPr id="6" name="Rectangle 6"/>
          <p:cNvSpPr>
            <a:spLocks noGrp="1" noChangeArrowheads="1"/>
          </p:cNvSpPr>
          <p:nvPr>
            <p:ph type="ftr" sz="quarter" idx="4"/>
          </p:nvPr>
        </p:nvSpPr>
        <p:spPr>
          <a:ln/>
        </p:spPr>
        <p:txBody>
          <a:bodyPr/>
          <a:lstStyle/>
          <a:p>
            <a:r>
              <a:rPr lang="en-US"/>
              <a:t>by Ya Bao   http://eent3.sbu.ac.uk/staff/baoyb/acs</a:t>
            </a:r>
          </a:p>
        </p:txBody>
      </p:sp>
      <p:sp>
        <p:nvSpPr>
          <p:cNvPr id="7" name="Rectangle 7"/>
          <p:cNvSpPr>
            <a:spLocks noGrp="1" noChangeArrowheads="1"/>
          </p:cNvSpPr>
          <p:nvPr>
            <p:ph type="sldNum" sz="quarter" idx="5"/>
          </p:nvPr>
        </p:nvSpPr>
        <p:spPr>
          <a:ln/>
        </p:spPr>
        <p:txBody>
          <a:bodyPr/>
          <a:lstStyle/>
          <a:p>
            <a:fld id="{84C7E2EC-BFA9-4A32-B72D-23066F86638E}" type="slidenum">
              <a:rPr lang="en-US"/>
              <a:pPr/>
              <a:t>6</a:t>
            </a:fld>
            <a:endParaRPr lang="en-US"/>
          </a:p>
        </p:txBody>
      </p:sp>
      <p:sp>
        <p:nvSpPr>
          <p:cNvPr id="243714" name="Rectangle 2"/>
          <p:cNvSpPr>
            <a:spLocks noGrp="1" noRot="1" noChangeAspect="1" noChangeArrowheads="1" noTextEdit="1"/>
          </p:cNvSpPr>
          <p:nvPr>
            <p:ph type="sldImg"/>
          </p:nvPr>
        </p:nvSpPr>
        <p:spPr>
          <a:xfrm>
            <a:off x="1714500" y="685800"/>
            <a:ext cx="2743200" cy="2057400"/>
          </a:xfrm>
          <a:ln/>
        </p:spPr>
      </p:sp>
      <p:sp>
        <p:nvSpPr>
          <p:cNvPr id="243715" name="Rectangle 3"/>
          <p:cNvSpPr>
            <a:spLocks noGrp="1" noChangeArrowheads="1"/>
          </p:cNvSpPr>
          <p:nvPr>
            <p:ph type="body" idx="1"/>
          </p:nvPr>
        </p:nvSpPr>
        <p:spPr/>
        <p:txBody>
          <a:bodyPr/>
          <a:lstStyle/>
          <a:p>
            <a:r>
              <a:rPr lang="en-US"/>
              <a:t>Multiple copies of a signal may arrive at different phases</a:t>
            </a:r>
          </a:p>
          <a:p>
            <a:pPr lvl="1"/>
            <a:r>
              <a:rPr lang="en-US"/>
              <a:t>If phases add destructively, the signal level relative to noise declines, making detection more difficult</a:t>
            </a:r>
          </a:p>
          <a:p>
            <a:r>
              <a:rPr lang="en-US"/>
              <a:t>Intersymbol interference (ISI)</a:t>
            </a:r>
          </a:p>
          <a:p>
            <a:pPr lvl="1"/>
            <a:r>
              <a:rPr lang="en-US"/>
              <a:t>One or more delayed copies of a pulse may arrive at the same time as the primary pulse for a subsequent bit</a:t>
            </a:r>
          </a:p>
          <a:p>
            <a:endParaRPr lang="en-US"/>
          </a:p>
        </p:txBody>
      </p:sp>
    </p:spTree>
    <p:extLst>
      <p:ext uri="{BB962C8B-B14F-4D97-AF65-F5344CB8AC3E}">
        <p14:creationId xmlns:p14="http://schemas.microsoft.com/office/powerpoint/2010/main" val="193874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4500" y="685800"/>
            <a:ext cx="2743200" cy="2057400"/>
          </a:xfrm>
        </p:spPr>
      </p:sp>
      <p:sp>
        <p:nvSpPr>
          <p:cNvPr id="3" name="Notes Placeholder 2"/>
          <p:cNvSpPr>
            <a:spLocks noGrp="1"/>
          </p:cNvSpPr>
          <p:nvPr>
            <p:ph type="body" idx="1"/>
          </p:nvPr>
        </p:nvSpPr>
        <p:spPr/>
        <p:txBody>
          <a:bodyPr/>
          <a:lstStyle/>
          <a:p>
            <a:pPr marL="228600" indent="-228600">
              <a:buAutoNum type="arabicPeriod"/>
            </a:pPr>
            <a:r>
              <a:rPr lang="en-US" dirty="0" smtClean="0"/>
              <a:t>Determine total received E-field, </a:t>
            </a:r>
            <a:r>
              <a:rPr lang="en-US" dirty="0" err="1" smtClean="0"/>
              <a:t>E</a:t>
            </a:r>
            <a:r>
              <a:rPr lang="en-US" baseline="-25000" dirty="0" err="1" smtClean="0"/>
              <a:t>tot</a:t>
            </a:r>
            <a:endParaRPr lang="en-US" baseline="-25000" dirty="0" smtClean="0"/>
          </a:p>
          <a:p>
            <a:pPr marL="228600" indent="-228600">
              <a:buAutoNum type="arabicPeriod"/>
            </a:pPr>
            <a:r>
              <a:rPr lang="en-US" baseline="0" dirty="0" smtClean="0"/>
              <a:t>Compute –</a:t>
            </a:r>
          </a:p>
          <a:p>
            <a:pPr marL="685800" lvl="1" indent="-228600">
              <a:buFont typeface="+mj-lt"/>
              <a:buAutoNum type="alphaLcParenR"/>
            </a:pPr>
            <a:r>
              <a:rPr lang="en-US" baseline="0" dirty="0" smtClean="0"/>
              <a:t>Path difference</a:t>
            </a:r>
          </a:p>
          <a:p>
            <a:pPr marL="685800" lvl="1" indent="-228600">
              <a:buFont typeface="+mj-lt"/>
              <a:buAutoNum type="alphaLcParenR"/>
            </a:pPr>
            <a:r>
              <a:rPr lang="en-US" baseline="0" dirty="0" smtClean="0"/>
              <a:t>Phase difference</a:t>
            </a:r>
          </a:p>
          <a:p>
            <a:pPr marL="685800" lvl="1" indent="-228600">
              <a:buFont typeface="+mj-lt"/>
              <a:buAutoNum type="alphaLcParenR"/>
            </a:pPr>
            <a:r>
              <a:rPr lang="en-US" baseline="0" dirty="0" smtClean="0"/>
              <a:t>Time delay</a:t>
            </a:r>
          </a:p>
          <a:p>
            <a:pPr marL="228600" lvl="0" indent="-228600">
              <a:buFont typeface="+mj-lt"/>
              <a:buAutoNum type="arabicPeriod"/>
            </a:pPr>
            <a:r>
              <a:rPr lang="en-US" baseline="0" dirty="0" smtClean="0"/>
              <a:t>Evaluate E-field when reflected path arrives at receiver</a:t>
            </a:r>
          </a:p>
          <a:p>
            <a:pPr marL="228600" lvl="0" indent="-228600">
              <a:buFont typeface="+mj-lt"/>
              <a:buAutoNum type="arabicPeriod"/>
            </a:pPr>
            <a:r>
              <a:rPr lang="en-US" baseline="0" dirty="0" smtClean="0"/>
              <a:t>Determine exact E-field for 2-ray ground model at distance d</a:t>
            </a:r>
          </a:p>
          <a:p>
            <a:pPr marL="228600" lvl="0" indent="-228600">
              <a:buFont typeface="+mj-lt"/>
              <a:buAutoNum type="arabicPeriod"/>
            </a:pPr>
            <a:r>
              <a:rPr lang="en-US" baseline="0" dirty="0" smtClean="0"/>
              <a:t>Determine Received power</a:t>
            </a:r>
          </a:p>
        </p:txBody>
      </p:sp>
      <p:sp>
        <p:nvSpPr>
          <p:cNvPr id="4" name="Header Placeholder 3"/>
          <p:cNvSpPr>
            <a:spLocks noGrp="1"/>
          </p:cNvSpPr>
          <p:nvPr>
            <p:ph type="hdr" sz="quarter" idx="10"/>
          </p:nvPr>
        </p:nvSpPr>
        <p:spPr/>
        <p:txBody>
          <a:bodyPr/>
          <a:lstStyle/>
          <a:p>
            <a:pPr>
              <a:defRPr/>
            </a:pPr>
            <a:r>
              <a:rPr lang="en-US" smtClean="0"/>
              <a:t>ACS/antennas and propagation</a:t>
            </a:r>
            <a:endParaRPr lang="en-US"/>
          </a:p>
        </p:txBody>
      </p:sp>
      <p:sp>
        <p:nvSpPr>
          <p:cNvPr id="5" name="Footer Placeholder 4"/>
          <p:cNvSpPr>
            <a:spLocks noGrp="1"/>
          </p:cNvSpPr>
          <p:nvPr>
            <p:ph type="ftr" sz="quarter" idx="11"/>
          </p:nvPr>
        </p:nvSpPr>
        <p:spPr/>
        <p:txBody>
          <a:bodyPr/>
          <a:lstStyle/>
          <a:p>
            <a:pPr>
              <a:defRPr/>
            </a:pPr>
            <a:r>
              <a:rPr lang="en-US" smtClean="0"/>
              <a:t>by Ya Bao   http://eent3.sbu.ac.uk/staff/baoyb/acs</a:t>
            </a:r>
            <a:endParaRPr lang="en-US"/>
          </a:p>
        </p:txBody>
      </p:sp>
      <p:sp>
        <p:nvSpPr>
          <p:cNvPr id="6" name="Slide Number Placeholder 5"/>
          <p:cNvSpPr>
            <a:spLocks noGrp="1"/>
          </p:cNvSpPr>
          <p:nvPr>
            <p:ph type="sldNum" sz="quarter" idx="12"/>
          </p:nvPr>
        </p:nvSpPr>
        <p:spPr/>
        <p:txBody>
          <a:bodyPr/>
          <a:lstStyle/>
          <a:p>
            <a:pPr>
              <a:defRPr/>
            </a:pPr>
            <a:fld id="{CFB73A5C-C929-4B73-9CA0-89EA870CA45A}" type="slidenum">
              <a:rPr lang="en-US" smtClean="0"/>
              <a:pPr>
                <a:defRPr/>
              </a:pPr>
              <a:t>7</a:t>
            </a:fld>
            <a:endParaRPr lang="en-US"/>
          </a:p>
        </p:txBody>
      </p:sp>
    </p:spTree>
    <p:extLst>
      <p:ext uri="{BB962C8B-B14F-4D97-AF65-F5344CB8AC3E}">
        <p14:creationId xmlns:p14="http://schemas.microsoft.com/office/powerpoint/2010/main" val="4285660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4500" y="685800"/>
            <a:ext cx="2743200" cy="20574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ACS/antennas and propagation</a:t>
            </a:r>
            <a:endParaRPr lang="en-US"/>
          </a:p>
        </p:txBody>
      </p:sp>
      <p:sp>
        <p:nvSpPr>
          <p:cNvPr id="5" name="Footer Placeholder 4"/>
          <p:cNvSpPr>
            <a:spLocks noGrp="1"/>
          </p:cNvSpPr>
          <p:nvPr>
            <p:ph type="ftr" sz="quarter" idx="11"/>
          </p:nvPr>
        </p:nvSpPr>
        <p:spPr/>
        <p:txBody>
          <a:bodyPr/>
          <a:lstStyle/>
          <a:p>
            <a:pPr>
              <a:defRPr/>
            </a:pPr>
            <a:r>
              <a:rPr lang="en-US" smtClean="0"/>
              <a:t>by Ya Bao   http://eent3.sbu.ac.uk/staff/baoyb/acs</a:t>
            </a:r>
            <a:endParaRPr lang="en-US"/>
          </a:p>
        </p:txBody>
      </p:sp>
      <p:sp>
        <p:nvSpPr>
          <p:cNvPr id="6" name="Slide Number Placeholder 5"/>
          <p:cNvSpPr>
            <a:spLocks noGrp="1"/>
          </p:cNvSpPr>
          <p:nvPr>
            <p:ph type="sldNum" sz="quarter" idx="12"/>
          </p:nvPr>
        </p:nvSpPr>
        <p:spPr/>
        <p:txBody>
          <a:bodyPr/>
          <a:lstStyle/>
          <a:p>
            <a:pPr>
              <a:defRPr/>
            </a:pPr>
            <a:fld id="{CFB73A5C-C929-4B73-9CA0-89EA870CA45A}" type="slidenum">
              <a:rPr lang="en-US" smtClean="0"/>
              <a:pPr>
                <a:defRPr/>
              </a:pPr>
              <a:t>8</a:t>
            </a:fld>
            <a:endParaRPr lang="en-US"/>
          </a:p>
        </p:txBody>
      </p:sp>
    </p:spTree>
    <p:extLst>
      <p:ext uri="{BB962C8B-B14F-4D97-AF65-F5344CB8AC3E}">
        <p14:creationId xmlns:p14="http://schemas.microsoft.com/office/powerpoint/2010/main" val="4285660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4500" y="685800"/>
            <a:ext cx="2743200" cy="20574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ACS/antennas and propagation</a:t>
            </a:r>
            <a:endParaRPr lang="en-US"/>
          </a:p>
        </p:txBody>
      </p:sp>
      <p:sp>
        <p:nvSpPr>
          <p:cNvPr id="5" name="Footer Placeholder 4"/>
          <p:cNvSpPr>
            <a:spLocks noGrp="1"/>
          </p:cNvSpPr>
          <p:nvPr>
            <p:ph type="ftr" sz="quarter" idx="11"/>
          </p:nvPr>
        </p:nvSpPr>
        <p:spPr/>
        <p:txBody>
          <a:bodyPr/>
          <a:lstStyle/>
          <a:p>
            <a:pPr>
              <a:defRPr/>
            </a:pPr>
            <a:r>
              <a:rPr lang="en-US" smtClean="0"/>
              <a:t>by Ya Bao   http://eent3.sbu.ac.uk/staff/baoyb/acs</a:t>
            </a:r>
            <a:endParaRPr lang="en-US"/>
          </a:p>
        </p:txBody>
      </p:sp>
      <p:sp>
        <p:nvSpPr>
          <p:cNvPr id="6" name="Slide Number Placeholder 5"/>
          <p:cNvSpPr>
            <a:spLocks noGrp="1"/>
          </p:cNvSpPr>
          <p:nvPr>
            <p:ph type="sldNum" sz="quarter" idx="12"/>
          </p:nvPr>
        </p:nvSpPr>
        <p:spPr/>
        <p:txBody>
          <a:bodyPr/>
          <a:lstStyle/>
          <a:p>
            <a:pPr>
              <a:defRPr/>
            </a:pPr>
            <a:fld id="{CFB73A5C-C929-4B73-9CA0-89EA870CA45A}" type="slidenum">
              <a:rPr lang="en-US" smtClean="0"/>
              <a:pPr>
                <a:defRPr/>
              </a:pPr>
              <a:t>9</a:t>
            </a:fld>
            <a:endParaRPr lang="en-US"/>
          </a:p>
        </p:txBody>
      </p:sp>
    </p:spTree>
    <p:extLst>
      <p:ext uri="{BB962C8B-B14F-4D97-AF65-F5344CB8AC3E}">
        <p14:creationId xmlns:p14="http://schemas.microsoft.com/office/powerpoint/2010/main" val="4285660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4500" y="685800"/>
            <a:ext cx="2743200" cy="20574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ACS/antennas and propagation</a:t>
            </a:r>
            <a:endParaRPr lang="en-US"/>
          </a:p>
        </p:txBody>
      </p:sp>
      <p:sp>
        <p:nvSpPr>
          <p:cNvPr id="5" name="Footer Placeholder 4"/>
          <p:cNvSpPr>
            <a:spLocks noGrp="1"/>
          </p:cNvSpPr>
          <p:nvPr>
            <p:ph type="ftr" sz="quarter" idx="11"/>
          </p:nvPr>
        </p:nvSpPr>
        <p:spPr/>
        <p:txBody>
          <a:bodyPr/>
          <a:lstStyle/>
          <a:p>
            <a:pPr>
              <a:defRPr/>
            </a:pPr>
            <a:r>
              <a:rPr lang="en-US" smtClean="0"/>
              <a:t>by Ya Bao   http://eent3.sbu.ac.uk/staff/baoyb/acs</a:t>
            </a:r>
            <a:endParaRPr lang="en-US"/>
          </a:p>
        </p:txBody>
      </p:sp>
      <p:sp>
        <p:nvSpPr>
          <p:cNvPr id="6" name="Slide Number Placeholder 5"/>
          <p:cNvSpPr>
            <a:spLocks noGrp="1"/>
          </p:cNvSpPr>
          <p:nvPr>
            <p:ph type="sldNum" sz="quarter" idx="12"/>
          </p:nvPr>
        </p:nvSpPr>
        <p:spPr/>
        <p:txBody>
          <a:bodyPr/>
          <a:lstStyle/>
          <a:p>
            <a:pPr>
              <a:defRPr/>
            </a:pPr>
            <a:fld id="{CFB73A5C-C929-4B73-9CA0-89EA870CA45A}" type="slidenum">
              <a:rPr lang="en-US" smtClean="0"/>
              <a:pPr>
                <a:defRPr/>
              </a:pPr>
              <a:t>10</a:t>
            </a:fld>
            <a:endParaRPr lang="en-US"/>
          </a:p>
        </p:txBody>
      </p:sp>
    </p:spTree>
    <p:extLst>
      <p:ext uri="{BB962C8B-B14F-4D97-AF65-F5344CB8AC3E}">
        <p14:creationId xmlns:p14="http://schemas.microsoft.com/office/powerpoint/2010/main" val="4285660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4500" y="685800"/>
            <a:ext cx="2743200" cy="20574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latin typeface="Times New Roman" pitchFamily="18" charset="0"/>
                <a:cs typeface="Times New Roman" pitchFamily="18" charset="0"/>
              </a:rPr>
              <a:t>Although the received field strength decreases rapidly as the receiver moves deeper into the obstructed (shadowed) region, the diffraction field still exists and often has sufficient strength to produce a useful signal</a:t>
            </a:r>
          </a:p>
          <a:p>
            <a:endParaRPr lang="en-US" dirty="0"/>
          </a:p>
        </p:txBody>
      </p:sp>
      <p:sp>
        <p:nvSpPr>
          <p:cNvPr id="4" name="Header Placeholder 3"/>
          <p:cNvSpPr>
            <a:spLocks noGrp="1"/>
          </p:cNvSpPr>
          <p:nvPr>
            <p:ph type="hdr" sz="quarter" idx="10"/>
          </p:nvPr>
        </p:nvSpPr>
        <p:spPr/>
        <p:txBody>
          <a:bodyPr/>
          <a:lstStyle/>
          <a:p>
            <a:pPr>
              <a:defRPr/>
            </a:pPr>
            <a:r>
              <a:rPr lang="en-US" smtClean="0"/>
              <a:t>ACS/antennas and propagation</a:t>
            </a:r>
            <a:endParaRPr lang="en-US"/>
          </a:p>
        </p:txBody>
      </p:sp>
      <p:sp>
        <p:nvSpPr>
          <p:cNvPr id="5" name="Footer Placeholder 4"/>
          <p:cNvSpPr>
            <a:spLocks noGrp="1"/>
          </p:cNvSpPr>
          <p:nvPr>
            <p:ph type="ftr" sz="quarter" idx="11"/>
          </p:nvPr>
        </p:nvSpPr>
        <p:spPr/>
        <p:txBody>
          <a:bodyPr/>
          <a:lstStyle/>
          <a:p>
            <a:pPr>
              <a:defRPr/>
            </a:pPr>
            <a:r>
              <a:rPr lang="en-US" smtClean="0"/>
              <a:t>by Ya Bao   http://eent3.sbu.ac.uk/staff/baoyb/acs</a:t>
            </a:r>
            <a:endParaRPr lang="en-US"/>
          </a:p>
        </p:txBody>
      </p:sp>
      <p:sp>
        <p:nvSpPr>
          <p:cNvPr id="6" name="Slide Number Placeholder 5"/>
          <p:cNvSpPr>
            <a:spLocks noGrp="1"/>
          </p:cNvSpPr>
          <p:nvPr>
            <p:ph type="sldNum" sz="quarter" idx="12"/>
          </p:nvPr>
        </p:nvSpPr>
        <p:spPr/>
        <p:txBody>
          <a:bodyPr/>
          <a:lstStyle/>
          <a:p>
            <a:pPr>
              <a:defRPr/>
            </a:pPr>
            <a:fld id="{CFB73A5C-C929-4B73-9CA0-89EA870CA45A}" type="slidenum">
              <a:rPr lang="en-US" smtClean="0"/>
              <a:pPr>
                <a:defRPr/>
              </a:pPr>
              <a:t>11</a:t>
            </a:fld>
            <a:endParaRPr lang="en-US"/>
          </a:p>
        </p:txBody>
      </p:sp>
    </p:spTree>
    <p:extLst>
      <p:ext uri="{BB962C8B-B14F-4D97-AF65-F5344CB8AC3E}">
        <p14:creationId xmlns:p14="http://schemas.microsoft.com/office/powerpoint/2010/main" val="4285660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4500" y="685800"/>
            <a:ext cx="2743200" cy="2057400"/>
          </a:xfrm>
        </p:spPr>
      </p:sp>
      <p:sp>
        <p:nvSpPr>
          <p:cNvPr id="3" name="Notes Placeholder 2"/>
          <p:cNvSpPr>
            <a:spLocks noGrp="1"/>
          </p:cNvSpPr>
          <p:nvPr>
            <p:ph type="body" idx="1"/>
          </p:nvPr>
        </p:nvSpPr>
        <p:spPr/>
        <p:txBody>
          <a:bodyPr/>
          <a:lstStyle/>
          <a:p>
            <a:pPr marL="228600" indent="-228600">
              <a:buAutoNum type="arabicPeriod"/>
            </a:pPr>
            <a:r>
              <a:rPr lang="en-US" dirty="0" smtClean="0"/>
              <a:t>Determine received E-field</a:t>
            </a:r>
            <a:r>
              <a:rPr lang="en-US" baseline="0" dirty="0" smtClean="0"/>
              <a:t> due to diffracted path</a:t>
            </a:r>
            <a:endParaRPr lang="en-US" baseline="-25000" dirty="0" smtClean="0"/>
          </a:p>
          <a:p>
            <a:pPr marL="228600" indent="-228600">
              <a:buAutoNum type="arabicPeriod"/>
            </a:pPr>
            <a:r>
              <a:rPr lang="en-US" baseline="0" dirty="0" smtClean="0"/>
              <a:t>Compute –</a:t>
            </a:r>
          </a:p>
          <a:p>
            <a:pPr marL="685800" lvl="1" indent="-228600">
              <a:buFont typeface="+mj-lt"/>
              <a:buAutoNum type="alphaLcParenR"/>
            </a:pPr>
            <a:r>
              <a:rPr lang="en-US" baseline="0" dirty="0" smtClean="0"/>
              <a:t>Path difference</a:t>
            </a:r>
          </a:p>
          <a:p>
            <a:pPr marL="685800" lvl="1" indent="-228600">
              <a:buFont typeface="+mj-lt"/>
              <a:buAutoNum type="alphaLcParenR"/>
            </a:pPr>
            <a:r>
              <a:rPr lang="en-US" baseline="0" dirty="0" smtClean="0"/>
              <a:t>Phase difference</a:t>
            </a:r>
          </a:p>
          <a:p>
            <a:pPr marL="685800" lvl="1" indent="-228600">
              <a:buFont typeface="+mj-lt"/>
              <a:buAutoNum type="alphaLcParenR"/>
            </a:pPr>
            <a:r>
              <a:rPr lang="en-US" baseline="0" dirty="0" smtClean="0"/>
              <a:t>Time delay</a:t>
            </a:r>
          </a:p>
          <a:p>
            <a:pPr marL="685800" lvl="1" indent="-228600">
              <a:buFont typeface="+mj-lt"/>
              <a:buAutoNum type="alphaLcParenR"/>
            </a:pPr>
            <a:r>
              <a:rPr lang="en-US" baseline="0" dirty="0" smtClean="0"/>
              <a:t>The angle</a:t>
            </a:r>
          </a:p>
          <a:p>
            <a:pPr marL="228600" lvl="0" indent="-228600">
              <a:buFont typeface="+mj-lt"/>
              <a:buAutoNum type="arabicPeriod"/>
            </a:pPr>
            <a:r>
              <a:rPr lang="en-SG" sz="1200" b="0" i="0" u="none" strike="noStrike" kern="1200" baseline="0" dirty="0" smtClean="0">
                <a:solidFill>
                  <a:schemeClr val="tx1"/>
                </a:solidFill>
                <a:latin typeface="Times New Roman" pitchFamily="18" charset="0"/>
                <a:ea typeface="+mn-ea"/>
                <a:cs typeface="+mn-cs"/>
              </a:rPr>
              <a:t>Normalize with Fresnel-</a:t>
            </a:r>
            <a:r>
              <a:rPr lang="en-SG" sz="1200" b="0" i="0" u="none" strike="noStrike" kern="1200" baseline="0" dirty="0" err="1" smtClean="0">
                <a:solidFill>
                  <a:schemeClr val="tx1"/>
                </a:solidFill>
                <a:latin typeface="Times New Roman" pitchFamily="18" charset="0"/>
                <a:ea typeface="+mn-ea"/>
                <a:cs typeface="+mn-cs"/>
              </a:rPr>
              <a:t>Kirchoff</a:t>
            </a:r>
            <a:r>
              <a:rPr lang="en-SG" sz="1200" b="0" i="0" u="none" strike="noStrike" kern="1200" baseline="0" dirty="0" smtClean="0">
                <a:solidFill>
                  <a:schemeClr val="tx1"/>
                </a:solidFill>
                <a:latin typeface="Times New Roman" pitchFamily="18" charset="0"/>
                <a:ea typeface="+mn-ea"/>
                <a:cs typeface="+mn-cs"/>
              </a:rPr>
              <a:t> diffraction parameter</a:t>
            </a:r>
          </a:p>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US" baseline="0" dirty="0" smtClean="0"/>
              <a:t>Determine exact E-field for different diffracted path</a:t>
            </a:r>
          </a:p>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US" baseline="0" dirty="0" smtClean="0"/>
              <a:t>Diffraction Gain</a:t>
            </a:r>
          </a:p>
          <a:p>
            <a:pPr marL="228600" lvl="0" indent="-228600">
              <a:buFont typeface="+mj-lt"/>
              <a:buAutoNum type="arabicPeriod"/>
            </a:pPr>
            <a:endParaRPr lang="en-SG" sz="1200" b="0" i="0" u="none" strike="noStrike" kern="1200" baseline="0" dirty="0" smtClean="0">
              <a:solidFill>
                <a:schemeClr val="tx1"/>
              </a:solidFill>
              <a:latin typeface="Times New Roman" pitchFamily="18" charset="0"/>
              <a:ea typeface="+mn-ea"/>
              <a:cs typeface="+mn-cs"/>
            </a:endParaRPr>
          </a:p>
          <a:p>
            <a:pPr marL="228600" lvl="0" indent="-228600">
              <a:buFont typeface="+mj-lt"/>
              <a:buAutoNum type="arabicPeriod"/>
            </a:pPr>
            <a:endParaRPr lang="en-US" baseline="0" dirty="0" smtClean="0"/>
          </a:p>
        </p:txBody>
      </p:sp>
      <p:sp>
        <p:nvSpPr>
          <p:cNvPr id="4" name="Header Placeholder 3"/>
          <p:cNvSpPr>
            <a:spLocks noGrp="1"/>
          </p:cNvSpPr>
          <p:nvPr>
            <p:ph type="hdr" sz="quarter" idx="10"/>
          </p:nvPr>
        </p:nvSpPr>
        <p:spPr/>
        <p:txBody>
          <a:bodyPr/>
          <a:lstStyle/>
          <a:p>
            <a:pPr>
              <a:defRPr/>
            </a:pPr>
            <a:r>
              <a:rPr lang="en-US" smtClean="0"/>
              <a:t>ACS/antennas and propagation</a:t>
            </a:r>
            <a:endParaRPr lang="en-US"/>
          </a:p>
        </p:txBody>
      </p:sp>
      <p:sp>
        <p:nvSpPr>
          <p:cNvPr id="5" name="Footer Placeholder 4"/>
          <p:cNvSpPr>
            <a:spLocks noGrp="1"/>
          </p:cNvSpPr>
          <p:nvPr>
            <p:ph type="ftr" sz="quarter" idx="11"/>
          </p:nvPr>
        </p:nvSpPr>
        <p:spPr/>
        <p:txBody>
          <a:bodyPr/>
          <a:lstStyle/>
          <a:p>
            <a:pPr>
              <a:defRPr/>
            </a:pPr>
            <a:r>
              <a:rPr lang="en-US" smtClean="0"/>
              <a:t>by Ya Bao   http://eent3.sbu.ac.uk/staff/baoyb/acs</a:t>
            </a:r>
            <a:endParaRPr lang="en-US"/>
          </a:p>
        </p:txBody>
      </p:sp>
      <p:sp>
        <p:nvSpPr>
          <p:cNvPr id="6" name="Slide Number Placeholder 5"/>
          <p:cNvSpPr>
            <a:spLocks noGrp="1"/>
          </p:cNvSpPr>
          <p:nvPr>
            <p:ph type="sldNum" sz="quarter" idx="12"/>
          </p:nvPr>
        </p:nvSpPr>
        <p:spPr/>
        <p:txBody>
          <a:bodyPr/>
          <a:lstStyle/>
          <a:p>
            <a:pPr>
              <a:defRPr/>
            </a:pPr>
            <a:fld id="{CFB73A5C-C929-4B73-9CA0-89EA870CA45A}" type="slidenum">
              <a:rPr lang="en-US" smtClean="0"/>
              <a:pPr>
                <a:defRPr/>
              </a:pPr>
              <a:t>12</a:t>
            </a:fld>
            <a:endParaRPr lang="en-US"/>
          </a:p>
        </p:txBody>
      </p:sp>
    </p:spTree>
    <p:extLst>
      <p:ext uri="{BB962C8B-B14F-4D97-AF65-F5344CB8AC3E}">
        <p14:creationId xmlns:p14="http://schemas.microsoft.com/office/powerpoint/2010/main" val="4285660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404534"/>
            <a:ext cx="5825202"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4050834"/>
            <a:ext cx="5825202"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45FC660-5931-4045-AD5C-95F8D94432BA}"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0EA9767-D01A-4FC6-A2D4-0ADEB22CE19F}" type="datetimeFigureOut">
              <a:rPr lang="en-US" smtClean="0"/>
              <a:pPr>
                <a:defRPr/>
              </a:pPr>
              <a:t>2/2/2023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D74B7F4-543F-4076-A0FA-DE6949F1CB4B}" type="slidenum">
              <a:rPr lang="en-US" smtClean="0"/>
              <a:pPr>
                <a:defRPr/>
              </a:pPr>
              <a:t>‹#›</a:t>
            </a:fld>
            <a:endParaRPr lang="en-US" dirty="0"/>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3632200"/>
            <a:ext cx="5418393"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0EA9767-D01A-4FC6-A2D4-0ADEB22CE19F}" type="datetimeFigureOut">
              <a:rPr lang="en-US" smtClean="0"/>
              <a:pPr>
                <a:defRPr/>
              </a:pPr>
              <a:t>2/2/2023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D74B7F4-543F-4076-A0FA-DE6949F1CB4B}" type="slidenum">
              <a:rPr lang="en-US" smtClean="0"/>
              <a:pPr>
                <a:defRPr/>
              </a:pPr>
              <a:t>‹#›</a:t>
            </a:fld>
            <a:endParaRPr lang="en-US" dirty="0"/>
          </a:p>
        </p:txBody>
      </p:sp>
      <p:sp>
        <p:nvSpPr>
          <p:cNvPr id="20" name="TextBox 19"/>
          <p:cNvSpPr txBox="1"/>
          <p:nvPr/>
        </p:nvSpPr>
        <p:spPr>
          <a:xfrm>
            <a:off x="406403"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931988"/>
            <a:ext cx="6447501"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0EA9767-D01A-4FC6-A2D4-0ADEB22CE19F}" type="datetimeFigureOut">
              <a:rPr lang="en-US" smtClean="0"/>
              <a:pPr>
                <a:defRPr/>
              </a:pPr>
              <a:t>2/2/2023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D74B7F4-543F-4076-A0FA-DE6949F1CB4B}" type="slidenum">
              <a:rPr lang="en-US" smtClean="0"/>
              <a:pPr>
                <a:defRPr/>
              </a:pPr>
              <a:t>‹#›</a:t>
            </a:fld>
            <a:endParaRPr lang="en-US" dirty="0"/>
          </a:p>
        </p:txBody>
      </p:sp>
    </p:spTree>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0EA9767-D01A-4FC6-A2D4-0ADEB22CE19F}" type="datetimeFigureOut">
              <a:rPr lang="en-US" smtClean="0"/>
              <a:pPr>
                <a:defRPr/>
              </a:pPr>
              <a:t>2/2/2023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D74B7F4-543F-4076-A0FA-DE6949F1CB4B}" type="slidenum">
              <a:rPr lang="en-US" smtClean="0"/>
              <a:pPr>
                <a:defRPr/>
              </a:pPr>
              <a:t>‹#›</a:t>
            </a:fld>
            <a:endParaRPr lang="en-US" dirty="0"/>
          </a:p>
        </p:txBody>
      </p:sp>
      <p:sp>
        <p:nvSpPr>
          <p:cNvPr id="24" name="TextBox 23"/>
          <p:cNvSpPr txBox="1"/>
          <p:nvPr/>
        </p:nvSpPr>
        <p:spPr>
          <a:xfrm>
            <a:off x="406403"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609600"/>
            <a:ext cx="644115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0EA9767-D01A-4FC6-A2D4-0ADEB22CE19F}" type="datetimeFigureOut">
              <a:rPr lang="en-US" smtClean="0"/>
              <a:pPr>
                <a:defRPr/>
              </a:pPr>
              <a:t>2/2/2023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D74B7F4-543F-4076-A0FA-DE6949F1CB4B}" type="slidenum">
              <a:rPr lang="en-US" smtClean="0"/>
              <a:pPr>
                <a:defRPr/>
              </a:pPr>
              <a:t>‹#›</a:t>
            </a:fld>
            <a:endParaRPr lang="en-US" dirty="0"/>
          </a:p>
        </p:txBody>
      </p:sp>
    </p:spTree>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375342CC-570C-41A9-89F1-8D8B1E69F90A}" type="datetimeFigureOut">
              <a:rPr lang="en-US" smtClean="0"/>
              <a:pPr>
                <a:defRPr/>
              </a:pPr>
              <a:t>2/2/2023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DD437DF-D931-44F1-A0D9-AE80C8EEB0A3}" type="slidenum">
              <a:rPr lang="en-US" smtClean="0"/>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609600"/>
            <a:ext cx="978557"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609600"/>
            <a:ext cx="5295113"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C42A71AD-759F-40B4-B41C-09150D434F7F}" type="datetimeFigureOut">
              <a:rPr lang="en-US" smtClean="0"/>
              <a:pPr>
                <a:defRPr/>
              </a:pPr>
              <a:t>2/2/2023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F8F3E9F-D5F2-456C-9C6E-09B7D23A0AC4}"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A2120DCF-466F-4471-965A-19351D600A56}" type="datetimeFigureOut">
              <a:rPr lang="en-US" smtClean="0"/>
              <a:pPr>
                <a:defRPr/>
              </a:pPr>
              <a:t>2/2/2023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B18BBD6-2EA6-4606-8940-4D4D92636C46}"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700868"/>
            <a:ext cx="6447501"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55E29886-B0B5-4D7D-8210-C0909369C330}" type="datetimeFigureOut">
              <a:rPr lang="en-US" smtClean="0"/>
              <a:pPr>
                <a:defRPr/>
              </a:pPr>
              <a:t>2/2/2023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89AB508-6070-4F80-98B7-D445FFDCC4BF}"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2160589"/>
            <a:ext cx="3138026"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2160590"/>
            <a:ext cx="3138026"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92B0CBBF-B2AA-491D-B11B-2FB80CC892D8}" type="datetimeFigureOut">
              <a:rPr lang="en-US" smtClean="0"/>
              <a:pPr>
                <a:defRPr/>
              </a:pPr>
              <a:t>2/2/2023</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AB96369-0824-4BC6-A978-25EB5C748ED9}"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2160983"/>
            <a:ext cx="313921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6809" y="2737246"/>
            <a:ext cx="31392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2160983"/>
            <a:ext cx="313921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16288" y="2737246"/>
            <a:ext cx="313921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34FFC649-A290-460F-B87F-82EE1AC156DA}" type="datetimeFigureOut">
              <a:rPr lang="en-US" smtClean="0"/>
              <a:pPr>
                <a:defRPr/>
              </a:pPr>
              <a:t>2/2/2023</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05C25EB-4F36-4F37-9D35-0341698AE6E4}"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2691DFF1-7389-4DF8-9E72-782348C63B70}" type="datetimeFigureOut">
              <a:rPr lang="en-US" smtClean="0"/>
              <a:pPr>
                <a:defRPr/>
              </a:pPr>
              <a:t>2/2/2023</a:t>
            </a:fld>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26CEA178-C364-4F88-BC68-A1ADD90CBD1C}"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B5C38829-1276-4831-B34D-900CAE4FF8D0}" type="datetimeFigureOut">
              <a:rPr lang="en-US" smtClean="0"/>
              <a:pPr>
                <a:defRPr/>
              </a:pPr>
              <a:t>2/2/2023</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17C29B0-1FDE-49D3-911E-67ED825CB2AE}"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498604"/>
            <a:ext cx="2890896"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0346" y="514925"/>
            <a:ext cx="3385156"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777069"/>
            <a:ext cx="2890896"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AE53E26B-9E7D-4FFC-A9DE-FBFC928B5196}" type="datetimeFigureOut">
              <a:rPr lang="en-US" smtClean="0"/>
              <a:pPr>
                <a:defRPr/>
              </a:pPr>
              <a:t>2/2/2023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7C9AB46-AA74-4CA2-9407-6EA9546CBF6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800600"/>
            <a:ext cx="64475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609600"/>
            <a:ext cx="6447501"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08001" y="5367338"/>
            <a:ext cx="644750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2C0AABD4-4200-4442-A49E-C8AD11946B90}" type="datetimeFigureOut">
              <a:rPr lang="en-US" smtClean="0"/>
              <a:pPr>
                <a:defRPr/>
              </a:pPr>
              <a:t>2/2/2023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E4C970F-5334-4279-8A23-8B105F8683AD}"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90EA9767-D01A-4FC6-A2D4-0ADEB22CE19F}" type="datetimeFigureOut">
              <a:rPr lang="en-US" smtClean="0"/>
              <a:pPr>
                <a:defRPr/>
              </a:pPr>
              <a:t>2/2/2023</a:t>
            </a:fld>
            <a:endParaRPr lang="en-US" dirty="0"/>
          </a:p>
        </p:txBody>
      </p:sp>
      <p:sp>
        <p:nvSpPr>
          <p:cNvPr id="5" name="Footer Placeholder 4"/>
          <p:cNvSpPr>
            <a:spLocks noGrp="1"/>
          </p:cNvSpPr>
          <p:nvPr>
            <p:ph type="ftr" sz="quarter" idx="3"/>
          </p:nvPr>
        </p:nvSpPr>
        <p:spPr>
          <a:xfrm>
            <a:off x="508001" y="6041363"/>
            <a:ext cx="472320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900">
                <a:solidFill>
                  <a:schemeClr val="accent1"/>
                </a:solidFill>
              </a:defRPr>
            </a:lvl1pPr>
          </a:lstStyle>
          <a:p>
            <a:pPr>
              <a:defRPr/>
            </a:pPr>
            <a:fld id="{ED74B7F4-543F-4076-A0FA-DE6949F1CB4B}" type="slidenum">
              <a:rPr lang="en-US" smtClean="0"/>
              <a:pPr>
                <a:defRPr/>
              </a:pPr>
              <a:t>‹#›</a:t>
            </a:fld>
            <a:endParaRPr lang="en-US" dirty="0"/>
          </a:p>
        </p:txBody>
      </p:sp>
      <p:sp>
        <p:nvSpPr>
          <p:cNvPr id="18" name="Text Box 11"/>
          <p:cNvSpPr txBox="1">
            <a:spLocks noChangeArrowheads="1"/>
          </p:cNvSpPr>
          <p:nvPr/>
        </p:nvSpPr>
        <p:spPr bwMode="auto">
          <a:xfrm>
            <a:off x="7620000" y="6096000"/>
            <a:ext cx="1295400" cy="457200"/>
          </a:xfrm>
          <a:prstGeom prst="rect">
            <a:avLst/>
          </a:prstGeom>
          <a:noFill/>
          <a:ln w="9525">
            <a:noFill/>
            <a:miter lim="800000"/>
            <a:headEnd/>
            <a:tailEnd/>
          </a:ln>
          <a:effec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defRPr/>
            </a:pPr>
            <a:endParaRPr lang="en-GB" smtClean="0"/>
          </a:p>
        </p:txBody>
      </p:sp>
      <p:sp>
        <p:nvSpPr>
          <p:cNvPr id="19" name="Text Box 12"/>
          <p:cNvSpPr txBox="1">
            <a:spLocks noChangeArrowheads="1"/>
          </p:cNvSpPr>
          <p:nvPr/>
        </p:nvSpPr>
        <p:spPr bwMode="auto">
          <a:xfrm>
            <a:off x="8077200" y="5943600"/>
            <a:ext cx="838200" cy="366713"/>
          </a:xfrm>
          <a:prstGeom prst="rect">
            <a:avLst/>
          </a:prstGeom>
          <a:noFill/>
          <a:ln w="9525">
            <a:noFill/>
            <a:miter lim="800000"/>
            <a:headEnd/>
            <a:tailEnd/>
          </a:ln>
          <a:effec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defRPr/>
            </a:pPr>
            <a:fld id="{B0492E25-1644-4EA5-B7B4-7381A7495BCD}" type="slidenum">
              <a:rPr lang="en-US" sz="1800" smtClean="0"/>
              <a:pPr eaLnBrk="1" hangingPunct="1">
                <a:spcBef>
                  <a:spcPct val="50000"/>
                </a:spcBef>
                <a:defRPr/>
              </a:pPr>
              <a:t>‹#›</a:t>
            </a:fld>
            <a:endParaRPr lang="en-US" sz="1800" smtClean="0"/>
          </a:p>
        </p:txBody>
      </p:sp>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5"/>
          <p:cNvSpPr>
            <a:spLocks noGrp="1" noChangeArrowheads="1"/>
          </p:cNvSpPr>
          <p:nvPr>
            <p:ph type="ctrTitle"/>
          </p:nvPr>
        </p:nvSpPr>
        <p:spPr>
          <a:xfrm>
            <a:off x="1907704" y="2852936"/>
            <a:ext cx="5825202" cy="1621968"/>
          </a:xfrm>
        </p:spPr>
        <p:txBody>
          <a:bodyPr>
            <a:normAutofit fontScale="90000"/>
          </a:bodyPr>
          <a:lstStyle/>
          <a:p>
            <a:pPr fontAlgn="auto">
              <a:spcAft>
                <a:spcPts val="0"/>
              </a:spcAft>
              <a:defRPr/>
            </a:pPr>
            <a:r>
              <a:rPr lang="en-US" dirty="0" smtClean="0">
                <a:latin typeface="Times New Roman" pitchFamily="18" charset="0"/>
              </a:rPr>
              <a:t>Large Scale </a:t>
            </a:r>
            <a:r>
              <a:rPr dirty="0" smtClean="0">
                <a:latin typeface="Times New Roman" pitchFamily="18" charset="0"/>
              </a:rPr>
              <a:t>Propagation</a:t>
            </a:r>
            <a:r>
              <a:rPr lang="en-US" dirty="0" smtClean="0">
                <a:latin typeface="Times New Roman" pitchFamily="18" charset="0"/>
              </a:rPr>
              <a:t> Model</a:t>
            </a:r>
            <a:r>
              <a:rPr dirty="0" smtClean="0">
                <a:latin typeface="Times New Roman" pitchFamily="18" charset="0"/>
              </a:rPr>
              <a:t/>
            </a:r>
            <a:br>
              <a:rPr dirty="0" smtClean="0">
                <a:latin typeface="Times New Roman" pitchFamily="18" charset="0"/>
              </a:rPr>
            </a:br>
            <a:endParaRPr sz="1800" dirty="0" smtClean="0">
              <a:latin typeface="Times New Roman" pitchFamily="18" charset="0"/>
            </a:endParaRPr>
          </a:p>
        </p:txBody>
      </p:sp>
      <p:sp>
        <p:nvSpPr>
          <p:cNvPr id="17410" name="Rectangle 16"/>
          <p:cNvSpPr>
            <a:spLocks noGrp="1" noChangeArrowheads="1"/>
          </p:cNvSpPr>
          <p:nvPr>
            <p:ph type="sldNum" sz="quarter" idx="12"/>
          </p:nvPr>
        </p:nvSpPr>
        <p:spPr>
          <a:noFill/>
        </p:spPr>
        <p:txBody>
          <a:bodyPr/>
          <a:lstStyle/>
          <a:p>
            <a:pPr>
              <a:defRPr/>
            </a:pPr>
            <a:fld id="{5966B4AD-1D03-4594-962C-7468A2227037}" type="slidenum">
              <a:rPr lang="en-US"/>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75" y="260648"/>
            <a:ext cx="7512770" cy="1149052"/>
          </a:xfrm>
        </p:spPr>
        <p:txBody>
          <a:bodyPr>
            <a:noAutofit/>
          </a:bodyPr>
          <a:lstStyle/>
          <a:p>
            <a:r>
              <a:rPr lang="en-US" sz="3200" b="1" dirty="0" smtClean="0"/>
              <a:t>Example 3.6</a:t>
            </a:r>
            <a:r>
              <a:rPr lang="en-US" sz="3200" dirty="0" smtClean="0"/>
              <a:t>: </a:t>
            </a:r>
            <a:br>
              <a:rPr lang="en-US" sz="3200" dirty="0" smtClean="0"/>
            </a:br>
            <a:r>
              <a:rPr lang="en-US" sz="3200" dirty="0" smtClean="0"/>
              <a:t/>
            </a:r>
            <a:br>
              <a:rPr lang="en-US" sz="3200" dirty="0" smtClean="0"/>
            </a:br>
            <a:r>
              <a:rPr lang="en-US" sz="2400" dirty="0" smtClean="0">
                <a:solidFill>
                  <a:schemeClr val="tx1"/>
                </a:solidFill>
                <a:latin typeface="Times New Roman" pitchFamily="18" charset="0"/>
                <a:cs typeface="Times New Roman" pitchFamily="18" charset="0"/>
              </a:rPr>
              <a:t>A </a:t>
            </a:r>
            <a:r>
              <a:rPr lang="en-US" sz="2400" dirty="0">
                <a:solidFill>
                  <a:schemeClr val="tx1"/>
                </a:solidFill>
                <a:latin typeface="Times New Roman" pitchFamily="18" charset="0"/>
                <a:cs typeface="Times New Roman" pitchFamily="18" charset="0"/>
              </a:rPr>
              <a:t>mobile is located 5 km away from a base station </a:t>
            </a:r>
            <a:r>
              <a:rPr lang="en-US" sz="2400" dirty="0" smtClean="0">
                <a:solidFill>
                  <a:schemeClr val="tx1"/>
                </a:solidFill>
                <a:latin typeface="Times New Roman" pitchFamily="18" charset="0"/>
                <a:cs typeface="Times New Roman" pitchFamily="18" charset="0"/>
              </a:rPr>
              <a:t>and uses </a:t>
            </a:r>
            <a:r>
              <a:rPr lang="en-US" sz="2400" dirty="0">
                <a:solidFill>
                  <a:schemeClr val="tx1"/>
                </a:solidFill>
                <a:latin typeface="Times New Roman" pitchFamily="18" charset="0"/>
                <a:cs typeface="Times New Roman" pitchFamily="18" charset="0"/>
              </a:rPr>
              <a:t>a vertical λ/4 monopole antenna with a gain </a:t>
            </a:r>
            <a:r>
              <a:rPr lang="en-US" sz="2400" dirty="0" smtClean="0">
                <a:solidFill>
                  <a:schemeClr val="tx1"/>
                </a:solidFill>
                <a:latin typeface="Times New Roman" pitchFamily="18" charset="0"/>
                <a:cs typeface="Times New Roman" pitchFamily="18" charset="0"/>
              </a:rPr>
              <a:t>of 2.55 </a:t>
            </a:r>
            <a:r>
              <a:rPr lang="en-US" sz="2400" dirty="0">
                <a:solidFill>
                  <a:schemeClr val="tx1"/>
                </a:solidFill>
                <a:latin typeface="Times New Roman" pitchFamily="18" charset="0"/>
                <a:cs typeface="Times New Roman" pitchFamily="18" charset="0"/>
              </a:rPr>
              <a:t>dB </a:t>
            </a:r>
            <a:r>
              <a:rPr lang="en-US" sz="2400" dirty="0" smtClean="0">
                <a:solidFill>
                  <a:schemeClr val="tx1"/>
                </a:solidFill>
                <a:latin typeface="Times New Roman" pitchFamily="18" charset="0"/>
                <a:cs typeface="Times New Roman" pitchFamily="18" charset="0"/>
              </a:rPr>
              <a:t>to receive </a:t>
            </a:r>
            <a:r>
              <a:rPr lang="en-US" sz="2400" dirty="0">
                <a:solidFill>
                  <a:schemeClr val="tx1"/>
                </a:solidFill>
                <a:latin typeface="Times New Roman" pitchFamily="18" charset="0"/>
                <a:cs typeface="Times New Roman" pitchFamily="18" charset="0"/>
              </a:rPr>
              <a:t>cellular radio signals. The E-field at 1 km from </a:t>
            </a:r>
            <a:r>
              <a:rPr lang="en-US" sz="2400" dirty="0" smtClean="0">
                <a:solidFill>
                  <a:schemeClr val="tx1"/>
                </a:solidFill>
                <a:latin typeface="Times New Roman" pitchFamily="18" charset="0"/>
                <a:cs typeface="Times New Roman" pitchFamily="18" charset="0"/>
              </a:rPr>
              <a:t>the transmitter </a:t>
            </a:r>
            <a:r>
              <a:rPr lang="en-US" sz="2400" dirty="0">
                <a:solidFill>
                  <a:schemeClr val="tx1"/>
                </a:solidFill>
                <a:latin typeface="Times New Roman" pitchFamily="18" charset="0"/>
                <a:cs typeface="Times New Roman" pitchFamily="18" charset="0"/>
              </a:rPr>
              <a:t>is measured to be </a:t>
            </a:r>
            <a:r>
              <a:rPr lang="en-US" sz="2400" dirty="0" smtClean="0">
                <a:solidFill>
                  <a:schemeClr val="tx1"/>
                </a:solidFill>
                <a:latin typeface="Times New Roman" pitchFamily="18" charset="0"/>
                <a:cs typeface="Times New Roman" pitchFamily="18" charset="0"/>
              </a:rPr>
              <a:t>10</a:t>
            </a:r>
            <a:r>
              <a:rPr lang="en-US" sz="2400" baseline="30000" dirty="0" smtClean="0">
                <a:solidFill>
                  <a:schemeClr val="tx1"/>
                </a:solidFill>
                <a:latin typeface="Times New Roman" pitchFamily="18" charset="0"/>
                <a:cs typeface="Times New Roman" pitchFamily="18" charset="0"/>
              </a:rPr>
              <a:t>-3</a:t>
            </a:r>
            <a:r>
              <a:rPr lang="en-US" sz="2400" dirty="0" smtClean="0">
                <a:solidFill>
                  <a:schemeClr val="tx1"/>
                </a:solidFill>
                <a:latin typeface="Times New Roman" pitchFamily="18" charset="0"/>
                <a:cs typeface="Times New Roman" pitchFamily="18" charset="0"/>
              </a:rPr>
              <a:t> V/m</a:t>
            </a:r>
            <a:r>
              <a:rPr lang="en-US" sz="2400" dirty="0">
                <a:solidFill>
                  <a:schemeClr val="tx1"/>
                </a:solidFill>
                <a:latin typeface="Times New Roman" pitchFamily="18" charset="0"/>
                <a:cs typeface="Times New Roman" pitchFamily="18" charset="0"/>
              </a:rPr>
              <a:t>. The </a:t>
            </a:r>
            <a:r>
              <a:rPr lang="en-US" sz="2400" dirty="0" smtClean="0">
                <a:solidFill>
                  <a:schemeClr val="tx1"/>
                </a:solidFill>
                <a:latin typeface="Times New Roman" pitchFamily="18" charset="0"/>
                <a:cs typeface="Times New Roman" pitchFamily="18" charset="0"/>
              </a:rPr>
              <a:t>carrier frequency used </a:t>
            </a:r>
            <a:r>
              <a:rPr lang="en-US" sz="2400" dirty="0">
                <a:solidFill>
                  <a:schemeClr val="tx1"/>
                </a:solidFill>
                <a:latin typeface="Times New Roman" pitchFamily="18" charset="0"/>
                <a:cs typeface="Times New Roman" pitchFamily="18" charset="0"/>
              </a:rPr>
              <a:t>for this system is </a:t>
            </a:r>
            <a:r>
              <a:rPr lang="en-US" sz="2400" dirty="0" smtClean="0">
                <a:solidFill>
                  <a:schemeClr val="tx1"/>
                </a:solidFill>
                <a:latin typeface="Times New Roman" pitchFamily="18" charset="0"/>
                <a:cs typeface="Times New Roman" pitchFamily="18" charset="0"/>
              </a:rPr>
              <a:t>900 </a:t>
            </a:r>
            <a:r>
              <a:rPr lang="en-US" sz="2400" dirty="0" err="1" smtClean="0">
                <a:solidFill>
                  <a:schemeClr val="tx1"/>
                </a:solidFill>
                <a:latin typeface="Times New Roman" pitchFamily="18" charset="0"/>
                <a:cs typeface="Times New Roman" pitchFamily="18" charset="0"/>
              </a:rPr>
              <a:t>MHz</a:t>
            </a:r>
            <a:r>
              <a:rPr lang="en-US" sz="2400" dirty="0" err="1">
                <a:solidFill>
                  <a:schemeClr val="tx1"/>
                </a:solidFill>
                <a:latin typeface="Times New Roman" pitchFamily="18" charset="0"/>
                <a:cs typeface="Times New Roman" pitchFamily="18" charset="0"/>
              </a:rPr>
              <a:t>.</a:t>
            </a:r>
            <a:r>
              <a:rPr lang="en-US" sz="2400" dirty="0">
                <a:solidFill>
                  <a:schemeClr val="tx1"/>
                </a:solidFill>
                <a:latin typeface="Times New Roman" pitchFamily="18" charset="0"/>
                <a:cs typeface="Times New Roman" pitchFamily="18" charset="0"/>
              </a:rPr>
              <a:t/>
            </a:r>
            <a:br>
              <a:rPr lang="en-US" sz="2400" dirty="0">
                <a:solidFill>
                  <a:schemeClr val="tx1"/>
                </a:solidFill>
                <a:latin typeface="Times New Roman" pitchFamily="18" charset="0"/>
                <a:cs typeface="Times New Roman" pitchFamily="18" charset="0"/>
              </a:rPr>
            </a:br>
            <a:r>
              <a:rPr lang="en-US" sz="2400" dirty="0" smtClean="0">
                <a:solidFill>
                  <a:schemeClr val="tx1"/>
                </a:solidFill>
                <a:latin typeface="Times New Roman" pitchFamily="18" charset="0"/>
                <a:cs typeface="Times New Roman" pitchFamily="18" charset="0"/>
              </a:rPr>
              <a:t/>
            </a:r>
            <a:br>
              <a:rPr lang="en-US" sz="2400" dirty="0" smtClean="0">
                <a:solidFill>
                  <a:schemeClr val="tx1"/>
                </a:solidFill>
                <a:latin typeface="Times New Roman" pitchFamily="18" charset="0"/>
                <a:cs typeface="Times New Roman" pitchFamily="18" charset="0"/>
              </a:rPr>
            </a:br>
            <a:r>
              <a:rPr lang="en-US" sz="2400" dirty="0" smtClean="0">
                <a:solidFill>
                  <a:schemeClr val="tx1"/>
                </a:solidFill>
                <a:latin typeface="Times New Roman" pitchFamily="18" charset="0"/>
                <a:cs typeface="Times New Roman" pitchFamily="18" charset="0"/>
              </a:rPr>
              <a:t>(</a:t>
            </a:r>
            <a:r>
              <a:rPr lang="en-US" sz="2400" dirty="0">
                <a:solidFill>
                  <a:schemeClr val="tx1"/>
                </a:solidFill>
                <a:latin typeface="Times New Roman" pitchFamily="18" charset="0"/>
                <a:cs typeface="Times New Roman" pitchFamily="18" charset="0"/>
              </a:rPr>
              <a:t>a) Find the length and </a:t>
            </a:r>
            <a:r>
              <a:rPr lang="en-US" sz="2400">
                <a:solidFill>
                  <a:schemeClr val="tx1"/>
                </a:solidFill>
                <a:latin typeface="Times New Roman" pitchFamily="18" charset="0"/>
                <a:cs typeface="Times New Roman" pitchFamily="18" charset="0"/>
              </a:rPr>
              <a:t>the </a:t>
            </a:r>
            <a:r>
              <a:rPr lang="en-US" sz="2400" smtClean="0">
                <a:solidFill>
                  <a:schemeClr val="tx1"/>
                </a:solidFill>
                <a:latin typeface="Times New Roman" pitchFamily="18" charset="0"/>
                <a:cs typeface="Times New Roman" pitchFamily="18" charset="0"/>
              </a:rPr>
              <a:t>gain </a:t>
            </a:r>
            <a:r>
              <a:rPr lang="en-US" sz="2400" dirty="0">
                <a:solidFill>
                  <a:schemeClr val="tx1"/>
                </a:solidFill>
                <a:latin typeface="Times New Roman" pitchFamily="18" charset="0"/>
                <a:cs typeface="Times New Roman" pitchFamily="18" charset="0"/>
              </a:rPr>
              <a:t>of the receiving antenna</a:t>
            </a:r>
            <a:r>
              <a:rPr lang="en-US" sz="2400" dirty="0" smtClean="0">
                <a:solidFill>
                  <a:schemeClr val="tx1"/>
                </a:solidFill>
                <a:latin typeface="Times New Roman" pitchFamily="18" charset="0"/>
                <a:cs typeface="Times New Roman" pitchFamily="18" charset="0"/>
              </a:rPr>
              <a:t>.</a:t>
            </a:r>
            <a:br>
              <a:rPr lang="en-US" sz="2400" dirty="0" smtClean="0">
                <a:solidFill>
                  <a:schemeClr val="tx1"/>
                </a:solidFill>
                <a:latin typeface="Times New Roman" pitchFamily="18" charset="0"/>
                <a:cs typeface="Times New Roman" pitchFamily="18" charset="0"/>
              </a:rPr>
            </a:br>
            <a:r>
              <a:rPr lang="en-US" sz="2400" dirty="0">
                <a:solidFill>
                  <a:schemeClr val="tx1"/>
                </a:solidFill>
                <a:latin typeface="Times New Roman" pitchFamily="18" charset="0"/>
                <a:cs typeface="Times New Roman" pitchFamily="18" charset="0"/>
              </a:rPr>
              <a:t/>
            </a:r>
            <a:br>
              <a:rPr lang="en-US" sz="2400" dirty="0">
                <a:solidFill>
                  <a:schemeClr val="tx1"/>
                </a:solidFill>
                <a:latin typeface="Times New Roman" pitchFamily="18" charset="0"/>
                <a:cs typeface="Times New Roman" pitchFamily="18" charset="0"/>
              </a:rPr>
            </a:br>
            <a:r>
              <a:rPr lang="en-US" sz="2400" dirty="0">
                <a:solidFill>
                  <a:schemeClr val="tx1"/>
                </a:solidFill>
                <a:latin typeface="Times New Roman" pitchFamily="18" charset="0"/>
                <a:cs typeface="Times New Roman" pitchFamily="18" charset="0"/>
              </a:rPr>
              <a:t>(b) Find the electric field and received power at the </a:t>
            </a:r>
            <a:r>
              <a:rPr lang="en-US" sz="2400" dirty="0" smtClean="0">
                <a:solidFill>
                  <a:schemeClr val="tx1"/>
                </a:solidFill>
                <a:latin typeface="Times New Roman" pitchFamily="18" charset="0"/>
                <a:cs typeface="Times New Roman" pitchFamily="18" charset="0"/>
              </a:rPr>
              <a:t>mobile using </a:t>
            </a:r>
            <a:r>
              <a:rPr lang="en-US" sz="2400" dirty="0">
                <a:solidFill>
                  <a:schemeClr val="tx1"/>
                </a:solidFill>
                <a:latin typeface="Times New Roman" pitchFamily="18" charset="0"/>
                <a:cs typeface="Times New Roman" pitchFamily="18" charset="0"/>
              </a:rPr>
              <a:t>the 2-ray ground reflection </a:t>
            </a:r>
            <a:r>
              <a:rPr lang="en-US" sz="2400" dirty="0" smtClean="0">
                <a:solidFill>
                  <a:schemeClr val="tx1"/>
                </a:solidFill>
                <a:latin typeface="Times New Roman" pitchFamily="18" charset="0"/>
                <a:cs typeface="Times New Roman" pitchFamily="18" charset="0"/>
              </a:rPr>
              <a:t>model assuming </a:t>
            </a:r>
            <a:r>
              <a:rPr lang="en-US" sz="2400" dirty="0">
                <a:solidFill>
                  <a:schemeClr val="tx1"/>
                </a:solidFill>
                <a:latin typeface="Times New Roman" pitchFamily="18" charset="0"/>
                <a:cs typeface="Times New Roman" pitchFamily="18" charset="0"/>
              </a:rPr>
              <a:t>the height </a:t>
            </a:r>
            <a:r>
              <a:rPr lang="en-US" sz="2400" dirty="0" smtClean="0">
                <a:solidFill>
                  <a:schemeClr val="tx1"/>
                </a:solidFill>
                <a:latin typeface="Times New Roman" pitchFamily="18" charset="0"/>
                <a:cs typeface="Times New Roman" pitchFamily="18" charset="0"/>
              </a:rPr>
              <a:t>of the </a:t>
            </a:r>
            <a:r>
              <a:rPr lang="en-US" sz="2400" dirty="0">
                <a:solidFill>
                  <a:schemeClr val="tx1"/>
                </a:solidFill>
                <a:latin typeface="Times New Roman" pitchFamily="18" charset="0"/>
                <a:cs typeface="Times New Roman" pitchFamily="18" charset="0"/>
              </a:rPr>
              <a:t>transmitting antenna is 50 m and the receiving antenna </a:t>
            </a:r>
            <a:r>
              <a:rPr lang="en-US" sz="2400" dirty="0" smtClean="0">
                <a:solidFill>
                  <a:schemeClr val="tx1"/>
                </a:solidFill>
                <a:latin typeface="Times New Roman" pitchFamily="18" charset="0"/>
                <a:cs typeface="Times New Roman" pitchFamily="18" charset="0"/>
              </a:rPr>
              <a:t>is 1.5 </a:t>
            </a:r>
            <a:r>
              <a:rPr lang="en-US" sz="2400" dirty="0">
                <a:solidFill>
                  <a:schemeClr val="tx1"/>
                </a:solidFill>
                <a:latin typeface="Times New Roman" pitchFamily="18" charset="0"/>
                <a:cs typeface="Times New Roman" pitchFamily="18" charset="0"/>
              </a:rPr>
              <a:t>m above ground.</a:t>
            </a:r>
          </a:p>
        </p:txBody>
      </p:sp>
      <p:sp>
        <p:nvSpPr>
          <p:cNvPr id="5" name="Slide Number Placeholder 4"/>
          <p:cNvSpPr>
            <a:spLocks noGrp="1"/>
          </p:cNvSpPr>
          <p:nvPr>
            <p:ph type="sldNum" sz="quarter" idx="12"/>
          </p:nvPr>
        </p:nvSpPr>
        <p:spPr/>
        <p:txBody>
          <a:bodyPr/>
          <a:lstStyle/>
          <a:p>
            <a:pPr>
              <a:defRPr/>
            </a:pPr>
            <a:fld id="{7B18BBD6-2EA6-4606-8940-4D4D92636C46}" type="slidenum">
              <a:rPr lang="en-US" smtClean="0"/>
              <a:pPr>
                <a:defRPr/>
              </a:pPr>
              <a:t>10</a:t>
            </a:fld>
            <a:endParaRPr lang="en-US" dirty="0"/>
          </a:p>
        </p:txBody>
      </p:sp>
      <p:sp>
        <p:nvSpPr>
          <p:cNvPr id="4" name="AutoShape 2" descr="Image result for chapter 5 two ray ground reflection model ppt"/>
          <p:cNvSpPr>
            <a:spLocks noChangeAspect="1" noChangeArrowheads="1"/>
          </p:cNvSpPr>
          <p:nvPr/>
        </p:nvSpPr>
        <p:spPr bwMode="auto">
          <a:xfrm>
            <a:off x="155575" y="-1608138"/>
            <a:ext cx="4476750" cy="33623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7792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7704856" cy="648072"/>
          </a:xfrm>
        </p:spPr>
        <p:txBody>
          <a:bodyPr>
            <a:noAutofit/>
          </a:bodyPr>
          <a:lstStyle/>
          <a:p>
            <a:pPr algn="just"/>
            <a:r>
              <a:rPr lang="en-US" sz="3200" dirty="0" smtClean="0"/>
              <a:t>Diffraction</a:t>
            </a:r>
            <a:endParaRPr lang="en-US" sz="3200" dirty="0"/>
          </a:p>
        </p:txBody>
      </p:sp>
      <p:sp>
        <p:nvSpPr>
          <p:cNvPr id="5" name="Slide Number Placeholder 4"/>
          <p:cNvSpPr>
            <a:spLocks noGrp="1"/>
          </p:cNvSpPr>
          <p:nvPr>
            <p:ph type="sldNum" sz="quarter" idx="12"/>
          </p:nvPr>
        </p:nvSpPr>
        <p:spPr/>
        <p:txBody>
          <a:bodyPr/>
          <a:lstStyle/>
          <a:p>
            <a:pPr>
              <a:defRPr/>
            </a:pPr>
            <a:fld id="{7B18BBD6-2EA6-4606-8940-4D4D92636C46}" type="slidenum">
              <a:rPr lang="en-US" smtClean="0"/>
              <a:pPr>
                <a:defRPr/>
              </a:pPr>
              <a:t>11</a:t>
            </a:fld>
            <a:endParaRPr lang="en-US" dirty="0"/>
          </a:p>
        </p:txBody>
      </p:sp>
      <p:sp>
        <p:nvSpPr>
          <p:cNvPr id="4" name="AutoShape 2" descr="Image result for chapter 5 two ray ground reflection model ppt"/>
          <p:cNvSpPr>
            <a:spLocks noChangeAspect="1" noChangeArrowheads="1"/>
          </p:cNvSpPr>
          <p:nvPr/>
        </p:nvSpPr>
        <p:spPr bwMode="auto">
          <a:xfrm>
            <a:off x="155575" y="-1608138"/>
            <a:ext cx="4476750" cy="33623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Content Placeholder 2"/>
          <p:cNvSpPr txBox="1">
            <a:spLocks/>
          </p:cNvSpPr>
          <p:nvPr/>
        </p:nvSpPr>
        <p:spPr>
          <a:xfrm>
            <a:off x="107504" y="908720"/>
            <a:ext cx="7592391" cy="31683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2800" dirty="0" smtClean="0">
                <a:latin typeface="Times New Roman" pitchFamily="18" charset="0"/>
                <a:cs typeface="Times New Roman" pitchFamily="18" charset="0"/>
              </a:rPr>
              <a:t>Diffraction </a:t>
            </a:r>
            <a:r>
              <a:rPr lang="en-US" sz="2800" dirty="0">
                <a:latin typeface="Times New Roman" pitchFamily="18" charset="0"/>
                <a:cs typeface="Times New Roman" pitchFamily="18" charset="0"/>
              </a:rPr>
              <a:t>allows radio signals to propagate around the curved surface of the </a:t>
            </a:r>
            <a:r>
              <a:rPr lang="en-US" sz="2800" dirty="0" smtClean="0">
                <a:latin typeface="Times New Roman" pitchFamily="18" charset="0"/>
                <a:cs typeface="Times New Roman" pitchFamily="18" charset="0"/>
              </a:rPr>
              <a:t>earth and </a:t>
            </a:r>
            <a:r>
              <a:rPr lang="en-US" sz="2800" dirty="0">
                <a:latin typeface="Times New Roman" pitchFamily="18" charset="0"/>
                <a:cs typeface="Times New Roman" pitchFamily="18" charset="0"/>
              </a:rPr>
              <a:t>to propagate behind </a:t>
            </a:r>
            <a:r>
              <a:rPr lang="en-US" sz="2800" dirty="0" smtClean="0">
                <a:latin typeface="Times New Roman" pitchFamily="18" charset="0"/>
                <a:cs typeface="Times New Roman" pitchFamily="18" charset="0"/>
              </a:rPr>
              <a:t>obstructions.</a:t>
            </a:r>
          </a:p>
          <a:p>
            <a:pPr algn="just"/>
            <a:r>
              <a:rPr lang="en-US" sz="2800" dirty="0" smtClean="0">
                <a:latin typeface="Times New Roman" pitchFamily="18" charset="0"/>
                <a:cs typeface="Times New Roman" pitchFamily="18" charset="0"/>
              </a:rPr>
              <a:t>Based </a:t>
            </a:r>
            <a:r>
              <a:rPr lang="en-US" sz="2800" dirty="0">
                <a:latin typeface="Times New Roman" pitchFamily="18" charset="0"/>
                <a:cs typeface="Times New Roman" pitchFamily="18" charset="0"/>
              </a:rPr>
              <a:t>on </a:t>
            </a:r>
            <a:r>
              <a:rPr lang="en-US" sz="2800" dirty="0" err="1">
                <a:latin typeface="Times New Roman" pitchFamily="18" charset="0"/>
                <a:cs typeface="Times New Roman" pitchFamily="18" charset="0"/>
              </a:rPr>
              <a:t>Huygen’s</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principle, which </a:t>
            </a:r>
            <a:r>
              <a:rPr lang="en-US" sz="2800" dirty="0">
                <a:latin typeface="Times New Roman" pitchFamily="18" charset="0"/>
                <a:cs typeface="Times New Roman" pitchFamily="18" charset="0"/>
              </a:rPr>
              <a:t>says that all points on a wave front can be considered as point sources for the production of secondary wavelets</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4149080"/>
            <a:ext cx="6430838" cy="2655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2855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704856" cy="648072"/>
          </a:xfrm>
        </p:spPr>
        <p:txBody>
          <a:bodyPr>
            <a:noAutofit/>
          </a:bodyPr>
          <a:lstStyle/>
          <a:p>
            <a:pPr algn="just"/>
            <a:r>
              <a:rPr lang="en-US" sz="3200" dirty="0"/>
              <a:t>Knife Edge Diffraction Model</a:t>
            </a:r>
          </a:p>
        </p:txBody>
      </p:sp>
      <p:sp>
        <p:nvSpPr>
          <p:cNvPr id="5" name="Slide Number Placeholder 4"/>
          <p:cNvSpPr>
            <a:spLocks noGrp="1"/>
          </p:cNvSpPr>
          <p:nvPr>
            <p:ph type="sldNum" sz="quarter" idx="12"/>
          </p:nvPr>
        </p:nvSpPr>
        <p:spPr/>
        <p:txBody>
          <a:bodyPr/>
          <a:lstStyle/>
          <a:p>
            <a:pPr>
              <a:defRPr/>
            </a:pPr>
            <a:fld id="{7B18BBD6-2EA6-4606-8940-4D4D92636C46}" type="slidenum">
              <a:rPr lang="en-US" smtClean="0"/>
              <a:pPr>
                <a:defRPr/>
              </a:pPr>
              <a:t>12</a:t>
            </a:fld>
            <a:endParaRPr lang="en-US" dirty="0"/>
          </a:p>
        </p:txBody>
      </p:sp>
      <p:sp>
        <p:nvSpPr>
          <p:cNvPr id="4" name="AutoShape 2" descr="Image result for chapter 5 two ray ground reflection model ppt"/>
          <p:cNvSpPr>
            <a:spLocks noChangeAspect="1" noChangeArrowheads="1"/>
          </p:cNvSpPr>
          <p:nvPr/>
        </p:nvSpPr>
        <p:spPr bwMode="auto">
          <a:xfrm>
            <a:off x="155575" y="-1608138"/>
            <a:ext cx="4476750" cy="33623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Content Placeholder 2"/>
          <p:cNvSpPr txBox="1">
            <a:spLocks/>
          </p:cNvSpPr>
          <p:nvPr/>
        </p:nvSpPr>
        <p:spPr>
          <a:xfrm>
            <a:off x="251520" y="692696"/>
            <a:ext cx="8280920" cy="31683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2400" dirty="0" smtClean="0">
                <a:latin typeface="Times New Roman" pitchFamily="18" charset="0"/>
                <a:cs typeface="Times New Roman" pitchFamily="18" charset="0"/>
              </a:rPr>
              <a:t>Estimating </a:t>
            </a:r>
            <a:r>
              <a:rPr lang="en-US" sz="2400" dirty="0">
                <a:latin typeface="Times New Roman" pitchFamily="18" charset="0"/>
                <a:cs typeface="Times New Roman" pitchFamily="18" charset="0"/>
              </a:rPr>
              <a:t>the signal attenuation caused by </a:t>
            </a:r>
            <a:r>
              <a:rPr lang="en-US" sz="2400" dirty="0" smtClean="0">
                <a:latin typeface="Times New Roman" pitchFamily="18" charset="0"/>
                <a:cs typeface="Times New Roman" pitchFamily="18" charset="0"/>
              </a:rPr>
              <a:t>diffraction </a:t>
            </a:r>
            <a:r>
              <a:rPr lang="en-US" sz="2400" dirty="0">
                <a:latin typeface="Times New Roman" pitchFamily="18" charset="0"/>
                <a:cs typeface="Times New Roman" pitchFamily="18" charset="0"/>
              </a:rPr>
              <a:t>of radio waves </a:t>
            </a:r>
            <a:r>
              <a:rPr lang="en-US" sz="2400" dirty="0" smtClean="0">
                <a:latin typeface="Times New Roman" pitchFamily="18" charset="0"/>
                <a:cs typeface="Times New Roman" pitchFamily="18" charset="0"/>
              </a:rPr>
              <a:t>over hills </a:t>
            </a:r>
            <a:r>
              <a:rPr lang="en-US" sz="2400" dirty="0">
                <a:latin typeface="Times New Roman" pitchFamily="18" charset="0"/>
                <a:cs typeface="Times New Roman" pitchFamily="18" charset="0"/>
              </a:rPr>
              <a:t>and </a:t>
            </a:r>
            <a:r>
              <a:rPr lang="en-US" sz="2400" dirty="0" smtClean="0">
                <a:latin typeface="Times New Roman" pitchFamily="18" charset="0"/>
                <a:cs typeface="Times New Roman" pitchFamily="18" charset="0"/>
              </a:rPr>
              <a:t>buildings.</a:t>
            </a:r>
          </a:p>
          <a:p>
            <a:pPr algn="just"/>
            <a:r>
              <a:rPr lang="en-US" sz="2400" dirty="0">
                <a:latin typeface="Times New Roman" pitchFamily="18" charset="0"/>
                <a:cs typeface="Times New Roman" pitchFamily="18" charset="0"/>
              </a:rPr>
              <a:t>Consider a receiver at point R, located in the shadowed region (also called the diffraction zone). The field strength at point R is a vector sum of the fields due to all of the secondary </a:t>
            </a:r>
            <a:r>
              <a:rPr lang="en-US" sz="2400" dirty="0" err="1">
                <a:latin typeface="Times New Roman" pitchFamily="18" charset="0"/>
                <a:cs typeface="Times New Roman" pitchFamily="18" charset="0"/>
              </a:rPr>
              <a:t>Huygen's</a:t>
            </a:r>
            <a:r>
              <a:rPr lang="en-US" sz="2400" dirty="0">
                <a:latin typeface="Times New Roman" pitchFamily="18" charset="0"/>
                <a:cs typeface="Times New Roman" pitchFamily="18" charset="0"/>
              </a:rPr>
              <a:t> sources in the plane above the knife edge.</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140968"/>
            <a:ext cx="7128792"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0424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7704856" cy="648072"/>
          </a:xfrm>
        </p:spPr>
        <p:txBody>
          <a:bodyPr>
            <a:noAutofit/>
          </a:bodyPr>
          <a:lstStyle/>
          <a:p>
            <a:pPr algn="just"/>
            <a:r>
              <a:rPr lang="en-US" sz="3200" dirty="0" smtClean="0"/>
              <a:t>Knife Edge Diffraction Geometry </a:t>
            </a:r>
            <a:r>
              <a:rPr lang="en-US" sz="2800" dirty="0" smtClean="0"/>
              <a:t>(</a:t>
            </a:r>
            <a:r>
              <a:rPr lang="en-US" sz="2800" dirty="0" err="1" smtClean="0"/>
              <a:t>h</a:t>
            </a:r>
            <a:r>
              <a:rPr lang="en-US" sz="2800" baseline="-25000" dirty="0" err="1" smtClean="0"/>
              <a:t>t</a:t>
            </a:r>
            <a:r>
              <a:rPr lang="en-US" sz="2800" dirty="0"/>
              <a:t> </a:t>
            </a:r>
            <a:r>
              <a:rPr lang="en-US" sz="2800" dirty="0" smtClean="0"/>
              <a:t>= </a:t>
            </a:r>
            <a:r>
              <a:rPr lang="en-US" sz="2800" dirty="0" err="1" smtClean="0"/>
              <a:t>h</a:t>
            </a:r>
            <a:r>
              <a:rPr lang="en-US" sz="2800" baseline="-25000" dirty="0" err="1" smtClean="0"/>
              <a:t>r</a:t>
            </a:r>
            <a:r>
              <a:rPr lang="en-US" sz="3200" dirty="0" smtClean="0"/>
              <a:t>)</a:t>
            </a:r>
            <a:endParaRPr lang="en-US" sz="3200" dirty="0"/>
          </a:p>
        </p:txBody>
      </p:sp>
      <p:sp>
        <p:nvSpPr>
          <p:cNvPr id="5" name="Slide Number Placeholder 4"/>
          <p:cNvSpPr>
            <a:spLocks noGrp="1"/>
          </p:cNvSpPr>
          <p:nvPr>
            <p:ph type="sldNum" sz="quarter" idx="12"/>
          </p:nvPr>
        </p:nvSpPr>
        <p:spPr/>
        <p:txBody>
          <a:bodyPr/>
          <a:lstStyle/>
          <a:p>
            <a:pPr>
              <a:defRPr/>
            </a:pPr>
            <a:fld id="{7B18BBD6-2EA6-4606-8940-4D4D92636C46}" type="slidenum">
              <a:rPr lang="en-US" smtClean="0"/>
              <a:pPr>
                <a:defRPr/>
              </a:pPr>
              <a:t>13</a:t>
            </a:fld>
            <a:endParaRPr lang="en-US" dirty="0"/>
          </a:p>
        </p:txBody>
      </p:sp>
      <p:sp>
        <p:nvSpPr>
          <p:cNvPr id="4" name="AutoShape 2" descr="Image result for chapter 5 two ray ground reflection model ppt"/>
          <p:cNvSpPr>
            <a:spLocks noChangeAspect="1" noChangeArrowheads="1"/>
          </p:cNvSpPr>
          <p:nvPr/>
        </p:nvSpPr>
        <p:spPr bwMode="auto">
          <a:xfrm>
            <a:off x="155575" y="-1608138"/>
            <a:ext cx="4476750" cy="33623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1628800"/>
            <a:ext cx="7704856" cy="3907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502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7704856" cy="648072"/>
          </a:xfrm>
        </p:spPr>
        <p:txBody>
          <a:bodyPr>
            <a:noAutofit/>
          </a:bodyPr>
          <a:lstStyle/>
          <a:p>
            <a:pPr algn="just"/>
            <a:r>
              <a:rPr lang="en-US" sz="3200" dirty="0"/>
              <a:t>Diffraction Loss For Various Value of V</a:t>
            </a:r>
          </a:p>
        </p:txBody>
      </p:sp>
      <p:sp>
        <p:nvSpPr>
          <p:cNvPr id="5" name="Slide Number Placeholder 4"/>
          <p:cNvSpPr>
            <a:spLocks noGrp="1"/>
          </p:cNvSpPr>
          <p:nvPr>
            <p:ph type="sldNum" sz="quarter" idx="12"/>
          </p:nvPr>
        </p:nvSpPr>
        <p:spPr/>
        <p:txBody>
          <a:bodyPr/>
          <a:lstStyle/>
          <a:p>
            <a:pPr>
              <a:defRPr/>
            </a:pPr>
            <a:fld id="{7B18BBD6-2EA6-4606-8940-4D4D92636C46}" type="slidenum">
              <a:rPr lang="en-US" smtClean="0"/>
              <a:pPr>
                <a:defRPr/>
              </a:pPr>
              <a:t>14</a:t>
            </a:fld>
            <a:endParaRPr lang="en-US" dirty="0"/>
          </a:p>
        </p:txBody>
      </p:sp>
      <p:sp>
        <p:nvSpPr>
          <p:cNvPr id="4" name="AutoShape 2" descr="Image result for chapter 5 two ray ground reflection model ppt"/>
          <p:cNvSpPr>
            <a:spLocks noChangeAspect="1" noChangeArrowheads="1"/>
          </p:cNvSpPr>
          <p:nvPr/>
        </p:nvSpPr>
        <p:spPr bwMode="auto">
          <a:xfrm>
            <a:off x="155575" y="-1608138"/>
            <a:ext cx="4476750" cy="33623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628800"/>
            <a:ext cx="6797749" cy="295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2072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7704856" cy="648072"/>
          </a:xfrm>
        </p:spPr>
        <p:txBody>
          <a:bodyPr>
            <a:noAutofit/>
          </a:bodyPr>
          <a:lstStyle/>
          <a:p>
            <a:r>
              <a:rPr lang="en-US" sz="3200" dirty="0"/>
              <a:t>Fresnel </a:t>
            </a:r>
            <a:r>
              <a:rPr lang="en-US" sz="3200" dirty="0" smtClean="0"/>
              <a:t>zones</a:t>
            </a:r>
            <a:endParaRPr lang="en-US" sz="3200" dirty="0"/>
          </a:p>
        </p:txBody>
      </p:sp>
      <p:sp>
        <p:nvSpPr>
          <p:cNvPr id="5" name="Slide Number Placeholder 4"/>
          <p:cNvSpPr>
            <a:spLocks noGrp="1"/>
          </p:cNvSpPr>
          <p:nvPr>
            <p:ph type="sldNum" sz="quarter" idx="12"/>
          </p:nvPr>
        </p:nvSpPr>
        <p:spPr/>
        <p:txBody>
          <a:bodyPr/>
          <a:lstStyle/>
          <a:p>
            <a:pPr>
              <a:defRPr/>
            </a:pPr>
            <a:fld id="{7B18BBD6-2EA6-4606-8940-4D4D92636C46}" type="slidenum">
              <a:rPr lang="en-US" smtClean="0"/>
              <a:pPr>
                <a:defRPr/>
              </a:pPr>
              <a:t>15</a:t>
            </a:fld>
            <a:endParaRPr lang="en-US" dirty="0"/>
          </a:p>
        </p:txBody>
      </p:sp>
      <p:sp>
        <p:nvSpPr>
          <p:cNvPr id="4" name="AutoShape 2" descr="Image result for chapter 5 two ray ground reflection model ppt"/>
          <p:cNvSpPr>
            <a:spLocks noChangeAspect="1" noChangeArrowheads="1"/>
          </p:cNvSpPr>
          <p:nvPr/>
        </p:nvSpPr>
        <p:spPr bwMode="auto">
          <a:xfrm>
            <a:off x="155575" y="-1608138"/>
            <a:ext cx="4476750" cy="33623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Content Placeholder 2"/>
          <p:cNvSpPr txBox="1">
            <a:spLocks/>
          </p:cNvSpPr>
          <p:nvPr/>
        </p:nvSpPr>
        <p:spPr>
          <a:xfrm>
            <a:off x="323528" y="908720"/>
            <a:ext cx="8280920" cy="31683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2400" dirty="0">
                <a:latin typeface="Times New Roman" pitchFamily="18" charset="0"/>
                <a:cs typeface="Times New Roman" pitchFamily="18" charset="0"/>
              </a:rPr>
              <a:t>Fresnel zones represent successive regions where </a:t>
            </a:r>
            <a:r>
              <a:rPr lang="en-US" sz="2400" dirty="0" smtClean="0">
                <a:latin typeface="Times New Roman" pitchFamily="18" charset="0"/>
                <a:cs typeface="Times New Roman" pitchFamily="18" charset="0"/>
              </a:rPr>
              <a:t>secondary waves </a:t>
            </a:r>
            <a:r>
              <a:rPr lang="en-US" sz="2400" dirty="0">
                <a:latin typeface="Times New Roman" pitchFamily="18" charset="0"/>
                <a:cs typeface="Times New Roman" pitchFamily="18" charset="0"/>
              </a:rPr>
              <a:t>have a path length from the TX to the RX which are </a:t>
            </a:r>
            <a:r>
              <a:rPr lang="en-US" sz="2400" dirty="0" err="1" smtClean="0">
                <a:latin typeface="Times New Roman" pitchFamily="18" charset="0"/>
                <a:cs typeface="Times New Roman" pitchFamily="18" charset="0"/>
              </a:rPr>
              <a:t>nλ</a:t>
            </a:r>
            <a:r>
              <a:rPr lang="en-US" sz="2400" dirty="0" smtClean="0">
                <a:latin typeface="Times New Roman" pitchFamily="18" charset="0"/>
                <a:cs typeface="Times New Roman" pitchFamily="18" charset="0"/>
              </a:rPr>
              <a:t>/2 greater </a:t>
            </a:r>
            <a:r>
              <a:rPr lang="en-US" sz="2400" dirty="0">
                <a:latin typeface="Times New Roman" pitchFamily="18" charset="0"/>
                <a:cs typeface="Times New Roman" pitchFamily="18" charset="0"/>
              </a:rPr>
              <a:t>in path length than of the LOS path.</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780928"/>
            <a:ext cx="6695306"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0856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7B18BBD6-2EA6-4606-8940-4D4D92636C46}" type="slidenum">
              <a:rPr lang="en-US" smtClean="0"/>
              <a:pPr>
                <a:defRPr/>
              </a:pPr>
              <a:t>16</a:t>
            </a:fld>
            <a:endParaRPr lang="en-US" dirty="0"/>
          </a:p>
        </p:txBody>
      </p:sp>
      <p:sp>
        <p:nvSpPr>
          <p:cNvPr id="4" name="AutoShape 2" descr="Image result for chapter 5 two ray ground reflection model ppt"/>
          <p:cNvSpPr>
            <a:spLocks noChangeAspect="1" noChangeArrowheads="1"/>
          </p:cNvSpPr>
          <p:nvPr/>
        </p:nvSpPr>
        <p:spPr bwMode="auto">
          <a:xfrm>
            <a:off x="155575" y="-1608138"/>
            <a:ext cx="4476750" cy="33623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3"/>
          <a:stretch>
            <a:fillRect/>
          </a:stretch>
        </p:blipFill>
        <p:spPr>
          <a:xfrm>
            <a:off x="64134" y="70912"/>
            <a:ext cx="8988425" cy="6741368"/>
          </a:xfrm>
          <a:prstGeom prst="rect">
            <a:avLst/>
          </a:prstGeom>
        </p:spPr>
      </p:pic>
    </p:spTree>
    <p:extLst>
      <p:ext uri="{BB962C8B-B14F-4D97-AF65-F5344CB8AC3E}">
        <p14:creationId xmlns:p14="http://schemas.microsoft.com/office/powerpoint/2010/main" val="563193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7704856" cy="648072"/>
          </a:xfrm>
        </p:spPr>
        <p:txBody>
          <a:bodyPr>
            <a:noAutofit/>
          </a:bodyPr>
          <a:lstStyle/>
          <a:p>
            <a:pPr algn="just"/>
            <a:r>
              <a:rPr lang="en-US" sz="3200" dirty="0" smtClean="0"/>
              <a:t>Three Cases:</a:t>
            </a:r>
            <a:endParaRPr lang="en-US" sz="3200" dirty="0"/>
          </a:p>
        </p:txBody>
      </p:sp>
      <p:sp>
        <p:nvSpPr>
          <p:cNvPr id="5" name="Slide Number Placeholder 4"/>
          <p:cNvSpPr>
            <a:spLocks noGrp="1"/>
          </p:cNvSpPr>
          <p:nvPr>
            <p:ph type="sldNum" sz="quarter" idx="12"/>
          </p:nvPr>
        </p:nvSpPr>
        <p:spPr/>
        <p:txBody>
          <a:bodyPr/>
          <a:lstStyle/>
          <a:p>
            <a:pPr>
              <a:defRPr/>
            </a:pPr>
            <a:fld id="{7B18BBD6-2EA6-4606-8940-4D4D92636C46}" type="slidenum">
              <a:rPr lang="en-US" smtClean="0"/>
              <a:pPr>
                <a:defRPr/>
              </a:pPr>
              <a:t>17</a:t>
            </a:fld>
            <a:endParaRPr lang="en-US" dirty="0"/>
          </a:p>
        </p:txBody>
      </p:sp>
      <p:sp>
        <p:nvSpPr>
          <p:cNvPr id="4" name="AutoShape 2" descr="Image result for chapter 5 two ray ground reflection model ppt"/>
          <p:cNvSpPr>
            <a:spLocks noChangeAspect="1" noChangeArrowheads="1"/>
          </p:cNvSpPr>
          <p:nvPr/>
        </p:nvSpPr>
        <p:spPr bwMode="auto">
          <a:xfrm>
            <a:off x="155575" y="-1608138"/>
            <a:ext cx="4476750" cy="33623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395537"/>
            <a:ext cx="5904656" cy="640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2441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7704856" cy="648072"/>
          </a:xfrm>
        </p:spPr>
        <p:txBody>
          <a:bodyPr>
            <a:noAutofit/>
          </a:bodyPr>
          <a:lstStyle/>
          <a:p>
            <a:pPr algn="just"/>
            <a:r>
              <a:rPr lang="en-US" sz="3200" dirty="0" smtClean="0"/>
              <a:t>Example 3.7</a:t>
            </a:r>
            <a:endParaRPr lang="en-US" sz="3200" dirty="0"/>
          </a:p>
        </p:txBody>
      </p:sp>
      <p:sp>
        <p:nvSpPr>
          <p:cNvPr id="5" name="Slide Number Placeholder 4"/>
          <p:cNvSpPr>
            <a:spLocks noGrp="1"/>
          </p:cNvSpPr>
          <p:nvPr>
            <p:ph type="sldNum" sz="quarter" idx="12"/>
          </p:nvPr>
        </p:nvSpPr>
        <p:spPr/>
        <p:txBody>
          <a:bodyPr/>
          <a:lstStyle/>
          <a:p>
            <a:pPr>
              <a:defRPr/>
            </a:pPr>
            <a:fld id="{7B18BBD6-2EA6-4606-8940-4D4D92636C46}" type="slidenum">
              <a:rPr lang="en-US" smtClean="0"/>
              <a:pPr>
                <a:defRPr/>
              </a:pPr>
              <a:t>18</a:t>
            </a:fld>
            <a:endParaRPr lang="en-US" dirty="0"/>
          </a:p>
        </p:txBody>
      </p:sp>
      <p:sp>
        <p:nvSpPr>
          <p:cNvPr id="4" name="AutoShape 2" descr="Image result for chapter 5 two ray ground reflection model ppt"/>
          <p:cNvSpPr>
            <a:spLocks noChangeAspect="1" noChangeArrowheads="1"/>
          </p:cNvSpPr>
          <p:nvPr/>
        </p:nvSpPr>
        <p:spPr bwMode="auto">
          <a:xfrm>
            <a:off x="155575" y="-1608138"/>
            <a:ext cx="4476750" cy="33623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Content Placeholder 2"/>
          <p:cNvSpPr txBox="1">
            <a:spLocks/>
          </p:cNvSpPr>
          <p:nvPr/>
        </p:nvSpPr>
        <p:spPr>
          <a:xfrm>
            <a:off x="323528" y="908720"/>
            <a:ext cx="8280920" cy="31683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dirty="0"/>
              <a:t>Compute the diffraction loss for the three </a:t>
            </a:r>
            <a:r>
              <a:rPr lang="en-US" sz="2400" dirty="0" smtClean="0"/>
              <a:t>cases. </a:t>
            </a:r>
            <a:r>
              <a:rPr lang="en-US" sz="2400" dirty="0"/>
              <a:t>Assume </a:t>
            </a:r>
            <a:r>
              <a:rPr lang="en-US" sz="2400" dirty="0" smtClean="0"/>
              <a:t>λ=1/3m</a:t>
            </a:r>
            <a:r>
              <a:rPr lang="en-US" sz="2400" dirty="0"/>
              <a:t>, d1 =1 km, d2 =1 km and (a)h =25m, (b)h =0, (c)h =-</a:t>
            </a:r>
            <a:r>
              <a:rPr lang="en-US" sz="2400" dirty="0" smtClean="0"/>
              <a:t>25m. </a:t>
            </a:r>
            <a:r>
              <a:rPr lang="en-US" sz="2400" dirty="0"/>
              <a:t>For each of these cases, identify the Fresnel zone within which </a:t>
            </a:r>
            <a:r>
              <a:rPr lang="en-US" sz="2400" dirty="0" smtClean="0"/>
              <a:t>the tip </a:t>
            </a:r>
            <a:r>
              <a:rPr lang="en-US" sz="2400" dirty="0"/>
              <a:t>of the obstruction lies.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854426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7704856" cy="648072"/>
          </a:xfrm>
        </p:spPr>
        <p:txBody>
          <a:bodyPr>
            <a:noAutofit/>
          </a:bodyPr>
          <a:lstStyle/>
          <a:p>
            <a:pPr algn="just"/>
            <a:r>
              <a:rPr lang="en-US" sz="3200" dirty="0" smtClean="0"/>
              <a:t>Example 3.8</a:t>
            </a:r>
            <a:endParaRPr lang="en-US" sz="3200" dirty="0"/>
          </a:p>
        </p:txBody>
      </p:sp>
      <p:sp>
        <p:nvSpPr>
          <p:cNvPr id="5" name="Slide Number Placeholder 4"/>
          <p:cNvSpPr>
            <a:spLocks noGrp="1"/>
          </p:cNvSpPr>
          <p:nvPr>
            <p:ph type="sldNum" sz="quarter" idx="12"/>
          </p:nvPr>
        </p:nvSpPr>
        <p:spPr/>
        <p:txBody>
          <a:bodyPr/>
          <a:lstStyle/>
          <a:p>
            <a:pPr>
              <a:defRPr/>
            </a:pPr>
            <a:fld id="{7B18BBD6-2EA6-4606-8940-4D4D92636C46}" type="slidenum">
              <a:rPr lang="en-US" smtClean="0"/>
              <a:pPr>
                <a:defRPr/>
              </a:pPr>
              <a:t>19</a:t>
            </a:fld>
            <a:endParaRPr lang="en-US" dirty="0"/>
          </a:p>
        </p:txBody>
      </p:sp>
      <p:sp>
        <p:nvSpPr>
          <p:cNvPr id="4" name="AutoShape 2" descr="Image result for chapter 5 two ray ground reflection model ppt"/>
          <p:cNvSpPr>
            <a:spLocks noChangeAspect="1" noChangeArrowheads="1"/>
          </p:cNvSpPr>
          <p:nvPr/>
        </p:nvSpPr>
        <p:spPr bwMode="auto">
          <a:xfrm>
            <a:off x="155575" y="-1608138"/>
            <a:ext cx="4476750" cy="33623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2"/>
          <p:cNvPicPr>
            <a:picLocks noGrp="1" noChangeAspect="1" noChangeArrowheads="1"/>
          </p:cNvPicPr>
          <p:nvPr>
            <p:ph sz="quarter" idx="1"/>
          </p:nvPr>
        </p:nvPicPr>
        <p:blipFill>
          <a:blip r:embed="rId3"/>
          <a:srcRect/>
          <a:stretch>
            <a:fillRect/>
          </a:stretch>
        </p:blipFill>
        <p:spPr bwMode="auto">
          <a:xfrm>
            <a:off x="286290" y="1124744"/>
            <a:ext cx="7454062" cy="4032448"/>
          </a:xfrm>
          <a:prstGeom prst="rect">
            <a:avLst/>
          </a:prstGeom>
          <a:noFill/>
          <a:ln w="9525">
            <a:noFill/>
            <a:miter lim="800000"/>
            <a:headEnd/>
            <a:tailEnd/>
          </a:ln>
          <a:effectLst/>
        </p:spPr>
      </p:pic>
    </p:spTree>
    <p:extLst>
      <p:ext uri="{BB962C8B-B14F-4D97-AF65-F5344CB8AC3E}">
        <p14:creationId xmlns:p14="http://schemas.microsoft.com/office/powerpoint/2010/main" val="2701787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533384"/>
          </a:xfrm>
        </p:spPr>
        <p:txBody>
          <a:bodyPr>
            <a:normAutofit fontScale="90000"/>
          </a:bodyPr>
          <a:lstStyle/>
          <a:p>
            <a:r>
              <a:rPr lang="en-US" dirty="0" smtClean="0"/>
              <a:t>Propagation Model</a:t>
            </a:r>
            <a:endParaRPr lang="en-US" dirty="0"/>
          </a:p>
        </p:txBody>
      </p:sp>
      <p:sp>
        <p:nvSpPr>
          <p:cNvPr id="3" name="Content Placeholder 2"/>
          <p:cNvSpPr>
            <a:spLocks noGrp="1"/>
          </p:cNvSpPr>
          <p:nvPr>
            <p:ph idx="1"/>
          </p:nvPr>
        </p:nvSpPr>
        <p:spPr>
          <a:xfrm>
            <a:off x="395536" y="1501314"/>
            <a:ext cx="7592391" cy="4735998"/>
          </a:xfrm>
        </p:spPr>
        <p:txBody>
          <a:bodyPr>
            <a:noAutofit/>
          </a:bodyPr>
          <a:lstStyle/>
          <a:p>
            <a:pPr algn="just"/>
            <a:r>
              <a:rPr lang="en-US" sz="2800" dirty="0" smtClean="0">
                <a:latin typeface="Times New Roman" pitchFamily="18" charset="0"/>
                <a:cs typeface="Times New Roman" pitchFamily="18" charset="0"/>
              </a:rPr>
              <a:t>Propagation models are used </a:t>
            </a:r>
            <a:r>
              <a:rPr lang="en-US" sz="2800" dirty="0">
                <a:latin typeface="Times New Roman" pitchFamily="18" charset="0"/>
                <a:cs typeface="Times New Roman" pitchFamily="18" charset="0"/>
              </a:rPr>
              <a:t>for:</a:t>
            </a:r>
          </a:p>
          <a:p>
            <a:pPr lvl="1" algn="just"/>
            <a:r>
              <a:rPr lang="en-US" sz="2400" dirty="0" smtClean="0">
                <a:latin typeface="Times New Roman" pitchFamily="18" charset="0"/>
                <a:cs typeface="Times New Roman" pitchFamily="18" charset="0"/>
              </a:rPr>
              <a:t>Predicting </a:t>
            </a:r>
            <a:r>
              <a:rPr lang="en-US" sz="2400" dirty="0">
                <a:latin typeface="Times New Roman" pitchFamily="18" charset="0"/>
                <a:cs typeface="Times New Roman" pitchFamily="18" charset="0"/>
              </a:rPr>
              <a:t>the average signal strength at a </a:t>
            </a:r>
            <a:r>
              <a:rPr lang="en-US" sz="2400" dirty="0" smtClean="0">
                <a:latin typeface="Times New Roman" pitchFamily="18" charset="0"/>
                <a:cs typeface="Times New Roman" pitchFamily="18" charset="0"/>
              </a:rPr>
              <a:t>given distance </a:t>
            </a:r>
            <a:r>
              <a:rPr lang="en-US" sz="2400" dirty="0">
                <a:latin typeface="Times New Roman" pitchFamily="18" charset="0"/>
                <a:cs typeface="Times New Roman" pitchFamily="18" charset="0"/>
              </a:rPr>
              <a:t>from the transmitter</a:t>
            </a:r>
          </a:p>
          <a:p>
            <a:pPr lvl="1" algn="just"/>
            <a:r>
              <a:rPr lang="en-US" sz="2400" dirty="0" smtClean="0">
                <a:latin typeface="Times New Roman" pitchFamily="18" charset="0"/>
                <a:cs typeface="Times New Roman" pitchFamily="18" charset="0"/>
              </a:rPr>
              <a:t>Estimating </a:t>
            </a:r>
            <a:r>
              <a:rPr lang="en-US" sz="2400" dirty="0">
                <a:latin typeface="Times New Roman" pitchFamily="18" charset="0"/>
                <a:cs typeface="Times New Roman" pitchFamily="18" charset="0"/>
              </a:rPr>
              <a:t>the variability of the signal strength in </a:t>
            </a:r>
            <a:r>
              <a:rPr lang="en-US" sz="2400" dirty="0" smtClean="0">
                <a:latin typeface="Times New Roman" pitchFamily="18" charset="0"/>
                <a:cs typeface="Times New Roman" pitchFamily="18" charset="0"/>
              </a:rPr>
              <a:t>close spatial </a:t>
            </a:r>
            <a:r>
              <a:rPr lang="en-US" sz="2400" dirty="0">
                <a:latin typeface="Times New Roman" pitchFamily="18" charset="0"/>
                <a:cs typeface="Times New Roman" pitchFamily="18" charset="0"/>
              </a:rPr>
              <a:t>proximity to a particular </a:t>
            </a:r>
            <a:r>
              <a:rPr lang="en-US" sz="2400" dirty="0" smtClean="0">
                <a:latin typeface="Times New Roman" pitchFamily="18" charset="0"/>
                <a:cs typeface="Times New Roman" pitchFamily="18" charset="0"/>
              </a:rPr>
              <a:t>locations</a:t>
            </a:r>
          </a:p>
          <a:p>
            <a:pPr marL="457200" lvl="1" indent="0" algn="just">
              <a:buNone/>
            </a:pPr>
            <a:endParaRPr lang="en-US" sz="2400" dirty="0" smtClean="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Can be categorized into two </a:t>
            </a:r>
            <a:r>
              <a:rPr lang="en-US" sz="2800" dirty="0" smtClean="0">
                <a:latin typeface="Times New Roman" pitchFamily="18" charset="0"/>
                <a:cs typeface="Times New Roman" pitchFamily="18" charset="0"/>
              </a:rPr>
              <a:t>types:</a:t>
            </a:r>
          </a:p>
          <a:p>
            <a:pPr marL="857250" lvl="1" indent="-457200" algn="just">
              <a:buFont typeface="+mj-lt"/>
              <a:buAutoNum type="arabicPeriod"/>
            </a:pPr>
            <a:r>
              <a:rPr lang="en-US" sz="2400" dirty="0" smtClean="0">
                <a:latin typeface="Times New Roman" pitchFamily="18" charset="0"/>
                <a:cs typeface="Times New Roman" pitchFamily="18" charset="0"/>
              </a:rPr>
              <a:t>Large-scale propagation models</a:t>
            </a:r>
          </a:p>
          <a:p>
            <a:pPr marL="857250" lvl="1" indent="-457200" algn="just">
              <a:buFont typeface="+mj-lt"/>
              <a:buAutoNum type="arabicPeriod"/>
            </a:pPr>
            <a:r>
              <a:rPr lang="en-US" sz="2400" dirty="0" smtClean="0">
                <a:latin typeface="Times New Roman" pitchFamily="18" charset="0"/>
                <a:cs typeface="Times New Roman" pitchFamily="18" charset="0"/>
              </a:rPr>
              <a:t>Small-scale </a:t>
            </a:r>
            <a:r>
              <a:rPr lang="en-US" sz="2400" dirty="0">
                <a:latin typeface="Times New Roman" pitchFamily="18" charset="0"/>
                <a:cs typeface="Times New Roman" pitchFamily="18" charset="0"/>
              </a:rPr>
              <a:t>propagation models</a:t>
            </a:r>
          </a:p>
        </p:txBody>
      </p:sp>
      <p:sp>
        <p:nvSpPr>
          <p:cNvPr id="5" name="Slide Number Placeholder 4"/>
          <p:cNvSpPr>
            <a:spLocks noGrp="1"/>
          </p:cNvSpPr>
          <p:nvPr>
            <p:ph type="sldNum" sz="quarter" idx="12"/>
          </p:nvPr>
        </p:nvSpPr>
        <p:spPr/>
        <p:txBody>
          <a:bodyPr/>
          <a:lstStyle/>
          <a:p>
            <a:pPr>
              <a:defRPr/>
            </a:pPr>
            <a:fld id="{7B18BBD6-2EA6-4606-8940-4D4D92636C46}" type="slidenum">
              <a:rPr lang="en-US" smtClean="0"/>
              <a:pPr>
                <a:defRPr/>
              </a:pPr>
              <a:t>2</a:t>
            </a:fld>
            <a:endParaRPr lang="en-US" dirty="0"/>
          </a:p>
        </p:txBody>
      </p:sp>
    </p:spTree>
    <p:extLst>
      <p:ext uri="{BB962C8B-B14F-4D97-AF65-F5344CB8AC3E}">
        <p14:creationId xmlns:p14="http://schemas.microsoft.com/office/powerpoint/2010/main" val="257417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332656"/>
            <a:ext cx="6447501" cy="533384"/>
          </a:xfrm>
        </p:spPr>
        <p:txBody>
          <a:bodyPr>
            <a:normAutofit fontScale="90000"/>
          </a:bodyPr>
          <a:lstStyle/>
          <a:p>
            <a:r>
              <a:rPr lang="en-US" dirty="0"/>
              <a:t>Large Scale Propagation Model:</a:t>
            </a:r>
          </a:p>
        </p:txBody>
      </p:sp>
      <p:sp>
        <p:nvSpPr>
          <p:cNvPr id="3" name="Content Placeholder 2"/>
          <p:cNvSpPr>
            <a:spLocks noGrp="1"/>
          </p:cNvSpPr>
          <p:nvPr>
            <p:ph idx="1"/>
          </p:nvPr>
        </p:nvSpPr>
        <p:spPr>
          <a:xfrm>
            <a:off x="395536" y="1052736"/>
            <a:ext cx="7592391" cy="2232248"/>
          </a:xfrm>
        </p:spPr>
        <p:txBody>
          <a:bodyPr>
            <a:noAutofit/>
          </a:bodyPr>
          <a:lstStyle/>
          <a:p>
            <a:pPr algn="just"/>
            <a:r>
              <a:rPr lang="en-US" sz="2400" dirty="0" smtClean="0">
                <a:latin typeface="Times New Roman" pitchFamily="18" charset="0"/>
                <a:cs typeface="Times New Roman" pitchFamily="18" charset="0"/>
              </a:rPr>
              <a:t>Predict </a:t>
            </a:r>
            <a:r>
              <a:rPr lang="en-US" sz="2400" dirty="0">
                <a:latin typeface="Times New Roman" pitchFamily="18" charset="0"/>
                <a:cs typeface="Times New Roman" pitchFamily="18" charset="0"/>
              </a:rPr>
              <a:t>the mean signal strength for an </a:t>
            </a:r>
            <a:r>
              <a:rPr lang="en-US" sz="2400" dirty="0" smtClean="0">
                <a:latin typeface="Times New Roman" pitchFamily="18" charset="0"/>
                <a:cs typeface="Times New Roman" pitchFamily="18" charset="0"/>
              </a:rPr>
              <a:t>arbitrary transmitter-receiver(T-R</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separation.</a:t>
            </a:r>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Estimate </a:t>
            </a:r>
            <a:r>
              <a:rPr lang="en-US" sz="2400" dirty="0">
                <a:latin typeface="Times New Roman" pitchFamily="18" charset="0"/>
                <a:cs typeface="Times New Roman" pitchFamily="18" charset="0"/>
              </a:rPr>
              <a:t>radio coverage of a transmitter</a:t>
            </a:r>
          </a:p>
          <a:p>
            <a:pPr algn="just"/>
            <a:r>
              <a:rPr lang="en-US" sz="2400" dirty="0" smtClean="0">
                <a:latin typeface="Times New Roman" pitchFamily="18" charset="0"/>
                <a:cs typeface="Times New Roman" pitchFamily="18" charset="0"/>
              </a:rPr>
              <a:t>Characterize </a:t>
            </a:r>
            <a:r>
              <a:rPr lang="en-US" sz="2400" dirty="0">
                <a:latin typeface="Times New Roman" pitchFamily="18" charset="0"/>
                <a:cs typeface="Times New Roman" pitchFamily="18" charset="0"/>
              </a:rPr>
              <a:t>signal strength over large </a:t>
            </a:r>
            <a:r>
              <a:rPr lang="en-US" sz="2400" dirty="0" smtClean="0">
                <a:latin typeface="Times New Roman" pitchFamily="18" charset="0"/>
                <a:cs typeface="Times New Roman" pitchFamily="18" charset="0"/>
              </a:rPr>
              <a:t>T-R separation distances (</a:t>
            </a:r>
            <a:r>
              <a:rPr lang="en-US" sz="2400" dirty="0">
                <a:latin typeface="Times New Roman" pitchFamily="18" charset="0"/>
                <a:cs typeface="Times New Roman" pitchFamily="18" charset="0"/>
              </a:rPr>
              <a:t>several 100’s to </a:t>
            </a:r>
            <a:r>
              <a:rPr lang="en-US" sz="2400" dirty="0" smtClean="0">
                <a:latin typeface="Times New Roman" pitchFamily="18" charset="0"/>
                <a:cs typeface="Times New Roman" pitchFamily="18" charset="0"/>
              </a:rPr>
              <a:t>1000’s meters</a:t>
            </a:r>
            <a:r>
              <a:rPr lang="en-US" sz="2400" dirty="0">
                <a:latin typeface="Times New Roman" pitchFamily="18" charset="0"/>
                <a:cs typeface="Times New Roman" pitchFamily="18" charset="0"/>
              </a:rPr>
              <a:t>)</a:t>
            </a:r>
          </a:p>
          <a:p>
            <a:pPr marL="0" indent="0" algn="just">
              <a:buNone/>
            </a:pPr>
            <a:endParaRPr lang="en-US" sz="20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defRPr/>
            </a:pPr>
            <a:fld id="{7B18BBD6-2EA6-4606-8940-4D4D92636C46}" type="slidenum">
              <a:rPr lang="en-US" smtClean="0"/>
              <a:pPr>
                <a:defRPr/>
              </a:pPr>
              <a:t>3</a:t>
            </a:fld>
            <a:endParaRPr lang="en-US" dirty="0"/>
          </a:p>
        </p:txBody>
      </p:sp>
      <p:sp>
        <p:nvSpPr>
          <p:cNvPr id="6" name="Title 1"/>
          <p:cNvSpPr txBox="1">
            <a:spLocks/>
          </p:cNvSpPr>
          <p:nvPr/>
        </p:nvSpPr>
        <p:spPr>
          <a:xfrm>
            <a:off x="620466" y="3861048"/>
            <a:ext cx="6447501" cy="533384"/>
          </a:xfrm>
          <a:prstGeom prst="rect">
            <a:avLst/>
          </a:prstGeom>
        </p:spPr>
        <p:txBody>
          <a:bodyPr vert="horz" lIns="91440" tIns="45720" rIns="91440" bIns="45720" rtlCol="0" anchor="t">
            <a:normAutofit fontScale="90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Small Scale Propagation Model:</a:t>
            </a:r>
            <a:endParaRPr lang="en-US" dirty="0"/>
          </a:p>
        </p:txBody>
      </p:sp>
      <p:sp>
        <p:nvSpPr>
          <p:cNvPr id="7" name="Content Placeholder 2"/>
          <p:cNvSpPr txBox="1">
            <a:spLocks/>
          </p:cNvSpPr>
          <p:nvPr/>
        </p:nvSpPr>
        <p:spPr>
          <a:xfrm>
            <a:off x="508001" y="4581128"/>
            <a:ext cx="7592391" cy="187220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2400" dirty="0">
                <a:latin typeface="Times New Roman" pitchFamily="18" charset="0"/>
                <a:cs typeface="Times New Roman" pitchFamily="18" charset="0"/>
              </a:rPr>
              <a:t>Characterize rapid fluctuations of received </a:t>
            </a:r>
            <a:r>
              <a:rPr lang="en-US" sz="2400" dirty="0" smtClean="0">
                <a:latin typeface="Times New Roman" pitchFamily="18" charset="0"/>
                <a:cs typeface="Times New Roman" pitchFamily="18" charset="0"/>
              </a:rPr>
              <a:t>signal strength </a:t>
            </a:r>
            <a:r>
              <a:rPr lang="en-US" sz="2400" dirty="0">
                <a:latin typeface="Times New Roman" pitchFamily="18" charset="0"/>
                <a:cs typeface="Times New Roman" pitchFamily="18" charset="0"/>
              </a:rPr>
              <a:t>over</a:t>
            </a:r>
          </a:p>
          <a:p>
            <a:pPr lvl="1" algn="just"/>
            <a:r>
              <a:rPr lang="en-US" sz="2200" dirty="0" smtClean="0">
                <a:latin typeface="Times New Roman" pitchFamily="18" charset="0"/>
                <a:cs typeface="Times New Roman" pitchFamily="18" charset="0"/>
              </a:rPr>
              <a:t>Very </a:t>
            </a:r>
            <a:r>
              <a:rPr lang="en-US" sz="2200" dirty="0">
                <a:latin typeface="Times New Roman" pitchFamily="18" charset="0"/>
                <a:cs typeface="Times New Roman" pitchFamily="18" charset="0"/>
              </a:rPr>
              <a:t>short travel </a:t>
            </a:r>
            <a:r>
              <a:rPr lang="en-US" sz="2200" dirty="0" smtClean="0">
                <a:latin typeface="Times New Roman" pitchFamily="18" charset="0"/>
                <a:cs typeface="Times New Roman" pitchFamily="18" charset="0"/>
              </a:rPr>
              <a:t>distances ( </a:t>
            </a:r>
            <a:r>
              <a:rPr lang="en-US" sz="2200" dirty="0">
                <a:latin typeface="Times New Roman" pitchFamily="18" charset="0"/>
                <a:cs typeface="Times New Roman" pitchFamily="18" charset="0"/>
              </a:rPr>
              <a:t>a few wavelengths)</a:t>
            </a:r>
          </a:p>
          <a:p>
            <a:pPr lvl="1" algn="just"/>
            <a:r>
              <a:rPr lang="en-US" sz="2200" dirty="0" smtClean="0">
                <a:latin typeface="Times New Roman" pitchFamily="18" charset="0"/>
                <a:cs typeface="Times New Roman" pitchFamily="18" charset="0"/>
              </a:rPr>
              <a:t>Short </a:t>
            </a:r>
            <a:r>
              <a:rPr lang="en-US" sz="2200" dirty="0">
                <a:latin typeface="Times New Roman" pitchFamily="18" charset="0"/>
                <a:cs typeface="Times New Roman" pitchFamily="18" charset="0"/>
              </a:rPr>
              <a:t>time </a:t>
            </a:r>
            <a:r>
              <a:rPr lang="en-US" sz="2200" dirty="0" smtClean="0">
                <a:latin typeface="Times New Roman" pitchFamily="18" charset="0"/>
                <a:cs typeface="Times New Roman" pitchFamily="18" charset="0"/>
              </a:rPr>
              <a:t>durations (</a:t>
            </a:r>
            <a:r>
              <a:rPr lang="en-US" sz="2200" dirty="0">
                <a:latin typeface="Times New Roman" pitchFamily="18" charset="0"/>
                <a:cs typeface="Times New Roman" pitchFamily="18" charset="0"/>
              </a:rPr>
              <a:t>on the order of seconds)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053497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24744"/>
            <a:ext cx="7592391" cy="4735998"/>
          </a:xfrm>
        </p:spPr>
        <p:txBody>
          <a:bodyPr>
            <a:noAutofit/>
          </a:bodyPr>
          <a:lstStyle/>
          <a:p>
            <a:pPr algn="just"/>
            <a:r>
              <a:rPr lang="en-US" sz="3200" dirty="0" smtClean="0">
                <a:latin typeface="Times New Roman" pitchFamily="18" charset="0"/>
                <a:cs typeface="Times New Roman" pitchFamily="18" charset="0"/>
              </a:rPr>
              <a:t>There </a:t>
            </a:r>
            <a:r>
              <a:rPr lang="en-US" sz="3200" dirty="0">
                <a:latin typeface="Times New Roman" pitchFamily="18" charset="0"/>
                <a:cs typeface="Times New Roman" pitchFamily="18" charset="0"/>
              </a:rPr>
              <a:t>are three basic </a:t>
            </a:r>
            <a:r>
              <a:rPr lang="en-US" sz="3200" dirty="0" smtClean="0">
                <a:latin typeface="Times New Roman" pitchFamily="18" charset="0"/>
                <a:cs typeface="Times New Roman" pitchFamily="18" charset="0"/>
              </a:rPr>
              <a:t>propagation mechanisms </a:t>
            </a:r>
            <a:r>
              <a:rPr lang="en-US" sz="3200" dirty="0">
                <a:latin typeface="Times New Roman" pitchFamily="18" charset="0"/>
                <a:cs typeface="Times New Roman" pitchFamily="18" charset="0"/>
              </a:rPr>
              <a:t>in addition to line-of-sight </a:t>
            </a:r>
            <a:r>
              <a:rPr lang="en-US" sz="3200" dirty="0" smtClean="0">
                <a:latin typeface="Times New Roman" pitchFamily="18" charset="0"/>
                <a:cs typeface="Times New Roman" pitchFamily="18" charset="0"/>
              </a:rPr>
              <a:t>paths:</a:t>
            </a:r>
          </a:p>
          <a:p>
            <a:pPr marL="857250" lvl="1" indent="-457200" algn="just">
              <a:buFont typeface="+mj-lt"/>
              <a:buAutoNum type="arabicPeriod"/>
            </a:pPr>
            <a:r>
              <a:rPr lang="en-US" sz="2800" dirty="0" smtClean="0">
                <a:latin typeface="Times New Roman" pitchFamily="18" charset="0"/>
                <a:cs typeface="Times New Roman" pitchFamily="18" charset="0"/>
              </a:rPr>
              <a:t>Reflection</a:t>
            </a:r>
          </a:p>
          <a:p>
            <a:pPr marL="857250" lvl="1" indent="-457200" algn="just">
              <a:buFont typeface="+mj-lt"/>
              <a:buAutoNum type="arabicPeriod"/>
            </a:pPr>
            <a:r>
              <a:rPr lang="en-US" sz="2800" dirty="0" smtClean="0">
                <a:latin typeface="Times New Roman" pitchFamily="18" charset="0"/>
                <a:cs typeface="Times New Roman" pitchFamily="18" charset="0"/>
              </a:rPr>
              <a:t>Diffraction</a:t>
            </a:r>
          </a:p>
          <a:p>
            <a:pPr marL="857250" lvl="1" indent="-457200" algn="just">
              <a:buFont typeface="+mj-lt"/>
              <a:buAutoNum type="arabicPeriod"/>
            </a:pPr>
            <a:r>
              <a:rPr lang="en-US" sz="2800" dirty="0" smtClean="0">
                <a:latin typeface="Times New Roman" pitchFamily="18" charset="0"/>
                <a:cs typeface="Times New Roman" pitchFamily="18" charset="0"/>
              </a:rPr>
              <a:t>Scattering</a:t>
            </a:r>
          </a:p>
        </p:txBody>
      </p:sp>
      <p:sp>
        <p:nvSpPr>
          <p:cNvPr id="5" name="Slide Number Placeholder 4"/>
          <p:cNvSpPr>
            <a:spLocks noGrp="1"/>
          </p:cNvSpPr>
          <p:nvPr>
            <p:ph type="sldNum" sz="quarter" idx="12"/>
          </p:nvPr>
        </p:nvSpPr>
        <p:spPr/>
        <p:txBody>
          <a:bodyPr/>
          <a:lstStyle/>
          <a:p>
            <a:pPr>
              <a:defRPr/>
            </a:pPr>
            <a:fld id="{7B18BBD6-2EA6-4606-8940-4D4D92636C46}" type="slidenum">
              <a:rPr lang="en-US" smtClean="0"/>
              <a:pPr>
                <a:defRPr/>
              </a:pPr>
              <a:t>4</a:t>
            </a:fld>
            <a:endParaRPr lang="en-US" dirty="0"/>
          </a:p>
        </p:txBody>
      </p:sp>
      <p:sp>
        <p:nvSpPr>
          <p:cNvPr id="6" name="Title 1"/>
          <p:cNvSpPr>
            <a:spLocks noGrp="1"/>
          </p:cNvSpPr>
          <p:nvPr>
            <p:ph type="title"/>
          </p:nvPr>
        </p:nvSpPr>
        <p:spPr>
          <a:xfrm>
            <a:off x="323528" y="260648"/>
            <a:ext cx="6447501" cy="533384"/>
          </a:xfrm>
        </p:spPr>
        <p:txBody>
          <a:bodyPr>
            <a:normAutofit fontScale="90000"/>
          </a:bodyPr>
          <a:lstStyle/>
          <a:p>
            <a:r>
              <a:rPr lang="en-US" dirty="0" smtClean="0"/>
              <a:t>Multipath Propagation Mechanism</a:t>
            </a:r>
            <a:endParaRPr lang="en-US" dirty="0"/>
          </a:p>
        </p:txBody>
      </p:sp>
    </p:spTree>
    <p:extLst>
      <p:ext uri="{BB962C8B-B14F-4D97-AF65-F5344CB8AC3E}">
        <p14:creationId xmlns:p14="http://schemas.microsoft.com/office/powerpoint/2010/main" val="3226384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7B18BBD6-2EA6-4606-8940-4D4D92636C46}" type="slidenum">
              <a:rPr lang="en-US" smtClean="0"/>
              <a:pPr>
                <a:defRPr/>
              </a:pPr>
              <a:t>5</a:t>
            </a:fld>
            <a:endParaRPr lang="en-US" dirty="0"/>
          </a:p>
        </p:txBody>
      </p:sp>
      <p:sp>
        <p:nvSpPr>
          <p:cNvPr id="7" name="Rectangle 3"/>
          <p:cNvSpPr txBox="1">
            <a:spLocks noChangeArrowheads="1"/>
          </p:cNvSpPr>
          <p:nvPr/>
        </p:nvSpPr>
        <p:spPr>
          <a:xfrm>
            <a:off x="107504" y="116632"/>
            <a:ext cx="7920880" cy="31683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altLang="en-US" sz="2800" b="1" dirty="0" smtClean="0">
                <a:latin typeface="Times New Roman" pitchFamily="18" charset="0"/>
              </a:rPr>
              <a:t>Reflection</a:t>
            </a:r>
            <a:r>
              <a:rPr lang="en-US" altLang="en-US" sz="2800" dirty="0" smtClean="0">
                <a:latin typeface="Times New Roman" pitchFamily="18" charset="0"/>
              </a:rPr>
              <a:t> - occurs when signal encounters a surface that has large dimension relative to the wavelength of the signal.</a:t>
            </a:r>
          </a:p>
          <a:p>
            <a:endParaRPr lang="en-US" altLang="en-US" sz="2800" b="1" dirty="0" smtClean="0">
              <a:latin typeface="Times New Roman" pitchFamily="18" charset="0"/>
            </a:endParaRPr>
          </a:p>
          <a:p>
            <a:r>
              <a:rPr lang="en-US" altLang="en-US" sz="2800" b="1" dirty="0" smtClean="0">
                <a:latin typeface="Times New Roman" pitchFamily="18" charset="0"/>
              </a:rPr>
              <a:t>Diffraction</a:t>
            </a:r>
            <a:r>
              <a:rPr lang="en-US" altLang="en-US" sz="2800" dirty="0" smtClean="0">
                <a:latin typeface="Times New Roman" pitchFamily="18" charset="0"/>
              </a:rPr>
              <a:t> – </a:t>
            </a:r>
            <a:r>
              <a:rPr lang="en-US" sz="2800" dirty="0">
                <a:latin typeface="Times New Roman" panose="02020603050405020304" pitchFamily="18" charset="0"/>
              </a:rPr>
              <a:t>occurs at the edge of </a:t>
            </a:r>
            <a:r>
              <a:rPr lang="en-US" sz="2800" dirty="0" smtClean="0">
                <a:latin typeface="Times New Roman" panose="02020603050405020304" pitchFamily="18" charset="0"/>
              </a:rPr>
              <a:t>an impenetrable </a:t>
            </a:r>
            <a:r>
              <a:rPr lang="en-US" sz="2800" dirty="0">
                <a:latin typeface="Times New Roman" panose="02020603050405020304" pitchFamily="18" charset="0"/>
              </a:rPr>
              <a:t>body that is large </a:t>
            </a:r>
            <a:r>
              <a:rPr lang="en-US" sz="2800" dirty="0" smtClean="0">
                <a:latin typeface="Times New Roman" panose="02020603050405020304" pitchFamily="18" charset="0"/>
              </a:rPr>
              <a:t>compared to </a:t>
            </a:r>
            <a:r>
              <a:rPr lang="en-US" sz="2800" dirty="0">
                <a:latin typeface="Times New Roman" panose="02020603050405020304" pitchFamily="18" charset="0"/>
              </a:rPr>
              <a:t>the wavelength of the radio wave. When a radio wave encounters such an </a:t>
            </a:r>
            <a:r>
              <a:rPr lang="en-US" sz="2800" dirty="0" smtClean="0">
                <a:latin typeface="Times New Roman" panose="02020603050405020304" pitchFamily="18" charset="0"/>
              </a:rPr>
              <a:t>edge, waves </a:t>
            </a:r>
            <a:r>
              <a:rPr lang="en-US" sz="2800" dirty="0">
                <a:latin typeface="Times New Roman" panose="02020603050405020304" pitchFamily="18" charset="0"/>
              </a:rPr>
              <a:t>propagate in different directions with the edge as the source. </a:t>
            </a:r>
            <a:endParaRPr lang="en-US" sz="2800" dirty="0" smtClean="0">
              <a:latin typeface="Times New Roman" panose="02020603050405020304" pitchFamily="18" charset="0"/>
            </a:endParaRPr>
          </a:p>
          <a:p>
            <a:endParaRPr lang="en-US" altLang="en-US" sz="2800" b="1" dirty="0">
              <a:latin typeface="Times New Roman" panose="02020603050405020304" pitchFamily="18" charset="0"/>
            </a:endParaRPr>
          </a:p>
          <a:p>
            <a:r>
              <a:rPr lang="en-US" altLang="en-US" sz="2800" b="1" dirty="0" smtClean="0">
                <a:latin typeface="Times New Roman" pitchFamily="18" charset="0"/>
              </a:rPr>
              <a:t>Scattering</a:t>
            </a:r>
            <a:r>
              <a:rPr lang="en-US" altLang="en-US" sz="2800" dirty="0" smtClean="0">
                <a:latin typeface="Times New Roman" pitchFamily="18" charset="0"/>
              </a:rPr>
              <a:t> – occurs when incoming signal hits an object whose size in the order of the wavelength of the signal or less.</a:t>
            </a:r>
          </a:p>
        </p:txBody>
      </p:sp>
    </p:spTree>
    <p:extLst>
      <p:ext uri="{BB962C8B-B14F-4D97-AF65-F5344CB8AC3E}">
        <p14:creationId xmlns:p14="http://schemas.microsoft.com/office/powerpoint/2010/main" val="1817352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1150938" y="152400"/>
            <a:ext cx="7793037" cy="468313"/>
          </a:xfrm>
        </p:spPr>
        <p:txBody>
          <a:bodyPr>
            <a:normAutofit fontScale="90000"/>
          </a:bodyPr>
          <a:lstStyle/>
          <a:p>
            <a:r>
              <a:rPr lang="en-US" sz="4000">
                <a:latin typeface="Times New Roman" panose="02020603050405020304" pitchFamily="18" charset="0"/>
              </a:rPr>
              <a:t>Multipath Propagation</a:t>
            </a:r>
          </a:p>
        </p:txBody>
      </p:sp>
      <p:pic>
        <p:nvPicPr>
          <p:cNvPr id="1925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908050"/>
            <a:ext cx="77724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1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5943600"/>
            <a:ext cx="7315200"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4964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332656"/>
            <a:ext cx="6447501" cy="533384"/>
          </a:xfrm>
        </p:spPr>
        <p:txBody>
          <a:bodyPr>
            <a:normAutofit fontScale="90000"/>
          </a:bodyPr>
          <a:lstStyle/>
          <a:p>
            <a:r>
              <a:rPr lang="en-US" dirty="0" smtClean="0"/>
              <a:t>2-Ray Ground Reflection Model</a:t>
            </a:r>
            <a:endParaRPr lang="en-US" dirty="0"/>
          </a:p>
        </p:txBody>
      </p:sp>
      <p:sp>
        <p:nvSpPr>
          <p:cNvPr id="3" name="Content Placeholder 2"/>
          <p:cNvSpPr>
            <a:spLocks noGrp="1"/>
          </p:cNvSpPr>
          <p:nvPr>
            <p:ph idx="1"/>
          </p:nvPr>
        </p:nvSpPr>
        <p:spPr>
          <a:xfrm>
            <a:off x="323528" y="1124744"/>
            <a:ext cx="7592391" cy="2232248"/>
          </a:xfrm>
        </p:spPr>
        <p:txBody>
          <a:bodyPr>
            <a:noAutofit/>
          </a:bodyPr>
          <a:lstStyle/>
          <a:p>
            <a:pPr algn="just"/>
            <a:r>
              <a:rPr lang="en-US" sz="2400" dirty="0">
                <a:latin typeface="Times New Roman" pitchFamily="18" charset="0"/>
                <a:cs typeface="Times New Roman" pitchFamily="18" charset="0"/>
              </a:rPr>
              <a:t>Reasonably accurate for predicting</a:t>
            </a:r>
          </a:p>
          <a:p>
            <a:pPr lvl="1" algn="just"/>
            <a:r>
              <a:rPr lang="en-US" sz="2200" dirty="0">
                <a:latin typeface="Times New Roman" pitchFamily="18" charset="0"/>
                <a:cs typeface="Times New Roman" pitchFamily="18" charset="0"/>
              </a:rPr>
              <a:t>the large-scale signal strength over long distances (» km) </a:t>
            </a:r>
            <a:r>
              <a:rPr lang="en-US" sz="2200" dirty="0" smtClean="0">
                <a:latin typeface="Times New Roman" pitchFamily="18" charset="0"/>
                <a:cs typeface="Times New Roman" pitchFamily="18" charset="0"/>
              </a:rPr>
              <a:t>for mobile </a:t>
            </a:r>
            <a:r>
              <a:rPr lang="en-US" sz="2200" dirty="0">
                <a:latin typeface="Times New Roman" pitchFamily="18" charset="0"/>
                <a:cs typeface="Times New Roman" pitchFamily="18" charset="0"/>
              </a:rPr>
              <a:t>systems that use tall towers (heights &gt; 50 m)</a:t>
            </a:r>
          </a:p>
          <a:p>
            <a:pPr lvl="1" algn="just"/>
            <a:r>
              <a:rPr lang="en-US" sz="2200" dirty="0">
                <a:latin typeface="Times New Roman" pitchFamily="18" charset="0"/>
                <a:cs typeface="Times New Roman" pitchFamily="18" charset="0"/>
              </a:rPr>
              <a:t>line-of-sight microcell channels in urban environments</a:t>
            </a: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defRPr/>
            </a:pPr>
            <a:fld id="{7B18BBD6-2EA6-4606-8940-4D4D92636C46}" type="slidenum">
              <a:rPr lang="en-US" smtClean="0"/>
              <a:pPr>
                <a:defRPr/>
              </a:pPr>
              <a:t>7</a:t>
            </a:fld>
            <a:endParaRPr lang="en-US" dirty="0"/>
          </a:p>
        </p:txBody>
      </p:sp>
      <p:sp>
        <p:nvSpPr>
          <p:cNvPr id="4" name="AutoShape 2" descr="Image result for chapter 5 two ray ground reflection model ppt"/>
          <p:cNvSpPr>
            <a:spLocks noChangeAspect="1" noChangeArrowheads="1"/>
          </p:cNvSpPr>
          <p:nvPr/>
        </p:nvSpPr>
        <p:spPr bwMode="auto">
          <a:xfrm>
            <a:off x="155575" y="-1608138"/>
            <a:ext cx="4476750" cy="33623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7" y="3140968"/>
            <a:ext cx="7128792"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7643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1" y="260648"/>
            <a:ext cx="7704856" cy="1149052"/>
          </a:xfrm>
        </p:spPr>
        <p:txBody>
          <a:bodyPr>
            <a:noAutofit/>
          </a:bodyPr>
          <a:lstStyle/>
          <a:p>
            <a:pPr algn="just"/>
            <a:r>
              <a:rPr lang="en-US" sz="2400" dirty="0"/>
              <a:t>The method of images is used to find the path difference between the line-of-sight and the </a:t>
            </a:r>
            <a:r>
              <a:rPr lang="en-US" sz="2400" dirty="0" smtClean="0"/>
              <a:t>ground reflected </a:t>
            </a:r>
            <a:r>
              <a:rPr lang="en-US" sz="2400" dirty="0"/>
              <a:t>paths.</a:t>
            </a:r>
          </a:p>
        </p:txBody>
      </p:sp>
      <p:sp>
        <p:nvSpPr>
          <p:cNvPr id="5" name="Slide Number Placeholder 4"/>
          <p:cNvSpPr>
            <a:spLocks noGrp="1"/>
          </p:cNvSpPr>
          <p:nvPr>
            <p:ph type="sldNum" sz="quarter" idx="12"/>
          </p:nvPr>
        </p:nvSpPr>
        <p:spPr/>
        <p:txBody>
          <a:bodyPr/>
          <a:lstStyle/>
          <a:p>
            <a:pPr>
              <a:defRPr/>
            </a:pPr>
            <a:fld id="{7B18BBD6-2EA6-4606-8940-4D4D92636C46}" type="slidenum">
              <a:rPr lang="en-US" smtClean="0"/>
              <a:pPr>
                <a:defRPr/>
              </a:pPr>
              <a:t>8</a:t>
            </a:fld>
            <a:endParaRPr lang="en-US" dirty="0"/>
          </a:p>
        </p:txBody>
      </p:sp>
      <p:sp>
        <p:nvSpPr>
          <p:cNvPr id="4" name="AutoShape 2" descr="Image result for chapter 5 two ray ground reflection model ppt"/>
          <p:cNvSpPr>
            <a:spLocks noChangeAspect="1" noChangeArrowheads="1"/>
          </p:cNvSpPr>
          <p:nvPr/>
        </p:nvSpPr>
        <p:spPr bwMode="auto">
          <a:xfrm>
            <a:off x="155575" y="-1608138"/>
            <a:ext cx="4476750" cy="33623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254" y="1844824"/>
            <a:ext cx="7560840" cy="489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1390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1" y="260648"/>
            <a:ext cx="7704856" cy="1149052"/>
          </a:xfrm>
        </p:spPr>
        <p:txBody>
          <a:bodyPr>
            <a:noAutofit/>
          </a:bodyPr>
          <a:lstStyle/>
          <a:p>
            <a:pPr algn="just"/>
            <a:r>
              <a:rPr lang="en-US" sz="2400" dirty="0" err="1"/>
              <a:t>Phasor</a:t>
            </a:r>
            <a:r>
              <a:rPr lang="en-US" sz="2400" dirty="0"/>
              <a:t> diagram showing the electric field components of the line-of-sight, ground reflected, and total</a:t>
            </a:r>
            <a:br>
              <a:rPr lang="en-US" sz="2400" dirty="0"/>
            </a:br>
            <a:r>
              <a:rPr lang="en-US" sz="2400" dirty="0"/>
              <a:t>received E-fields, derived </a:t>
            </a:r>
            <a:r>
              <a:rPr lang="en-US" sz="2400"/>
              <a:t>from </a:t>
            </a:r>
            <a:r>
              <a:rPr lang="en-US" sz="2400" smtClean="0"/>
              <a:t>equation</a:t>
            </a:r>
            <a:endParaRPr lang="en-US" sz="2400" dirty="0"/>
          </a:p>
        </p:txBody>
      </p:sp>
      <p:sp>
        <p:nvSpPr>
          <p:cNvPr id="5" name="Slide Number Placeholder 4"/>
          <p:cNvSpPr>
            <a:spLocks noGrp="1"/>
          </p:cNvSpPr>
          <p:nvPr>
            <p:ph type="sldNum" sz="quarter" idx="12"/>
          </p:nvPr>
        </p:nvSpPr>
        <p:spPr/>
        <p:txBody>
          <a:bodyPr/>
          <a:lstStyle/>
          <a:p>
            <a:pPr>
              <a:defRPr/>
            </a:pPr>
            <a:fld id="{7B18BBD6-2EA6-4606-8940-4D4D92636C46}" type="slidenum">
              <a:rPr lang="en-US" smtClean="0"/>
              <a:pPr>
                <a:defRPr/>
              </a:pPr>
              <a:t>9</a:t>
            </a:fld>
            <a:endParaRPr lang="en-US" dirty="0"/>
          </a:p>
        </p:txBody>
      </p:sp>
      <p:sp>
        <p:nvSpPr>
          <p:cNvPr id="4" name="AutoShape 2" descr="Image result for chapter 5 two ray ground reflection model ppt"/>
          <p:cNvSpPr>
            <a:spLocks noChangeAspect="1" noChangeArrowheads="1"/>
          </p:cNvSpPr>
          <p:nvPr/>
        </p:nvSpPr>
        <p:spPr bwMode="auto">
          <a:xfrm>
            <a:off x="155575" y="-1608138"/>
            <a:ext cx="4476750" cy="33623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572321"/>
            <a:ext cx="6984776" cy="3160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04654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tf00001240 (1)</Template>
  <TotalTime>8453</TotalTime>
  <Words>971</Words>
  <Application>Microsoft Office PowerPoint</Application>
  <PresentationFormat>On-screen Show (4:3)</PresentationFormat>
  <Paragraphs>145</Paragraphs>
  <Slides>19</Slides>
  <Notes>16</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Facet</vt:lpstr>
      <vt:lpstr>Large Scale Propagation Model </vt:lpstr>
      <vt:lpstr>Propagation Model</vt:lpstr>
      <vt:lpstr>Large Scale Propagation Model:</vt:lpstr>
      <vt:lpstr>Multipath Propagation Mechanism</vt:lpstr>
      <vt:lpstr>PowerPoint Presentation</vt:lpstr>
      <vt:lpstr>Multipath Propagation</vt:lpstr>
      <vt:lpstr>2-Ray Ground Reflection Model</vt:lpstr>
      <vt:lpstr>The method of images is used to find the path difference between the line-of-sight and the ground reflected paths.</vt:lpstr>
      <vt:lpstr>Phasor diagram showing the electric field components of the line-of-sight, ground reflected, and total received E-fields, derived from equation</vt:lpstr>
      <vt:lpstr>Example 3.6:   A mobile is located 5 km away from a base station and uses a vertical λ/4 monopole antenna with a gain of 2.55 dB to receive cellular radio signals. The E-field at 1 km from the transmitter is measured to be 10-3 V/m. The carrier frequency used for this system is 900 MHz.  (a) Find the length and the gain of the receiving antenna.  (b) Find the electric field and received power at the mobile using the 2-ray ground reflection model assuming the height of the transmitting antenna is 50 m and the receiving antenna is 1.5 m above ground.</vt:lpstr>
      <vt:lpstr>Diffraction</vt:lpstr>
      <vt:lpstr>Knife Edge Diffraction Model</vt:lpstr>
      <vt:lpstr>Knife Edge Diffraction Geometry (ht = hr)</vt:lpstr>
      <vt:lpstr>Diffraction Loss For Various Value of V</vt:lpstr>
      <vt:lpstr>Fresnel zones</vt:lpstr>
      <vt:lpstr>PowerPoint Presentation</vt:lpstr>
      <vt:lpstr>Three Cases:</vt:lpstr>
      <vt:lpstr>Example 3.7</vt:lpstr>
      <vt:lpstr>Example 3.8</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Communications and Networks</dc:title>
  <dc:creator>Thomas Fronckowiak Jr.</dc:creator>
  <cp:lastModifiedBy>CSE</cp:lastModifiedBy>
  <cp:revision>243</cp:revision>
  <dcterms:created xsi:type="dcterms:W3CDTF">1999-06-26T21:48:38Z</dcterms:created>
  <dcterms:modified xsi:type="dcterms:W3CDTF">2023-02-02T02:55:14Z</dcterms:modified>
</cp:coreProperties>
</file>