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  <p:sldMasterId id="2147483678" r:id="rId2"/>
    <p:sldMasterId id="2147483679" r:id="rId3"/>
  </p:sldMasterIdLst>
  <p:notesMasterIdLst>
    <p:notesMasterId r:id="rId3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9" r:id="rId29"/>
    <p:sldId id="29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6858000" type="screen4x3"/>
  <p:notesSz cx="9866313" cy="6735763"/>
  <p:embeddedFontLst>
    <p:embeddedFont>
      <p:font typeface="Tahoma" pitchFamily="34" charset="0"/>
      <p:regular r:id="rId39"/>
      <p:bold r:id="rId40"/>
    </p:embeddedFont>
    <p:embeddedFont>
      <p:font typeface="Trebuchet MS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22">
          <p15:clr>
            <a:srgbClr val="A4A3A4"/>
          </p15:clr>
        </p15:guide>
        <p15:guide id="2" pos="31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680" autoAdjust="0"/>
  </p:normalViewPr>
  <p:slideViewPr>
    <p:cSldViewPr snapToGrid="0">
      <p:cViewPr varScale="1">
        <p:scale>
          <a:sx n="57" d="100"/>
          <a:sy n="57" d="100"/>
        </p:scale>
        <p:origin x="-8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22"/>
        <p:guide pos="31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4.fntdata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font" Target="fonts/font2.fntdata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5.fntdata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275402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590911" y="0"/>
            <a:ext cx="4275402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429000" y="504825"/>
            <a:ext cx="2022475" cy="1516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328877" y="2189123"/>
            <a:ext cx="9098933" cy="404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398975"/>
            <a:ext cx="701604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7454548" y="6398975"/>
            <a:ext cx="241176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4251698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:notes"/>
          <p:cNvSpPr txBox="1">
            <a:spLocks noGrp="1"/>
          </p:cNvSpPr>
          <p:nvPr>
            <p:ph type="body" idx="1"/>
          </p:nvPr>
        </p:nvSpPr>
        <p:spPr>
          <a:xfrm>
            <a:off x="328877" y="2189123"/>
            <a:ext cx="9098933" cy="404145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0" y="504825"/>
            <a:ext cx="2022475" cy="1516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0" y="504825"/>
            <a:ext cx="2022475" cy="1516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8" name="Google Shape;328;p10:notes"/>
          <p:cNvSpPr txBox="1">
            <a:spLocks noGrp="1"/>
          </p:cNvSpPr>
          <p:nvPr>
            <p:ph type="body" idx="1"/>
          </p:nvPr>
        </p:nvSpPr>
        <p:spPr>
          <a:xfrm>
            <a:off x="328877" y="2189123"/>
            <a:ext cx="9098933" cy="404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4275402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ACS/antennas and propagation</a:t>
            </a:r>
            <a:endParaRPr/>
          </a:p>
        </p:txBody>
      </p:sp>
      <p:sp>
        <p:nvSpPr>
          <p:cNvPr id="330" name="Google Shape;330;p10:notes"/>
          <p:cNvSpPr txBox="1">
            <a:spLocks noGrp="1"/>
          </p:cNvSpPr>
          <p:nvPr>
            <p:ph type="ftr" idx="11"/>
          </p:nvPr>
        </p:nvSpPr>
        <p:spPr>
          <a:xfrm>
            <a:off x="0" y="6398975"/>
            <a:ext cx="701604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Ya Bao   http://eent3.sbu.ac.uk/staff/baoyb/acs</a:t>
            </a:r>
            <a:endParaRPr/>
          </a:p>
        </p:txBody>
      </p:sp>
      <p:sp>
        <p:nvSpPr>
          <p:cNvPr id="331" name="Google Shape;331;p10:notes"/>
          <p:cNvSpPr txBox="1">
            <a:spLocks noGrp="1"/>
          </p:cNvSpPr>
          <p:nvPr>
            <p:ph type="sldNum" idx="12"/>
          </p:nvPr>
        </p:nvSpPr>
        <p:spPr>
          <a:xfrm>
            <a:off x="7454548" y="6398975"/>
            <a:ext cx="241176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0" y="504825"/>
            <a:ext cx="2022475" cy="1516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3" name="Google Shape;343;p11:notes"/>
          <p:cNvSpPr txBox="1">
            <a:spLocks noGrp="1"/>
          </p:cNvSpPr>
          <p:nvPr>
            <p:ph type="body" idx="1"/>
          </p:nvPr>
        </p:nvSpPr>
        <p:spPr>
          <a:xfrm>
            <a:off x="328877" y="2189123"/>
            <a:ext cx="9098933" cy="404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4275402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ACS/antennas and propagation</a:t>
            </a:r>
            <a:endParaRPr/>
          </a:p>
        </p:txBody>
      </p:sp>
      <p:sp>
        <p:nvSpPr>
          <p:cNvPr id="345" name="Google Shape;345;p11:notes"/>
          <p:cNvSpPr txBox="1">
            <a:spLocks noGrp="1"/>
          </p:cNvSpPr>
          <p:nvPr>
            <p:ph type="ftr" idx="11"/>
          </p:nvPr>
        </p:nvSpPr>
        <p:spPr>
          <a:xfrm>
            <a:off x="0" y="6398975"/>
            <a:ext cx="701604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Ya Bao   http://eent3.sbu.ac.uk/staff/baoyb/acs</a:t>
            </a:r>
            <a:endParaRPr/>
          </a:p>
        </p:txBody>
      </p:sp>
      <p:sp>
        <p:nvSpPr>
          <p:cNvPr id="346" name="Google Shape;346;p11:notes"/>
          <p:cNvSpPr txBox="1">
            <a:spLocks noGrp="1"/>
          </p:cNvSpPr>
          <p:nvPr>
            <p:ph type="sldNum" idx="12"/>
          </p:nvPr>
        </p:nvSpPr>
        <p:spPr>
          <a:xfrm>
            <a:off x="7454548" y="6398975"/>
            <a:ext cx="241176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0" y="504825"/>
            <a:ext cx="2022475" cy="1516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1" name="Google Shape;351;p12:notes"/>
          <p:cNvSpPr txBox="1">
            <a:spLocks noGrp="1"/>
          </p:cNvSpPr>
          <p:nvPr>
            <p:ph type="body" idx="1"/>
          </p:nvPr>
        </p:nvSpPr>
        <p:spPr>
          <a:xfrm>
            <a:off x="328877" y="2189123"/>
            <a:ext cx="9098933" cy="404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4275402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ACS/antennas and propagation</a:t>
            </a:r>
            <a:endParaRPr/>
          </a:p>
        </p:txBody>
      </p:sp>
      <p:sp>
        <p:nvSpPr>
          <p:cNvPr id="353" name="Google Shape;353;p12:notes"/>
          <p:cNvSpPr txBox="1">
            <a:spLocks noGrp="1"/>
          </p:cNvSpPr>
          <p:nvPr>
            <p:ph type="ftr" idx="11"/>
          </p:nvPr>
        </p:nvSpPr>
        <p:spPr>
          <a:xfrm>
            <a:off x="0" y="6398975"/>
            <a:ext cx="701604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Ya Bao   http://eent3.sbu.ac.uk/staff/baoyb/acs</a:t>
            </a:r>
            <a:endParaRPr/>
          </a:p>
        </p:txBody>
      </p:sp>
      <p:sp>
        <p:nvSpPr>
          <p:cNvPr id="354" name="Google Shape;354;p12:notes"/>
          <p:cNvSpPr txBox="1">
            <a:spLocks noGrp="1"/>
          </p:cNvSpPr>
          <p:nvPr>
            <p:ph type="sldNum" idx="12"/>
          </p:nvPr>
        </p:nvSpPr>
        <p:spPr>
          <a:xfrm>
            <a:off x="7454548" y="6398975"/>
            <a:ext cx="241176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0" y="504825"/>
            <a:ext cx="2022475" cy="1516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9" name="Google Shape;359;p13:notes"/>
          <p:cNvSpPr txBox="1">
            <a:spLocks noGrp="1"/>
          </p:cNvSpPr>
          <p:nvPr>
            <p:ph type="body" idx="1"/>
          </p:nvPr>
        </p:nvSpPr>
        <p:spPr>
          <a:xfrm>
            <a:off x="328877" y="2189123"/>
            <a:ext cx="9098933" cy="404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3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4275402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ACS/antennas and propagation</a:t>
            </a:r>
            <a:endParaRPr/>
          </a:p>
        </p:txBody>
      </p:sp>
      <p:sp>
        <p:nvSpPr>
          <p:cNvPr id="361" name="Google Shape;361;p13:notes"/>
          <p:cNvSpPr txBox="1">
            <a:spLocks noGrp="1"/>
          </p:cNvSpPr>
          <p:nvPr>
            <p:ph type="ftr" idx="11"/>
          </p:nvPr>
        </p:nvSpPr>
        <p:spPr>
          <a:xfrm>
            <a:off x="0" y="6398975"/>
            <a:ext cx="701604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Ya Bao   http://eent3.sbu.ac.uk/staff/baoyb/acs</a:t>
            </a:r>
            <a:endParaRPr/>
          </a:p>
        </p:txBody>
      </p:sp>
      <p:sp>
        <p:nvSpPr>
          <p:cNvPr id="362" name="Google Shape;362;p13:notes"/>
          <p:cNvSpPr txBox="1">
            <a:spLocks noGrp="1"/>
          </p:cNvSpPr>
          <p:nvPr>
            <p:ph type="sldNum" idx="12"/>
          </p:nvPr>
        </p:nvSpPr>
        <p:spPr>
          <a:xfrm>
            <a:off x="7454548" y="6398975"/>
            <a:ext cx="241176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0" y="504825"/>
            <a:ext cx="2022475" cy="1516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0" name="Google Shape;370;p14:notes"/>
          <p:cNvSpPr txBox="1">
            <a:spLocks noGrp="1"/>
          </p:cNvSpPr>
          <p:nvPr>
            <p:ph type="body" idx="1"/>
          </p:nvPr>
        </p:nvSpPr>
        <p:spPr>
          <a:xfrm>
            <a:off x="328877" y="2189123"/>
            <a:ext cx="9098933" cy="404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Dispersion = spreading</a:t>
            </a:r>
            <a:endParaRPr/>
          </a:p>
        </p:txBody>
      </p:sp>
      <p:sp>
        <p:nvSpPr>
          <p:cNvPr id="371" name="Google Shape;371;p1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4275402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ACS/antennas and propagation</a:t>
            </a:r>
            <a:endParaRPr/>
          </a:p>
        </p:txBody>
      </p:sp>
      <p:sp>
        <p:nvSpPr>
          <p:cNvPr id="372" name="Google Shape;372;p14:notes"/>
          <p:cNvSpPr txBox="1">
            <a:spLocks noGrp="1"/>
          </p:cNvSpPr>
          <p:nvPr>
            <p:ph type="ftr" idx="11"/>
          </p:nvPr>
        </p:nvSpPr>
        <p:spPr>
          <a:xfrm>
            <a:off x="0" y="6398975"/>
            <a:ext cx="701604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Ya Bao   http://eent3.sbu.ac.uk/staff/baoyb/acs</a:t>
            </a:r>
            <a:endParaRPr/>
          </a:p>
        </p:txBody>
      </p:sp>
      <p:sp>
        <p:nvSpPr>
          <p:cNvPr id="373" name="Google Shape;373;p14:notes"/>
          <p:cNvSpPr txBox="1">
            <a:spLocks noGrp="1"/>
          </p:cNvSpPr>
          <p:nvPr>
            <p:ph type="sldNum" idx="12"/>
          </p:nvPr>
        </p:nvSpPr>
        <p:spPr>
          <a:xfrm>
            <a:off x="7454548" y="6398975"/>
            <a:ext cx="241176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0" y="504825"/>
            <a:ext cx="2022475" cy="1516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1" name="Google Shape;381;p15:notes"/>
          <p:cNvSpPr txBox="1">
            <a:spLocks noGrp="1"/>
          </p:cNvSpPr>
          <p:nvPr>
            <p:ph type="body" idx="1"/>
          </p:nvPr>
        </p:nvSpPr>
        <p:spPr>
          <a:xfrm>
            <a:off x="328877" y="2189123"/>
            <a:ext cx="9098933" cy="404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Dispersion = spreading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second moment of the mean excess delay</a:t>
            </a:r>
            <a:endParaRPr/>
          </a:p>
        </p:txBody>
      </p:sp>
      <p:sp>
        <p:nvSpPr>
          <p:cNvPr id="382" name="Google Shape;382;p1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4275402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ACS/antennas and propagation</a:t>
            </a:r>
            <a:endParaRPr/>
          </a:p>
        </p:txBody>
      </p:sp>
      <p:sp>
        <p:nvSpPr>
          <p:cNvPr id="383" name="Google Shape;383;p15:notes"/>
          <p:cNvSpPr txBox="1">
            <a:spLocks noGrp="1"/>
          </p:cNvSpPr>
          <p:nvPr>
            <p:ph type="ftr" idx="11"/>
          </p:nvPr>
        </p:nvSpPr>
        <p:spPr>
          <a:xfrm>
            <a:off x="0" y="6398975"/>
            <a:ext cx="701604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Ya Bao   http://eent3.sbu.ac.uk/staff/baoyb/acs</a:t>
            </a:r>
            <a:endParaRPr/>
          </a:p>
        </p:txBody>
      </p:sp>
      <p:sp>
        <p:nvSpPr>
          <p:cNvPr id="384" name="Google Shape;384;p15:notes"/>
          <p:cNvSpPr txBox="1">
            <a:spLocks noGrp="1"/>
          </p:cNvSpPr>
          <p:nvPr>
            <p:ph type="sldNum" idx="12"/>
          </p:nvPr>
        </p:nvSpPr>
        <p:spPr>
          <a:xfrm>
            <a:off x="7454548" y="6398975"/>
            <a:ext cx="241176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0" y="504825"/>
            <a:ext cx="2022475" cy="1516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2" name="Google Shape;392;p16:notes"/>
          <p:cNvSpPr txBox="1">
            <a:spLocks noGrp="1"/>
          </p:cNvSpPr>
          <p:nvPr>
            <p:ph type="body" idx="1"/>
          </p:nvPr>
        </p:nvSpPr>
        <p:spPr>
          <a:xfrm>
            <a:off x="328877" y="2189123"/>
            <a:ext cx="9098933" cy="404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Dispersion = spreading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second moment of the mean excess delay</a:t>
            </a:r>
            <a:endParaRPr/>
          </a:p>
        </p:txBody>
      </p:sp>
      <p:sp>
        <p:nvSpPr>
          <p:cNvPr id="393" name="Google Shape;393;p16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4275402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ACS/antennas and propagation</a:t>
            </a:r>
            <a:endParaRPr/>
          </a:p>
        </p:txBody>
      </p:sp>
      <p:sp>
        <p:nvSpPr>
          <p:cNvPr id="394" name="Google Shape;394;p16:notes"/>
          <p:cNvSpPr txBox="1">
            <a:spLocks noGrp="1"/>
          </p:cNvSpPr>
          <p:nvPr>
            <p:ph type="ftr" idx="11"/>
          </p:nvPr>
        </p:nvSpPr>
        <p:spPr>
          <a:xfrm>
            <a:off x="0" y="6398975"/>
            <a:ext cx="701604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Ya Bao   http://eent3.sbu.ac.uk/staff/baoyb/acs</a:t>
            </a:r>
            <a:endParaRPr/>
          </a:p>
        </p:txBody>
      </p:sp>
      <p:sp>
        <p:nvSpPr>
          <p:cNvPr id="395" name="Google Shape;395;p16:notes"/>
          <p:cNvSpPr txBox="1">
            <a:spLocks noGrp="1"/>
          </p:cNvSpPr>
          <p:nvPr>
            <p:ph type="sldNum" idx="12"/>
          </p:nvPr>
        </p:nvSpPr>
        <p:spPr>
          <a:xfrm>
            <a:off x="7454548" y="6398975"/>
            <a:ext cx="241176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0" y="504825"/>
            <a:ext cx="2022475" cy="1516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03" name="Google Shape;403;p17:notes"/>
          <p:cNvSpPr txBox="1">
            <a:spLocks noGrp="1"/>
          </p:cNvSpPr>
          <p:nvPr>
            <p:ph type="body" idx="1"/>
          </p:nvPr>
        </p:nvSpPr>
        <p:spPr>
          <a:xfrm>
            <a:off x="328877" y="2189123"/>
            <a:ext cx="9098933" cy="404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Dispersion = spreading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second moment of the mean excess delay</a:t>
            </a:r>
            <a:endParaRPr/>
          </a:p>
        </p:txBody>
      </p:sp>
      <p:sp>
        <p:nvSpPr>
          <p:cNvPr id="404" name="Google Shape;404;p1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4275402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ACS/antennas and propagation</a:t>
            </a:r>
            <a:endParaRPr/>
          </a:p>
        </p:txBody>
      </p:sp>
      <p:sp>
        <p:nvSpPr>
          <p:cNvPr id="405" name="Google Shape;405;p17:notes"/>
          <p:cNvSpPr txBox="1">
            <a:spLocks noGrp="1"/>
          </p:cNvSpPr>
          <p:nvPr>
            <p:ph type="ftr" idx="11"/>
          </p:nvPr>
        </p:nvSpPr>
        <p:spPr>
          <a:xfrm>
            <a:off x="0" y="6398975"/>
            <a:ext cx="701604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Ya Bao   http://eent3.sbu.ac.uk/staff/baoyb/acs</a:t>
            </a:r>
            <a:endParaRPr/>
          </a:p>
        </p:txBody>
      </p:sp>
      <p:sp>
        <p:nvSpPr>
          <p:cNvPr id="406" name="Google Shape;406;p17:notes"/>
          <p:cNvSpPr txBox="1">
            <a:spLocks noGrp="1"/>
          </p:cNvSpPr>
          <p:nvPr>
            <p:ph type="sldNum" idx="12"/>
          </p:nvPr>
        </p:nvSpPr>
        <p:spPr>
          <a:xfrm>
            <a:off x="7454548" y="6398975"/>
            <a:ext cx="241176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0" y="504825"/>
            <a:ext cx="2022475" cy="1516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3" name="Google Shape;413;p18:notes"/>
          <p:cNvSpPr txBox="1">
            <a:spLocks noGrp="1"/>
          </p:cNvSpPr>
          <p:nvPr>
            <p:ph type="body" idx="1"/>
          </p:nvPr>
        </p:nvSpPr>
        <p:spPr>
          <a:xfrm>
            <a:off x="328877" y="2189123"/>
            <a:ext cx="9098933" cy="404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Dispersion = spreading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second moment of the mean excess delay</a:t>
            </a:r>
            <a:endParaRPr/>
          </a:p>
        </p:txBody>
      </p:sp>
      <p:sp>
        <p:nvSpPr>
          <p:cNvPr id="414" name="Google Shape;414;p1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4275402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ACS/antennas and propagation</a:t>
            </a:r>
            <a:endParaRPr/>
          </a:p>
        </p:txBody>
      </p:sp>
      <p:sp>
        <p:nvSpPr>
          <p:cNvPr id="415" name="Google Shape;415;p18:notes"/>
          <p:cNvSpPr txBox="1">
            <a:spLocks noGrp="1"/>
          </p:cNvSpPr>
          <p:nvPr>
            <p:ph type="ftr" idx="11"/>
          </p:nvPr>
        </p:nvSpPr>
        <p:spPr>
          <a:xfrm>
            <a:off x="0" y="6398975"/>
            <a:ext cx="701604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Ya Bao   http://eent3.sbu.ac.uk/staff/baoyb/acs</a:t>
            </a:r>
            <a:endParaRPr/>
          </a:p>
        </p:txBody>
      </p:sp>
      <p:sp>
        <p:nvSpPr>
          <p:cNvPr id="416" name="Google Shape;416;p18:notes"/>
          <p:cNvSpPr txBox="1">
            <a:spLocks noGrp="1"/>
          </p:cNvSpPr>
          <p:nvPr>
            <p:ph type="sldNum" idx="12"/>
          </p:nvPr>
        </p:nvSpPr>
        <p:spPr>
          <a:xfrm>
            <a:off x="7454548" y="6398975"/>
            <a:ext cx="241176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0" y="504825"/>
            <a:ext cx="2022475" cy="1516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23" name="Google Shape;423;p19:notes"/>
          <p:cNvSpPr txBox="1">
            <a:spLocks noGrp="1"/>
          </p:cNvSpPr>
          <p:nvPr>
            <p:ph type="body" idx="1"/>
          </p:nvPr>
        </p:nvSpPr>
        <p:spPr>
          <a:xfrm>
            <a:off x="328877" y="2189123"/>
            <a:ext cx="9098933" cy="404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Dispersion = spreading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second moment of the mean excess delay</a:t>
            </a:r>
            <a:endParaRPr/>
          </a:p>
        </p:txBody>
      </p:sp>
      <p:sp>
        <p:nvSpPr>
          <p:cNvPr id="424" name="Google Shape;424;p1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4275402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ACS/antennas and propagation</a:t>
            </a:r>
            <a:endParaRPr/>
          </a:p>
        </p:txBody>
      </p:sp>
      <p:sp>
        <p:nvSpPr>
          <p:cNvPr id="425" name="Google Shape;425;p19:notes"/>
          <p:cNvSpPr txBox="1">
            <a:spLocks noGrp="1"/>
          </p:cNvSpPr>
          <p:nvPr>
            <p:ph type="ftr" idx="11"/>
          </p:nvPr>
        </p:nvSpPr>
        <p:spPr>
          <a:xfrm>
            <a:off x="0" y="6398975"/>
            <a:ext cx="701604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Ya Bao   http://eent3.sbu.ac.uk/staff/baoyb/acs</a:t>
            </a:r>
            <a:endParaRPr/>
          </a:p>
        </p:txBody>
      </p:sp>
      <p:sp>
        <p:nvSpPr>
          <p:cNvPr id="426" name="Google Shape;426;p19:notes"/>
          <p:cNvSpPr txBox="1">
            <a:spLocks noGrp="1"/>
          </p:cNvSpPr>
          <p:nvPr>
            <p:ph type="sldNum" idx="12"/>
          </p:nvPr>
        </p:nvSpPr>
        <p:spPr>
          <a:xfrm>
            <a:off x="7454548" y="6398975"/>
            <a:ext cx="241176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0" y="504825"/>
            <a:ext cx="2022475" cy="1516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4" name="Google Shape;244;p2:notes"/>
          <p:cNvSpPr txBox="1">
            <a:spLocks noGrp="1"/>
          </p:cNvSpPr>
          <p:nvPr>
            <p:ph type="body" idx="1"/>
          </p:nvPr>
        </p:nvSpPr>
        <p:spPr>
          <a:xfrm>
            <a:off x="328877" y="2189123"/>
            <a:ext cx="9098933" cy="404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Small scale fading or simply fading. Signal strength = amplitude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2. Changes in the frequency of signals.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3. Multiple signals arriving a different times. When added together at the antenna, signals are spread out in time. This can cause a interference between bits that are received.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4275402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ACS/antennas and propagation</a:t>
            </a:r>
            <a:endParaRPr/>
          </a:p>
        </p:txBody>
      </p:sp>
      <p:sp>
        <p:nvSpPr>
          <p:cNvPr id="246" name="Google Shape;246;p2:notes"/>
          <p:cNvSpPr txBox="1">
            <a:spLocks noGrp="1"/>
          </p:cNvSpPr>
          <p:nvPr>
            <p:ph type="ftr" idx="11"/>
          </p:nvPr>
        </p:nvSpPr>
        <p:spPr>
          <a:xfrm>
            <a:off x="0" y="6398975"/>
            <a:ext cx="701604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Ya Bao   http://eent3.sbu.ac.uk/staff/baoyb/acs</a:t>
            </a:r>
            <a:endParaRPr/>
          </a:p>
        </p:txBody>
      </p:sp>
      <p:sp>
        <p:nvSpPr>
          <p:cNvPr id="247" name="Google Shape;247;p2:notes"/>
          <p:cNvSpPr txBox="1">
            <a:spLocks noGrp="1"/>
          </p:cNvSpPr>
          <p:nvPr>
            <p:ph type="sldNum" idx="12"/>
          </p:nvPr>
        </p:nvSpPr>
        <p:spPr>
          <a:xfrm>
            <a:off x="7454548" y="6398975"/>
            <a:ext cx="241176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0" y="504825"/>
            <a:ext cx="2022475" cy="1516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36" name="Google Shape;436;p20:notes"/>
          <p:cNvSpPr txBox="1">
            <a:spLocks noGrp="1"/>
          </p:cNvSpPr>
          <p:nvPr>
            <p:ph type="body" idx="1"/>
          </p:nvPr>
        </p:nvSpPr>
        <p:spPr>
          <a:xfrm>
            <a:off x="328877" y="2189123"/>
            <a:ext cx="9098933" cy="404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See 20121212.. Pdf </a:t>
            </a:r>
            <a:endParaRPr/>
          </a:p>
        </p:txBody>
      </p:sp>
      <p:sp>
        <p:nvSpPr>
          <p:cNvPr id="437" name="Google Shape;437;p2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4275402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ACS/antennas and propagation</a:t>
            </a:r>
            <a:endParaRPr/>
          </a:p>
        </p:txBody>
      </p:sp>
      <p:sp>
        <p:nvSpPr>
          <p:cNvPr id="438" name="Google Shape;438;p20:notes"/>
          <p:cNvSpPr txBox="1">
            <a:spLocks noGrp="1"/>
          </p:cNvSpPr>
          <p:nvPr>
            <p:ph type="ftr" idx="11"/>
          </p:nvPr>
        </p:nvSpPr>
        <p:spPr>
          <a:xfrm>
            <a:off x="0" y="6398975"/>
            <a:ext cx="701604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Ya Bao   http://eent3.sbu.ac.uk/staff/baoyb/acs</a:t>
            </a:r>
            <a:endParaRPr/>
          </a:p>
        </p:txBody>
      </p:sp>
      <p:sp>
        <p:nvSpPr>
          <p:cNvPr id="439" name="Google Shape;439;p20:notes"/>
          <p:cNvSpPr txBox="1">
            <a:spLocks noGrp="1"/>
          </p:cNvSpPr>
          <p:nvPr>
            <p:ph type="sldNum" idx="12"/>
          </p:nvPr>
        </p:nvSpPr>
        <p:spPr>
          <a:xfrm>
            <a:off x="7454548" y="6398975"/>
            <a:ext cx="241176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0" y="504825"/>
            <a:ext cx="2022475" cy="1516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2" name="Google Shape;462;p21:notes"/>
          <p:cNvSpPr txBox="1">
            <a:spLocks noGrp="1"/>
          </p:cNvSpPr>
          <p:nvPr>
            <p:ph type="body" idx="1"/>
          </p:nvPr>
        </p:nvSpPr>
        <p:spPr>
          <a:xfrm>
            <a:off x="328877" y="2189123"/>
            <a:ext cx="9098933" cy="404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 = 88 </a:t>
            </a:r>
            <a:r>
              <a:rPr lang="en-US" dirty="0" err="1"/>
              <a:t>ft</a:t>
            </a:r>
            <a:r>
              <a:rPr lang="en-US" dirty="0"/>
              <a:t>/s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 err="1"/>
              <a:t>Tc</a:t>
            </a:r>
            <a:r>
              <a:rPr lang="en-US" dirty="0"/>
              <a:t> = 9/16pifm = 9/16x3.14x77 = 2.3 </a:t>
            </a:r>
            <a:r>
              <a:rPr lang="en-US" dirty="0" err="1"/>
              <a:t>ms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 err="1"/>
              <a:t>Fm</a:t>
            </a:r>
            <a:r>
              <a:rPr lang="en-US" dirty="0"/>
              <a:t> = v/</a:t>
            </a:r>
            <a:r>
              <a:rPr lang="en-US" dirty="0" err="1"/>
              <a:t>lemda</a:t>
            </a:r>
            <a:r>
              <a:rPr lang="en-US" dirty="0"/>
              <a:t> = 88/1.142 = 77 Hz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 err="1"/>
              <a:t>Lemda</a:t>
            </a:r>
            <a:r>
              <a:rPr lang="en-US" dirty="0"/>
              <a:t> = c / f =9.8 x 10^8/ 860 x 10^6 = 1.1442 </a:t>
            </a:r>
            <a:r>
              <a:rPr lang="en-US" dirty="0" err="1"/>
              <a:t>ft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 err="1"/>
              <a:t>Ts</a:t>
            </a:r>
            <a:r>
              <a:rPr lang="en-US" dirty="0"/>
              <a:t> = 10^6/19200 = 5.2 micro s</a:t>
            </a:r>
            <a:endParaRPr dirty="0"/>
          </a:p>
        </p:txBody>
      </p:sp>
      <p:sp>
        <p:nvSpPr>
          <p:cNvPr id="463" name="Google Shape;463;p2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4275402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ACS/antennas and propagation</a:t>
            </a:r>
            <a:endParaRPr/>
          </a:p>
        </p:txBody>
      </p:sp>
      <p:sp>
        <p:nvSpPr>
          <p:cNvPr id="464" name="Google Shape;464;p21:notes"/>
          <p:cNvSpPr txBox="1">
            <a:spLocks noGrp="1"/>
          </p:cNvSpPr>
          <p:nvPr>
            <p:ph type="ftr" idx="11"/>
          </p:nvPr>
        </p:nvSpPr>
        <p:spPr>
          <a:xfrm>
            <a:off x="0" y="6398975"/>
            <a:ext cx="701604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Ya Bao   http://eent3.sbu.ac.uk/staff/baoyb/acs</a:t>
            </a:r>
            <a:endParaRPr/>
          </a:p>
        </p:txBody>
      </p:sp>
      <p:sp>
        <p:nvSpPr>
          <p:cNvPr id="465" name="Google Shape;465;p21:notes"/>
          <p:cNvSpPr txBox="1">
            <a:spLocks noGrp="1"/>
          </p:cNvSpPr>
          <p:nvPr>
            <p:ph type="sldNum" idx="12"/>
          </p:nvPr>
        </p:nvSpPr>
        <p:spPr>
          <a:xfrm>
            <a:off x="7454548" y="6398975"/>
            <a:ext cx="241176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0" y="504825"/>
            <a:ext cx="2022475" cy="1516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1" name="Google Shape;471;p22:notes"/>
          <p:cNvSpPr txBox="1">
            <a:spLocks noGrp="1"/>
          </p:cNvSpPr>
          <p:nvPr>
            <p:ph type="body" idx="1"/>
          </p:nvPr>
        </p:nvSpPr>
        <p:spPr>
          <a:xfrm>
            <a:off x="328877" y="2189123"/>
            <a:ext cx="9098933" cy="404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See 20121212.. Pdf </a:t>
            </a:r>
            <a:endParaRPr/>
          </a:p>
        </p:txBody>
      </p:sp>
      <p:sp>
        <p:nvSpPr>
          <p:cNvPr id="472" name="Google Shape;472;p2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4275402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ACS/antennas and propagation</a:t>
            </a:r>
            <a:endParaRPr/>
          </a:p>
        </p:txBody>
      </p:sp>
      <p:sp>
        <p:nvSpPr>
          <p:cNvPr id="473" name="Google Shape;473;p22:notes"/>
          <p:cNvSpPr txBox="1">
            <a:spLocks noGrp="1"/>
          </p:cNvSpPr>
          <p:nvPr>
            <p:ph type="ftr" idx="11"/>
          </p:nvPr>
        </p:nvSpPr>
        <p:spPr>
          <a:xfrm>
            <a:off x="0" y="6398975"/>
            <a:ext cx="701604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Ya Bao   http://eent3.sbu.ac.uk/staff/baoyb/acs</a:t>
            </a:r>
            <a:endParaRPr/>
          </a:p>
        </p:txBody>
      </p:sp>
      <p:sp>
        <p:nvSpPr>
          <p:cNvPr id="474" name="Google Shape;474;p22:notes"/>
          <p:cNvSpPr txBox="1">
            <a:spLocks noGrp="1"/>
          </p:cNvSpPr>
          <p:nvPr>
            <p:ph type="sldNum" idx="12"/>
          </p:nvPr>
        </p:nvSpPr>
        <p:spPr>
          <a:xfrm>
            <a:off x="7454548" y="6398975"/>
            <a:ext cx="241176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0" y="504825"/>
            <a:ext cx="2022475" cy="1516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81" name="Google Shape;481;p23:notes"/>
          <p:cNvSpPr txBox="1">
            <a:spLocks noGrp="1"/>
          </p:cNvSpPr>
          <p:nvPr>
            <p:ph type="body" idx="1"/>
          </p:nvPr>
        </p:nvSpPr>
        <p:spPr>
          <a:xfrm>
            <a:off x="328877" y="2189123"/>
            <a:ext cx="9098933" cy="404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3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4275402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ACS/antennas and propagation</a:t>
            </a:r>
            <a:endParaRPr/>
          </a:p>
        </p:txBody>
      </p:sp>
      <p:sp>
        <p:nvSpPr>
          <p:cNvPr id="483" name="Google Shape;483;p23:notes"/>
          <p:cNvSpPr txBox="1">
            <a:spLocks noGrp="1"/>
          </p:cNvSpPr>
          <p:nvPr>
            <p:ph type="ftr" idx="11"/>
          </p:nvPr>
        </p:nvSpPr>
        <p:spPr>
          <a:xfrm>
            <a:off x="0" y="6398975"/>
            <a:ext cx="701604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Ya Bao   http://eent3.sbu.ac.uk/staff/baoyb/acs</a:t>
            </a:r>
            <a:endParaRPr/>
          </a:p>
        </p:txBody>
      </p:sp>
      <p:sp>
        <p:nvSpPr>
          <p:cNvPr id="484" name="Google Shape;484;p23:notes"/>
          <p:cNvSpPr txBox="1">
            <a:spLocks noGrp="1"/>
          </p:cNvSpPr>
          <p:nvPr>
            <p:ph type="sldNum" idx="12"/>
          </p:nvPr>
        </p:nvSpPr>
        <p:spPr>
          <a:xfrm>
            <a:off x="7454548" y="6398975"/>
            <a:ext cx="241176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4:notes"/>
          <p:cNvSpPr txBox="1">
            <a:spLocks noGrp="1"/>
          </p:cNvSpPr>
          <p:nvPr>
            <p:ph type="sldNum" idx="12"/>
          </p:nvPr>
        </p:nvSpPr>
        <p:spPr>
          <a:xfrm>
            <a:off x="7454548" y="6398975"/>
            <a:ext cx="241176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24:notes"/>
          <p:cNvSpPr txBox="1"/>
          <p:nvPr/>
        </p:nvSpPr>
        <p:spPr>
          <a:xfrm>
            <a:off x="3948113" y="8863013"/>
            <a:ext cx="3071812" cy="44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050" tIns="44525" rIns="89050" bIns="44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" name="Google Shape;49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0" y="504825"/>
            <a:ext cx="2022475" cy="1516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2" name="Google Shape;492;p24:notes"/>
          <p:cNvSpPr txBox="1">
            <a:spLocks noGrp="1"/>
          </p:cNvSpPr>
          <p:nvPr>
            <p:ph type="body" idx="1"/>
          </p:nvPr>
        </p:nvSpPr>
        <p:spPr>
          <a:xfrm>
            <a:off x="328877" y="2189123"/>
            <a:ext cx="9098933" cy="404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050" tIns="44525" rIns="89050" bIns="44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5:notes"/>
          <p:cNvSpPr txBox="1">
            <a:spLocks noGrp="1"/>
          </p:cNvSpPr>
          <p:nvPr>
            <p:ph type="sldNum" idx="12"/>
          </p:nvPr>
        </p:nvSpPr>
        <p:spPr>
          <a:xfrm>
            <a:off x="7454548" y="6398975"/>
            <a:ext cx="241176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9" name="Google Shape;499;p25:notes"/>
          <p:cNvSpPr txBox="1"/>
          <p:nvPr/>
        </p:nvSpPr>
        <p:spPr>
          <a:xfrm>
            <a:off x="3948113" y="8863013"/>
            <a:ext cx="3071812" cy="44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050" tIns="44525" rIns="89050" bIns="44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0" name="Google Shape;50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0" y="504825"/>
            <a:ext cx="2022475" cy="1516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1" name="Google Shape;501;p25:notes"/>
          <p:cNvSpPr txBox="1">
            <a:spLocks noGrp="1"/>
          </p:cNvSpPr>
          <p:nvPr>
            <p:ph type="body" idx="1"/>
          </p:nvPr>
        </p:nvSpPr>
        <p:spPr>
          <a:xfrm>
            <a:off x="328877" y="2189123"/>
            <a:ext cx="9098933" cy="404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050" tIns="44525" rIns="89050" bIns="44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6:notes"/>
          <p:cNvSpPr txBox="1">
            <a:spLocks noGrp="1"/>
          </p:cNvSpPr>
          <p:nvPr>
            <p:ph type="body" idx="1"/>
          </p:nvPr>
        </p:nvSpPr>
        <p:spPr>
          <a:xfrm>
            <a:off x="328877" y="2189123"/>
            <a:ext cx="9098933" cy="404145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0" y="504825"/>
            <a:ext cx="2022475" cy="1516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7:notes"/>
          <p:cNvSpPr txBox="1">
            <a:spLocks noGrp="1"/>
          </p:cNvSpPr>
          <p:nvPr>
            <p:ph type="body" idx="1"/>
          </p:nvPr>
        </p:nvSpPr>
        <p:spPr>
          <a:xfrm>
            <a:off x="328877" y="2189123"/>
            <a:ext cx="9098933" cy="404145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0" y="504825"/>
            <a:ext cx="2022475" cy="1516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8:notes"/>
          <p:cNvSpPr txBox="1">
            <a:spLocks noGrp="1"/>
          </p:cNvSpPr>
          <p:nvPr>
            <p:ph type="sldNum" idx="12"/>
          </p:nvPr>
        </p:nvSpPr>
        <p:spPr>
          <a:xfrm>
            <a:off x="7454548" y="6398975"/>
            <a:ext cx="241176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4" name="Google Shape;534;p28:notes"/>
          <p:cNvSpPr txBox="1"/>
          <p:nvPr/>
        </p:nvSpPr>
        <p:spPr>
          <a:xfrm>
            <a:off x="3948113" y="8863013"/>
            <a:ext cx="3071812" cy="44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050" tIns="44525" rIns="89050" bIns="44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5" name="Google Shape;53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0" y="504825"/>
            <a:ext cx="2022475" cy="1516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6" name="Google Shape;536;p28:notes"/>
          <p:cNvSpPr txBox="1">
            <a:spLocks noGrp="1"/>
          </p:cNvSpPr>
          <p:nvPr>
            <p:ph type="body" idx="1"/>
          </p:nvPr>
        </p:nvSpPr>
        <p:spPr>
          <a:xfrm>
            <a:off x="328877" y="2189123"/>
            <a:ext cx="9098933" cy="404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050" tIns="44525" rIns="89050" bIns="44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9:notes"/>
          <p:cNvSpPr txBox="1">
            <a:spLocks noGrp="1"/>
          </p:cNvSpPr>
          <p:nvPr>
            <p:ph type="sldNum" idx="12"/>
          </p:nvPr>
        </p:nvSpPr>
        <p:spPr>
          <a:xfrm>
            <a:off x="7454548" y="6398975"/>
            <a:ext cx="241176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4" name="Google Shape;544;p29:notes"/>
          <p:cNvSpPr txBox="1"/>
          <p:nvPr/>
        </p:nvSpPr>
        <p:spPr>
          <a:xfrm>
            <a:off x="3948113" y="8863013"/>
            <a:ext cx="3071812" cy="44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050" tIns="44525" rIns="89050" bIns="44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5" name="Google Shape;54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0" y="504825"/>
            <a:ext cx="2022475" cy="1516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6" name="Google Shape;546;p29:notes"/>
          <p:cNvSpPr txBox="1">
            <a:spLocks noGrp="1"/>
          </p:cNvSpPr>
          <p:nvPr>
            <p:ph type="body" idx="1"/>
          </p:nvPr>
        </p:nvSpPr>
        <p:spPr>
          <a:xfrm>
            <a:off x="328877" y="2189123"/>
            <a:ext cx="9098933" cy="404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050" tIns="44525" rIns="89050" bIns="44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0" y="504825"/>
            <a:ext cx="2022475" cy="1516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p3:notes"/>
          <p:cNvSpPr txBox="1">
            <a:spLocks noGrp="1"/>
          </p:cNvSpPr>
          <p:nvPr>
            <p:ph type="body" idx="1"/>
          </p:nvPr>
        </p:nvSpPr>
        <p:spPr>
          <a:xfrm>
            <a:off x="328877" y="2189123"/>
            <a:ext cx="9098933" cy="404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Relative motion is the calculation of the motion of an object with regard to some other moving object.</a:t>
            </a:r>
            <a:endParaRPr/>
          </a:p>
        </p:txBody>
      </p:sp>
      <p:sp>
        <p:nvSpPr>
          <p:cNvPr id="255" name="Google Shape;255;p3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4275402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ACS/antennas and propagation</a:t>
            </a:r>
            <a:endParaRPr/>
          </a:p>
        </p:txBody>
      </p:sp>
      <p:sp>
        <p:nvSpPr>
          <p:cNvPr id="256" name="Google Shape;256;p3:notes"/>
          <p:cNvSpPr txBox="1">
            <a:spLocks noGrp="1"/>
          </p:cNvSpPr>
          <p:nvPr>
            <p:ph type="ftr" idx="11"/>
          </p:nvPr>
        </p:nvSpPr>
        <p:spPr>
          <a:xfrm>
            <a:off x="0" y="6398975"/>
            <a:ext cx="701604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Ya Bao   http://eent3.sbu.ac.uk/staff/baoyb/acs</a:t>
            </a:r>
            <a:endParaRPr/>
          </a:p>
        </p:txBody>
      </p:sp>
      <p:sp>
        <p:nvSpPr>
          <p:cNvPr id="257" name="Google Shape;257;p3:notes"/>
          <p:cNvSpPr txBox="1">
            <a:spLocks noGrp="1"/>
          </p:cNvSpPr>
          <p:nvPr>
            <p:ph type="sldNum" idx="12"/>
          </p:nvPr>
        </p:nvSpPr>
        <p:spPr>
          <a:xfrm>
            <a:off x="7454548" y="6398975"/>
            <a:ext cx="241176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0:notes"/>
          <p:cNvSpPr txBox="1">
            <a:spLocks noGrp="1"/>
          </p:cNvSpPr>
          <p:nvPr>
            <p:ph type="body" idx="1"/>
          </p:nvPr>
        </p:nvSpPr>
        <p:spPr>
          <a:xfrm>
            <a:off x="328877" y="2189123"/>
            <a:ext cx="9098933" cy="404145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0" y="504825"/>
            <a:ext cx="2022475" cy="1516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0" y="504825"/>
            <a:ext cx="2022475" cy="1516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76" name="Google Shape;576;p31:notes"/>
          <p:cNvSpPr txBox="1">
            <a:spLocks noGrp="1"/>
          </p:cNvSpPr>
          <p:nvPr>
            <p:ph type="body" idx="1"/>
          </p:nvPr>
        </p:nvSpPr>
        <p:spPr>
          <a:xfrm>
            <a:off x="328877" y="2189123"/>
            <a:ext cx="9098933" cy="404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See 20121212.. Pdf </a:t>
            </a:r>
            <a:endParaRPr/>
          </a:p>
        </p:txBody>
      </p:sp>
      <p:sp>
        <p:nvSpPr>
          <p:cNvPr id="577" name="Google Shape;577;p3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4275402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ACS/antennas and propagation</a:t>
            </a:r>
            <a:endParaRPr/>
          </a:p>
        </p:txBody>
      </p:sp>
      <p:sp>
        <p:nvSpPr>
          <p:cNvPr id="578" name="Google Shape;578;p31:notes"/>
          <p:cNvSpPr txBox="1">
            <a:spLocks noGrp="1"/>
          </p:cNvSpPr>
          <p:nvPr>
            <p:ph type="ftr" idx="11"/>
          </p:nvPr>
        </p:nvSpPr>
        <p:spPr>
          <a:xfrm>
            <a:off x="0" y="6398975"/>
            <a:ext cx="701604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Ya Bao   http://eent3.sbu.ac.uk/staff/baoyb/acs</a:t>
            </a:r>
            <a:endParaRPr/>
          </a:p>
        </p:txBody>
      </p:sp>
      <p:sp>
        <p:nvSpPr>
          <p:cNvPr id="579" name="Google Shape;579;p31:notes"/>
          <p:cNvSpPr txBox="1">
            <a:spLocks noGrp="1"/>
          </p:cNvSpPr>
          <p:nvPr>
            <p:ph type="sldNum" idx="12"/>
          </p:nvPr>
        </p:nvSpPr>
        <p:spPr>
          <a:xfrm>
            <a:off x="7454548" y="6398975"/>
            <a:ext cx="241176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0" y="504825"/>
            <a:ext cx="2022475" cy="1516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86" name="Google Shape;586;p32:notes"/>
          <p:cNvSpPr txBox="1">
            <a:spLocks noGrp="1"/>
          </p:cNvSpPr>
          <p:nvPr>
            <p:ph type="body" idx="1"/>
          </p:nvPr>
        </p:nvSpPr>
        <p:spPr>
          <a:xfrm>
            <a:off x="328877" y="2189123"/>
            <a:ext cx="9098933" cy="404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4275402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ACS/antennas and propagation</a:t>
            </a:r>
            <a:endParaRPr/>
          </a:p>
        </p:txBody>
      </p:sp>
      <p:sp>
        <p:nvSpPr>
          <p:cNvPr id="588" name="Google Shape;588;p32:notes"/>
          <p:cNvSpPr txBox="1">
            <a:spLocks noGrp="1"/>
          </p:cNvSpPr>
          <p:nvPr>
            <p:ph type="ftr" idx="11"/>
          </p:nvPr>
        </p:nvSpPr>
        <p:spPr>
          <a:xfrm>
            <a:off x="0" y="6398975"/>
            <a:ext cx="701604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Ya Bao   http://eent3.sbu.ac.uk/staff/baoyb/acs</a:t>
            </a:r>
            <a:endParaRPr/>
          </a:p>
        </p:txBody>
      </p:sp>
      <p:sp>
        <p:nvSpPr>
          <p:cNvPr id="589" name="Google Shape;589;p32:notes"/>
          <p:cNvSpPr txBox="1">
            <a:spLocks noGrp="1"/>
          </p:cNvSpPr>
          <p:nvPr>
            <p:ph type="sldNum" idx="12"/>
          </p:nvPr>
        </p:nvSpPr>
        <p:spPr>
          <a:xfrm>
            <a:off x="7454548" y="6398975"/>
            <a:ext cx="241176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0" y="504825"/>
            <a:ext cx="2022475" cy="1516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4" name="Google Shape;264;p4:notes"/>
          <p:cNvSpPr txBox="1">
            <a:spLocks noGrp="1"/>
          </p:cNvSpPr>
          <p:nvPr>
            <p:ph type="body" idx="1"/>
          </p:nvPr>
        </p:nvSpPr>
        <p:spPr>
          <a:xfrm>
            <a:off x="328877" y="2189123"/>
            <a:ext cx="9098933" cy="404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bandwidth of the channel can be quantified by the coherence bandwidth which is related to the specific multipath structure of the channel. The coherence bandwidth is a measure of the maximum frequency difference for which signals are still strongly correlated in amplitude.</a:t>
            </a:r>
            <a:endParaRPr dirty="0"/>
          </a:p>
        </p:txBody>
      </p:sp>
      <p:sp>
        <p:nvSpPr>
          <p:cNvPr id="265" name="Google Shape;265;p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4275402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ACS/antennas and propagation</a:t>
            </a:r>
            <a:endParaRPr/>
          </a:p>
        </p:txBody>
      </p:sp>
      <p:sp>
        <p:nvSpPr>
          <p:cNvPr id="266" name="Google Shape;266;p4:notes"/>
          <p:cNvSpPr txBox="1">
            <a:spLocks noGrp="1"/>
          </p:cNvSpPr>
          <p:nvPr>
            <p:ph type="ftr" idx="11"/>
          </p:nvPr>
        </p:nvSpPr>
        <p:spPr>
          <a:xfrm>
            <a:off x="0" y="6398975"/>
            <a:ext cx="701604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Ya Bao   http://eent3.sbu.ac.uk/staff/baoyb/acs</a:t>
            </a:r>
            <a:endParaRPr/>
          </a:p>
        </p:txBody>
      </p:sp>
      <p:sp>
        <p:nvSpPr>
          <p:cNvPr id="267" name="Google Shape;267;p4:notes"/>
          <p:cNvSpPr txBox="1">
            <a:spLocks noGrp="1"/>
          </p:cNvSpPr>
          <p:nvPr>
            <p:ph type="sldNum" idx="12"/>
          </p:nvPr>
        </p:nvSpPr>
        <p:spPr>
          <a:xfrm>
            <a:off x="7454548" y="6398975"/>
            <a:ext cx="241176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0" y="504825"/>
            <a:ext cx="2022475" cy="1516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4" name="Google Shape;274;p5:notes"/>
          <p:cNvSpPr txBox="1">
            <a:spLocks noGrp="1"/>
          </p:cNvSpPr>
          <p:nvPr>
            <p:ph type="body" idx="1"/>
          </p:nvPr>
        </p:nvSpPr>
        <p:spPr>
          <a:xfrm>
            <a:off x="328877" y="2189123"/>
            <a:ext cx="9098933" cy="404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See 20121212.. Pdf </a:t>
            </a:r>
            <a:endParaRPr/>
          </a:p>
        </p:txBody>
      </p:sp>
      <p:sp>
        <p:nvSpPr>
          <p:cNvPr id="275" name="Google Shape;275;p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4275402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ACS/antennas and propagation</a:t>
            </a:r>
            <a:endParaRPr/>
          </a:p>
        </p:txBody>
      </p:sp>
      <p:sp>
        <p:nvSpPr>
          <p:cNvPr id="276" name="Google Shape;276;p5:notes"/>
          <p:cNvSpPr txBox="1">
            <a:spLocks noGrp="1"/>
          </p:cNvSpPr>
          <p:nvPr>
            <p:ph type="ftr" idx="11"/>
          </p:nvPr>
        </p:nvSpPr>
        <p:spPr>
          <a:xfrm>
            <a:off x="0" y="6398975"/>
            <a:ext cx="701604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Ya Bao   http://eent3.sbu.ac.uk/staff/baoyb/acs</a:t>
            </a:r>
            <a:endParaRPr/>
          </a:p>
        </p:txBody>
      </p:sp>
      <p:sp>
        <p:nvSpPr>
          <p:cNvPr id="277" name="Google Shape;277;p5:notes"/>
          <p:cNvSpPr txBox="1">
            <a:spLocks noGrp="1"/>
          </p:cNvSpPr>
          <p:nvPr>
            <p:ph type="sldNum" idx="12"/>
          </p:nvPr>
        </p:nvSpPr>
        <p:spPr>
          <a:xfrm>
            <a:off x="7454548" y="6398975"/>
            <a:ext cx="241176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0" y="504825"/>
            <a:ext cx="2022475" cy="1516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4" name="Google Shape;284;p6:notes"/>
          <p:cNvSpPr txBox="1">
            <a:spLocks noGrp="1"/>
          </p:cNvSpPr>
          <p:nvPr>
            <p:ph type="body" idx="1"/>
          </p:nvPr>
        </p:nvSpPr>
        <p:spPr>
          <a:xfrm>
            <a:off x="328877" y="2189123"/>
            <a:ext cx="9098933" cy="404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Apparent = actual</a:t>
            </a:r>
            <a:endParaRPr/>
          </a:p>
        </p:txBody>
      </p:sp>
      <p:sp>
        <p:nvSpPr>
          <p:cNvPr id="285" name="Google Shape;285;p6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4275402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ACS/antennas and propagation</a:t>
            </a:r>
            <a:endParaRPr/>
          </a:p>
        </p:txBody>
      </p:sp>
      <p:sp>
        <p:nvSpPr>
          <p:cNvPr id="286" name="Google Shape;286;p6:notes"/>
          <p:cNvSpPr txBox="1">
            <a:spLocks noGrp="1"/>
          </p:cNvSpPr>
          <p:nvPr>
            <p:ph type="ftr" idx="11"/>
          </p:nvPr>
        </p:nvSpPr>
        <p:spPr>
          <a:xfrm>
            <a:off x="0" y="6398975"/>
            <a:ext cx="701604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Ya Bao   http://eent3.sbu.ac.uk/staff/baoyb/acs</a:t>
            </a:r>
            <a:endParaRPr/>
          </a:p>
        </p:txBody>
      </p:sp>
      <p:sp>
        <p:nvSpPr>
          <p:cNvPr id="287" name="Google Shape;287;p6:notes"/>
          <p:cNvSpPr txBox="1">
            <a:spLocks noGrp="1"/>
          </p:cNvSpPr>
          <p:nvPr>
            <p:ph type="sldNum" idx="12"/>
          </p:nvPr>
        </p:nvSpPr>
        <p:spPr>
          <a:xfrm>
            <a:off x="7454548" y="6398975"/>
            <a:ext cx="241176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0" y="504825"/>
            <a:ext cx="2022475" cy="1516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4" name="Google Shape;294;p7:notes"/>
          <p:cNvSpPr txBox="1">
            <a:spLocks noGrp="1"/>
          </p:cNvSpPr>
          <p:nvPr>
            <p:ph type="body" idx="1"/>
          </p:nvPr>
        </p:nvSpPr>
        <p:spPr>
          <a:xfrm>
            <a:off x="328877" y="2189123"/>
            <a:ext cx="9098933" cy="404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mile = 1609.344m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60 mile = 96560.64m/hr = 26.8224m/sec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1 hr = 60x60 sec</a:t>
            </a:r>
            <a:endParaRPr/>
          </a:p>
        </p:txBody>
      </p:sp>
      <p:sp>
        <p:nvSpPr>
          <p:cNvPr id="295" name="Google Shape;295;p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4275402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ACS/antennas and propagation</a:t>
            </a:r>
            <a:endParaRPr/>
          </a:p>
        </p:txBody>
      </p:sp>
      <p:sp>
        <p:nvSpPr>
          <p:cNvPr id="296" name="Google Shape;296;p7:notes"/>
          <p:cNvSpPr txBox="1">
            <a:spLocks noGrp="1"/>
          </p:cNvSpPr>
          <p:nvPr>
            <p:ph type="ftr" idx="11"/>
          </p:nvPr>
        </p:nvSpPr>
        <p:spPr>
          <a:xfrm>
            <a:off x="0" y="6398975"/>
            <a:ext cx="701604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Ya Bao   http://eent3.sbu.ac.uk/staff/baoyb/acs</a:t>
            </a:r>
            <a:endParaRPr/>
          </a:p>
        </p:txBody>
      </p:sp>
      <p:sp>
        <p:nvSpPr>
          <p:cNvPr id="297" name="Google Shape;297;p7:notes"/>
          <p:cNvSpPr txBox="1">
            <a:spLocks noGrp="1"/>
          </p:cNvSpPr>
          <p:nvPr>
            <p:ph type="sldNum" idx="12"/>
          </p:nvPr>
        </p:nvSpPr>
        <p:spPr>
          <a:xfrm>
            <a:off x="7454548" y="6398975"/>
            <a:ext cx="241176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0" y="504825"/>
            <a:ext cx="2022475" cy="1516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4" name="Google Shape;304;p8:notes"/>
          <p:cNvSpPr txBox="1">
            <a:spLocks noGrp="1"/>
          </p:cNvSpPr>
          <p:nvPr>
            <p:ph type="body" idx="1"/>
          </p:nvPr>
        </p:nvSpPr>
        <p:spPr>
          <a:xfrm>
            <a:off x="328877" y="2189123"/>
            <a:ext cx="9098933" cy="404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the response(output) from a system (or process) when you put an 'impulse (unit pulse, delta function)' as an input.  It is because it fully characterize a system. If you know the impulse response of a system,  you can figure out the response (output) of the system for any kind of input without even testing it.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Casual system : https://books.google.com.bd/books?id=ZZeYb-GASbMC&amp;pg=SA2-PA51&amp;dq=Impulse+Response+Model+of+a+Multipath+Channel&amp;hl=en&amp;sa=X&amp;ved=0ahUKEwiV36qsn77hAhUp8HMBHUHgDoUQ6AEIOTAD#v=onepage&amp;q=Impulse%20Response%20Model%20of%20a%20Multipath%20Channel&amp;f=false</a:t>
            </a:r>
            <a:endParaRPr/>
          </a:p>
        </p:txBody>
      </p:sp>
      <p:sp>
        <p:nvSpPr>
          <p:cNvPr id="305" name="Google Shape;305;p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4275402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ACS/antennas and propagation</a:t>
            </a:r>
            <a:endParaRPr/>
          </a:p>
        </p:txBody>
      </p:sp>
      <p:sp>
        <p:nvSpPr>
          <p:cNvPr id="306" name="Google Shape;306;p8:notes"/>
          <p:cNvSpPr txBox="1">
            <a:spLocks noGrp="1"/>
          </p:cNvSpPr>
          <p:nvPr>
            <p:ph type="ftr" idx="11"/>
          </p:nvPr>
        </p:nvSpPr>
        <p:spPr>
          <a:xfrm>
            <a:off x="0" y="6398975"/>
            <a:ext cx="701604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Ya Bao   http://eent3.sbu.ac.uk/staff/baoyb/acs</a:t>
            </a:r>
            <a:endParaRPr/>
          </a:p>
        </p:txBody>
      </p:sp>
      <p:sp>
        <p:nvSpPr>
          <p:cNvPr id="307" name="Google Shape;307;p8:notes"/>
          <p:cNvSpPr txBox="1">
            <a:spLocks noGrp="1"/>
          </p:cNvSpPr>
          <p:nvPr>
            <p:ph type="sldNum" idx="12"/>
          </p:nvPr>
        </p:nvSpPr>
        <p:spPr>
          <a:xfrm>
            <a:off x="7454548" y="6398975"/>
            <a:ext cx="241176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0" y="504825"/>
            <a:ext cx="2022475" cy="1516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6" name="Google Shape;316;p9:notes"/>
          <p:cNvSpPr txBox="1">
            <a:spLocks noGrp="1"/>
          </p:cNvSpPr>
          <p:nvPr>
            <p:ph type="body" idx="1"/>
          </p:nvPr>
        </p:nvSpPr>
        <p:spPr>
          <a:xfrm>
            <a:off x="328877" y="2189123"/>
            <a:ext cx="9098933" cy="404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4275402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ACS/antennas and propagation</a:t>
            </a:r>
            <a:endParaRPr/>
          </a:p>
        </p:txBody>
      </p:sp>
      <p:sp>
        <p:nvSpPr>
          <p:cNvPr id="318" name="Google Shape;318;p9:notes"/>
          <p:cNvSpPr txBox="1">
            <a:spLocks noGrp="1"/>
          </p:cNvSpPr>
          <p:nvPr>
            <p:ph type="ftr" idx="11"/>
          </p:nvPr>
        </p:nvSpPr>
        <p:spPr>
          <a:xfrm>
            <a:off x="0" y="6398975"/>
            <a:ext cx="701604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Ya Bao   http://eent3.sbu.ac.uk/staff/baoyb/acs</a:t>
            </a:r>
            <a:endParaRPr/>
          </a:p>
        </p:txBody>
      </p:sp>
      <p:sp>
        <p:nvSpPr>
          <p:cNvPr id="319" name="Google Shape;319;p9:notes"/>
          <p:cNvSpPr txBox="1">
            <a:spLocks noGrp="1"/>
          </p:cNvSpPr>
          <p:nvPr>
            <p:ph type="sldNum" idx="12"/>
          </p:nvPr>
        </p:nvSpPr>
        <p:spPr>
          <a:xfrm>
            <a:off x="7454548" y="6398975"/>
            <a:ext cx="2411765" cy="33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2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0" name="Google Shape;30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31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" name="Google Shape;32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3" name="Google Shape;33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4" name="Google Shape;34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6" name="Google Shape;36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7" name="Google Shape;37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8" name="Google Shape;38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dt" idx="10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ftr" idx="11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ldNum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dt" idx="10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ftr" idx="11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sldNum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1"/>
          </p:nvPr>
        </p:nvSpPr>
        <p:spPr>
          <a:xfrm>
            <a:off x="1024604" y="3632200"/>
            <a:ext cx="5418393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2"/>
          </p:nvPr>
        </p:nvSpPr>
        <p:spPr>
          <a:xfrm>
            <a:off x="508001" y="4470400"/>
            <a:ext cx="6447501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dt" idx="10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ftr" idx="11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2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0" name="Google Shape;110;p12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24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dt" idx="10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ftr" idx="11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ldNum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1"/>
          </p:nvPr>
        </p:nvSpPr>
        <p:spPr>
          <a:xfrm>
            <a:off x="507999" y="4013200"/>
            <a:ext cx="6447502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body" idx="2"/>
          </p:nvPr>
        </p:nvSpPr>
        <p:spPr>
          <a:xfrm>
            <a:off x="508001" y="4527448"/>
            <a:ext cx="6447501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dt" idx="10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ftr" idx="11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ldNum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4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5" name="Google Shape;125;p1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1"/>
          </p:nvPr>
        </p:nvSpPr>
        <p:spPr>
          <a:xfrm>
            <a:off x="507999" y="4013200"/>
            <a:ext cx="6447502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2"/>
          </p:nvPr>
        </p:nvSpPr>
        <p:spPr>
          <a:xfrm>
            <a:off x="508001" y="4527448"/>
            <a:ext cx="6447501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dt" idx="10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ftr" idx="11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sldNum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body" idx="1"/>
          </p:nvPr>
        </p:nvSpPr>
        <p:spPr>
          <a:xfrm rot="5400000">
            <a:off x="1791365" y="877226"/>
            <a:ext cx="3880773" cy="644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dt" idx="10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ftr" idx="11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ldNum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 rot="5400000">
            <a:off x="3839308" y="2746047"/>
            <a:ext cx="5251451" cy="97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1"/>
          </p:nvPr>
        </p:nvSpPr>
        <p:spPr>
          <a:xfrm rot="5400000">
            <a:off x="529833" y="587769"/>
            <a:ext cx="5251450" cy="529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dt" idx="10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ftr" idx="11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ldNum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dt" idx="10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ftr" idx="11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ldNum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7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27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6" name="Google Shape;206;p2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2" name="Google Shape;212;p2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8" name="Google Shape;218;p2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, and 2 Content" type="objAndTwoObj">
  <p:cSld name="OBJECT_AND_TWO_OBJECTS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3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2" name="Google Shape;232;p31"/>
          <p:cNvSpPr txBox="1">
            <a:spLocks noGrp="1"/>
          </p:cNvSpPr>
          <p:nvPr>
            <p:ph type="body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3" name="Google Shape;233;p3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3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904AC6-12C5-4163-8908-B27302A291D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3675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25C273-EBB7-4AED-92A6-4E938C42E2B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1438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7A4DDC-966D-4FA2-BB13-ABB2EEB024B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204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7DE8EB-C51C-4B7E-A89D-AD9510A850E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1158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7406CA-7FC8-433C-B1E8-236B00E525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772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51734-BAF0-4F63-9FA6-EEB4E229194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6640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3AF30D-0F59-4015-877E-7DB9973A054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2315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E6CF07-F9F2-4F55-ABF4-BF0C6B1E6DA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0583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CF697-2148-4648-BF83-92F0EA4380E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6950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15DA5-C06D-43FB-9986-3A0E85D8254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00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dt" idx="10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ftr" idx="11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418BFC-1F88-4B7E-95FA-7E7CCAE7D21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8551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6D5E3EF-0193-459E-90C4-EBD18F4204C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3709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C11E52D-412E-4975-963E-0CF51725783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44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dt" idx="10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ftr" idx="11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508001" y="2160589"/>
            <a:ext cx="3138026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body" idx="2"/>
          </p:nvPr>
        </p:nvSpPr>
        <p:spPr>
          <a:xfrm>
            <a:off x="3817477" y="2160590"/>
            <a:ext cx="3138026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dt" idx="10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ftr" idx="11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body" idx="2"/>
          </p:nvPr>
        </p:nvSpPr>
        <p:spPr>
          <a:xfrm>
            <a:off x="506809" y="2737246"/>
            <a:ext cx="31392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body" idx="3"/>
          </p:nvPr>
        </p:nvSpPr>
        <p:spPr>
          <a:xfrm>
            <a:off x="3816287" y="2160983"/>
            <a:ext cx="313921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body" idx="4"/>
          </p:nvPr>
        </p:nvSpPr>
        <p:spPr>
          <a:xfrm>
            <a:off x="3816288" y="2737246"/>
            <a:ext cx="313921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dt" idx="10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ftr" idx="11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body" idx="1"/>
          </p:nvPr>
        </p:nvSpPr>
        <p:spPr>
          <a:xfrm>
            <a:off x="3570346" y="514925"/>
            <a:ext cx="3385156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body" idx="2"/>
          </p:nvPr>
        </p:nvSpPr>
        <p:spPr>
          <a:xfrm>
            <a:off x="508001" y="2777069"/>
            <a:ext cx="2890896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dt" idx="10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ftr" idx="11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sldNum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>
            <a:spLocks noGrp="1"/>
          </p:cNvSpPr>
          <p:nvPr>
            <p:ph type="pic" idx="2"/>
          </p:nvPr>
        </p:nvSpPr>
        <p:spPr>
          <a:xfrm>
            <a:off x="508001" y="609600"/>
            <a:ext cx="6447501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10"/>
          <p:cNvSpPr txBox="1">
            <a:spLocks noGrp="1"/>
          </p:cNvSpPr>
          <p:nvPr>
            <p:ph type="body" idx="1"/>
          </p:nvPr>
        </p:nvSpPr>
        <p:spPr>
          <a:xfrm>
            <a:off x="508001" y="5367338"/>
            <a:ext cx="6447500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dt" idx="10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ftr" idx="11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sldNum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1"/>
          <p:cNvSpPr txBox="1"/>
          <p:nvPr/>
        </p:nvSpPr>
        <p:spPr>
          <a:xfrm>
            <a:off x="7620000" y="60960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" name="Google Shape;27;p1"/>
          <p:cNvSpPr txBox="1"/>
          <p:nvPr/>
        </p:nvSpPr>
        <p:spPr>
          <a:xfrm>
            <a:off x="8077200" y="59436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0" y="935038"/>
            <a:ext cx="9144000" cy="115887"/>
          </a:xfrm>
          <a:prstGeom prst="rect">
            <a:avLst/>
          </a:prstGeom>
          <a:solidFill>
            <a:srgbClr val="6627C3">
              <a:alpha val="4392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935038"/>
            <a:ext cx="9144000" cy="115887"/>
          </a:xfrm>
          <a:prstGeom prst="rect">
            <a:avLst/>
          </a:prstGeom>
          <a:solidFill>
            <a:srgbClr val="6627C3">
              <a:alpha val="44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1800" b="1" kern="1200" smtClean="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kern="1200" smtClean="0"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kern="1200" smtClean="0"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A8CAB2D-C2AE-4032-AC65-5BD8970AC7CB}" type="slidenum">
              <a:rPr lang="en-US" kern="1200" smtClean="0">
                <a:ea typeface="+mn-ea"/>
                <a:cs typeface="+mn-cs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‹#›</a:t>
            </a:fld>
            <a:endParaRPr lang="en-US" kern="1200" smtClean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514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>
            <a:spLocks noGrp="1"/>
          </p:cNvSpPr>
          <p:nvPr>
            <p:ph type="ctrTitle"/>
          </p:nvPr>
        </p:nvSpPr>
        <p:spPr>
          <a:xfrm>
            <a:off x="1115616" y="3068960"/>
            <a:ext cx="6495504" cy="151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Small Scale Fading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32"/>
          <p:cNvSpPr txBox="1">
            <a:spLocks noGrp="1"/>
          </p:cNvSpPr>
          <p:nvPr>
            <p:ph type="sldNum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"/>
          <p:cNvSpPr txBox="1">
            <a:spLocks noGrp="1"/>
          </p:cNvSpPr>
          <p:nvPr>
            <p:ph type="sldNum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34" name="Google Shape;334;p41" descr="Image result for chapter 5 two ray ground reflection model ppt"/>
          <p:cNvSpPr/>
          <p:nvPr/>
        </p:nvSpPr>
        <p:spPr>
          <a:xfrm>
            <a:off x="155575" y="-1608138"/>
            <a:ext cx="4476750" cy="3362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5" name="Google Shape;335;p41"/>
          <p:cNvSpPr/>
          <p:nvPr/>
        </p:nvSpPr>
        <p:spPr>
          <a:xfrm>
            <a:off x="467544" y="404664"/>
            <a:ext cx="712879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the receiver moves along the ground at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constant velocity </a:t>
            </a: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position of the receiver can by expressed as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6" name="Google Shape;33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5655" y="1341512"/>
            <a:ext cx="5553075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1"/>
          <p:cNvSpPr/>
          <p:nvPr/>
        </p:nvSpPr>
        <p:spPr>
          <a:xfrm>
            <a:off x="467544" y="3013501"/>
            <a:ext cx="691276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</a:t>
            </a: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constant, y(</a:t>
            </a: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vt, t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is just a function of </a:t>
            </a: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Therefore,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8" name="Google Shape;338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544" y="3861048"/>
            <a:ext cx="7344816" cy="136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7584" y="5229200"/>
            <a:ext cx="4314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1"/>
          <p:cNvSpPr/>
          <p:nvPr/>
        </p:nvSpPr>
        <p:spPr>
          <a:xfrm>
            <a:off x="467544" y="5613047"/>
            <a:ext cx="756084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equation, it is clear that the mobile radio channel can be modeled as a linear time varying channel, where the channel changes with time and distance.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775" y="692696"/>
            <a:ext cx="8048625" cy="561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2" y="1052736"/>
            <a:ext cx="7632848" cy="3744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4"/>
          <p:cNvSpPr txBox="1">
            <a:spLocks noGrp="1"/>
          </p:cNvSpPr>
          <p:nvPr>
            <p:ph type="title"/>
          </p:nvPr>
        </p:nvSpPr>
        <p:spPr>
          <a:xfrm>
            <a:off x="323528" y="116632"/>
            <a:ext cx="7704856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Power Delay Profile</a:t>
            </a:r>
            <a:endParaRPr/>
          </a:p>
        </p:txBody>
      </p:sp>
      <p:sp>
        <p:nvSpPr>
          <p:cNvPr id="365" name="Google Shape;365;p44"/>
          <p:cNvSpPr txBox="1">
            <a:spLocks noGrp="1"/>
          </p:cNvSpPr>
          <p:nvPr>
            <p:ph type="sldNum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66" name="Google Shape;366;p44" descr="Image result for chapter 5 two ray ground reflection model ppt"/>
          <p:cNvSpPr/>
          <p:nvPr/>
        </p:nvSpPr>
        <p:spPr>
          <a:xfrm>
            <a:off x="155575" y="-1608138"/>
            <a:ext cx="4476750" cy="3362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67" name="Google Shape;36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496" y="1170037"/>
            <a:ext cx="9060309" cy="4275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5"/>
          <p:cNvSpPr txBox="1">
            <a:spLocks noGrp="1"/>
          </p:cNvSpPr>
          <p:nvPr>
            <p:ph type="title"/>
          </p:nvPr>
        </p:nvSpPr>
        <p:spPr>
          <a:xfrm>
            <a:off x="323528" y="260648"/>
            <a:ext cx="7704856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Time Dispersion Parameters</a:t>
            </a:r>
            <a:endParaRPr/>
          </a:p>
        </p:txBody>
      </p:sp>
      <p:sp>
        <p:nvSpPr>
          <p:cNvPr id="376" name="Google Shape;376;p45"/>
          <p:cNvSpPr txBox="1">
            <a:spLocks noGrp="1"/>
          </p:cNvSpPr>
          <p:nvPr>
            <p:ph type="sldNum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77" name="Google Shape;377;p45" descr="Image result for chapter 5 two ray ground reflection model ppt"/>
          <p:cNvSpPr/>
          <p:nvPr/>
        </p:nvSpPr>
        <p:spPr>
          <a:xfrm>
            <a:off x="155575" y="-1608138"/>
            <a:ext cx="4476750" cy="3362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8" name="Google Shape;378;p45"/>
          <p:cNvSpPr txBox="1">
            <a:spLocks noGrp="1"/>
          </p:cNvSpPr>
          <p:nvPr>
            <p:ph type="body" idx="1"/>
          </p:nvPr>
        </p:nvSpPr>
        <p:spPr>
          <a:xfrm>
            <a:off x="323528" y="1285290"/>
            <a:ext cx="7592391" cy="4735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 time dispersion parameters that can be determined from a power delay profile are</a:t>
            </a:r>
            <a:endParaRPr/>
          </a:p>
          <a:p>
            <a:pPr marL="742950" lvl="1" indent="-285750" algn="just" rtl="0"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mean excess delay</a:t>
            </a:r>
            <a:endParaRPr/>
          </a:p>
          <a:p>
            <a:pPr marL="742950" lvl="1" indent="-285750" algn="just" rtl="0"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rms delay spread</a:t>
            </a:r>
            <a:endParaRPr/>
          </a:p>
          <a:p>
            <a:pPr marL="742950" lvl="1" indent="-285750" algn="just" rtl="0"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excess delay spread</a:t>
            </a:r>
            <a:endParaRPr/>
          </a:p>
          <a:p>
            <a:pPr marL="342900" lvl="0" indent="-200660" algn="just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To quantify “how spread-out” the arriving signals are, we use time dispersion parameters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6"/>
          <p:cNvSpPr txBox="1">
            <a:spLocks noGrp="1"/>
          </p:cNvSpPr>
          <p:nvPr>
            <p:ph type="title"/>
          </p:nvPr>
        </p:nvSpPr>
        <p:spPr>
          <a:xfrm>
            <a:off x="323528" y="260648"/>
            <a:ext cx="7704856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Time Dispersion Parameters</a:t>
            </a:r>
            <a:endParaRPr/>
          </a:p>
        </p:txBody>
      </p:sp>
      <p:sp>
        <p:nvSpPr>
          <p:cNvPr id="387" name="Google Shape;387;p46"/>
          <p:cNvSpPr txBox="1">
            <a:spLocks noGrp="1"/>
          </p:cNvSpPr>
          <p:nvPr>
            <p:ph type="sldNum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88" name="Google Shape;388;p46" descr="Image result for chapter 5 two ray ground reflection model ppt"/>
          <p:cNvSpPr/>
          <p:nvPr/>
        </p:nvSpPr>
        <p:spPr>
          <a:xfrm>
            <a:off x="155575" y="-1608138"/>
            <a:ext cx="4476750" cy="3362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89" name="Google Shape;38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2" y="1150962"/>
            <a:ext cx="8410575" cy="50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7"/>
          <p:cNvSpPr txBox="1">
            <a:spLocks noGrp="1"/>
          </p:cNvSpPr>
          <p:nvPr>
            <p:ph type="title"/>
          </p:nvPr>
        </p:nvSpPr>
        <p:spPr>
          <a:xfrm>
            <a:off x="323528" y="260648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</a:pPr>
            <a:r>
              <a:rPr lang="en-US" sz="2400"/>
              <a:t>Time Dispersion Parameters: Max Excess Delay(X dB)</a:t>
            </a:r>
            <a:endParaRPr sz="2400"/>
          </a:p>
        </p:txBody>
      </p:sp>
      <p:sp>
        <p:nvSpPr>
          <p:cNvPr id="398" name="Google Shape;398;p47"/>
          <p:cNvSpPr txBox="1">
            <a:spLocks noGrp="1"/>
          </p:cNvSpPr>
          <p:nvPr>
            <p:ph type="sldNum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99" name="Google Shape;399;p47" descr="Image result for chapter 5 two ray ground reflection model ppt"/>
          <p:cNvSpPr/>
          <p:nvPr/>
        </p:nvSpPr>
        <p:spPr>
          <a:xfrm>
            <a:off x="155575" y="-1608138"/>
            <a:ext cx="4476750" cy="3362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00" name="Google Shape;400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648" y="1219200"/>
            <a:ext cx="5830589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8"/>
          <p:cNvSpPr txBox="1">
            <a:spLocks noGrp="1"/>
          </p:cNvSpPr>
          <p:nvPr>
            <p:ph type="sldNum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409" name="Google Shape;409;p48" descr="Image result for chapter 5 two ray ground reflection model ppt"/>
          <p:cNvSpPr/>
          <p:nvPr/>
        </p:nvSpPr>
        <p:spPr>
          <a:xfrm>
            <a:off x="155575" y="-1608138"/>
            <a:ext cx="4476750" cy="3362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10" name="Google Shape;410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28" y="403696"/>
            <a:ext cx="8001000" cy="56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9"/>
          <p:cNvSpPr txBox="1">
            <a:spLocks noGrp="1"/>
          </p:cNvSpPr>
          <p:nvPr>
            <p:ph type="sldNum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419" name="Google Shape;419;p49" descr="Image result for chapter 5 two ray ground reflection model ppt"/>
          <p:cNvSpPr/>
          <p:nvPr/>
        </p:nvSpPr>
        <p:spPr>
          <a:xfrm>
            <a:off x="155575" y="-1608138"/>
            <a:ext cx="4476750" cy="3362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20" name="Google Shape;420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692150"/>
            <a:ext cx="8001000" cy="56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0"/>
          <p:cNvSpPr txBox="1">
            <a:spLocks noGrp="1"/>
          </p:cNvSpPr>
          <p:nvPr>
            <p:ph type="title"/>
          </p:nvPr>
        </p:nvSpPr>
        <p:spPr>
          <a:xfrm>
            <a:off x="323528" y="260648"/>
            <a:ext cx="7704856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Coherence Bandwidth (</a:t>
            </a:r>
            <a:r>
              <a:rPr lang="en-US" i="1"/>
              <a:t>B</a:t>
            </a:r>
            <a:r>
              <a:rPr lang="en-US" i="1" baseline="-25000"/>
              <a:t>c</a:t>
            </a:r>
            <a:r>
              <a:rPr lang="en-US"/>
              <a:t>)</a:t>
            </a:r>
            <a:endParaRPr/>
          </a:p>
        </p:txBody>
      </p:sp>
      <p:sp>
        <p:nvSpPr>
          <p:cNvPr id="429" name="Google Shape;429;p50"/>
          <p:cNvSpPr txBox="1">
            <a:spLocks noGrp="1"/>
          </p:cNvSpPr>
          <p:nvPr>
            <p:ph type="sldNum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430" name="Google Shape;430;p50" descr="Image result for chapter 5 two ray ground reflection model ppt"/>
          <p:cNvSpPr/>
          <p:nvPr/>
        </p:nvSpPr>
        <p:spPr>
          <a:xfrm>
            <a:off x="155575" y="-1608138"/>
            <a:ext cx="4476750" cy="3362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1" name="Google Shape;431;p50"/>
          <p:cNvSpPr/>
          <p:nvPr/>
        </p:nvSpPr>
        <p:spPr>
          <a:xfrm>
            <a:off x="50486" y="1051361"/>
            <a:ext cx="7704856" cy="570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7187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Noto Sans Symbols"/>
              <a:buChar char="⮚"/>
            </a:pPr>
            <a:r>
              <a:rPr lang="en-US" sz="28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i="1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8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statistical measure of frequency range where MRC response is </a:t>
            </a:r>
            <a:r>
              <a:rPr lang="en-US" sz="2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flat</a:t>
            </a:r>
            <a:endParaRPr/>
          </a:p>
          <a:p>
            <a:pPr marL="1304925" marR="0" lvl="2" indent="-395288" algn="just" rtl="0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⮚"/>
            </a:pPr>
            <a:r>
              <a:rPr lang="en-US" sz="2400" b="0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MRC response is </a:t>
            </a:r>
            <a:r>
              <a:rPr lang="en-US" sz="2400" b="1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flat</a:t>
            </a:r>
            <a:r>
              <a:rPr lang="en-US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passes all frequencies with ≈ equal gain &amp; linear phase</a:t>
            </a:r>
            <a:endParaRPr/>
          </a:p>
          <a:p>
            <a:pPr marL="1304925" marR="0" lvl="2" indent="-395288" algn="just" rtl="0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Amplitudes of different frequency components are correlated</a:t>
            </a:r>
            <a:endParaRPr/>
          </a:p>
          <a:p>
            <a:pPr marL="1304925" marR="0" lvl="2" indent="-395288" algn="just" rtl="0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two sinusoids have frequency separation greater than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4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they are affected quite differently by the channel</a:t>
            </a:r>
            <a:endParaRPr/>
          </a:p>
          <a:p>
            <a:pPr marL="1304925" marR="0" lvl="2" indent="-395288" algn="just" rtl="0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Estimates coherence BW (</a:t>
            </a:r>
            <a:r>
              <a:rPr lang="en-US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4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</a:t>
            </a:r>
            <a:endParaRPr/>
          </a:p>
          <a:p>
            <a:pPr marL="1762125" marR="0" lvl="3" indent="-395288" algn="just" rtl="0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0.9 correlation →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4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≈ 1 / 50     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(signals are  above 90% correlated with each other)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62125" marR="0" lvl="3" indent="-395288" algn="just" rtl="0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0.5 correlation →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400" b="0" i="1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≈ 1 / 5    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(signals are  above 50% correlated with each other)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2" name="Google Shape;432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7076" y="5195385"/>
            <a:ext cx="419100" cy="465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2060" y="5921443"/>
            <a:ext cx="419100" cy="465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>
            <a:spLocks noGrp="1"/>
          </p:cNvSpPr>
          <p:nvPr>
            <p:ph type="title"/>
          </p:nvPr>
        </p:nvSpPr>
        <p:spPr>
          <a:xfrm>
            <a:off x="508001" y="303328"/>
            <a:ext cx="6447501" cy="533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Small Scale Fading/ Fading</a:t>
            </a:r>
            <a:endParaRPr/>
          </a:p>
        </p:txBody>
      </p:sp>
      <p:sp>
        <p:nvSpPr>
          <p:cNvPr id="250" name="Google Shape;250;p33"/>
          <p:cNvSpPr txBox="1">
            <a:spLocks noGrp="1"/>
          </p:cNvSpPr>
          <p:nvPr>
            <p:ph type="sldNum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51" name="Google Shape;251;p33"/>
          <p:cNvSpPr txBox="1"/>
          <p:nvPr/>
        </p:nvSpPr>
        <p:spPr>
          <a:xfrm>
            <a:off x="539750" y="1052338"/>
            <a:ext cx="8001000" cy="576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marR="0" lvl="0" indent="-4953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►"/>
            </a:pPr>
            <a:r>
              <a:rPr lang="en-US" sz="2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rapid fluctuations of received signal strength over short time intervals or travel distances. </a:t>
            </a:r>
            <a:endParaRPr/>
          </a:p>
          <a:p>
            <a:pPr marL="495300" marR="0" lvl="0" indent="-4953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►"/>
            </a:pPr>
            <a:r>
              <a:rPr lang="en-US" sz="2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Caused by interference from multiple copies of Tx signal arriving at Rx at slightly </a:t>
            </a:r>
            <a:r>
              <a:rPr lang="en-US" sz="2600" b="1" i="0" u="sng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</a:t>
            </a:r>
            <a:r>
              <a:rPr lang="en-US" sz="2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times. </a:t>
            </a:r>
            <a:endParaRPr/>
          </a:p>
          <a:p>
            <a:pPr marL="495300" marR="0" lvl="0" indent="-4953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►"/>
            </a:pPr>
            <a:r>
              <a:rPr lang="en-US" sz="2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most important effects: </a:t>
            </a:r>
            <a:endParaRPr/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AutoNum type="arabicPeriod"/>
            </a:pPr>
            <a:r>
              <a:rPr lang="en-US" sz="2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Rapid changes in signal strengths over small travel distances or short time periods. </a:t>
            </a:r>
            <a:endParaRPr/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AutoNum type="arabicPeriod"/>
            </a:pPr>
            <a:r>
              <a:rPr lang="en-US" sz="2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frequency modulation due to varying Doppler shifts on different multipath signals</a:t>
            </a:r>
            <a:endParaRPr/>
          </a:p>
          <a:p>
            <a:pPr marL="742950" marR="0" lvl="1" indent="-28575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AutoNum type="arabicPeriod"/>
            </a:pPr>
            <a:r>
              <a:rPr lang="en-US" sz="2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dispersion (echoes) caused by multipath propagation delays.</a:t>
            </a:r>
            <a:r>
              <a:rPr lang="en-US" sz="2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200" b="0" i="0" u="none" strike="noStrike" cap="non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1"/>
          <p:cNvSpPr txBox="1">
            <a:spLocks noGrp="1"/>
          </p:cNvSpPr>
          <p:nvPr>
            <p:ph type="title"/>
          </p:nvPr>
        </p:nvSpPr>
        <p:spPr>
          <a:xfrm>
            <a:off x="323528" y="159312"/>
            <a:ext cx="6447501" cy="533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Coherence Time (</a:t>
            </a:r>
            <a:r>
              <a:rPr lang="en-US" i="1"/>
              <a:t>T</a:t>
            </a:r>
            <a:r>
              <a:rPr lang="en-US" i="1" baseline="-25000"/>
              <a:t>c</a:t>
            </a:r>
            <a:r>
              <a:rPr lang="en-US"/>
              <a:t>)</a:t>
            </a:r>
            <a:endParaRPr/>
          </a:p>
        </p:txBody>
      </p:sp>
      <p:sp>
        <p:nvSpPr>
          <p:cNvPr id="442" name="Google Shape;442;p51"/>
          <p:cNvSpPr txBox="1">
            <a:spLocks noGrp="1"/>
          </p:cNvSpPr>
          <p:nvPr>
            <p:ph type="sldNum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443" name="Google Shape;443;p51"/>
          <p:cNvSpPr txBox="1"/>
          <p:nvPr/>
        </p:nvSpPr>
        <p:spPr>
          <a:xfrm>
            <a:off x="381000" y="908720"/>
            <a:ext cx="8382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Coherence time is the time duration over which the channel impulse response is essentially invariant. </a:t>
            </a:r>
            <a:endParaRPr/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symbol period of the baseband signal is greater the coherence time, than the signal will distort.</a:t>
            </a:r>
            <a:endParaRPr/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Coherence time is also defined as: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endParaRPr sz="16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44" name="Google Shape;444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51500" y="4287838"/>
            <a:ext cx="1125538" cy="919162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51"/>
          <p:cNvSpPr txBox="1"/>
          <p:nvPr/>
        </p:nvSpPr>
        <p:spPr>
          <a:xfrm>
            <a:off x="4841875" y="3940175"/>
            <a:ext cx="3921125" cy="618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</a:t>
            </a:r>
            <a:r>
              <a:rPr lang="en-US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maximum Doppler spread given by </a:t>
            </a:r>
            <a:endParaRPr/>
          </a:p>
        </p:txBody>
      </p:sp>
      <p:cxnSp>
        <p:nvCxnSpPr>
          <p:cNvPr id="446" name="Google Shape;446;p51"/>
          <p:cNvCxnSpPr/>
          <p:nvPr/>
        </p:nvCxnSpPr>
        <p:spPr>
          <a:xfrm>
            <a:off x="1754188" y="3975100"/>
            <a:ext cx="314325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51"/>
          <p:cNvCxnSpPr/>
          <p:nvPr/>
        </p:nvCxnSpPr>
        <p:spPr>
          <a:xfrm rot="10800000">
            <a:off x="2068513" y="3570288"/>
            <a:ext cx="0" cy="404812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51"/>
          <p:cNvCxnSpPr/>
          <p:nvPr/>
        </p:nvCxnSpPr>
        <p:spPr>
          <a:xfrm>
            <a:off x="2063750" y="3571875"/>
            <a:ext cx="720725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9" name="Google Shape;449;p51"/>
          <p:cNvCxnSpPr/>
          <p:nvPr/>
        </p:nvCxnSpPr>
        <p:spPr>
          <a:xfrm rot="10800000">
            <a:off x="2784475" y="3581400"/>
            <a:ext cx="0" cy="404813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" name="Google Shape;450;p51"/>
          <p:cNvCxnSpPr/>
          <p:nvPr/>
        </p:nvCxnSpPr>
        <p:spPr>
          <a:xfrm>
            <a:off x="2790825" y="3984625"/>
            <a:ext cx="314325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1"/>
          <p:cNvCxnSpPr/>
          <p:nvPr/>
        </p:nvCxnSpPr>
        <p:spPr>
          <a:xfrm rot="10800000">
            <a:off x="3105150" y="3579813"/>
            <a:ext cx="0" cy="404812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452;p51"/>
          <p:cNvCxnSpPr/>
          <p:nvPr/>
        </p:nvCxnSpPr>
        <p:spPr>
          <a:xfrm>
            <a:off x="3100388" y="3570288"/>
            <a:ext cx="720725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51"/>
          <p:cNvCxnSpPr/>
          <p:nvPr/>
        </p:nvCxnSpPr>
        <p:spPr>
          <a:xfrm rot="10800000">
            <a:off x="3821113" y="3568700"/>
            <a:ext cx="0" cy="404813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3830638" y="3963988"/>
            <a:ext cx="314325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2063750" y="4211638"/>
            <a:ext cx="7080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56" name="Google Shape;456;p51"/>
          <p:cNvSpPr txBox="1"/>
          <p:nvPr/>
        </p:nvSpPr>
        <p:spPr>
          <a:xfrm>
            <a:off x="2139950" y="3863975"/>
            <a:ext cx="4254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cxnSp>
        <p:nvCxnSpPr>
          <p:cNvPr id="457" name="Google Shape;457;p51"/>
          <p:cNvCxnSpPr/>
          <p:nvPr/>
        </p:nvCxnSpPr>
        <p:spPr>
          <a:xfrm>
            <a:off x="2051050" y="4437063"/>
            <a:ext cx="4508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58" name="Google Shape;458;p51"/>
          <p:cNvSpPr txBox="1"/>
          <p:nvPr/>
        </p:nvSpPr>
        <p:spPr>
          <a:xfrm>
            <a:off x="2051050" y="4437063"/>
            <a:ext cx="433388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pic>
        <p:nvPicPr>
          <p:cNvPr id="459" name="Google Shape;459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88000" y="2492375"/>
            <a:ext cx="1460500" cy="871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2"/>
          <p:cNvSpPr txBox="1">
            <a:spLocks noGrp="1"/>
          </p:cNvSpPr>
          <p:nvPr>
            <p:ph type="title"/>
          </p:nvPr>
        </p:nvSpPr>
        <p:spPr>
          <a:xfrm>
            <a:off x="323528" y="159312"/>
            <a:ext cx="6447501" cy="533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468" name="Google Shape;468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08720"/>
            <a:ext cx="9001125" cy="2160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3"/>
          <p:cNvSpPr txBox="1">
            <a:spLocks noGrp="1"/>
          </p:cNvSpPr>
          <p:nvPr>
            <p:ph type="title"/>
          </p:nvPr>
        </p:nvSpPr>
        <p:spPr>
          <a:xfrm>
            <a:off x="323528" y="159312"/>
            <a:ext cx="6447501" cy="533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Doppler Spread (</a:t>
            </a:r>
            <a:r>
              <a:rPr lang="en-US" i="1"/>
              <a:t>B</a:t>
            </a:r>
            <a:r>
              <a:rPr lang="en-US" i="1" baseline="-25000"/>
              <a:t>D</a:t>
            </a:r>
            <a:r>
              <a:rPr lang="en-US"/>
              <a:t>)</a:t>
            </a:r>
            <a:endParaRPr/>
          </a:p>
        </p:txBody>
      </p:sp>
      <p:sp>
        <p:nvSpPr>
          <p:cNvPr id="477" name="Google Shape;477;p53"/>
          <p:cNvSpPr txBox="1">
            <a:spLocks noGrp="1"/>
          </p:cNvSpPr>
          <p:nvPr>
            <p:ph type="body" idx="1"/>
          </p:nvPr>
        </p:nvSpPr>
        <p:spPr>
          <a:xfrm>
            <a:off x="323528" y="925250"/>
            <a:ext cx="7592391" cy="4735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Measure of spectral broadening caused by motion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We know how to compute Doppler shift: </a:t>
            </a:r>
            <a:r>
              <a:rPr lang="en-US" sz="2800" i="1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800" i="1" baseline="-250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2800" i="1" baseline="-25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Doppler spread, </a:t>
            </a:r>
            <a:r>
              <a:rPr lang="en-US" sz="2800" i="1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i="1" baseline="-250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is defined as the maximum Doppler shift: </a:t>
            </a:r>
            <a:r>
              <a:rPr lang="en-US" sz="2800" i="1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800" i="1" baseline="-250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800" i="1">
                <a:latin typeface="Times New Roman"/>
                <a:ea typeface="Times New Roman"/>
                <a:cs typeface="Times New Roman"/>
                <a:sym typeface="Times New Roman"/>
              </a:rPr>
              <a:t> = v/λ</a:t>
            </a:r>
            <a:endParaRPr sz="28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If the baseband signal bandwidth is much greater than </a:t>
            </a:r>
            <a:r>
              <a:rPr lang="en-US" sz="2800" i="1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i="1" baseline="-250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then effect of Doppler spread is negligible at the receiver.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Google Shape;478;p53"/>
          <p:cNvSpPr txBox="1">
            <a:spLocks noGrp="1"/>
          </p:cNvSpPr>
          <p:nvPr>
            <p:ph type="sldNum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4"/>
          <p:cNvSpPr txBox="1">
            <a:spLocks noGrp="1"/>
          </p:cNvSpPr>
          <p:nvPr>
            <p:ph type="title"/>
          </p:nvPr>
        </p:nvSpPr>
        <p:spPr>
          <a:xfrm>
            <a:off x="323528" y="159312"/>
            <a:ext cx="6447501" cy="533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Types of small-scale fading</a:t>
            </a:r>
            <a:endParaRPr/>
          </a:p>
        </p:txBody>
      </p:sp>
      <p:pic>
        <p:nvPicPr>
          <p:cNvPr id="487" name="Google Shape;487;p54" descr="TM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388" y="1001985"/>
            <a:ext cx="8610600" cy="56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5"/>
          <p:cNvSpPr txBox="1">
            <a:spLocks noGrp="1"/>
          </p:cNvSpPr>
          <p:nvPr>
            <p:ph type="title" idx="4294967295"/>
          </p:nvPr>
        </p:nvSpPr>
        <p:spPr>
          <a:xfrm>
            <a:off x="508001" y="91976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Flat Fading</a:t>
            </a:r>
            <a:endParaRPr/>
          </a:p>
        </p:txBody>
      </p:sp>
      <p:sp>
        <p:nvSpPr>
          <p:cNvPr id="495" name="Google Shape;495;p55"/>
          <p:cNvSpPr/>
          <p:nvPr/>
        </p:nvSpPr>
        <p:spPr>
          <a:xfrm>
            <a:off x="336550" y="1143000"/>
            <a:ext cx="842645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228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6" name="Google Shape;496;p55"/>
          <p:cNvSpPr txBox="1">
            <a:spLocks noGrp="1"/>
          </p:cNvSpPr>
          <p:nvPr>
            <p:ph type="body" idx="4294967295"/>
          </p:nvPr>
        </p:nvSpPr>
        <p:spPr>
          <a:xfrm>
            <a:off x="191808" y="990600"/>
            <a:ext cx="743136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Occurs when </a:t>
            </a:r>
            <a:r>
              <a:rPr lang="en-US" sz="2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symbol period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of the transmitted signal is much larger than the Delay Spread of the channel</a:t>
            </a:r>
            <a:endParaRPr sz="2000" dirty="0"/>
          </a:p>
          <a:p>
            <a:pPr marL="742950" lvl="1" indent="-2857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Bandwidth of the applied signal is narrow. 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aseline="-25000" dirty="0" err="1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&lt;&lt;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aseline="-25000" dirty="0" err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, and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800" baseline="-25000" dirty="0" err="1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&gt;&gt;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-US" sz="2800" baseline="-25000" dirty="0" err="1">
                <a:latin typeface="Times New Roman"/>
                <a:ea typeface="Times New Roman"/>
                <a:cs typeface="Times New Roman"/>
                <a:sym typeface="Times New Roman"/>
              </a:rPr>
              <a:t>τ</a:t>
            </a:r>
            <a:r>
              <a:rPr lang="en-US" sz="2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⇒ Flat fading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Flat 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fading channels are known as amplitude varying channels or narrow-band channels.</a:t>
            </a:r>
            <a:endParaRPr sz="2000" dirty="0"/>
          </a:p>
          <a:p>
            <a:pPr marL="342900" lvl="0" indent="-342900" algn="just" rtl="0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A rule of thumb that channel is assumed to be flat fading if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800" baseline="-25000" dirty="0" err="1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&gt; 10σ</a:t>
            </a:r>
            <a:r>
              <a:rPr lang="en-US" sz="2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τ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All frequencies undergone the same amount of fading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 dirty="0"/>
          </a:p>
          <a:p>
            <a:pPr marL="342900" lvl="0" indent="-220980" algn="just" rtl="0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6"/>
          <p:cNvSpPr txBox="1">
            <a:spLocks noGrp="1"/>
          </p:cNvSpPr>
          <p:nvPr>
            <p:ph type="title" idx="4294967295"/>
          </p:nvPr>
        </p:nvSpPr>
        <p:spPr>
          <a:xfrm>
            <a:off x="508001" y="91976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Frequency Selective Fading</a:t>
            </a:r>
            <a:endParaRPr/>
          </a:p>
        </p:txBody>
      </p:sp>
      <p:sp>
        <p:nvSpPr>
          <p:cNvPr id="504" name="Google Shape;504;p56"/>
          <p:cNvSpPr/>
          <p:nvPr/>
        </p:nvSpPr>
        <p:spPr>
          <a:xfrm>
            <a:off x="336550" y="1143000"/>
            <a:ext cx="842645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228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5" name="Google Shape;505;p56"/>
          <p:cNvSpPr txBox="1">
            <a:spLocks noGrp="1"/>
          </p:cNvSpPr>
          <p:nvPr>
            <p:ph type="body" idx="4294967295"/>
          </p:nvPr>
        </p:nvSpPr>
        <p:spPr>
          <a:xfrm>
            <a:off x="92968" y="908720"/>
            <a:ext cx="8007424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Occurs when channel multipath delay spread is greater than the symbol period.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If B</a:t>
            </a:r>
            <a:r>
              <a:rPr lang="en-US" sz="2400" baseline="-250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&gt;&gt; B</a:t>
            </a:r>
            <a:r>
              <a:rPr lang="en-US" sz="2400" baseline="-250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, and T</a:t>
            </a:r>
            <a:r>
              <a:rPr lang="en-US" sz="2400" baseline="-250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&lt;&lt; σ</a:t>
            </a:r>
            <a:r>
              <a:rPr lang="en-US" sz="2400" baseline="-25000">
                <a:latin typeface="Times New Roman"/>
                <a:ea typeface="Times New Roman"/>
                <a:cs typeface="Times New Roman"/>
                <a:sym typeface="Times New Roman"/>
              </a:rPr>
              <a:t>τ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⇒ Frequency selective fading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Channel induces Intersymbol Interference (ISI)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Frequency selective fading channels are known as wideband channels since the BW of the signal is wider than the BW of the channel impulse response.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rule of thumb that channel is assumed to be frequency selective fading if T</a:t>
            </a:r>
            <a:r>
              <a:rPr lang="en-US" sz="2400" baseline="-250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&lt;= 10σ</a:t>
            </a:r>
            <a:r>
              <a:rPr lang="en-US" sz="2400" baseline="-25000">
                <a:latin typeface="Times New Roman"/>
                <a:ea typeface="Times New Roman"/>
                <a:cs typeface="Times New Roman"/>
                <a:sym typeface="Times New Roman"/>
              </a:rPr>
              <a:t>τ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Not all frequencies undergone the same amount of fading.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ChangeArrowheads="1"/>
          </p:cNvSpPr>
          <p:nvPr/>
        </p:nvSpPr>
        <p:spPr bwMode="auto">
          <a:xfrm>
            <a:off x="0" y="1090613"/>
            <a:ext cx="91440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200" kern="1200" dirty="0" smtClean="0">
                <a:latin typeface="Times New Roman" pitchFamily="18" charset="0"/>
                <a:ea typeface="+mn-ea"/>
                <a:cs typeface="+mn-cs"/>
              </a:rPr>
              <a:t>Calculate the total excess delay, mean delay and RMS delay spread for a channel whose PDP is specified as follows: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73075"/>
          </a:xfrm>
          <a:noFill/>
          <a:ln/>
        </p:spPr>
        <p:txBody>
          <a:bodyPr/>
          <a:lstStyle/>
          <a:p>
            <a:r>
              <a:rPr lang="en-US" sz="3200">
                <a:latin typeface="Times New Roman" pitchFamily="18" charset="0"/>
              </a:rPr>
              <a:t>Example (1) </a:t>
            </a:r>
          </a:p>
        </p:txBody>
      </p:sp>
      <p:graphicFrame>
        <p:nvGraphicFramePr>
          <p:cNvPr id="164891" name="Object 27"/>
          <p:cNvGraphicFramePr>
            <a:graphicFrameLocks noChangeAspect="1"/>
          </p:cNvGraphicFramePr>
          <p:nvPr/>
        </p:nvGraphicFramePr>
        <p:xfrm>
          <a:off x="1617663" y="4908550"/>
          <a:ext cx="6091237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4000320" imgH="507960" progId="Equation.DSMT4">
                  <p:embed/>
                </p:oleObj>
              </mc:Choice>
              <mc:Fallback>
                <p:oleObj name="Equation" r:id="rId3" imgW="400032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4908550"/>
                        <a:ext cx="6091237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936" name="Group 72"/>
          <p:cNvGraphicFramePr>
            <a:graphicFrameLocks noGrp="1"/>
          </p:cNvGraphicFramePr>
          <p:nvPr/>
        </p:nvGraphicFramePr>
        <p:xfrm>
          <a:off x="755650" y="1860550"/>
          <a:ext cx="7632700" cy="2133600"/>
        </p:xfrm>
        <a:graphic>
          <a:graphicData uri="http://schemas.openxmlformats.org/drawingml/2006/table">
            <a:tbl>
              <a:tblPr/>
              <a:tblGrid>
                <a:gridCol w="3816350"/>
                <a:gridCol w="381635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Relative delay [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sec]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Average relative power [dB]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-6.0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-8.0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939" name="Rectangle 75"/>
          <p:cNvSpPr>
            <a:spLocks noChangeArrowheads="1"/>
          </p:cNvSpPr>
          <p:nvPr/>
        </p:nvSpPr>
        <p:spPr bwMode="auto">
          <a:xfrm>
            <a:off x="0" y="4121150"/>
            <a:ext cx="91440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r>
              <a:rPr lang="en-GB" sz="1800" kern="1200" smtClean="0">
                <a:latin typeface="Times New Roman" pitchFamily="18" charset="0"/>
                <a:ea typeface="+mn-ea"/>
                <a:cs typeface="+mn-cs"/>
              </a:rPr>
              <a:t>Total excess delay is simply the difference between the shortest and longest delays: 5 </a:t>
            </a:r>
            <a:r>
              <a:rPr lang="en-GB" kern="1200" smtClean="0"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sec</a:t>
            </a:r>
            <a:endParaRPr lang="en-US" kern="1200" smtClean="0">
              <a:latin typeface="Times New Roman" pitchFamily="18" charset="0"/>
              <a:ea typeface="+mn-ea"/>
              <a:cs typeface="+mn-cs"/>
              <a:sym typeface="Symbol" pitchFamily="18" charset="2"/>
            </a:endParaRP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r>
              <a:rPr lang="en-GB" sz="1800" kern="1200" smtClean="0">
                <a:latin typeface="Times New Roman" pitchFamily="18" charset="0"/>
                <a:ea typeface="+mn-ea"/>
                <a:cs typeface="+mn-cs"/>
              </a:rPr>
              <a:t>The mean delay is found by multiplying the powers by the delays and summing:</a:t>
            </a:r>
          </a:p>
        </p:txBody>
      </p:sp>
      <p:sp>
        <p:nvSpPr>
          <p:cNvPr id="164941" name="Text Box 77"/>
          <p:cNvSpPr txBox="1">
            <a:spLocks noChangeArrowheads="1"/>
          </p:cNvSpPr>
          <p:nvPr/>
        </p:nvSpPr>
        <p:spPr bwMode="auto">
          <a:xfrm>
            <a:off x="441325" y="5826125"/>
            <a:ext cx="8499475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GB" sz="1800" kern="1200" smtClean="0"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</a:t>
            </a:r>
            <a:r>
              <a:rPr lang="en-GB" sz="1800" kern="1200" baseline="-25000" smtClean="0"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o</a:t>
            </a:r>
            <a:r>
              <a:rPr lang="en-GB" sz="1800" kern="1200" smtClean="0"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= 1/2.64  {(0.50) + (10.2) + (0.630.5) + (0.251.6) + (0.162.3) + (0.105)} 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GB" sz="1800" kern="1200" smtClean="0"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  = 0.678 sec</a:t>
            </a:r>
          </a:p>
        </p:txBody>
      </p:sp>
    </p:spTree>
    <p:extLst>
      <p:ext uri="{BB962C8B-B14F-4D97-AF65-F5344CB8AC3E}">
        <p14:creationId xmlns:p14="http://schemas.microsoft.com/office/powerpoint/2010/main" val="402948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4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939" grpId="0" autoUpdateAnimBg="0"/>
      <p:bldP spid="16494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ChangeArrowheads="1"/>
          </p:cNvSpPr>
          <p:nvPr/>
        </p:nvSpPr>
        <p:spPr bwMode="auto">
          <a:xfrm>
            <a:off x="0" y="1090613"/>
            <a:ext cx="9144000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200" kern="1200" smtClean="0">
                <a:latin typeface="Times New Roman" pitchFamily="18" charset="0"/>
                <a:ea typeface="+mn-ea"/>
                <a:cs typeface="+mn-cs"/>
              </a:rPr>
              <a:t>To find the RMS delays spread, the average power is normalized as follows: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73075"/>
          </a:xfrm>
          <a:noFill/>
          <a:ln/>
        </p:spPr>
        <p:txBody>
          <a:bodyPr/>
          <a:lstStyle/>
          <a:p>
            <a:r>
              <a:rPr lang="en-US" sz="3200">
                <a:latin typeface="Times New Roman" pitchFamily="18" charset="0"/>
              </a:rPr>
              <a:t>Example (2) </a:t>
            </a:r>
          </a:p>
        </p:txBody>
      </p:sp>
      <p:sp>
        <p:nvSpPr>
          <p:cNvPr id="165919" name="Rectangle 31"/>
          <p:cNvSpPr>
            <a:spLocks noChangeArrowheads="1"/>
          </p:cNvSpPr>
          <p:nvPr/>
        </p:nvSpPr>
        <p:spPr bwMode="auto">
          <a:xfrm>
            <a:off x="0" y="4048125"/>
            <a:ext cx="91440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r>
              <a:rPr lang="en-GB" sz="1800" kern="1200" smtClean="0">
                <a:latin typeface="Times New Roman" pitchFamily="18" charset="0"/>
                <a:ea typeface="+mn-ea"/>
                <a:cs typeface="+mn-cs"/>
              </a:rPr>
              <a:t>The RMS delay spread can be found as:</a:t>
            </a:r>
          </a:p>
        </p:txBody>
      </p:sp>
      <p:sp>
        <p:nvSpPr>
          <p:cNvPr id="165921" name="Text Box 33"/>
          <p:cNvSpPr txBox="1">
            <a:spLocks noChangeArrowheads="1"/>
          </p:cNvSpPr>
          <p:nvPr/>
        </p:nvSpPr>
        <p:spPr bwMode="auto">
          <a:xfrm>
            <a:off x="0" y="5467350"/>
            <a:ext cx="91440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GB" sz="1800" kern="1200" smtClean="0"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</a:t>
            </a:r>
            <a:r>
              <a:rPr lang="en-GB" sz="1800" kern="1200" baseline="30000" smtClean="0"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2</a:t>
            </a:r>
            <a:r>
              <a:rPr lang="en-GB" sz="1800" kern="1200" baseline="-25000" smtClean="0"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RMS</a:t>
            </a:r>
            <a:r>
              <a:rPr lang="en-GB" sz="1800" kern="1200" smtClean="0"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= (0.190</a:t>
            </a:r>
            <a:r>
              <a:rPr lang="en-GB" sz="1800" kern="1200" baseline="30000" smtClean="0"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2</a:t>
            </a:r>
            <a:r>
              <a:rPr lang="en-GB" sz="1800" kern="1200" smtClean="0"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) + (0.380.2</a:t>
            </a:r>
            <a:r>
              <a:rPr lang="en-GB" sz="1800" kern="1200" baseline="30000" smtClean="0"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2</a:t>
            </a:r>
            <a:r>
              <a:rPr lang="en-GB" sz="1800" kern="1200" smtClean="0"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) + (0.240.5</a:t>
            </a:r>
            <a:r>
              <a:rPr lang="en-GB" sz="1800" kern="1200" baseline="30000" smtClean="0"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2</a:t>
            </a:r>
            <a:r>
              <a:rPr lang="en-GB" sz="1800" kern="1200" smtClean="0"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) + (0.091.6</a:t>
            </a:r>
            <a:r>
              <a:rPr lang="en-GB" sz="1800" kern="1200" baseline="30000" smtClean="0"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2</a:t>
            </a:r>
            <a:r>
              <a:rPr lang="en-GB" sz="1800" kern="1200" smtClean="0"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) + (0.062.3</a:t>
            </a:r>
            <a:r>
              <a:rPr lang="en-GB" sz="1800" kern="1200" baseline="30000" smtClean="0"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2</a:t>
            </a:r>
            <a:r>
              <a:rPr lang="en-GB" sz="1800" kern="1200" smtClean="0"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) + (0.045</a:t>
            </a:r>
            <a:r>
              <a:rPr lang="en-GB" sz="1800" kern="1200" baseline="30000" smtClean="0"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2</a:t>
            </a:r>
            <a:r>
              <a:rPr lang="en-GB" sz="1800" kern="1200" smtClean="0"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) – (0.678</a:t>
            </a:r>
            <a:r>
              <a:rPr lang="en-GB" sz="1800" kern="1200" baseline="30000" smtClean="0"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2</a:t>
            </a:r>
            <a:r>
              <a:rPr lang="en-GB" sz="1800" kern="1200" smtClean="0"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)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GB" sz="1800" kern="1200" smtClean="0"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        = 1.163 </a:t>
            </a:r>
            <a:r>
              <a:rPr lang="en-GB" sz="1800" kern="1200" smtClean="0">
                <a:solidFill>
                  <a:srgbClr val="FD3A35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(sec</a:t>
            </a:r>
            <a:r>
              <a:rPr lang="en-GB" sz="1800" kern="1200" baseline="30000" smtClean="0">
                <a:solidFill>
                  <a:srgbClr val="FD3A35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2</a:t>
            </a:r>
            <a:r>
              <a:rPr lang="en-GB" sz="1800" kern="1200" smtClean="0">
                <a:solidFill>
                  <a:srgbClr val="FD3A35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) </a:t>
            </a:r>
            <a:endParaRPr lang="en-GB" sz="1800" kern="1200" smtClean="0">
              <a:latin typeface="Times New Roman" pitchFamily="18" charset="0"/>
              <a:ea typeface="+mn-ea"/>
              <a:cs typeface="+mn-cs"/>
              <a:sym typeface="Symbol" pitchFamily="18" charset="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GB" sz="1800" kern="1200" smtClean="0"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				</a:t>
            </a:r>
          </a:p>
        </p:txBody>
      </p:sp>
      <p:graphicFrame>
        <p:nvGraphicFramePr>
          <p:cNvPr id="166017" name="Group 129"/>
          <p:cNvGraphicFramePr>
            <a:graphicFrameLocks noGrp="1"/>
          </p:cNvGraphicFramePr>
          <p:nvPr/>
        </p:nvGraphicFramePr>
        <p:xfrm>
          <a:off x="755650" y="1544638"/>
          <a:ext cx="7583488" cy="2276475"/>
        </p:xfrm>
        <a:graphic>
          <a:graphicData uri="http://schemas.openxmlformats.org/drawingml/2006/table">
            <a:tbl>
              <a:tblPr/>
              <a:tblGrid>
                <a:gridCol w="2328863"/>
                <a:gridCol w="2328862"/>
                <a:gridCol w="2925763"/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Average relative power [dB]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Average relative power [W]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Average relative power (normalised)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-2.0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-6.0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-8.0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6033" name="Rectangle 145"/>
          <p:cNvSpPr>
            <a:spLocks noChangeArrowheads="1"/>
          </p:cNvSpPr>
          <p:nvPr/>
        </p:nvSpPr>
        <p:spPr bwMode="auto">
          <a:xfrm>
            <a:off x="511175" y="6327775"/>
            <a:ext cx="2408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GB" sz="1800" kern="1200" smtClean="0"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Hence, </a:t>
            </a:r>
            <a:r>
              <a:rPr lang="en-GB" sz="1800" kern="1200" baseline="-25000" smtClean="0"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RMS </a:t>
            </a:r>
            <a:r>
              <a:rPr lang="en-GB" sz="1800" kern="1200" smtClean="0"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= 1.08 sec</a:t>
            </a:r>
          </a:p>
        </p:txBody>
      </p:sp>
      <p:graphicFrame>
        <p:nvGraphicFramePr>
          <p:cNvPr id="166034" name="Object 146"/>
          <p:cNvGraphicFramePr>
            <a:graphicFrameLocks noChangeAspect="1"/>
          </p:cNvGraphicFramePr>
          <p:nvPr/>
        </p:nvGraphicFramePr>
        <p:xfrm>
          <a:off x="3341688" y="4445000"/>
          <a:ext cx="2705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777680" imgH="558720" progId="Equation.DSMT4">
                  <p:embed/>
                </p:oleObj>
              </mc:Choice>
              <mc:Fallback>
                <p:oleObj name="Equation" r:id="rId3" imgW="17776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688" y="4445000"/>
                        <a:ext cx="2705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036" name="Text Box 148"/>
          <p:cNvSpPr txBox="1">
            <a:spLocks noChangeArrowheads="1"/>
          </p:cNvSpPr>
          <p:nvPr/>
        </p:nvSpPr>
        <p:spPr bwMode="auto">
          <a:xfrm>
            <a:off x="3084513" y="5865813"/>
            <a:ext cx="588803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GB" sz="1800" b="1" kern="1200" smtClean="0">
                <a:solidFill>
                  <a:srgbClr val="FD3A35"/>
                </a:solidFill>
                <a:latin typeface="Times New Roman" pitchFamily="18" charset="0"/>
                <a:ea typeface="+mn-ea"/>
                <a:cs typeface="+mn-cs"/>
              </a:rPr>
              <a:t>This is still correct </a:t>
            </a:r>
            <a:r>
              <a:rPr lang="en-GB" sz="1800" kern="1200" smtClean="0">
                <a:solidFill>
                  <a:srgbClr val="FD3A35"/>
                </a:solidFill>
                <a:latin typeface="Times New Roman" pitchFamily="18" charset="0"/>
                <a:ea typeface="+mn-ea"/>
                <a:cs typeface="+mn-cs"/>
              </a:rPr>
              <a:t>because</a:t>
            </a:r>
            <a:r>
              <a:rPr lang="en-GB" sz="1800" b="1" kern="1200" smtClean="0">
                <a:solidFill>
                  <a:srgbClr val="FD3A35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GB" sz="1800" kern="1200" smtClean="0">
                <a:solidFill>
                  <a:srgbClr val="FD3A35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</a:t>
            </a:r>
            <a:r>
              <a:rPr lang="en-GB" sz="1800" kern="1200" baseline="-25000" smtClean="0">
                <a:solidFill>
                  <a:srgbClr val="FD3A35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i</a:t>
            </a:r>
            <a:r>
              <a:rPr lang="en-GB" sz="1800" kern="1200" baseline="30000" smtClean="0">
                <a:solidFill>
                  <a:srgbClr val="FD3A35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2</a:t>
            </a:r>
            <a:r>
              <a:rPr lang="en-GB" sz="1800" kern="1200" baseline="-25000" smtClean="0">
                <a:solidFill>
                  <a:srgbClr val="FD3A35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lang="en-GB" sz="1800" kern="1200" smtClean="0">
                <a:solidFill>
                  <a:srgbClr val="FD3A35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above is expressed in squared of micro-second .(sec</a:t>
            </a:r>
            <a:r>
              <a:rPr lang="en-GB" sz="1800" kern="1200" baseline="30000" smtClean="0">
                <a:solidFill>
                  <a:srgbClr val="FD3A35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2</a:t>
            </a:r>
            <a:r>
              <a:rPr lang="en-GB" sz="1800" kern="1200" smtClean="0">
                <a:solidFill>
                  <a:srgbClr val="FD3A35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). By performing square-root onto (sec</a:t>
            </a:r>
            <a:r>
              <a:rPr lang="en-GB" sz="1800" kern="1200" baseline="30000" smtClean="0">
                <a:solidFill>
                  <a:srgbClr val="FD3A35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2</a:t>
            </a:r>
            <a:r>
              <a:rPr lang="en-GB" sz="1800" kern="1200" smtClean="0">
                <a:solidFill>
                  <a:srgbClr val="FD3A35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) gives us back (sec) in unit. (think about it!)</a:t>
            </a:r>
          </a:p>
        </p:txBody>
      </p:sp>
      <p:sp>
        <p:nvSpPr>
          <p:cNvPr id="166037" name="Line 149"/>
          <p:cNvSpPr>
            <a:spLocks noChangeShapeType="1"/>
          </p:cNvSpPr>
          <p:nvPr/>
        </p:nvSpPr>
        <p:spPr bwMode="auto">
          <a:xfrm flipH="1">
            <a:off x="2098675" y="6072188"/>
            <a:ext cx="1022350" cy="60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1800" b="1" kern="1200" smtClean="0"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239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58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59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59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0" grpId="0" autoUpdateAnimBg="0"/>
      <p:bldP spid="16591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7"/>
          <p:cNvSpPr/>
          <p:nvPr/>
        </p:nvSpPr>
        <p:spPr>
          <a:xfrm>
            <a:off x="0" y="1090613"/>
            <a:ext cx="914400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•"/>
            </a:pP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previous calculation of PDP, would the channel be regarded as a wideband channel for a binary data system with data rate of 25 Kbits/sec?</a:t>
            </a:r>
            <a:endParaRPr/>
          </a:p>
        </p:txBody>
      </p:sp>
      <p:sp>
        <p:nvSpPr>
          <p:cNvPr id="511" name="Google Shape;511;p5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Example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2" name="Google Shape;512;p57"/>
          <p:cNvSpPr txBox="1"/>
          <p:nvPr/>
        </p:nvSpPr>
        <p:spPr>
          <a:xfrm>
            <a:off x="731838" y="4827588"/>
            <a:ext cx="71072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3" name="Google Shape;513;p57"/>
          <p:cNvSpPr txBox="1"/>
          <p:nvPr/>
        </p:nvSpPr>
        <p:spPr>
          <a:xfrm>
            <a:off x="854075" y="1876425"/>
            <a:ext cx="6632575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data rate is 25 × 10</a:t>
            </a:r>
            <a:r>
              <a:rPr lang="en-US" sz="1800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bits/sec, then the symbol period </a:t>
            </a:r>
            <a:r>
              <a:rPr lang="en-US" sz="18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800" i="1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is:</a:t>
            </a:r>
            <a:endParaRPr/>
          </a:p>
        </p:txBody>
      </p:sp>
      <p:pic>
        <p:nvPicPr>
          <p:cNvPr id="514" name="Google Shape;514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200" y="2387600"/>
            <a:ext cx="4002088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57"/>
          <p:cNvSpPr txBox="1"/>
          <p:nvPr/>
        </p:nvSpPr>
        <p:spPr>
          <a:xfrm>
            <a:off x="823913" y="3211513"/>
            <a:ext cx="81740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found previously that τ</a:t>
            </a:r>
            <a:r>
              <a:rPr lang="en-US" sz="18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RMS 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1.08 μsec, so rule of thumb         10×τ</a:t>
            </a:r>
            <a:r>
              <a:rPr lang="en-US" sz="18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RMS 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≈ 10 μsec</a:t>
            </a:r>
            <a:endParaRPr/>
          </a:p>
        </p:txBody>
      </p:sp>
      <p:sp>
        <p:nvSpPr>
          <p:cNvPr id="516" name="Google Shape;516;p57"/>
          <p:cNvSpPr/>
          <p:nvPr/>
        </p:nvSpPr>
        <p:spPr>
          <a:xfrm>
            <a:off x="6581775" y="3327400"/>
            <a:ext cx="330200" cy="158750"/>
          </a:xfrm>
          <a:prstGeom prst="rightArrow">
            <a:avLst>
              <a:gd name="adj1" fmla="val 50000"/>
              <a:gd name="adj2" fmla="val 52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7" name="Google Shape;517;p57"/>
          <p:cNvSpPr txBox="1"/>
          <p:nvPr/>
        </p:nvSpPr>
        <p:spPr>
          <a:xfrm>
            <a:off x="836613" y="3746500"/>
            <a:ext cx="7693025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Hence, the channel can regards as narrowband flat fading since </a:t>
            </a:r>
            <a:r>
              <a:rPr lang="en-US" sz="18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800" i="1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&gt;&gt; 10τ</a:t>
            </a:r>
            <a:r>
              <a:rPr lang="en-US" sz="18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RMS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8" name="Google Shape;518;p57"/>
          <p:cNvSpPr/>
          <p:nvPr/>
        </p:nvSpPr>
        <p:spPr>
          <a:xfrm>
            <a:off x="0" y="4413250"/>
            <a:ext cx="9144000" cy="814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•"/>
            </a:pP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maximum data rate for the system to be ISI-free? (For ISI-free, </a:t>
            </a:r>
            <a:r>
              <a:rPr lang="en-US" sz="22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200" i="1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&gt;10τ</a:t>
            </a:r>
            <a:r>
              <a:rPr lang="en-US" sz="22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RMS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condition must be fulfilled)</a:t>
            </a:r>
            <a:endParaRPr/>
          </a:p>
        </p:txBody>
      </p:sp>
      <p:sp>
        <p:nvSpPr>
          <p:cNvPr id="519" name="Google Shape;519;p57"/>
          <p:cNvSpPr/>
          <p:nvPr/>
        </p:nvSpPr>
        <p:spPr>
          <a:xfrm>
            <a:off x="700088" y="5197475"/>
            <a:ext cx="7364412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10τ</a:t>
            </a:r>
            <a:r>
              <a:rPr lang="en-US" sz="18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RMS 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about 10 μsec, then the minimum symbol period </a:t>
            </a:r>
            <a:r>
              <a:rPr lang="en-US" sz="18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800" i="1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must not be less than 10 μsec. Therefore, we can write that </a:t>
            </a:r>
            <a:r>
              <a:rPr lang="en-US" sz="18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800" i="1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10 μsec</a:t>
            </a:r>
            <a:endParaRPr/>
          </a:p>
        </p:txBody>
      </p:sp>
      <p:sp>
        <p:nvSpPr>
          <p:cNvPr id="520" name="Google Shape;520;p57"/>
          <p:cNvSpPr txBox="1"/>
          <p:nvPr/>
        </p:nvSpPr>
        <p:spPr>
          <a:xfrm>
            <a:off x="585788" y="6064250"/>
            <a:ext cx="8262937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Hence, the maximum data rate is: 1/</a:t>
            </a:r>
            <a:r>
              <a:rPr lang="en-US" sz="18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800" i="1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1/(10×10</a:t>
            </a:r>
            <a:r>
              <a:rPr lang="en-US" sz="1800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-6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100Kbits/sec, for ISI-free system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8"/>
          <p:cNvSpPr/>
          <p:nvPr/>
        </p:nvSpPr>
        <p:spPr>
          <a:xfrm>
            <a:off x="0" y="1090613"/>
            <a:ext cx="914400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•"/>
            </a:pP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the channel considered as narrowband when the data rate in the previous example is increased to 200Kbits/sec?</a:t>
            </a:r>
            <a:endParaRPr/>
          </a:p>
        </p:txBody>
      </p:sp>
      <p:sp>
        <p:nvSpPr>
          <p:cNvPr id="526" name="Google Shape;526;p5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Example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7" name="Google Shape;527;p58"/>
          <p:cNvSpPr txBox="1"/>
          <p:nvPr/>
        </p:nvSpPr>
        <p:spPr>
          <a:xfrm>
            <a:off x="731838" y="4827588"/>
            <a:ext cx="71072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8" name="Google Shape;528;p58"/>
          <p:cNvSpPr txBox="1"/>
          <p:nvPr/>
        </p:nvSpPr>
        <p:spPr>
          <a:xfrm>
            <a:off x="854075" y="1876425"/>
            <a:ext cx="6632575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data rate is 200 × 10</a:t>
            </a:r>
            <a:r>
              <a:rPr lang="en-US" sz="1800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bits/sec, then the symbol period </a:t>
            </a:r>
            <a:r>
              <a:rPr lang="en-US" sz="18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800" i="1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is:</a:t>
            </a:r>
            <a:endParaRPr/>
          </a:p>
        </p:txBody>
      </p:sp>
      <p:pic>
        <p:nvPicPr>
          <p:cNvPr id="529" name="Google Shape;529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5875" y="2387600"/>
            <a:ext cx="386715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58"/>
          <p:cNvSpPr txBox="1"/>
          <p:nvPr/>
        </p:nvSpPr>
        <p:spPr>
          <a:xfrm>
            <a:off x="823913" y="3211513"/>
            <a:ext cx="81740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know from previously that   10×τ</a:t>
            </a:r>
            <a:r>
              <a:rPr lang="en-US" sz="18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RMS 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≈ 10 μsec which is greater than </a:t>
            </a:r>
            <a:r>
              <a:rPr lang="en-US" sz="18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800" i="1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531" name="Google Shape;531;p58"/>
          <p:cNvSpPr txBox="1"/>
          <p:nvPr/>
        </p:nvSpPr>
        <p:spPr>
          <a:xfrm>
            <a:off x="642938" y="4014788"/>
            <a:ext cx="7986712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the channel can no longer considered as narrowband since </a:t>
            </a:r>
            <a:r>
              <a:rPr lang="en-US" sz="18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800" i="1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&lt; 10τ</a:t>
            </a:r>
            <a:r>
              <a:rPr lang="en-US" sz="18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RMS 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Hence, a wideband frequency selective fading channel.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>
            <a:spLocks noGrp="1"/>
          </p:cNvSpPr>
          <p:nvPr>
            <p:ph type="title"/>
          </p:nvPr>
        </p:nvSpPr>
        <p:spPr>
          <a:xfrm>
            <a:off x="395536" y="188640"/>
            <a:ext cx="7376367" cy="533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Factors Influencing Small-Scale Fading</a:t>
            </a:r>
            <a:endParaRPr/>
          </a:p>
        </p:txBody>
      </p:sp>
      <p:sp>
        <p:nvSpPr>
          <p:cNvPr id="260" name="Google Shape;260;p34"/>
          <p:cNvSpPr txBox="1">
            <a:spLocks noGrp="1"/>
          </p:cNvSpPr>
          <p:nvPr>
            <p:ph type="body" idx="1"/>
          </p:nvPr>
        </p:nvSpPr>
        <p:spPr>
          <a:xfrm>
            <a:off x="395536" y="980728"/>
            <a:ext cx="7592391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1) Multipath Propagation 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presence of reflecting objects and scatterers in the space between transmitter and receiver creates a constantly changing channel environment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Causes the signal at receiver to fade or distort</a:t>
            </a:r>
            <a:endParaRPr/>
          </a:p>
          <a:p>
            <a:pPr marL="742950" lvl="1" indent="-16383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2) Speed of Mobile </a:t>
            </a:r>
            <a:endParaRPr/>
          </a:p>
          <a:p>
            <a:pPr marL="742950" lvl="1" indent="-285750" algn="just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Relative motion between base station and mobile causes random frequency modulation due to Doppler shift (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400" i="1" baseline="-250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/>
          </a:p>
          <a:p>
            <a:pPr marL="742950" lvl="1" indent="-285750" algn="just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Different multipath components may have different frequency shifts.</a:t>
            </a:r>
            <a:endParaRPr/>
          </a:p>
        </p:txBody>
      </p:sp>
      <p:sp>
        <p:nvSpPr>
          <p:cNvPr id="261" name="Google Shape;261;p34"/>
          <p:cNvSpPr txBox="1">
            <a:spLocks noGrp="1"/>
          </p:cNvSpPr>
          <p:nvPr>
            <p:ph type="sldNum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9"/>
          <p:cNvSpPr txBox="1">
            <a:spLocks noGrp="1"/>
          </p:cNvSpPr>
          <p:nvPr>
            <p:ph type="title" idx="4294967295"/>
          </p:nvPr>
        </p:nvSpPr>
        <p:spPr>
          <a:xfrm>
            <a:off x="508001" y="44624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Fast Fading</a:t>
            </a:r>
            <a:endParaRPr/>
          </a:p>
        </p:txBody>
      </p:sp>
      <p:sp>
        <p:nvSpPr>
          <p:cNvPr id="539" name="Google Shape;539;p59"/>
          <p:cNvSpPr/>
          <p:nvPr/>
        </p:nvSpPr>
        <p:spPr>
          <a:xfrm>
            <a:off x="336550" y="1143000"/>
            <a:ext cx="842645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228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0" name="Google Shape;540;p59"/>
          <p:cNvSpPr txBox="1">
            <a:spLocks noGrp="1"/>
          </p:cNvSpPr>
          <p:nvPr>
            <p:ph type="body" idx="4294967295"/>
          </p:nvPr>
        </p:nvSpPr>
        <p:spPr>
          <a:xfrm>
            <a:off x="0" y="1066800"/>
            <a:ext cx="7848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Due to Doppler Spread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Rate of change of the</a:t>
            </a:r>
            <a:r>
              <a:rPr lang="en-US" sz="1800">
                <a:solidFill>
                  <a:srgbClr val="FF0000"/>
                </a:solidFill>
              </a:rPr>
              <a:t> </a:t>
            </a:r>
            <a:r>
              <a:rPr lang="en-US" sz="1800" u="sng">
                <a:solidFill>
                  <a:srgbClr val="FF0000"/>
                </a:solidFill>
              </a:rPr>
              <a:t>channel characteristics</a:t>
            </a:r>
            <a:r>
              <a:rPr lang="en-US" sz="1800"/>
              <a:t> is </a:t>
            </a:r>
            <a:r>
              <a:rPr lang="en-US" sz="1800" b="1"/>
              <a:t>larger</a:t>
            </a:r>
            <a:r>
              <a:rPr lang="en-US" sz="1800"/>
              <a:t> than the</a:t>
            </a:r>
            <a:br>
              <a:rPr lang="en-US" sz="1800"/>
            </a:br>
            <a:r>
              <a:rPr lang="en-US" sz="1800"/>
              <a:t>Rate of change of the</a:t>
            </a:r>
            <a:r>
              <a:rPr lang="en-US" sz="1800">
                <a:solidFill>
                  <a:srgbClr val="FF0000"/>
                </a:solidFill>
              </a:rPr>
              <a:t> </a:t>
            </a:r>
            <a:r>
              <a:rPr lang="en-US" sz="1800" u="sng">
                <a:solidFill>
                  <a:srgbClr val="FF0000"/>
                </a:solidFill>
              </a:rPr>
              <a:t>transmitted signal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The channel changes during a symbol period.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The channel changes because of receiver motion.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 u="sng"/>
              <a:t>Coherence time</a:t>
            </a:r>
            <a:r>
              <a:rPr lang="en-US" sz="1800"/>
              <a:t> of the channel is smaller than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</a:pPr>
            <a:r>
              <a:rPr lang="en-US" sz="1800"/>
              <a:t>	the </a:t>
            </a:r>
            <a:r>
              <a:rPr lang="en-US" sz="1800" u="sng"/>
              <a:t>symbol period</a:t>
            </a:r>
            <a:r>
              <a:rPr lang="en-US" sz="1800"/>
              <a:t> of the transmitter signal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It causes frequency dispersion due to Doppler spread and leads to  distortion.</a:t>
            </a:r>
            <a:endParaRPr/>
          </a:p>
          <a:p>
            <a:pPr marL="742950" lvl="1" indent="-184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/>
          </a:p>
        </p:txBody>
      </p:sp>
      <p:sp>
        <p:nvSpPr>
          <p:cNvPr id="541" name="Google Shape;541;p59"/>
          <p:cNvSpPr txBox="1"/>
          <p:nvPr/>
        </p:nvSpPr>
        <p:spPr>
          <a:xfrm>
            <a:off x="2343150" y="4581128"/>
            <a:ext cx="1581150" cy="1373188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Occurs when: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B</a:t>
            </a:r>
            <a:r>
              <a:rPr lang="en-US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800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 T</a:t>
            </a:r>
            <a:r>
              <a:rPr lang="en-US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800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aseline="-250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0"/>
          <p:cNvSpPr txBox="1">
            <a:spLocks noGrp="1"/>
          </p:cNvSpPr>
          <p:nvPr>
            <p:ph type="title" idx="4294967295"/>
          </p:nvPr>
        </p:nvSpPr>
        <p:spPr>
          <a:xfrm>
            <a:off x="508001" y="116632"/>
            <a:ext cx="6447501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Slow Fading</a:t>
            </a:r>
            <a:endParaRPr/>
          </a:p>
        </p:txBody>
      </p:sp>
      <p:sp>
        <p:nvSpPr>
          <p:cNvPr id="549" name="Google Shape;549;p60"/>
          <p:cNvSpPr/>
          <p:nvPr/>
        </p:nvSpPr>
        <p:spPr>
          <a:xfrm>
            <a:off x="336550" y="1143000"/>
            <a:ext cx="842645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228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0" name="Google Shape;550;p60"/>
          <p:cNvSpPr txBox="1">
            <a:spLocks noGrp="1"/>
          </p:cNvSpPr>
          <p:nvPr>
            <p:ph type="body" idx="4294967295"/>
          </p:nvPr>
        </p:nvSpPr>
        <p:spPr>
          <a:xfrm>
            <a:off x="381000" y="1143000"/>
            <a:ext cx="8382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Due to Doppler Spread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Rate of change of the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u="sng">
                <a:solidFill>
                  <a:srgbClr val="FF0000"/>
                </a:solidFill>
              </a:rPr>
              <a:t>channel characteristics</a:t>
            </a:r>
            <a:r>
              <a:rPr lang="en-US"/>
              <a:t> is </a:t>
            </a:r>
            <a:r>
              <a:rPr lang="en-US" b="1"/>
              <a:t>much smaller</a:t>
            </a:r>
            <a:r>
              <a:rPr lang="en-US"/>
              <a:t> than the rate of change of the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u="sng">
                <a:solidFill>
                  <a:srgbClr val="FF0000"/>
                </a:solidFill>
              </a:rPr>
              <a:t>transmitted signal</a:t>
            </a:r>
            <a:endParaRPr/>
          </a:p>
          <a:p>
            <a:pPr marL="742950" lvl="1" indent="-204469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/>
          </a:p>
          <a:p>
            <a:pPr marL="742950" lvl="1" indent="-204469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/>
          </a:p>
        </p:txBody>
      </p:sp>
      <p:sp>
        <p:nvSpPr>
          <p:cNvPr id="551" name="Google Shape;551;p60"/>
          <p:cNvSpPr txBox="1"/>
          <p:nvPr/>
        </p:nvSpPr>
        <p:spPr>
          <a:xfrm>
            <a:off x="1781175" y="3743325"/>
            <a:ext cx="1581150" cy="1373188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Occurs when: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 B</a:t>
            </a:r>
            <a:r>
              <a:rPr lang="en-US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800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&lt;&lt; T</a:t>
            </a:r>
            <a:r>
              <a:rPr lang="en-US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800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aseline="-250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52" name="Google Shape;552;p60"/>
          <p:cNvSpPr txBox="1"/>
          <p:nvPr/>
        </p:nvSpPr>
        <p:spPr>
          <a:xfrm>
            <a:off x="3581400" y="3787775"/>
            <a:ext cx="292735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Bandwidth of the signal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Doppler Spread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Symbol Period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Coherence Bandwidth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Summary of Channel Classification</a:t>
            </a:r>
            <a:endParaRPr/>
          </a:p>
        </p:txBody>
      </p:sp>
      <p:grpSp>
        <p:nvGrpSpPr>
          <p:cNvPr id="558" name="Google Shape;558;p61"/>
          <p:cNvGrpSpPr/>
          <p:nvPr/>
        </p:nvGrpSpPr>
        <p:grpSpPr>
          <a:xfrm>
            <a:off x="306388" y="1228725"/>
            <a:ext cx="8556625" cy="3740150"/>
            <a:chOff x="-3" y="-3"/>
            <a:chExt cx="3240" cy="1466"/>
          </a:xfrm>
        </p:grpSpPr>
        <p:grpSp>
          <p:nvGrpSpPr>
            <p:cNvPr id="559" name="Google Shape;559;p61"/>
            <p:cNvGrpSpPr/>
            <p:nvPr/>
          </p:nvGrpSpPr>
          <p:grpSpPr>
            <a:xfrm>
              <a:off x="0" y="0"/>
              <a:ext cx="3234" cy="1460"/>
              <a:chOff x="0" y="0"/>
              <a:chExt cx="3234" cy="1460"/>
            </a:xfrm>
          </p:grpSpPr>
          <p:grpSp>
            <p:nvGrpSpPr>
              <p:cNvPr id="560" name="Google Shape;560;p61"/>
              <p:cNvGrpSpPr/>
              <p:nvPr/>
            </p:nvGrpSpPr>
            <p:grpSpPr>
              <a:xfrm>
                <a:off x="0" y="0"/>
                <a:ext cx="1617" cy="730"/>
                <a:chOff x="0" y="0"/>
                <a:chExt cx="1617" cy="730"/>
              </a:xfrm>
            </p:grpSpPr>
            <p:sp>
              <p:nvSpPr>
                <p:cNvPr id="561" name="Google Shape;561;p61"/>
                <p:cNvSpPr/>
                <p:nvPr/>
              </p:nvSpPr>
              <p:spPr>
                <a:xfrm>
                  <a:off x="43" y="0"/>
                  <a:ext cx="1531" cy="7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1) Frequency Flat (no delay-spread) &amp; Time-Flat (slow fading) Channel </a:t>
                  </a:r>
                  <a:endParaRPr/>
                </a:p>
                <a:p>
                  <a:pPr marL="0" marR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          </a:t>
                  </a:r>
                  <a:r>
                    <a:rPr lang="en-US" sz="1400" b="0" i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r>
                    <a:rPr lang="en-US" sz="1400" b="0" i="1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</a:t>
                  </a:r>
                  <a:r>
                    <a:rPr lang="en-US" sz="1400" b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&lt;&lt; </a:t>
                  </a:r>
                  <a:r>
                    <a:rPr lang="en-US" sz="1400" b="0" i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r>
                    <a:rPr lang="en-US" sz="1400" b="0" i="1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r>
                    <a:rPr lang="en-US" sz="1400" b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                  </a:t>
                  </a:r>
                  <a:r>
                    <a:rPr lang="en-US" sz="1400" b="0" i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</a:t>
                  </a:r>
                  <a:r>
                    <a:rPr lang="en-US" sz="1400" b="0" i="1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</a:t>
                  </a:r>
                  <a:r>
                    <a:rPr lang="en-US" sz="1400" b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&lt;&lt; </a:t>
                  </a:r>
                  <a:r>
                    <a:rPr lang="en-US" sz="1400" b="0" i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</a:t>
                  </a:r>
                  <a:r>
                    <a:rPr lang="en-US" sz="1400" b="0" i="1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r>
                    <a:rPr lang="en-US" sz="1400" b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</a:t>
                  </a:r>
                  <a:endParaRPr/>
                </a:p>
                <a:p>
                  <a:pPr marL="0" marR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               or                                or        </a:t>
                  </a:r>
                  <a:endParaRPr/>
                </a:p>
                <a:p>
                  <a:pPr marL="0" marR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         </a:t>
                  </a:r>
                  <a:r>
                    <a:rPr lang="en-US" sz="1400" b="0" i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</a:t>
                  </a:r>
                  <a:r>
                    <a:rPr lang="en-US" sz="1400" b="0" i="1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</a:t>
                  </a:r>
                  <a:r>
                    <a:rPr lang="en-US" sz="1400" b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&gt;&gt; </a:t>
                  </a:r>
                  <a:r>
                    <a:rPr lang="en-US" sz="1400" b="0" i="1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τ</a:t>
                  </a:r>
                  <a:r>
                    <a:rPr lang="en-US" sz="1400" b="0" i="1" baseline="-250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rms</a:t>
                  </a:r>
                  <a:r>
                    <a:rPr lang="en-US" sz="1400" b="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                    </a:t>
                  </a:r>
                  <a:r>
                    <a:rPr lang="en-US" sz="1400" b="0" i="1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B</a:t>
                  </a:r>
                  <a:r>
                    <a:rPr lang="en-US" sz="1400" b="0" i="1" baseline="-250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S</a:t>
                  </a:r>
                  <a:r>
                    <a:rPr lang="en-US" sz="1400" b="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 &gt;&gt; </a:t>
                  </a:r>
                  <a:r>
                    <a:rPr lang="en-US" sz="1400" b="0" i="1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B</a:t>
                  </a:r>
                  <a:r>
                    <a:rPr lang="en-US" sz="1400" b="0" i="1" baseline="-250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D</a:t>
                  </a:r>
                  <a:r>
                    <a:rPr lang="en-US" sz="1400" b="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 </a:t>
                  </a:r>
                  <a:endParaRPr/>
                </a:p>
                <a:p>
                  <a:pPr marL="0" marR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 </a:t>
                  </a:r>
                  <a:endParaRPr sz="1400" b="0" i="1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  <a:p>
                  <a:pPr marL="0" marR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 i="1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            </a:t>
                  </a:r>
                  <a:r>
                    <a:rPr lang="en-US" sz="1600" b="0" i="1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(Doubly –flat fading channel)</a:t>
                  </a:r>
                  <a:endParaRPr/>
                </a:p>
                <a:p>
                  <a:pPr marL="0" marR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0" i="1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62" name="Google Shape;562;p61"/>
                <p:cNvSpPr/>
                <p:nvPr/>
              </p:nvSpPr>
              <p:spPr>
                <a:xfrm>
                  <a:off x="0" y="0"/>
                  <a:ext cx="1617" cy="73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grpSp>
            <p:nvGrpSpPr>
              <p:cNvPr id="563" name="Google Shape;563;p61"/>
              <p:cNvGrpSpPr/>
              <p:nvPr/>
            </p:nvGrpSpPr>
            <p:grpSpPr>
              <a:xfrm>
                <a:off x="1617" y="0"/>
                <a:ext cx="1617" cy="730"/>
                <a:chOff x="1617" y="0"/>
                <a:chExt cx="1617" cy="730"/>
              </a:xfrm>
            </p:grpSpPr>
            <p:sp>
              <p:nvSpPr>
                <p:cNvPr id="564" name="Google Shape;564;p61"/>
                <p:cNvSpPr/>
                <p:nvPr/>
              </p:nvSpPr>
              <p:spPr>
                <a:xfrm>
                  <a:off x="1660" y="0"/>
                  <a:ext cx="1531" cy="7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2) Frequency Flat (no delay-spread) &amp; Time-Selective (fast fading) Channel </a:t>
                  </a:r>
                  <a:endParaRPr/>
                </a:p>
                <a:p>
                  <a:pPr marL="0" marR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            </a:t>
                  </a:r>
                  <a:r>
                    <a:rPr lang="en-US" sz="1400" b="0" i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r>
                    <a:rPr lang="en-US" sz="1400" b="0" i="1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</a:t>
                  </a:r>
                  <a:r>
                    <a:rPr lang="en-US" sz="1400" b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&lt;&lt; </a:t>
                  </a:r>
                  <a:r>
                    <a:rPr lang="en-US" sz="1400" b="0" i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r>
                    <a:rPr lang="en-US" sz="1400" b="0" i="1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r>
                    <a:rPr lang="en-US" sz="1400" b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                   </a:t>
                  </a:r>
                  <a:r>
                    <a:rPr lang="en-US" sz="1400" b="0" i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</a:t>
                  </a:r>
                  <a:r>
                    <a:rPr lang="en-US" sz="1400" b="0" i="1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</a:t>
                  </a:r>
                  <a:r>
                    <a:rPr lang="en-US" sz="1400" b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&gt; </a:t>
                  </a:r>
                  <a:r>
                    <a:rPr lang="en-US" sz="1400" b="0" i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</a:t>
                  </a:r>
                  <a:r>
                    <a:rPr lang="en-US" sz="1400" b="0" i="1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r>
                    <a:rPr lang="en-US" sz="1400" b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</a:t>
                  </a:r>
                  <a:endParaRPr/>
                </a:p>
                <a:p>
                  <a:pPr marL="0" marR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                 or                               or        </a:t>
                  </a:r>
                  <a:endParaRPr/>
                </a:p>
                <a:p>
                  <a:pPr marL="0" marR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            </a:t>
                  </a:r>
                  <a:r>
                    <a:rPr lang="en-US" sz="1400" b="0" i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</a:t>
                  </a:r>
                  <a:r>
                    <a:rPr lang="en-US" sz="1400" b="0" i="1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</a:t>
                  </a:r>
                  <a:r>
                    <a:rPr lang="en-US" sz="1400" b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&gt;&gt; </a:t>
                  </a:r>
                  <a:r>
                    <a:rPr lang="en-US" sz="1400" b="0" i="1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τ</a:t>
                  </a:r>
                  <a:r>
                    <a:rPr lang="en-US" sz="1400" b="0" i="1" baseline="-250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rms</a:t>
                  </a:r>
                  <a:r>
                    <a:rPr lang="en-US" sz="1400" b="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                       </a:t>
                  </a:r>
                  <a:r>
                    <a:rPr lang="en-US" sz="1400" b="0" i="1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B</a:t>
                  </a:r>
                  <a:r>
                    <a:rPr lang="en-US" sz="1400" b="0" i="1" baseline="-250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S</a:t>
                  </a:r>
                  <a:r>
                    <a:rPr lang="en-US" sz="1400" b="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 &lt; </a:t>
                  </a:r>
                  <a:r>
                    <a:rPr lang="en-US" sz="1400" b="0" i="1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B</a:t>
                  </a:r>
                  <a:r>
                    <a:rPr lang="en-US" sz="1400" b="0" i="1" baseline="-250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D</a:t>
                  </a:r>
                  <a:endParaRPr sz="1400" b="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  <a:p>
                  <a:pPr marL="0" marR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    </a:t>
                  </a:r>
                  <a:endParaRPr sz="1400" b="0" i="1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  <a:p>
                  <a:pPr marL="0" marR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 i="1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          </a:t>
                  </a:r>
                  <a:r>
                    <a:rPr lang="en-US" sz="1600" b="0" i="1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(Fast-varying flat fading channel)</a:t>
                  </a:r>
                  <a:endParaRPr/>
                </a:p>
                <a:p>
                  <a:pPr marL="0" marR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0" i="1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65" name="Google Shape;565;p61"/>
                <p:cNvSpPr/>
                <p:nvPr/>
              </p:nvSpPr>
              <p:spPr>
                <a:xfrm>
                  <a:off x="1617" y="0"/>
                  <a:ext cx="1617" cy="73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grpSp>
            <p:nvGrpSpPr>
              <p:cNvPr id="566" name="Google Shape;566;p61"/>
              <p:cNvGrpSpPr/>
              <p:nvPr/>
            </p:nvGrpSpPr>
            <p:grpSpPr>
              <a:xfrm>
                <a:off x="0" y="730"/>
                <a:ext cx="1617" cy="730"/>
                <a:chOff x="0" y="730"/>
                <a:chExt cx="1617" cy="730"/>
              </a:xfrm>
            </p:grpSpPr>
            <p:sp>
              <p:nvSpPr>
                <p:cNvPr id="567" name="Google Shape;567;p61"/>
                <p:cNvSpPr/>
                <p:nvPr/>
              </p:nvSpPr>
              <p:spPr>
                <a:xfrm>
                  <a:off x="43" y="730"/>
                  <a:ext cx="1531" cy="7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3) Frequency Selective (Delay-spread) &amp; Time-Flat (slow fading) Channel </a:t>
                  </a:r>
                  <a:endParaRPr/>
                </a:p>
                <a:p>
                  <a:pPr marL="0" marR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          </a:t>
                  </a:r>
                  <a:r>
                    <a:rPr lang="en-US" sz="1400" b="0" i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r>
                    <a:rPr lang="en-US" sz="1400" b="0" i="1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</a:t>
                  </a:r>
                  <a:r>
                    <a:rPr lang="en-US" sz="1400" b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&gt; </a:t>
                  </a:r>
                  <a:r>
                    <a:rPr lang="en-US" sz="1400" b="0" i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r>
                    <a:rPr lang="en-US" sz="1400" b="0" i="1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r>
                    <a:rPr lang="en-US" sz="1400" b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                  </a:t>
                  </a:r>
                  <a:r>
                    <a:rPr lang="en-US" sz="1400" b="0" i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</a:t>
                  </a:r>
                  <a:r>
                    <a:rPr lang="en-US" sz="1400" b="0" i="1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</a:t>
                  </a:r>
                  <a:r>
                    <a:rPr lang="en-US" sz="1400" b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&lt;&lt; </a:t>
                  </a:r>
                  <a:r>
                    <a:rPr lang="en-US" sz="1400" b="0" i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</a:t>
                  </a:r>
                  <a:r>
                    <a:rPr lang="en-US" sz="1400" b="0" i="1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r>
                    <a:rPr lang="en-US" sz="1400" b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</a:t>
                  </a:r>
                  <a:endParaRPr/>
                </a:p>
                <a:p>
                  <a:pPr marL="0" marR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               or                             or        </a:t>
                  </a:r>
                  <a:endParaRPr/>
                </a:p>
                <a:p>
                  <a:pPr marL="0" marR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         </a:t>
                  </a:r>
                  <a:r>
                    <a:rPr lang="en-US" sz="1400" b="0" i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</a:t>
                  </a:r>
                  <a:r>
                    <a:rPr lang="en-US" sz="1400" b="0" i="1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</a:t>
                  </a:r>
                  <a:r>
                    <a:rPr lang="en-US" sz="1400" b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&lt; </a:t>
                  </a:r>
                  <a:r>
                    <a:rPr lang="en-US" sz="1400" b="0" i="1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τ</a:t>
                  </a:r>
                  <a:r>
                    <a:rPr lang="en-US" sz="1400" b="0" i="1" baseline="-250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rms</a:t>
                  </a:r>
                  <a:r>
                    <a:rPr lang="en-US" sz="1400" b="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                      </a:t>
                  </a:r>
                  <a:r>
                    <a:rPr lang="en-US" sz="1400" b="0" i="1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B</a:t>
                  </a:r>
                  <a:r>
                    <a:rPr lang="en-US" sz="1400" b="0" i="1" baseline="-250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S</a:t>
                  </a:r>
                  <a:r>
                    <a:rPr lang="en-US" sz="1400" b="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 &gt;&gt; </a:t>
                  </a:r>
                  <a:r>
                    <a:rPr lang="en-US" sz="1400" b="0" i="1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B</a:t>
                  </a:r>
                  <a:r>
                    <a:rPr lang="en-US" sz="1400" b="0" i="1" baseline="-250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D</a:t>
                  </a:r>
                  <a:endParaRPr/>
                </a:p>
                <a:p>
                  <a:pPr marL="0" marR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  <a:p>
                  <a:pPr marL="0" marR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0" i="1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(Slow-varying frequency selective channel)</a:t>
                  </a:r>
                  <a:endParaRPr/>
                </a:p>
                <a:p>
                  <a:pPr marL="0" marR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0" i="1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68" name="Google Shape;568;p61"/>
                <p:cNvSpPr/>
                <p:nvPr/>
              </p:nvSpPr>
              <p:spPr>
                <a:xfrm>
                  <a:off x="0" y="730"/>
                  <a:ext cx="1617" cy="73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grpSp>
            <p:nvGrpSpPr>
              <p:cNvPr id="569" name="Google Shape;569;p61"/>
              <p:cNvGrpSpPr/>
              <p:nvPr/>
            </p:nvGrpSpPr>
            <p:grpSpPr>
              <a:xfrm>
                <a:off x="1617" y="730"/>
                <a:ext cx="1617" cy="730"/>
                <a:chOff x="1617" y="730"/>
                <a:chExt cx="1617" cy="730"/>
              </a:xfrm>
            </p:grpSpPr>
            <p:sp>
              <p:nvSpPr>
                <p:cNvPr id="570" name="Google Shape;570;p61"/>
                <p:cNvSpPr/>
                <p:nvPr/>
              </p:nvSpPr>
              <p:spPr>
                <a:xfrm>
                  <a:off x="1660" y="730"/>
                  <a:ext cx="1531" cy="7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4) Frequency Selective (Delay-spread) &amp; Time-Selective (fast fading) Channel </a:t>
                  </a:r>
                  <a:endParaRPr/>
                </a:p>
                <a:p>
                  <a:pPr marL="0" marR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            </a:t>
                  </a:r>
                  <a:r>
                    <a:rPr lang="en-US" sz="1400" b="0" i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r>
                    <a:rPr lang="en-US" sz="1400" b="0" i="1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</a:t>
                  </a:r>
                  <a:r>
                    <a:rPr lang="en-US" sz="1400" b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&gt; </a:t>
                  </a:r>
                  <a:r>
                    <a:rPr lang="en-US" sz="1400" b="0" i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r>
                    <a:rPr lang="en-US" sz="1400" b="0" i="1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r>
                    <a:rPr lang="en-US" sz="1400" b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                   </a:t>
                  </a:r>
                  <a:r>
                    <a:rPr lang="en-US" sz="1400" b="0" i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</a:t>
                  </a:r>
                  <a:r>
                    <a:rPr lang="en-US" sz="1400" b="0" i="1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</a:t>
                  </a:r>
                  <a:r>
                    <a:rPr lang="en-US" sz="1400" b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&gt; </a:t>
                  </a:r>
                  <a:r>
                    <a:rPr lang="en-US" sz="1400" b="0" i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</a:t>
                  </a:r>
                  <a:r>
                    <a:rPr lang="en-US" sz="1400" b="0" i="1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r>
                    <a:rPr lang="en-US" sz="1400" b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</a:t>
                  </a:r>
                  <a:endParaRPr/>
                </a:p>
                <a:p>
                  <a:pPr marL="0" marR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                 or                             or        </a:t>
                  </a:r>
                  <a:endParaRPr/>
                </a:p>
                <a:p>
                  <a:pPr marL="0" marR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            </a:t>
                  </a:r>
                  <a:r>
                    <a:rPr lang="en-US" sz="1400" b="0" i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</a:t>
                  </a:r>
                  <a:r>
                    <a:rPr lang="en-US" sz="1400" b="0" i="1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</a:t>
                  </a:r>
                  <a:r>
                    <a:rPr lang="en-US" sz="1400" b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&lt; </a:t>
                  </a:r>
                  <a:r>
                    <a:rPr lang="en-US" sz="1400" b="0" i="1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τ</a:t>
                  </a:r>
                  <a:r>
                    <a:rPr lang="en-US" sz="1400" b="0" i="1" baseline="-250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rms</a:t>
                  </a:r>
                  <a:r>
                    <a:rPr lang="en-US" sz="1400" b="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                       </a:t>
                  </a:r>
                  <a:r>
                    <a:rPr lang="en-US" sz="1400" b="0" i="1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B</a:t>
                  </a:r>
                  <a:r>
                    <a:rPr lang="en-US" sz="1400" b="0" i="1" baseline="-250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S</a:t>
                  </a:r>
                  <a:r>
                    <a:rPr lang="en-US" sz="1400" b="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 &lt; </a:t>
                  </a:r>
                  <a:r>
                    <a:rPr lang="en-US" sz="1400" b="0" i="1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B</a:t>
                  </a:r>
                  <a:r>
                    <a:rPr lang="en-US" sz="1400" b="0" i="1" baseline="-250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D</a:t>
                  </a:r>
                  <a:r>
                    <a:rPr lang="en-US" sz="1400" b="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   </a:t>
                  </a:r>
                  <a:endParaRPr/>
                </a:p>
                <a:p>
                  <a:pPr marL="0" marR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 </a:t>
                  </a:r>
                  <a:endParaRPr sz="1400" b="0" i="1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  <a:p>
                  <a:pPr marL="0" marR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0" i="1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      </a:t>
                  </a:r>
                  <a:r>
                    <a:rPr lang="en-US" sz="1600" b="0" i="1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(Doubly dispersive fading channel)</a:t>
                  </a:r>
                  <a:endParaRPr/>
                </a:p>
                <a:p>
                  <a:pPr marL="0" marR="0" lvl="0" indent="0" algn="just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0" i="1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71" name="Google Shape;571;p61"/>
                <p:cNvSpPr/>
                <p:nvPr/>
              </p:nvSpPr>
              <p:spPr>
                <a:xfrm>
                  <a:off x="1617" y="730"/>
                  <a:ext cx="1617" cy="73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A0A0A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sp>
          <p:nvSpPr>
            <p:cNvPr id="572" name="Google Shape;572;p61"/>
            <p:cNvSpPr/>
            <p:nvPr/>
          </p:nvSpPr>
          <p:spPr>
            <a:xfrm>
              <a:off x="-3" y="-3"/>
              <a:ext cx="3240" cy="1466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573" name="Google Shape;573;p61"/>
          <p:cNvSpPr/>
          <p:nvPr/>
        </p:nvSpPr>
        <p:spPr>
          <a:xfrm>
            <a:off x="0" y="5127625"/>
            <a:ext cx="91440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</a:t>
            </a:r>
            <a:r>
              <a:rPr lang="en-US" sz="1600" b="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Bandwidth of the baseband signal 	</a:t>
            </a:r>
            <a:r>
              <a:rPr lang="en-US" sz="1600" b="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600" b="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Symbol duration of the baseband signal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</a:t>
            </a:r>
            <a:r>
              <a:rPr lang="en-US" sz="1600" b="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6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Coherence bandwidth of the channel 	</a:t>
            </a:r>
            <a:r>
              <a:rPr lang="en-US" sz="1600" b="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600" b="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6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Coherence time of the channel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</a:t>
            </a:r>
            <a:r>
              <a:rPr lang="en-US" sz="1600" b="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6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Doppler spread of the channel		</a:t>
            </a:r>
            <a:r>
              <a:rPr lang="en-US" sz="1600" b="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τ</a:t>
            </a:r>
            <a:r>
              <a:rPr lang="en-US" sz="1600" b="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rms</a:t>
            </a:r>
            <a:r>
              <a:rPr lang="en-US" sz="1600" b="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RMS delay spread of the channel </a:t>
            </a:r>
            <a:endParaRPr sz="1600" b="0" i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2"/>
          <p:cNvSpPr txBox="1">
            <a:spLocks noGrp="1"/>
          </p:cNvSpPr>
          <p:nvPr>
            <p:ph type="title"/>
          </p:nvPr>
        </p:nvSpPr>
        <p:spPr>
          <a:xfrm>
            <a:off x="323528" y="159312"/>
            <a:ext cx="6447501" cy="533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582" name="Google Shape;582;p62"/>
          <p:cNvSpPr txBox="1">
            <a:spLocks noGrp="1"/>
          </p:cNvSpPr>
          <p:nvPr>
            <p:ph type="sldNum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pic>
        <p:nvPicPr>
          <p:cNvPr id="583" name="Google Shape;583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408" y="1125017"/>
            <a:ext cx="8001000" cy="324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3"/>
          <p:cNvSpPr txBox="1">
            <a:spLocks noGrp="1"/>
          </p:cNvSpPr>
          <p:nvPr>
            <p:ph type="title"/>
          </p:nvPr>
        </p:nvSpPr>
        <p:spPr>
          <a:xfrm>
            <a:off x="323528" y="159312"/>
            <a:ext cx="6447501" cy="533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592" name="Google Shape;592;p63"/>
          <p:cNvSpPr txBox="1">
            <a:spLocks noGrp="1"/>
          </p:cNvSpPr>
          <p:nvPr>
            <p:ph type="sldNum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pic>
        <p:nvPicPr>
          <p:cNvPr id="593" name="Google Shape;593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188" y="1125538"/>
            <a:ext cx="7416800" cy="52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>
            <a:spLocks noGrp="1"/>
          </p:cNvSpPr>
          <p:nvPr>
            <p:ph type="title"/>
          </p:nvPr>
        </p:nvSpPr>
        <p:spPr>
          <a:xfrm>
            <a:off x="395536" y="188640"/>
            <a:ext cx="7376367" cy="533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Factors Influencing Small-Scale Fading</a:t>
            </a:r>
            <a:endParaRPr/>
          </a:p>
        </p:txBody>
      </p:sp>
      <p:sp>
        <p:nvSpPr>
          <p:cNvPr id="270" name="Google Shape;270;p35"/>
          <p:cNvSpPr txBox="1">
            <a:spLocks noGrp="1"/>
          </p:cNvSpPr>
          <p:nvPr>
            <p:ph type="body" idx="1"/>
          </p:nvPr>
        </p:nvSpPr>
        <p:spPr>
          <a:xfrm>
            <a:off x="251520" y="917664"/>
            <a:ext cx="7776864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3) Speed of Surrounding Objects </a:t>
            </a:r>
            <a:endParaRPr/>
          </a:p>
          <a:p>
            <a:pPr marL="742950" lvl="1" indent="-285750" algn="just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If the speed of surrounding objects is greater than mobile, the fading is dominated by those objects</a:t>
            </a:r>
            <a:endParaRPr/>
          </a:p>
          <a:p>
            <a:pPr marL="742950" lvl="1" indent="-285750" algn="just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If the surrounding objects are slower than the mobile, then their effect can be ignored</a:t>
            </a:r>
            <a:endParaRPr/>
          </a:p>
          <a:p>
            <a:pPr marL="457200" lvl="1" indent="0" algn="just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4) The transmission bandwidth of the signal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Depending on the relation between the signal bandwidth and the coherence bandwidth of the channel, the signal is either distorted or faded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If the signal bandwidth is greater than coherence bandwidth it creates distortion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If the signal bandwidth is smaller than coherence bandwidth it create small scale fading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35"/>
          <p:cNvSpPr txBox="1">
            <a:spLocks noGrp="1"/>
          </p:cNvSpPr>
          <p:nvPr>
            <p:ph type="sldNum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>
            <a:spLocks noGrp="1"/>
          </p:cNvSpPr>
          <p:nvPr>
            <p:ph type="title"/>
          </p:nvPr>
        </p:nvSpPr>
        <p:spPr>
          <a:xfrm>
            <a:off x="323528" y="159312"/>
            <a:ext cx="6447501" cy="533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Doppler Effect/Shift</a:t>
            </a:r>
            <a:endParaRPr/>
          </a:p>
        </p:txBody>
      </p:sp>
      <p:sp>
        <p:nvSpPr>
          <p:cNvPr id="280" name="Google Shape;280;p36"/>
          <p:cNvSpPr txBox="1">
            <a:spLocks noGrp="1"/>
          </p:cNvSpPr>
          <p:nvPr>
            <p:ph type="body" idx="1"/>
          </p:nvPr>
        </p:nvSpPr>
        <p:spPr>
          <a:xfrm>
            <a:off x="323528" y="925250"/>
            <a:ext cx="7592391" cy="4735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When a transmitter or receiver is moving, the  frequency of the received signal changes. It is different than the frequency of transmission. This is called Doppler Effect.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 change in frequency is called Doppler shift</a:t>
            </a:r>
            <a:endParaRPr/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 Doppler shift is positive</a:t>
            </a:r>
            <a:endParaRPr/>
          </a:p>
          <a:p>
            <a:pPr marL="742950" lvl="1" indent="-285750" algn="just" rtl="0"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If the mobile is moving towards the direction of arrival of the signal. </a:t>
            </a:r>
            <a:endParaRPr/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 Doppler shift is negative</a:t>
            </a:r>
            <a:endParaRPr/>
          </a:p>
          <a:p>
            <a:pPr marL="742950" lvl="1" indent="-285750" algn="just" rtl="0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2080"/>
              <a:buChar char="►"/>
            </a:pPr>
            <a:r>
              <a:rPr lang="en-US" sz="26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mobile is moving away from the direction of arrival of the signal. </a:t>
            </a:r>
            <a:endParaRPr sz="26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20980" algn="just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36"/>
          <p:cNvSpPr txBox="1">
            <a:spLocks noGrp="1"/>
          </p:cNvSpPr>
          <p:nvPr>
            <p:ph type="sldNum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>
            <a:spLocks noGrp="1"/>
          </p:cNvSpPr>
          <p:nvPr>
            <p:ph type="title"/>
          </p:nvPr>
        </p:nvSpPr>
        <p:spPr>
          <a:xfrm>
            <a:off x="323528" y="87304"/>
            <a:ext cx="6447501" cy="533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Doppler Shift – Receiver is moving</a:t>
            </a:r>
            <a:endParaRPr/>
          </a:p>
        </p:txBody>
      </p:sp>
      <p:sp>
        <p:nvSpPr>
          <p:cNvPr id="290" name="Google Shape;290;p37"/>
          <p:cNvSpPr txBox="1">
            <a:spLocks noGrp="1"/>
          </p:cNvSpPr>
          <p:nvPr>
            <p:ph type="sldNum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291" name="Google Shape;29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836712"/>
            <a:ext cx="7848872" cy="5688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>
            <a:spLocks noGrp="1"/>
          </p:cNvSpPr>
          <p:nvPr>
            <p:ph type="title"/>
          </p:nvPr>
        </p:nvSpPr>
        <p:spPr>
          <a:xfrm>
            <a:off x="508001" y="332656"/>
            <a:ext cx="6447501" cy="533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Example – 4.3:</a:t>
            </a:r>
            <a:endParaRPr/>
          </a:p>
        </p:txBody>
      </p:sp>
      <p:sp>
        <p:nvSpPr>
          <p:cNvPr id="300" name="Google Shape;300;p38"/>
          <p:cNvSpPr txBox="1">
            <a:spLocks noGrp="1"/>
          </p:cNvSpPr>
          <p:nvPr>
            <p:ph type="body" idx="1"/>
          </p:nvPr>
        </p:nvSpPr>
        <p:spPr>
          <a:xfrm>
            <a:off x="395536" y="1052736"/>
            <a:ext cx="7592391" cy="223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Consider a transmitter which radiates a sinusoidal carrier frequency of 1850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MHz.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For a vehicle moving 60 mph, compute the received carrier frequency if the mobile is moving </a:t>
            </a:r>
            <a:endParaRPr dirty="0"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(a) directly towards the transmitter, </a:t>
            </a:r>
            <a:endParaRPr dirty="0"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(b) directly away from the transmitter, </a:t>
            </a:r>
            <a:endParaRPr dirty="0"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(c) in a direction which is perpendicular to the direction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arrival of the transmitted signal.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38"/>
          <p:cNvSpPr txBox="1">
            <a:spLocks noGrp="1"/>
          </p:cNvSpPr>
          <p:nvPr>
            <p:ph type="sldNum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>
            <a:spLocks noGrp="1"/>
          </p:cNvSpPr>
          <p:nvPr>
            <p:ph type="title"/>
          </p:nvPr>
        </p:nvSpPr>
        <p:spPr>
          <a:xfrm>
            <a:off x="508001" y="332656"/>
            <a:ext cx="7520383" cy="533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Impulse response of Multipath channel</a:t>
            </a:r>
            <a:endParaRPr/>
          </a:p>
        </p:txBody>
      </p:sp>
      <p:sp>
        <p:nvSpPr>
          <p:cNvPr id="310" name="Google Shape;310;p39"/>
          <p:cNvSpPr txBox="1">
            <a:spLocks noGrp="1"/>
          </p:cNvSpPr>
          <p:nvPr>
            <p:ph type="body" idx="1"/>
          </p:nvPr>
        </p:nvSpPr>
        <p:spPr>
          <a:xfrm>
            <a:off x="323528" y="1124744"/>
            <a:ext cx="7592391" cy="388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small scale variations of a mobile radio signal can be directly related to the impulse response of mobile radio channel.</a:t>
            </a:r>
            <a:endParaRPr/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Impulse response contains all information necessary to </a:t>
            </a:r>
            <a:endParaRPr/>
          </a:p>
          <a:p>
            <a:pPr marL="742950" lvl="1" indent="-285750" algn="just" rtl="0">
              <a:spcBef>
                <a:spcPts val="1000"/>
              </a:spcBef>
              <a:spcAft>
                <a:spcPts val="0"/>
              </a:spcAft>
              <a:buSzPts val="1760"/>
              <a:buChar char="►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Simulate the channel</a:t>
            </a:r>
            <a:endParaRPr/>
          </a:p>
          <a:p>
            <a:pPr marL="742950" lvl="1" indent="-285750" algn="just" rtl="0">
              <a:spcBef>
                <a:spcPts val="1000"/>
              </a:spcBef>
              <a:spcAft>
                <a:spcPts val="0"/>
              </a:spcAft>
              <a:buSzPts val="1760"/>
              <a:buChar char="►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Analyze the channel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mobile radio channel may be modeled as a linear filter with a time varying impulse response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39"/>
          <p:cNvSpPr txBox="1">
            <a:spLocks noGrp="1"/>
          </p:cNvSpPr>
          <p:nvPr>
            <p:ph type="sldNum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12" name="Google Shape;312;p39" descr="Image result for chapter 5 two ray ground reflection model ppt"/>
          <p:cNvSpPr/>
          <p:nvPr/>
        </p:nvSpPr>
        <p:spPr>
          <a:xfrm>
            <a:off x="155575" y="-1608138"/>
            <a:ext cx="4476750" cy="3362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13" name="Google Shape;313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9592" y="5013176"/>
            <a:ext cx="6192688" cy="936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>
            <a:spLocks noGrp="1"/>
          </p:cNvSpPr>
          <p:nvPr>
            <p:ph type="title"/>
          </p:nvPr>
        </p:nvSpPr>
        <p:spPr>
          <a:xfrm>
            <a:off x="323528" y="116632"/>
            <a:ext cx="7704856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Impulse Response Model:</a:t>
            </a:r>
            <a:endParaRPr/>
          </a:p>
        </p:txBody>
      </p:sp>
      <p:sp>
        <p:nvSpPr>
          <p:cNvPr id="322" name="Google Shape;322;p40"/>
          <p:cNvSpPr txBox="1">
            <a:spLocks noGrp="1"/>
          </p:cNvSpPr>
          <p:nvPr>
            <p:ph type="sldNum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23" name="Google Shape;323;p40" descr="Image result for chapter 5 two ray ground reflection model ppt"/>
          <p:cNvSpPr/>
          <p:nvPr/>
        </p:nvSpPr>
        <p:spPr>
          <a:xfrm>
            <a:off x="155575" y="-1608138"/>
            <a:ext cx="4476750" cy="3362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24" name="Google Shape;32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575" y="764704"/>
            <a:ext cx="8429625" cy="51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3608" y="5870104"/>
            <a:ext cx="5568552" cy="987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2269</Words>
  <Application>Microsoft Office PowerPoint</Application>
  <PresentationFormat>On-screen Show (4:3)</PresentationFormat>
  <Paragraphs>352</Paragraphs>
  <Slides>34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Times New Roman</vt:lpstr>
      <vt:lpstr>Noto Sans Symbols</vt:lpstr>
      <vt:lpstr>Tahoma</vt:lpstr>
      <vt:lpstr>Symbol</vt:lpstr>
      <vt:lpstr>Trebuchet MS</vt:lpstr>
      <vt:lpstr>Facet</vt:lpstr>
      <vt:lpstr>Default Design</vt:lpstr>
      <vt:lpstr>1_Default Design</vt:lpstr>
      <vt:lpstr>MathType 5.0 Equation</vt:lpstr>
      <vt:lpstr>Small Scale Fading </vt:lpstr>
      <vt:lpstr>Small Scale Fading/ Fading</vt:lpstr>
      <vt:lpstr>Factors Influencing Small-Scale Fading</vt:lpstr>
      <vt:lpstr>Factors Influencing Small-Scale Fading</vt:lpstr>
      <vt:lpstr>Doppler Effect/Shift</vt:lpstr>
      <vt:lpstr>Doppler Shift – Receiver is moving</vt:lpstr>
      <vt:lpstr>Example – 4.3:</vt:lpstr>
      <vt:lpstr>Impulse response of Multipath channel</vt:lpstr>
      <vt:lpstr>Impulse Response Model:</vt:lpstr>
      <vt:lpstr>PowerPoint Presentation</vt:lpstr>
      <vt:lpstr>PowerPoint Presentation</vt:lpstr>
      <vt:lpstr>PowerPoint Presentation</vt:lpstr>
      <vt:lpstr>Power Delay Profile</vt:lpstr>
      <vt:lpstr>Time Dispersion Parameters</vt:lpstr>
      <vt:lpstr>Time Dispersion Parameters</vt:lpstr>
      <vt:lpstr>Time Dispersion Parameters: Max Excess Delay(X dB)</vt:lpstr>
      <vt:lpstr>PowerPoint Presentation</vt:lpstr>
      <vt:lpstr>PowerPoint Presentation</vt:lpstr>
      <vt:lpstr>Coherence Bandwidth (Bc)</vt:lpstr>
      <vt:lpstr>Coherence Time (Tc)</vt:lpstr>
      <vt:lpstr>Example</vt:lpstr>
      <vt:lpstr>Doppler Spread (BD)</vt:lpstr>
      <vt:lpstr>Types of small-scale fading</vt:lpstr>
      <vt:lpstr>Flat Fading</vt:lpstr>
      <vt:lpstr>Frequency Selective Fading</vt:lpstr>
      <vt:lpstr>Example (1) </vt:lpstr>
      <vt:lpstr>Example (2) </vt:lpstr>
      <vt:lpstr>Example </vt:lpstr>
      <vt:lpstr>Example </vt:lpstr>
      <vt:lpstr>Fast Fading</vt:lpstr>
      <vt:lpstr>Slow Fading</vt:lpstr>
      <vt:lpstr>Summary of Channel Classification</vt:lpstr>
      <vt:lpstr>Example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Scale Fading </dc:title>
  <cp:lastModifiedBy>CSE</cp:lastModifiedBy>
  <cp:revision>3</cp:revision>
  <dcterms:modified xsi:type="dcterms:W3CDTF">2023-02-07T07:46:34Z</dcterms:modified>
</cp:coreProperties>
</file>