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7" r:id="rId2"/>
    <p:sldId id="258" r:id="rId3"/>
    <p:sldId id="259" r:id="rId4"/>
    <p:sldId id="260" r:id="rId5"/>
    <p:sldId id="289" r:id="rId6"/>
    <p:sldId id="262" r:id="rId7"/>
    <p:sldId id="288" r:id="rId8"/>
    <p:sldId id="290" r:id="rId9"/>
    <p:sldId id="271" r:id="rId10"/>
    <p:sldId id="272" r:id="rId11"/>
    <p:sldId id="273" r:id="rId12"/>
    <p:sldId id="291" r:id="rId13"/>
    <p:sldId id="293" r:id="rId14"/>
    <p:sldId id="294" r:id="rId15"/>
    <p:sldId id="295" r:id="rId16"/>
    <p:sldId id="296" r:id="rId17"/>
    <p:sldId id="297" r:id="rId18"/>
    <p:sldId id="302" r:id="rId19"/>
    <p:sldId id="298" r:id="rId20"/>
    <p:sldId id="299" r:id="rId21"/>
    <p:sldId id="30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1" autoAdjust="0"/>
    <p:restoredTop sz="85589" autoAdjust="0"/>
  </p:normalViewPr>
  <p:slideViewPr>
    <p:cSldViewPr snapToGrid="0">
      <p:cViewPr varScale="1">
        <p:scale>
          <a:sx n="60" d="100"/>
          <a:sy n="60" d="100"/>
        </p:scale>
        <p:origin x="-78" y="-108"/>
      </p:cViewPr>
      <p:guideLst>
        <p:guide orient="horz" pos="2160"/>
        <p:guide pos="3840"/>
      </p:guideLst>
    </p:cSldViewPr>
  </p:slideViewPr>
  <p:outlineViewPr>
    <p:cViewPr>
      <p:scale>
        <a:sx n="33" d="100"/>
        <a:sy n="33" d="100"/>
      </p:scale>
      <p:origin x="48" y="1145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770C76-F299-4D3B-9014-6321493C2E9B}" type="datetimeFigureOut">
              <a:rPr lang="en-US" smtClean="0"/>
              <a:pPr/>
              <a:t>7/4/2019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D7DC10-713B-42EF-ACFE-18FEE48443E6}" type="slidenum">
              <a:rPr lang="en-US" smtClean="0"/>
              <a:pPr/>
              <a:t>‹#›</a:t>
            </a:fld>
            <a:endParaRPr lang="en-US"/>
          </a:p>
        </p:txBody>
      </p:sp>
    </p:spTree>
    <p:extLst>
      <p:ext uri="{BB962C8B-B14F-4D97-AF65-F5344CB8AC3E}">
        <p14:creationId xmlns:p14="http://schemas.microsoft.com/office/powerpoint/2010/main" val="38419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D7DC10-713B-42EF-ACFE-18FEE48443E6}" type="slidenum">
              <a:rPr lang="en-US" smtClean="0"/>
              <a:pPr/>
              <a:t>6</a:t>
            </a:fld>
            <a:endParaRPr lang="en-US"/>
          </a:p>
        </p:txBody>
      </p:sp>
    </p:spTree>
    <p:extLst>
      <p:ext uri="{BB962C8B-B14F-4D97-AF65-F5344CB8AC3E}">
        <p14:creationId xmlns:p14="http://schemas.microsoft.com/office/powerpoint/2010/main" val="861580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Throughput: For example, we may have a link with a bandwidth of 1 Mbps, but the</a:t>
            </a:r>
          </a:p>
          <a:p>
            <a:r>
              <a:rPr lang="en-US" dirty="0" smtClean="0"/>
              <a:t>devices connected to the end of the link may handle only 200 kbps. This means that we</a:t>
            </a:r>
          </a:p>
          <a:p>
            <a:r>
              <a:rPr lang="en-US" dirty="0" smtClean="0"/>
              <a:t>cannot send more than 200 kbps through this link.</a:t>
            </a:r>
            <a:endParaRPr lang="en-US" dirty="0"/>
          </a:p>
        </p:txBody>
      </p:sp>
      <p:sp>
        <p:nvSpPr>
          <p:cNvPr id="4" name="Slide Number Placeholder 3"/>
          <p:cNvSpPr>
            <a:spLocks noGrp="1"/>
          </p:cNvSpPr>
          <p:nvPr>
            <p:ph type="sldNum" sz="quarter" idx="10"/>
          </p:nvPr>
        </p:nvSpPr>
        <p:spPr/>
        <p:txBody>
          <a:bodyPr/>
          <a:lstStyle/>
          <a:p>
            <a:fld id="{0CD7DC10-713B-42EF-ACFE-18FEE48443E6}" type="slidenum">
              <a:rPr lang="en-US" smtClean="0"/>
              <a:pPr/>
              <a:t>12</a:t>
            </a:fld>
            <a:endParaRPr lang="en-US"/>
          </a:p>
        </p:txBody>
      </p:sp>
    </p:spTree>
    <p:extLst>
      <p:ext uri="{BB962C8B-B14F-4D97-AF65-F5344CB8AC3E}">
        <p14:creationId xmlns:p14="http://schemas.microsoft.com/office/powerpoint/2010/main" val="340973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BB43A0-F2D2-49BB-B592-4D4553DBF943}" type="datetime1">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28B303-53B5-41A0-824F-27628D95A6E7}" type="datetime1">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77D56E-4A0F-4111-86D9-63E4E1481343}" type="datetime1">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99F27E-FDD8-4832-979D-7908F4B89157}" type="datetime1">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8AD454-40F2-4409-B41C-229671AFE7A9}" type="datetime1">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891CE-E1EF-4C14-AB53-F85782235A82}" type="datetime1">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52C436-8CCF-48E2-945F-E55921688782}" type="datetime1">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3BEB1D-9F71-4616-9EDB-375E3ADEFC31}" type="datetime1">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0CEBAC-BC23-4037-8F91-1C3D3445050C}" type="datetime1">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AE8FD9-5278-4DAE-815D-1D6FD9270ECA}" type="datetime1">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0D970F-DBD5-4A51-B6F1-2FA8A13D4FB5}" type="datetime1">
              <a:rPr lang="en-US" smtClean="0"/>
              <a:pPr/>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4FF551-2E11-4B36-BDD0-A2F92D17CC77}" type="datetime1">
              <a:rPr lang="en-US" smtClean="0"/>
              <a:pPr/>
              <a:t>7/4/2019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E52740-AF09-46CC-A852-E2CC3FB8CECE}" type="datetime1">
              <a:rPr lang="en-US" smtClean="0"/>
              <a:pPr/>
              <a:t>7/4/2019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84343C-2CFB-47D9-A997-9BA4143AF504}" type="datetime1">
              <a:rPr lang="en-US" smtClean="0"/>
              <a:pPr/>
              <a:t>7/4/2019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BF6472-DD47-48D3-A488-C5732561D597}" type="datetime1">
              <a:rPr lang="en-US" smtClean="0"/>
              <a:pPr/>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15DA3-4AD0-4645-871A-7DD7897DDF5F}" type="datetime1">
              <a:rPr lang="en-US" smtClean="0"/>
              <a:pPr/>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1A024B-988A-45D9-BC4D-DBAB4871FF0F}" type="datetime1">
              <a:rPr lang="en-US" smtClean="0"/>
              <a:pPr/>
              <a:t>7/4/2019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1815" y="1165662"/>
            <a:ext cx="7766936" cy="2890138"/>
          </a:xfrm>
        </p:spPr>
        <p:txBody>
          <a:bodyPr>
            <a:normAutofit/>
          </a:bodyPr>
          <a:lstStyle/>
          <a:p>
            <a:pPr algn="ctr"/>
            <a:r>
              <a:rPr lang="en-US" sz="3600" dirty="0" smtClean="0">
                <a:latin typeface="Times New Roman" pitchFamily="18" charset="0"/>
                <a:cs typeface="Times New Roman" pitchFamily="18" charset="0"/>
              </a:rPr>
              <a:t>Course No: CSE 4255</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Course Title: Telecommunication</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sz="2800" dirty="0" smtClean="0">
                <a:latin typeface="Times New Roman" pitchFamily="18" charset="0"/>
                <a:cs typeface="Times New Roman" pitchFamily="18" charset="0"/>
              </a:rPr>
              <a:t>Lecture 1: Introduction to Telecommunication</a:t>
            </a:r>
            <a:endParaRPr lang="en-US" sz="2800" dirty="0">
              <a:latin typeface="Times New Roman" pitchFamily="18" charset="0"/>
              <a:cs typeface="Times New Roman" pitchFamily="18" charset="0"/>
            </a:endParaRPr>
          </a:p>
        </p:txBody>
      </p:sp>
      <p:sp>
        <p:nvSpPr>
          <p:cNvPr id="3" name="Subtitle 2"/>
          <p:cNvSpPr>
            <a:spLocks noGrp="1"/>
          </p:cNvSpPr>
          <p:nvPr>
            <p:ph type="subTitle" idx="1"/>
          </p:nvPr>
        </p:nvSpPr>
        <p:spPr>
          <a:xfrm>
            <a:off x="1507067" y="4965222"/>
            <a:ext cx="7766936" cy="1096899"/>
          </a:xfrm>
        </p:spPr>
        <p:txBody>
          <a:bodyPr>
            <a:noAutofit/>
          </a:bodyPr>
          <a:lstStyle/>
          <a:p>
            <a:pPr>
              <a:spcBef>
                <a:spcPts val="0"/>
              </a:spcBef>
            </a:pPr>
            <a:r>
              <a:rPr lang="en-US" sz="2000" dirty="0" err="1" smtClean="0">
                <a:latin typeface="Times New Roman" pitchFamily="18" charset="0"/>
                <a:cs typeface="Times New Roman" pitchFamily="18" charset="0"/>
              </a:rPr>
              <a:t>Tanvir</a:t>
            </a:r>
            <a:r>
              <a:rPr lang="en-US" sz="2000" dirty="0" smtClean="0">
                <a:latin typeface="Times New Roman" pitchFamily="18" charset="0"/>
                <a:cs typeface="Times New Roman" pitchFamily="18" charset="0"/>
              </a:rPr>
              <a:t> Ahmed</a:t>
            </a:r>
          </a:p>
          <a:p>
            <a:pPr>
              <a:spcBef>
                <a:spcPts val="0"/>
              </a:spcBef>
            </a:pPr>
            <a:r>
              <a:rPr lang="en-US" sz="2000" dirty="0" smtClean="0">
                <a:latin typeface="Times New Roman" pitchFamily="18" charset="0"/>
                <a:cs typeface="Times New Roman" pitchFamily="18" charset="0"/>
              </a:rPr>
              <a:t>Assistant Professor</a:t>
            </a:r>
          </a:p>
          <a:p>
            <a:pPr>
              <a:spcBef>
                <a:spcPts val="0"/>
              </a:spcBef>
            </a:pPr>
            <a:r>
              <a:rPr lang="en-US" sz="2000" dirty="0" smtClean="0">
                <a:latin typeface="Times New Roman" pitchFamily="18" charset="0"/>
                <a:cs typeface="Times New Roman" pitchFamily="18" charset="0"/>
              </a:rPr>
              <a:t>Dept. of CSE, AUST</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27878CC-6E82-4E52-AC91-7708466A7CCC}"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FDD</a:t>
            </a:r>
            <a:endParaRPr lang="en-US" dirty="0"/>
          </a:p>
        </p:txBody>
      </p:sp>
      <p:sp>
        <p:nvSpPr>
          <p:cNvPr id="3" name="Content Placeholder 2"/>
          <p:cNvSpPr>
            <a:spLocks noGrp="1"/>
          </p:cNvSpPr>
          <p:nvPr>
            <p:ph idx="1"/>
          </p:nvPr>
        </p:nvSpPr>
        <p:spPr>
          <a:xfrm>
            <a:off x="677334" y="1242656"/>
            <a:ext cx="8596668" cy="4356253"/>
          </a:xfrm>
        </p:spPr>
        <p:txBody>
          <a:bodyPr>
            <a:normAutofit/>
          </a:bodyPr>
          <a:lstStyle/>
          <a:p>
            <a:pPr algn="just" fontAlgn="base"/>
            <a:r>
              <a:rPr lang="en-US" sz="2200" dirty="0" smtClean="0">
                <a:latin typeface="Times New Roman" pitchFamily="18" charset="0"/>
                <a:cs typeface="Times New Roman" pitchFamily="18" charset="0"/>
              </a:rPr>
              <a:t>Frequency-division duplexing (FDD) is a method for establishing a full-duplex communications link that uses two different radio frequencies for transmitter and receiver operation. </a:t>
            </a:r>
          </a:p>
          <a:p>
            <a:pPr algn="just" fontAlgn="base"/>
            <a:r>
              <a:rPr lang="en-US" sz="2200" dirty="0" smtClean="0">
                <a:latin typeface="Times New Roman" pitchFamily="18" charset="0"/>
                <a:cs typeface="Times New Roman" pitchFamily="18" charset="0"/>
              </a:rPr>
              <a:t>The transmit direction and receive direction frequencies are separated by a defined frequency offset (guard band). </a:t>
            </a:r>
          </a:p>
          <a:p>
            <a:pPr algn="just"/>
            <a:endParaRPr lang="en-US" dirty="0"/>
          </a:p>
        </p:txBody>
      </p:sp>
      <p:sp>
        <p:nvSpPr>
          <p:cNvPr id="4" name="Slide Number Placeholder 3"/>
          <p:cNvSpPr>
            <a:spLocks noGrp="1"/>
          </p:cNvSpPr>
          <p:nvPr>
            <p:ph type="sldNum" sz="quarter" idx="12"/>
          </p:nvPr>
        </p:nvSpPr>
        <p:spPr/>
        <p:txBody>
          <a:bodyPr/>
          <a:lstStyle/>
          <a:p>
            <a:fld id="{227878CC-6E82-4E52-AC91-7708466A7CCC}" type="slidenum">
              <a:rPr lang="en-US" smtClean="0"/>
              <a:pPr/>
              <a:t>10</a:t>
            </a:fld>
            <a:endParaRPr lang="en-US"/>
          </a:p>
        </p:txBody>
      </p:sp>
      <p:pic>
        <p:nvPicPr>
          <p:cNvPr id="5" name="Picture 4"/>
          <p:cNvPicPr>
            <a:picLocks noChangeAspect="1"/>
          </p:cNvPicPr>
          <p:nvPr/>
        </p:nvPicPr>
        <p:blipFill>
          <a:blip r:embed="rId2"/>
          <a:stretch>
            <a:fillRect/>
          </a:stretch>
        </p:blipFill>
        <p:spPr>
          <a:xfrm>
            <a:off x="2580968" y="3657600"/>
            <a:ext cx="5545393" cy="300867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4134"/>
            <a:ext cx="8596668" cy="1320800"/>
          </a:xfrm>
        </p:spPr>
        <p:txBody>
          <a:bodyPr/>
          <a:lstStyle/>
          <a:p>
            <a:r>
              <a:rPr lang="en-US" dirty="0" smtClean="0"/>
              <a:t>TDD</a:t>
            </a:r>
            <a:endParaRPr lang="en-US" dirty="0"/>
          </a:p>
        </p:txBody>
      </p:sp>
      <p:sp>
        <p:nvSpPr>
          <p:cNvPr id="3" name="Content Placeholder 2"/>
          <p:cNvSpPr>
            <a:spLocks noGrp="1"/>
          </p:cNvSpPr>
          <p:nvPr>
            <p:ph idx="1"/>
          </p:nvPr>
        </p:nvSpPr>
        <p:spPr>
          <a:xfrm>
            <a:off x="711200" y="1020095"/>
            <a:ext cx="8562802" cy="5105400"/>
          </a:xfrm>
        </p:spPr>
        <p:txBody>
          <a:bodyPr>
            <a:normAutofit/>
          </a:bodyPr>
          <a:lstStyle/>
          <a:p>
            <a:pPr algn="just" fontAlgn="base"/>
            <a:r>
              <a:rPr lang="en-US" sz="2000" dirty="0" smtClean="0">
                <a:latin typeface="Times New Roman" pitchFamily="18" charset="0"/>
                <a:cs typeface="Times New Roman" pitchFamily="18" charset="0"/>
              </a:rPr>
              <a:t>Time-division duplexing (TDD) is a method for emulating full-duplex communication over a half-duplex communication link. </a:t>
            </a:r>
          </a:p>
          <a:p>
            <a:pPr algn="just" fontAlgn="base"/>
            <a:r>
              <a:rPr lang="en-US" sz="2000" dirty="0">
                <a:latin typeface="Times New Roman" pitchFamily="18" charset="0"/>
                <a:cs typeface="Times New Roman" pitchFamily="18" charset="0"/>
              </a:rPr>
              <a:t>TDD divides a data stream into frames and assigns different time slots to forward and reverse transmissions, thereby allowing both types of transmissions to share the same transmission medium.</a:t>
            </a:r>
          </a:p>
          <a:p>
            <a:pPr algn="just" fontAlgn="base"/>
            <a:r>
              <a:rPr lang="en-US" sz="2000" dirty="0">
                <a:latin typeface="Times New Roman" pitchFamily="18" charset="0"/>
                <a:cs typeface="Times New Roman" pitchFamily="18" charset="0"/>
              </a:rPr>
              <a:t> TDD schemes require a guard time or guard interval between transmission and reception.</a:t>
            </a:r>
            <a:endParaRPr lang="en-US" dirty="0"/>
          </a:p>
        </p:txBody>
      </p:sp>
      <p:sp>
        <p:nvSpPr>
          <p:cNvPr id="4" name="Slide Number Placeholder 3"/>
          <p:cNvSpPr>
            <a:spLocks noGrp="1"/>
          </p:cNvSpPr>
          <p:nvPr>
            <p:ph type="sldNum" sz="quarter" idx="12"/>
          </p:nvPr>
        </p:nvSpPr>
        <p:spPr/>
        <p:txBody>
          <a:bodyPr/>
          <a:lstStyle/>
          <a:p>
            <a:fld id="{227878CC-6E82-4E52-AC91-7708466A7CCC}" type="slidenum">
              <a:rPr lang="en-US" smtClean="0"/>
              <a:pPr/>
              <a:t>11</a:t>
            </a:fld>
            <a:endParaRPr lang="en-US"/>
          </a:p>
        </p:txBody>
      </p:sp>
      <p:pic>
        <p:nvPicPr>
          <p:cNvPr id="5" name="Picture 4"/>
          <p:cNvPicPr>
            <a:picLocks noChangeAspect="1"/>
          </p:cNvPicPr>
          <p:nvPr/>
        </p:nvPicPr>
        <p:blipFill>
          <a:blip r:embed="rId2"/>
          <a:stretch>
            <a:fillRect/>
          </a:stretch>
        </p:blipFill>
        <p:spPr>
          <a:xfrm>
            <a:off x="1946788" y="4015051"/>
            <a:ext cx="6076336" cy="266597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77334" y="719962"/>
            <a:ext cx="8596668" cy="919655"/>
          </a:xfrm>
          <a:noFill/>
          <a:ln/>
        </p:spPr>
        <p:txBody>
          <a:bodyPr/>
          <a:lstStyle/>
          <a:p>
            <a:r>
              <a:rPr lang="en-US" sz="3200" dirty="0"/>
              <a:t>Related Terminologies</a:t>
            </a:r>
          </a:p>
        </p:txBody>
      </p:sp>
      <p:sp>
        <p:nvSpPr>
          <p:cNvPr id="22531" name="Rectangle 3"/>
          <p:cNvSpPr>
            <a:spLocks noGrp="1" noChangeArrowheads="1"/>
          </p:cNvSpPr>
          <p:nvPr>
            <p:ph idx="1"/>
          </p:nvPr>
        </p:nvSpPr>
        <p:spPr>
          <a:xfrm>
            <a:off x="677334" y="1608079"/>
            <a:ext cx="8596668" cy="4840018"/>
          </a:xfrm>
        </p:spPr>
        <p:txBody>
          <a:bodyPr>
            <a:normAutofit lnSpcReduction="10000"/>
          </a:bodyPr>
          <a:lstStyle/>
          <a:p>
            <a:pPr algn="just"/>
            <a:r>
              <a:rPr lang="en-US" sz="2400" b="1" dirty="0" smtClean="0">
                <a:latin typeface="Times New Roman" pitchFamily="18" charset="0"/>
                <a:cs typeface="Times New Roman" pitchFamily="18" charset="0"/>
              </a:rPr>
              <a:t>Bandwidth</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in hertz, refers to the range of frequencies in a </a:t>
            </a:r>
            <a:r>
              <a:rPr lang="en-US" sz="2400" dirty="0" smtClean="0">
                <a:latin typeface="Times New Roman" pitchFamily="18" charset="0"/>
                <a:cs typeface="Times New Roman" pitchFamily="18" charset="0"/>
              </a:rPr>
              <a:t>composite signal </a:t>
            </a:r>
            <a:r>
              <a:rPr lang="en-US" sz="2400" dirty="0">
                <a:latin typeface="Times New Roman" pitchFamily="18" charset="0"/>
                <a:cs typeface="Times New Roman" pitchFamily="18" charset="0"/>
              </a:rPr>
              <a:t>or the range of frequencies that a channel </a:t>
            </a:r>
            <a:r>
              <a:rPr lang="en-US" sz="2400" dirty="0" smtClean="0">
                <a:latin typeface="Times New Roman" pitchFamily="18" charset="0"/>
                <a:cs typeface="Times New Roman" pitchFamily="18" charset="0"/>
              </a:rPr>
              <a:t>can pass.</a:t>
            </a:r>
          </a:p>
          <a:p>
            <a:pPr algn="just"/>
            <a:r>
              <a:rPr lang="en-US" sz="2400" b="1" dirty="0" smtClean="0">
                <a:latin typeface="Times New Roman" pitchFamily="18" charset="0"/>
                <a:cs typeface="Times New Roman" pitchFamily="18" charset="0"/>
              </a:rPr>
              <a:t>Data Rate</a:t>
            </a:r>
            <a:r>
              <a:rPr lang="en-US" sz="2400" dirty="0">
                <a:latin typeface="Times New Roman" pitchFamily="18" charset="0"/>
                <a:cs typeface="Times New Roman" pitchFamily="18" charset="0"/>
              </a:rPr>
              <a:t> in bits per second, </a:t>
            </a:r>
            <a:r>
              <a:rPr lang="en-US" sz="2400" dirty="0" smtClean="0">
                <a:latin typeface="Times New Roman" pitchFamily="18" charset="0"/>
                <a:cs typeface="Times New Roman" pitchFamily="18" charset="0"/>
              </a:rPr>
              <a:t>refers </a:t>
            </a:r>
            <a:r>
              <a:rPr lang="en-US" sz="2400" dirty="0">
                <a:latin typeface="Times New Roman" pitchFamily="18" charset="0"/>
                <a:cs typeface="Times New Roman" pitchFamily="18" charset="0"/>
              </a:rPr>
              <a:t>to the number of bits per second that a channel, </a:t>
            </a:r>
            <a:r>
              <a:rPr lang="en-US" sz="2400" dirty="0" smtClean="0">
                <a:latin typeface="Times New Roman" pitchFamily="18" charset="0"/>
                <a:cs typeface="Times New Roman" pitchFamily="18" charset="0"/>
              </a:rPr>
              <a:t>a link</a:t>
            </a:r>
            <a:r>
              <a:rPr lang="en-US" sz="2400" dirty="0">
                <a:latin typeface="Times New Roman" pitchFamily="18" charset="0"/>
                <a:cs typeface="Times New Roman" pitchFamily="18" charset="0"/>
              </a:rPr>
              <a:t>, or even a network can transmit</a:t>
            </a:r>
            <a:r>
              <a:rPr lang="en-US" sz="2400" dirty="0" smtClean="0">
                <a:latin typeface="Times New Roman" pitchFamily="18" charset="0"/>
                <a:cs typeface="Times New Roman" pitchFamily="18" charset="0"/>
              </a:rPr>
              <a:t>.</a:t>
            </a:r>
          </a:p>
          <a:p>
            <a:pPr algn="just"/>
            <a:r>
              <a:rPr lang="en-US" sz="2400" b="1" dirty="0" smtClean="0">
                <a:latin typeface="Times New Roman" pitchFamily="18" charset="0"/>
                <a:cs typeface="Times New Roman" pitchFamily="18" charset="0"/>
              </a:rPr>
              <a:t>Throughput</a:t>
            </a:r>
            <a:r>
              <a:rPr lang="en-US" sz="2400" dirty="0" smtClean="0">
                <a:latin typeface="Times New Roman" pitchFamily="18" charset="0"/>
                <a:cs typeface="Times New Roman" pitchFamily="18" charset="0"/>
              </a:rPr>
              <a:t> is </a:t>
            </a:r>
            <a:r>
              <a:rPr lang="en-US" sz="2400" dirty="0">
                <a:latin typeface="Times New Roman" pitchFamily="18" charset="0"/>
                <a:cs typeface="Times New Roman" pitchFamily="18" charset="0"/>
              </a:rPr>
              <a:t>the actual amount of data that is successfully sent/received over the communication link.</a:t>
            </a:r>
          </a:p>
          <a:p>
            <a:pPr algn="just"/>
            <a:r>
              <a:rPr lang="en-US" sz="2400" b="1" dirty="0">
                <a:latin typeface="Times New Roman" pitchFamily="18" charset="0"/>
                <a:cs typeface="Times New Roman" pitchFamily="18" charset="0"/>
              </a:rPr>
              <a:t>Latency (Delay) </a:t>
            </a:r>
            <a:r>
              <a:rPr lang="en-US" sz="2400" dirty="0" smtClean="0">
                <a:latin typeface="Times New Roman" pitchFamily="18" charset="0"/>
                <a:cs typeface="Times New Roman" pitchFamily="18" charset="0"/>
              </a:rPr>
              <a:t>defines </a:t>
            </a:r>
            <a:r>
              <a:rPr lang="en-US" sz="2400" dirty="0">
                <a:latin typeface="Times New Roman" pitchFamily="18" charset="0"/>
                <a:cs typeface="Times New Roman" pitchFamily="18" charset="0"/>
              </a:rPr>
              <a:t>how long it takes for an entire message to </a:t>
            </a:r>
            <a:r>
              <a:rPr lang="en-US" sz="2400" dirty="0" smtClean="0">
                <a:latin typeface="Times New Roman" pitchFamily="18" charset="0"/>
                <a:cs typeface="Times New Roman" pitchFamily="18" charset="0"/>
              </a:rPr>
              <a:t>completely arrive </a:t>
            </a:r>
            <a:r>
              <a:rPr lang="en-US" sz="2400" dirty="0">
                <a:latin typeface="Times New Roman" pitchFamily="18" charset="0"/>
                <a:cs typeface="Times New Roman" pitchFamily="18" charset="0"/>
              </a:rPr>
              <a:t>at the destination from the time the first bit is sent out from the source</a:t>
            </a:r>
            <a:r>
              <a:rPr lang="en-US" sz="2400" dirty="0" smtClean="0">
                <a:latin typeface="Times New Roman" pitchFamily="18" charset="0"/>
                <a:cs typeface="Times New Roman" pitchFamily="18" charset="0"/>
              </a:rPr>
              <a:t>.</a:t>
            </a:r>
          </a:p>
          <a:p>
            <a:pPr algn="just"/>
            <a:r>
              <a:rPr lang="en-US" sz="2400" b="1" dirty="0">
                <a:latin typeface="Times New Roman" pitchFamily="18" charset="0"/>
                <a:cs typeface="Times New Roman" pitchFamily="18" charset="0"/>
              </a:rPr>
              <a:t>Latency </a:t>
            </a:r>
            <a:r>
              <a:rPr lang="en-US" sz="2400" b="1" dirty="0" smtClean="0">
                <a:latin typeface="Times New Roman" pitchFamily="18" charset="0"/>
                <a:cs typeface="Times New Roman" pitchFamily="18" charset="0"/>
              </a:rPr>
              <a:t>= propagation </a:t>
            </a:r>
            <a:r>
              <a:rPr lang="en-US" sz="2400" b="1" dirty="0">
                <a:latin typeface="Times New Roman" pitchFamily="18" charset="0"/>
                <a:cs typeface="Times New Roman" pitchFamily="18" charset="0"/>
              </a:rPr>
              <a:t>time </a:t>
            </a:r>
            <a:r>
              <a:rPr lang="en-US" sz="2400" b="1" dirty="0" smtClean="0">
                <a:latin typeface="Times New Roman" pitchFamily="18" charset="0"/>
                <a:cs typeface="Times New Roman" pitchFamily="18" charset="0"/>
              </a:rPr>
              <a:t>+ transmission </a:t>
            </a:r>
            <a:r>
              <a:rPr lang="en-US" sz="2400" b="1" dirty="0">
                <a:latin typeface="Times New Roman" pitchFamily="18" charset="0"/>
                <a:cs typeface="Times New Roman" pitchFamily="18" charset="0"/>
              </a:rPr>
              <a:t>time </a:t>
            </a:r>
            <a:r>
              <a:rPr lang="en-US" sz="2400" b="1" dirty="0" smtClean="0">
                <a:latin typeface="Times New Roman" pitchFamily="18" charset="0"/>
                <a:cs typeface="Times New Roman" pitchFamily="18" charset="0"/>
              </a:rPr>
              <a:t>+ queuing </a:t>
            </a:r>
            <a:r>
              <a:rPr lang="en-US" sz="2400" b="1" dirty="0">
                <a:latin typeface="Times New Roman" pitchFamily="18" charset="0"/>
                <a:cs typeface="Times New Roman" pitchFamily="18" charset="0"/>
              </a:rPr>
              <a:t>time + processing </a:t>
            </a:r>
            <a:r>
              <a:rPr lang="en-US" sz="2400" b="1" dirty="0" smtClean="0">
                <a:latin typeface="Times New Roman" pitchFamily="18" charset="0"/>
                <a:cs typeface="Times New Roman" pitchFamily="18" charset="0"/>
              </a:rPr>
              <a:t>delay.</a:t>
            </a:r>
            <a:endParaRPr lang="en-US" sz="24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27878CC-6E82-4E52-AC91-7708466A7CCC}" type="slidenum">
              <a:rPr lang="en-US" smtClean="0">
                <a:solidFill>
                  <a:srgbClr val="90C226"/>
                </a:solidFill>
              </a:rPr>
              <a:pPr/>
              <a:t>12</a:t>
            </a:fld>
            <a:endParaRPr lang="en-US">
              <a:solidFill>
                <a:srgbClr val="90C226"/>
              </a:solidFill>
            </a:endParaRPr>
          </a:p>
        </p:txBody>
      </p:sp>
    </p:spTree>
    <p:extLst>
      <p:ext uri="{BB962C8B-B14F-4D97-AF65-F5344CB8AC3E}">
        <p14:creationId xmlns:p14="http://schemas.microsoft.com/office/powerpoint/2010/main" val="1896413215"/>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795512" y="73556"/>
            <a:ext cx="6447501" cy="890574"/>
          </a:xfrm>
        </p:spPr>
        <p:txBody>
          <a:bodyPr/>
          <a:lstStyle/>
          <a:p>
            <a:pPr eaLnBrk="1" hangingPunct="1"/>
            <a:r>
              <a:rPr kumimoji="1" lang="en-US" altLang="zh-TW" dirty="0" smtClean="0">
                <a:ea typeface="新細明體" pitchFamily="18" charset="-120"/>
              </a:rPr>
              <a:t>Data Rate and Bandwidth</a:t>
            </a:r>
            <a:endParaRPr lang="en-US" dirty="0" smtClean="0"/>
          </a:p>
        </p:txBody>
      </p:sp>
      <p:sp>
        <p:nvSpPr>
          <p:cNvPr id="5" name="Slide Number Placeholder 4"/>
          <p:cNvSpPr>
            <a:spLocks noGrp="1"/>
          </p:cNvSpPr>
          <p:nvPr>
            <p:ph type="sldNum" sz="quarter" idx="12"/>
          </p:nvPr>
        </p:nvSpPr>
        <p:spPr/>
        <p:txBody>
          <a:bodyPr/>
          <a:lstStyle/>
          <a:p>
            <a:pPr>
              <a:defRPr/>
            </a:pPr>
            <a:fld id="{B5C84A5A-7ED6-4514-8145-3C1E1773D36B}" type="slidenum">
              <a:rPr lang="zh-TW" altLang="en-US" smtClean="0"/>
              <a:pPr>
                <a:defRPr/>
              </a:pPr>
              <a:t>13</a:t>
            </a:fld>
            <a:endParaRPr lang="en-US" altLang="zh-TW"/>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083" y="709448"/>
            <a:ext cx="5328745" cy="614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a:spLocks noGrp="1"/>
          </p:cNvSpPr>
          <p:nvPr>
            <p:ph idx="1"/>
          </p:nvPr>
        </p:nvSpPr>
        <p:spPr>
          <a:xfrm>
            <a:off x="637479" y="1227082"/>
            <a:ext cx="5069653" cy="5005388"/>
          </a:xfrm>
        </p:spPr>
        <p:txBody>
          <a:bodyPr/>
          <a:lstStyle/>
          <a:p>
            <a:pPr algn="just" eaLnBrk="1" hangingPunct="1"/>
            <a:r>
              <a:rPr lang="en-US" sz="2000" dirty="0">
                <a:latin typeface="Times New Roman" pitchFamily="18" charset="0"/>
                <a:cs typeface="Times New Roman" pitchFamily="18" charset="0"/>
              </a:rPr>
              <a:t>Suppose:</a:t>
            </a:r>
          </a:p>
          <a:p>
            <a:pPr lvl="1" algn="just" eaLnBrk="1" hangingPunct="1"/>
            <a:r>
              <a:rPr lang="en-US" sz="2000" dirty="0">
                <a:latin typeface="Times New Roman" pitchFamily="18" charset="0"/>
                <a:cs typeface="Times New Roman" pitchFamily="18" charset="0"/>
              </a:rPr>
              <a:t>Positive pulse </a:t>
            </a:r>
            <a:r>
              <a:rPr lang="en-US" sz="2000" dirty="0">
                <a:latin typeface="Times New Roman" pitchFamily="18" charset="0"/>
                <a:cs typeface="Times New Roman" pitchFamily="18" charset="0"/>
                <a:sym typeface="Wingdings" pitchFamily="2" charset="2"/>
              </a:rPr>
              <a:t> binary 0</a:t>
            </a:r>
          </a:p>
          <a:p>
            <a:pPr lvl="1" algn="just" eaLnBrk="1" hangingPunct="1"/>
            <a:r>
              <a:rPr lang="en-US" sz="2000" dirty="0">
                <a:latin typeface="Times New Roman" pitchFamily="18" charset="0"/>
                <a:cs typeface="Times New Roman" pitchFamily="18" charset="0"/>
                <a:sym typeface="Wingdings" pitchFamily="2" charset="2"/>
              </a:rPr>
              <a:t>Negative pulse  binary 1</a:t>
            </a:r>
          </a:p>
          <a:p>
            <a:pPr algn="just" eaLnBrk="1" hangingPunct="1"/>
            <a:r>
              <a:rPr lang="en-US" sz="2000" dirty="0">
                <a:latin typeface="Times New Roman" pitchFamily="18" charset="0"/>
                <a:cs typeface="Times New Roman" pitchFamily="18" charset="0"/>
                <a:sym typeface="Wingdings" pitchFamily="2" charset="2"/>
              </a:rPr>
              <a:t>Duration of each pulse is </a:t>
            </a:r>
            <a:r>
              <a:rPr lang="en-US" sz="2000" dirty="0" smtClean="0">
                <a:latin typeface="Times New Roman" pitchFamily="18" charset="0"/>
                <a:cs typeface="Times New Roman" pitchFamily="18" charset="0"/>
                <a:sym typeface="Wingdings" pitchFamily="2" charset="2"/>
              </a:rPr>
              <a:t>1/2f </a:t>
            </a:r>
            <a:endParaRPr lang="en-US" sz="2000" dirty="0">
              <a:latin typeface="Times New Roman" pitchFamily="18" charset="0"/>
              <a:cs typeface="Times New Roman" pitchFamily="18" charset="0"/>
              <a:sym typeface="Wingdings" pitchFamily="2" charset="2"/>
            </a:endParaRPr>
          </a:p>
          <a:p>
            <a:pPr algn="just" eaLnBrk="1" hangingPunct="1"/>
            <a:r>
              <a:rPr lang="en-US" sz="2000" dirty="0">
                <a:latin typeface="Times New Roman" pitchFamily="18" charset="0"/>
                <a:cs typeface="Times New Roman" pitchFamily="18" charset="0"/>
                <a:sym typeface="Wingdings" pitchFamily="2" charset="2"/>
              </a:rPr>
              <a:t>Data rate is  2f bps</a:t>
            </a:r>
          </a:p>
          <a:p>
            <a:pPr algn="just" eaLnBrk="1" hangingPunct="1"/>
            <a:r>
              <a:rPr lang="en-US" sz="2000" dirty="0">
                <a:latin typeface="Times New Roman" pitchFamily="18" charset="0"/>
                <a:cs typeface="Times New Roman" pitchFamily="18" charset="0"/>
                <a:sym typeface="Wingdings" pitchFamily="2" charset="2"/>
              </a:rPr>
              <a:t>If more frequencies are added to the signal then the wave form approaches to the square wave</a:t>
            </a:r>
          </a:p>
          <a:p>
            <a:pPr algn="just" eaLnBrk="1" hangingPunct="1"/>
            <a:r>
              <a:rPr lang="en-US" sz="2000" dirty="0">
                <a:latin typeface="Times New Roman" pitchFamily="18" charset="0"/>
                <a:cs typeface="Times New Roman" pitchFamily="18" charset="0"/>
                <a:sym typeface="Wingdings" pitchFamily="2" charset="2"/>
              </a:rPr>
              <a:t>The frequency components of the square wave with amplitude A and –A can be expressed as follows :</a:t>
            </a:r>
          </a:p>
          <a:p>
            <a:pPr eaLnBrk="1" hangingPunct="1">
              <a:buFont typeface="Wingdings 2" pitchFamily="18" charset="2"/>
              <a:buNone/>
            </a:pPr>
            <a:endParaRPr lang="en-US" dirty="0" smtClean="0">
              <a:sym typeface="Wingdings" pitchFamily="2" charset="2"/>
            </a:endParaRPr>
          </a:p>
        </p:txBody>
      </p:sp>
      <p:pic>
        <p:nvPicPr>
          <p:cNvPr id="9" name="Picture 4"/>
          <p:cNvPicPr>
            <a:picLocks noChangeAspect="1" noChangeArrowheads="1"/>
          </p:cNvPicPr>
          <p:nvPr/>
        </p:nvPicPr>
        <p:blipFill>
          <a:blip r:embed="rId3"/>
          <a:srcRect/>
          <a:stretch>
            <a:fillRect/>
          </a:stretch>
        </p:blipFill>
        <p:spPr bwMode="auto">
          <a:xfrm>
            <a:off x="1592317" y="5610088"/>
            <a:ext cx="4004442" cy="792162"/>
          </a:xfrm>
          <a:prstGeom prst="rect">
            <a:avLst/>
          </a:prstGeom>
          <a:noFill/>
          <a:ln w="9525">
            <a:noFill/>
            <a:miter lim="800000"/>
            <a:headEnd/>
            <a:tailEnd/>
          </a:ln>
        </p:spPr>
      </p:pic>
    </p:spTree>
    <p:extLst>
      <p:ext uri="{BB962C8B-B14F-4D97-AF65-F5344CB8AC3E}">
        <p14:creationId xmlns:p14="http://schemas.microsoft.com/office/powerpoint/2010/main" val="3703887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81200" y="246064"/>
            <a:ext cx="8229600" cy="879475"/>
          </a:xfrm>
        </p:spPr>
        <p:txBody>
          <a:bodyPr/>
          <a:lstStyle/>
          <a:p>
            <a:r>
              <a:rPr kumimoji="1" lang="en-US" altLang="zh-TW" dirty="0" smtClean="0">
                <a:ea typeface="新細明體" pitchFamily="18" charset="-120"/>
              </a:rPr>
              <a:t>Data Rate Calculation</a:t>
            </a:r>
            <a:endParaRPr lang="en-US" altLang="zh-TW" dirty="0" smtClean="0">
              <a:solidFill>
                <a:schemeClr val="tx1"/>
              </a:solidFill>
              <a:ea typeface="新細明體" pitchFamily="18" charset="-120"/>
            </a:endParaRPr>
          </a:p>
        </p:txBody>
      </p:sp>
      <p:sp>
        <p:nvSpPr>
          <p:cNvPr id="29699" name="Rectangle 3"/>
          <p:cNvSpPr>
            <a:spLocks noGrp="1" noChangeArrowheads="1"/>
          </p:cNvSpPr>
          <p:nvPr>
            <p:ph idx="1"/>
          </p:nvPr>
        </p:nvSpPr>
        <p:spPr>
          <a:xfrm>
            <a:off x="1981201" y="1125538"/>
            <a:ext cx="8435975" cy="5543550"/>
          </a:xfrm>
        </p:spPr>
        <p:txBody>
          <a:bodyPr>
            <a:normAutofit/>
          </a:bodyPr>
          <a:lstStyle/>
          <a:p>
            <a:pPr eaLnBrk="1" hangingPunct="1"/>
            <a:r>
              <a:rPr lang="en-US" altLang="zh-TW" dirty="0" smtClean="0">
                <a:latin typeface="Times New Roman" pitchFamily="18" charset="0"/>
                <a:cs typeface="Times New Roman" pitchFamily="18" charset="0"/>
              </a:rPr>
              <a:t>Case 1: Figure a</a:t>
            </a:r>
          </a:p>
          <a:p>
            <a:pPr lvl="1" eaLnBrk="1" hangingPunct="1"/>
            <a:r>
              <a:rPr lang="en-US" altLang="zh-TW" sz="1800" dirty="0">
                <a:latin typeface="Times New Roman" pitchFamily="18" charset="0"/>
                <a:cs typeface="Times New Roman" pitchFamily="18" charset="0"/>
              </a:rPr>
              <a:t>Let f = 10</a:t>
            </a:r>
            <a:r>
              <a:rPr lang="en-US" altLang="zh-TW" sz="1800" baseline="30000" dirty="0">
                <a:latin typeface="Times New Roman" pitchFamily="18" charset="0"/>
                <a:cs typeface="Times New Roman" pitchFamily="18" charset="0"/>
              </a:rPr>
              <a:t>6</a:t>
            </a:r>
            <a:r>
              <a:rPr lang="en-US" altLang="zh-TW" sz="1800" dirty="0">
                <a:latin typeface="Times New Roman" pitchFamily="18" charset="0"/>
                <a:cs typeface="Times New Roman" pitchFamily="18" charset="0"/>
              </a:rPr>
              <a:t> cycles/sec = 1 MHz</a:t>
            </a:r>
          </a:p>
          <a:p>
            <a:pPr lvl="1" eaLnBrk="1" hangingPunct="1"/>
            <a:r>
              <a:rPr lang="en-US" altLang="zh-TW" sz="1800" dirty="0">
                <a:latin typeface="Times New Roman" pitchFamily="18" charset="0"/>
                <a:cs typeface="Times New Roman" pitchFamily="18" charset="0"/>
              </a:rPr>
              <a:t>Frequency components = 1f, 3f, 5f</a:t>
            </a:r>
          </a:p>
          <a:p>
            <a:pPr lvl="1" eaLnBrk="1" hangingPunct="1"/>
            <a:r>
              <a:rPr lang="en-US" altLang="zh-TW" sz="1800" dirty="0">
                <a:latin typeface="Times New Roman" pitchFamily="18" charset="0"/>
                <a:cs typeface="Times New Roman" pitchFamily="18" charset="0"/>
              </a:rPr>
              <a:t>Bandwidth = 5f – f = 4</a:t>
            </a:r>
            <a:r>
              <a:rPr lang="en-US" altLang="zh-TW" sz="1800" dirty="0">
                <a:latin typeface="Times New Roman" pitchFamily="18" charset="0"/>
                <a:cs typeface="Times New Roman" pitchFamily="18" charset="0"/>
                <a:sym typeface="Wingdings" pitchFamily="2" charset="2"/>
              </a:rPr>
              <a:t>f = 4 MHz</a:t>
            </a:r>
          </a:p>
          <a:p>
            <a:pPr lvl="1" eaLnBrk="1" hangingPunct="1"/>
            <a:r>
              <a:rPr lang="en-US" altLang="zh-TW" sz="1800" dirty="0">
                <a:latin typeface="Times New Roman" pitchFamily="18" charset="0"/>
                <a:cs typeface="Times New Roman" pitchFamily="18" charset="0"/>
              </a:rPr>
              <a:t>T = 1/ 10</a:t>
            </a:r>
            <a:r>
              <a:rPr lang="en-US" altLang="zh-TW" sz="1800" baseline="30000" dirty="0">
                <a:latin typeface="Times New Roman" pitchFamily="18" charset="0"/>
                <a:cs typeface="Times New Roman" pitchFamily="18" charset="0"/>
              </a:rPr>
              <a:t>6 = </a:t>
            </a:r>
            <a:r>
              <a:rPr lang="en-US" altLang="zh-TW" sz="1800" dirty="0">
                <a:latin typeface="Times New Roman" pitchFamily="18" charset="0"/>
                <a:cs typeface="Times New Roman" pitchFamily="18" charset="0"/>
              </a:rPr>
              <a:t>10</a:t>
            </a:r>
            <a:r>
              <a:rPr lang="en-US" altLang="zh-TW" sz="1800" baseline="30000" dirty="0">
                <a:latin typeface="Times New Roman" pitchFamily="18" charset="0"/>
                <a:cs typeface="Times New Roman" pitchFamily="18" charset="0"/>
              </a:rPr>
              <a:t>-6  </a:t>
            </a:r>
            <a:r>
              <a:rPr lang="en-US" altLang="zh-TW" sz="1800" dirty="0">
                <a:latin typeface="Times New Roman" pitchFamily="18" charset="0"/>
                <a:cs typeface="Times New Roman" pitchFamily="18" charset="0"/>
              </a:rPr>
              <a:t>= 1</a:t>
            </a:r>
            <a:r>
              <a:rPr lang="el-GR" altLang="zh-TW" sz="1800" dirty="0">
                <a:latin typeface="Times New Roman" pitchFamily="18" charset="0"/>
                <a:cs typeface="Times New Roman" pitchFamily="18" charset="0"/>
              </a:rPr>
              <a:t>μ</a:t>
            </a:r>
            <a:r>
              <a:rPr lang="en-US" altLang="zh-TW" sz="1800" dirty="0">
                <a:latin typeface="Times New Roman" pitchFamily="18" charset="0"/>
                <a:cs typeface="Times New Roman" pitchFamily="18" charset="0"/>
              </a:rPr>
              <a:t>s </a:t>
            </a:r>
          </a:p>
          <a:p>
            <a:pPr lvl="1"/>
            <a:r>
              <a:rPr lang="en-US" altLang="zh-TW" sz="1800" dirty="0">
                <a:latin typeface="Times New Roman" pitchFamily="18" charset="0"/>
                <a:cs typeface="Times New Roman" pitchFamily="18" charset="0"/>
              </a:rPr>
              <a:t>If we treat this wave form as bit string of 1s and 0s, 1 bit occurs at every 0.5 </a:t>
            </a:r>
            <a:r>
              <a:rPr lang="el-GR" altLang="zh-TW" sz="1800" dirty="0">
                <a:latin typeface="Times New Roman" pitchFamily="18" charset="0"/>
                <a:cs typeface="Times New Roman" pitchFamily="18" charset="0"/>
              </a:rPr>
              <a:t>μ</a:t>
            </a:r>
            <a:r>
              <a:rPr lang="en-US" altLang="zh-TW" sz="1800" dirty="0" smtClean="0">
                <a:latin typeface="Times New Roman" pitchFamily="18" charset="0"/>
                <a:cs typeface="Times New Roman" pitchFamily="18" charset="0"/>
              </a:rPr>
              <a:t>s, </a:t>
            </a:r>
            <a:r>
              <a:rPr lang="en-US" altLang="zh-TW" sz="1800" dirty="0" err="1" smtClean="0">
                <a:latin typeface="Times New Roman" pitchFamily="18" charset="0"/>
                <a:cs typeface="Times New Roman" pitchFamily="18" charset="0"/>
              </a:rPr>
              <a:t>i.e</a:t>
            </a:r>
            <a:r>
              <a:rPr lang="en-US" altLang="zh-TW" sz="1800" dirty="0" smtClean="0">
                <a:latin typeface="Times New Roman" pitchFamily="18" charset="0"/>
                <a:cs typeface="Times New Roman" pitchFamily="18" charset="0"/>
              </a:rPr>
              <a:t> </a:t>
            </a:r>
            <a:r>
              <a:rPr lang="en-US" altLang="zh-TW" sz="1800" dirty="0">
                <a:latin typeface="Times New Roman" pitchFamily="18" charset="0"/>
                <a:cs typeface="Times New Roman" pitchFamily="18" charset="0"/>
              </a:rPr>
              <a:t>duration of each pulse is </a:t>
            </a:r>
            <a:r>
              <a:rPr lang="en-US" altLang="zh-TW" sz="1800" dirty="0" smtClean="0">
                <a:latin typeface="Times New Roman" pitchFamily="18" charset="0"/>
                <a:cs typeface="Times New Roman" pitchFamily="18" charset="0"/>
              </a:rPr>
              <a:t>1/2* </a:t>
            </a:r>
            <a:r>
              <a:rPr lang="en-US" altLang="zh-TW" sz="1800" dirty="0">
                <a:latin typeface="Times New Roman" pitchFamily="18" charset="0"/>
                <a:cs typeface="Times New Roman" pitchFamily="18" charset="0"/>
              </a:rPr>
              <a:t>10</a:t>
            </a:r>
            <a:r>
              <a:rPr lang="en-US" altLang="zh-TW" sz="1800" baseline="30000" dirty="0">
                <a:latin typeface="Times New Roman" pitchFamily="18" charset="0"/>
                <a:cs typeface="Times New Roman" pitchFamily="18" charset="0"/>
              </a:rPr>
              <a:t>6</a:t>
            </a:r>
          </a:p>
          <a:p>
            <a:pPr lvl="1" eaLnBrk="1" hangingPunct="1"/>
            <a:r>
              <a:rPr lang="en-US" altLang="zh-TW" sz="1800" dirty="0">
                <a:latin typeface="Times New Roman" pitchFamily="18" charset="0"/>
                <a:cs typeface="Times New Roman" pitchFamily="18" charset="0"/>
                <a:sym typeface="Wingdings" pitchFamily="2" charset="2"/>
              </a:rPr>
              <a:t>Data rate = 2 * </a:t>
            </a:r>
            <a:r>
              <a:rPr lang="en-US" altLang="zh-TW" sz="1800" dirty="0">
                <a:latin typeface="Times New Roman" pitchFamily="18" charset="0"/>
                <a:cs typeface="Times New Roman" pitchFamily="18" charset="0"/>
              </a:rPr>
              <a:t>10</a:t>
            </a:r>
            <a:r>
              <a:rPr lang="en-US" altLang="zh-TW" sz="1800" baseline="30000" dirty="0">
                <a:latin typeface="Times New Roman" pitchFamily="18" charset="0"/>
                <a:cs typeface="Times New Roman" pitchFamily="18" charset="0"/>
              </a:rPr>
              <a:t>6  </a:t>
            </a:r>
            <a:r>
              <a:rPr lang="en-US" altLang="zh-TW" sz="1800" dirty="0">
                <a:latin typeface="Times New Roman" pitchFamily="18" charset="0"/>
                <a:cs typeface="Times New Roman" pitchFamily="18" charset="0"/>
              </a:rPr>
              <a:t>= 2</a:t>
            </a:r>
            <a:r>
              <a:rPr lang="en-US" altLang="zh-TW" sz="1800" dirty="0">
                <a:latin typeface="Times New Roman" pitchFamily="18" charset="0"/>
                <a:cs typeface="Times New Roman" pitchFamily="18" charset="0"/>
                <a:sym typeface="Wingdings" pitchFamily="2" charset="2"/>
              </a:rPr>
              <a:t>Mbps</a:t>
            </a:r>
          </a:p>
          <a:p>
            <a:pPr lvl="1" eaLnBrk="1" hangingPunct="1"/>
            <a:r>
              <a:rPr lang="en-US" altLang="zh-TW" sz="1800" dirty="0">
                <a:latin typeface="Times New Roman" pitchFamily="18" charset="0"/>
                <a:cs typeface="Times New Roman" pitchFamily="18" charset="0"/>
                <a:sym typeface="Wingdings" pitchFamily="2" charset="2"/>
              </a:rPr>
              <a:t>Thus for 4 MHz BW data rate is 2 Mbps</a:t>
            </a:r>
          </a:p>
        </p:txBody>
      </p:sp>
      <p:sp>
        <p:nvSpPr>
          <p:cNvPr id="4" name="Slide Number Placeholder 3"/>
          <p:cNvSpPr>
            <a:spLocks noGrp="1"/>
          </p:cNvSpPr>
          <p:nvPr>
            <p:ph type="sldNum" sz="quarter" idx="12"/>
          </p:nvPr>
        </p:nvSpPr>
        <p:spPr/>
        <p:txBody>
          <a:bodyPr/>
          <a:lstStyle/>
          <a:p>
            <a:pPr>
              <a:defRPr/>
            </a:pPr>
            <a:fld id="{4D8C00B0-48FC-4604-BE53-C8F2CB1A9F61}" type="slidenum">
              <a:rPr lang="zh-TW" altLang="en-US" smtClean="0"/>
              <a:pPr>
                <a:defRPr/>
              </a:pPr>
              <a:t>14</a:t>
            </a:fld>
            <a:endParaRPr lang="en-US" altLang="zh-TW"/>
          </a:p>
        </p:txBody>
      </p:sp>
      <p:pic>
        <p:nvPicPr>
          <p:cNvPr id="5" name="Picture 4"/>
          <p:cNvPicPr/>
          <p:nvPr/>
        </p:nvPicPr>
        <p:blipFill>
          <a:blip r:embed="rId2"/>
          <a:srcRect/>
          <a:stretch>
            <a:fillRect/>
          </a:stretch>
        </p:blipFill>
        <p:spPr bwMode="auto">
          <a:xfrm>
            <a:off x="2666976" y="4572009"/>
            <a:ext cx="6286544" cy="2105029"/>
          </a:xfrm>
          <a:prstGeom prst="rect">
            <a:avLst/>
          </a:prstGeom>
          <a:noFill/>
          <a:ln w="9525">
            <a:noFill/>
            <a:miter lim="800000"/>
            <a:headEnd/>
            <a:tailEnd/>
          </a:ln>
        </p:spPr>
      </p:pic>
    </p:spTree>
    <p:extLst>
      <p:ext uri="{BB962C8B-B14F-4D97-AF65-F5344CB8AC3E}">
        <p14:creationId xmlns:p14="http://schemas.microsoft.com/office/powerpoint/2010/main" val="3606663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952597" y="357166"/>
            <a:ext cx="6447501" cy="676260"/>
          </a:xfrm>
        </p:spPr>
        <p:txBody>
          <a:bodyPr/>
          <a:lstStyle/>
          <a:p>
            <a:r>
              <a:rPr kumimoji="1" lang="en-US" altLang="zh-TW" dirty="0" smtClean="0">
                <a:ea typeface="新細明體" pitchFamily="18" charset="-120"/>
              </a:rPr>
              <a:t>Data Rate Calculation</a:t>
            </a:r>
            <a:endParaRPr lang="en-US" dirty="0" smtClean="0"/>
          </a:p>
        </p:txBody>
      </p:sp>
      <p:sp>
        <p:nvSpPr>
          <p:cNvPr id="30723" name="Content Placeholder 2"/>
          <p:cNvSpPr>
            <a:spLocks noGrp="1"/>
          </p:cNvSpPr>
          <p:nvPr>
            <p:ph idx="1"/>
          </p:nvPr>
        </p:nvSpPr>
        <p:spPr>
          <a:xfrm>
            <a:off x="1952597" y="1142985"/>
            <a:ext cx="7072362" cy="4898379"/>
          </a:xfrm>
        </p:spPr>
        <p:txBody>
          <a:bodyPr/>
          <a:lstStyle/>
          <a:p>
            <a:pPr eaLnBrk="1" hangingPunct="1"/>
            <a:r>
              <a:rPr lang="en-US" altLang="zh-TW" dirty="0" smtClean="0">
                <a:latin typeface="Times New Roman" pitchFamily="18" charset="0"/>
                <a:cs typeface="Times New Roman" pitchFamily="18" charset="0"/>
              </a:rPr>
              <a:t>Case 2: Figure b</a:t>
            </a:r>
          </a:p>
          <a:p>
            <a:pPr lvl="1" eaLnBrk="1" hangingPunct="1"/>
            <a:r>
              <a:rPr lang="en-US" altLang="zh-TW" sz="1800" dirty="0">
                <a:latin typeface="Times New Roman" pitchFamily="18" charset="0"/>
                <a:cs typeface="Times New Roman" pitchFamily="18" charset="0"/>
              </a:rPr>
              <a:t>Let f = 2*10</a:t>
            </a:r>
            <a:r>
              <a:rPr lang="en-US" altLang="zh-TW" sz="1800" baseline="30000" dirty="0">
                <a:latin typeface="Times New Roman" pitchFamily="18" charset="0"/>
                <a:cs typeface="Times New Roman" pitchFamily="18" charset="0"/>
              </a:rPr>
              <a:t>6</a:t>
            </a:r>
            <a:r>
              <a:rPr lang="en-US" altLang="zh-TW" sz="1800" dirty="0">
                <a:latin typeface="Times New Roman" pitchFamily="18" charset="0"/>
                <a:cs typeface="Times New Roman" pitchFamily="18" charset="0"/>
              </a:rPr>
              <a:t> cycles/sec = 2 MHz</a:t>
            </a:r>
          </a:p>
          <a:p>
            <a:pPr lvl="1" eaLnBrk="1" hangingPunct="1"/>
            <a:r>
              <a:rPr lang="en-US" altLang="zh-TW" sz="1800" dirty="0">
                <a:latin typeface="Times New Roman" pitchFamily="18" charset="0"/>
                <a:cs typeface="Times New Roman" pitchFamily="18" charset="0"/>
              </a:rPr>
              <a:t>Frequency components = 1f, 3f, </a:t>
            </a:r>
            <a:r>
              <a:rPr lang="en-US" altLang="zh-TW" sz="1800" dirty="0" smtClean="0">
                <a:latin typeface="Times New Roman" pitchFamily="18" charset="0"/>
                <a:cs typeface="Times New Roman" pitchFamily="18" charset="0"/>
              </a:rPr>
              <a:t>5f</a:t>
            </a:r>
            <a:endParaRPr lang="en-US" altLang="zh-TW" sz="1800" dirty="0">
              <a:latin typeface="Times New Roman" pitchFamily="18" charset="0"/>
              <a:cs typeface="Times New Roman" pitchFamily="18" charset="0"/>
            </a:endParaRPr>
          </a:p>
          <a:p>
            <a:pPr lvl="1" eaLnBrk="1" hangingPunct="1"/>
            <a:r>
              <a:rPr lang="en-US" altLang="zh-TW" sz="1800" dirty="0">
                <a:latin typeface="Times New Roman" pitchFamily="18" charset="0"/>
                <a:cs typeface="Times New Roman" pitchFamily="18" charset="0"/>
              </a:rPr>
              <a:t>Bandwidth = </a:t>
            </a:r>
            <a:r>
              <a:rPr lang="en-US" altLang="zh-TW" sz="1800" dirty="0" smtClean="0">
                <a:latin typeface="Times New Roman" pitchFamily="18" charset="0"/>
                <a:cs typeface="Times New Roman" pitchFamily="18" charset="0"/>
              </a:rPr>
              <a:t>5f </a:t>
            </a:r>
            <a:r>
              <a:rPr lang="en-US" altLang="zh-TW" sz="1800" dirty="0">
                <a:latin typeface="Times New Roman" pitchFamily="18" charset="0"/>
                <a:cs typeface="Times New Roman" pitchFamily="18" charset="0"/>
              </a:rPr>
              <a:t>– f = </a:t>
            </a:r>
            <a:r>
              <a:rPr lang="en-US" altLang="zh-TW" sz="1800" dirty="0" smtClean="0">
                <a:latin typeface="Times New Roman" pitchFamily="18" charset="0"/>
                <a:cs typeface="Times New Roman" pitchFamily="18" charset="0"/>
              </a:rPr>
              <a:t>4</a:t>
            </a:r>
            <a:r>
              <a:rPr lang="en-US" altLang="zh-TW" sz="1800" dirty="0" smtClean="0">
                <a:latin typeface="Times New Roman" pitchFamily="18" charset="0"/>
                <a:cs typeface="Times New Roman" pitchFamily="18" charset="0"/>
                <a:sym typeface="Wingdings" pitchFamily="2" charset="2"/>
              </a:rPr>
              <a:t>f </a:t>
            </a:r>
            <a:r>
              <a:rPr lang="en-US" altLang="zh-TW" sz="1800" dirty="0">
                <a:latin typeface="Times New Roman" pitchFamily="18" charset="0"/>
                <a:cs typeface="Times New Roman" pitchFamily="18" charset="0"/>
                <a:sym typeface="Wingdings" pitchFamily="2" charset="2"/>
              </a:rPr>
              <a:t>= </a:t>
            </a:r>
            <a:r>
              <a:rPr lang="en-US" altLang="zh-TW" sz="1800" dirty="0" smtClean="0">
                <a:latin typeface="Times New Roman" pitchFamily="18" charset="0"/>
                <a:cs typeface="Times New Roman" pitchFamily="18" charset="0"/>
                <a:sym typeface="Wingdings" pitchFamily="2" charset="2"/>
              </a:rPr>
              <a:t>(5*2*</a:t>
            </a:r>
            <a:r>
              <a:rPr lang="en-US" altLang="zh-TW" sz="1800" dirty="0" smtClean="0">
                <a:latin typeface="Times New Roman" pitchFamily="18" charset="0"/>
                <a:cs typeface="Times New Roman" pitchFamily="18" charset="0"/>
              </a:rPr>
              <a:t>10</a:t>
            </a:r>
            <a:r>
              <a:rPr lang="en-US" altLang="zh-TW" sz="1800" baseline="30000" dirty="0" smtClean="0">
                <a:latin typeface="Times New Roman" pitchFamily="18" charset="0"/>
                <a:cs typeface="Times New Roman" pitchFamily="18" charset="0"/>
              </a:rPr>
              <a:t>6 </a:t>
            </a:r>
            <a:r>
              <a:rPr lang="en-US" altLang="zh-TW" sz="1800" dirty="0">
                <a:latin typeface="Times New Roman" pitchFamily="18" charset="0"/>
                <a:cs typeface="Times New Roman" pitchFamily="18" charset="0"/>
              </a:rPr>
              <a:t>- </a:t>
            </a:r>
            <a:r>
              <a:rPr lang="en-US" altLang="zh-TW" sz="1800" dirty="0">
                <a:latin typeface="Times New Roman" pitchFamily="18" charset="0"/>
                <a:cs typeface="Times New Roman" pitchFamily="18" charset="0"/>
                <a:sym typeface="Wingdings" pitchFamily="2" charset="2"/>
              </a:rPr>
              <a:t>2*</a:t>
            </a:r>
            <a:r>
              <a:rPr lang="en-US" altLang="zh-TW" sz="1800" dirty="0">
                <a:latin typeface="Times New Roman" pitchFamily="18" charset="0"/>
                <a:cs typeface="Times New Roman" pitchFamily="18" charset="0"/>
              </a:rPr>
              <a:t>10</a:t>
            </a:r>
            <a:r>
              <a:rPr lang="en-US" altLang="zh-TW" sz="1800" baseline="30000" dirty="0">
                <a:latin typeface="Times New Roman" pitchFamily="18" charset="0"/>
                <a:cs typeface="Times New Roman" pitchFamily="18" charset="0"/>
              </a:rPr>
              <a:t>6 </a:t>
            </a:r>
            <a:r>
              <a:rPr lang="en-US" altLang="zh-TW" sz="1800" dirty="0">
                <a:latin typeface="Times New Roman" pitchFamily="18" charset="0"/>
                <a:cs typeface="Times New Roman" pitchFamily="18" charset="0"/>
                <a:sym typeface="Wingdings" pitchFamily="2" charset="2"/>
              </a:rPr>
              <a:t>) = 8</a:t>
            </a:r>
            <a:r>
              <a:rPr lang="en-US" altLang="zh-TW" sz="1800" dirty="0" smtClean="0">
                <a:latin typeface="Times New Roman" pitchFamily="18" charset="0"/>
                <a:cs typeface="Times New Roman" pitchFamily="18" charset="0"/>
                <a:sym typeface="Wingdings" pitchFamily="2" charset="2"/>
              </a:rPr>
              <a:t> </a:t>
            </a:r>
            <a:r>
              <a:rPr lang="en-US" altLang="zh-TW" sz="1800" dirty="0">
                <a:latin typeface="Times New Roman" pitchFamily="18" charset="0"/>
                <a:cs typeface="Times New Roman" pitchFamily="18" charset="0"/>
                <a:sym typeface="Wingdings" pitchFamily="2" charset="2"/>
              </a:rPr>
              <a:t>MHz</a:t>
            </a:r>
          </a:p>
          <a:p>
            <a:pPr lvl="1" eaLnBrk="1" hangingPunct="1"/>
            <a:r>
              <a:rPr lang="en-US" altLang="zh-TW" sz="1800" dirty="0">
                <a:latin typeface="Times New Roman" pitchFamily="18" charset="0"/>
                <a:cs typeface="Times New Roman" pitchFamily="18" charset="0"/>
              </a:rPr>
              <a:t>T= 1/ 2 *10</a:t>
            </a:r>
            <a:r>
              <a:rPr lang="en-US" altLang="zh-TW" sz="1800" baseline="30000" dirty="0">
                <a:latin typeface="Times New Roman" pitchFamily="18" charset="0"/>
                <a:cs typeface="Times New Roman" pitchFamily="18" charset="0"/>
              </a:rPr>
              <a:t>6   </a:t>
            </a:r>
            <a:r>
              <a:rPr lang="en-US" altLang="zh-TW" sz="1800" dirty="0">
                <a:latin typeface="Times New Roman" pitchFamily="18" charset="0"/>
                <a:cs typeface="Times New Roman" pitchFamily="18" charset="0"/>
              </a:rPr>
              <a:t>= 0 .5 </a:t>
            </a:r>
            <a:r>
              <a:rPr lang="el-GR" altLang="zh-TW" sz="1800" dirty="0">
                <a:latin typeface="Times New Roman" pitchFamily="18" charset="0"/>
                <a:cs typeface="Times New Roman" pitchFamily="18" charset="0"/>
              </a:rPr>
              <a:t>μ</a:t>
            </a:r>
            <a:r>
              <a:rPr lang="en-US" altLang="zh-TW" sz="1800" dirty="0">
                <a:latin typeface="Times New Roman" pitchFamily="18" charset="0"/>
                <a:cs typeface="Times New Roman" pitchFamily="18" charset="0"/>
              </a:rPr>
              <a:t>s </a:t>
            </a:r>
          </a:p>
          <a:p>
            <a:pPr lvl="1" eaLnBrk="1" hangingPunct="1"/>
            <a:r>
              <a:rPr lang="en-US" altLang="zh-TW" sz="1800" dirty="0">
                <a:latin typeface="Times New Roman" pitchFamily="18" charset="0"/>
                <a:cs typeface="Times New Roman" pitchFamily="18" charset="0"/>
              </a:rPr>
              <a:t>If we treat this wave form as bit string of 1s and 0s, 1 bit occurs at every 0.25 </a:t>
            </a:r>
            <a:r>
              <a:rPr lang="el-GR" altLang="zh-TW" sz="1800" dirty="0">
                <a:latin typeface="Times New Roman" pitchFamily="18" charset="0"/>
                <a:cs typeface="Times New Roman" pitchFamily="18" charset="0"/>
              </a:rPr>
              <a:t>μ</a:t>
            </a:r>
            <a:r>
              <a:rPr lang="en-US" altLang="zh-TW" sz="1800" dirty="0">
                <a:latin typeface="Times New Roman" pitchFamily="18" charset="0"/>
                <a:cs typeface="Times New Roman" pitchFamily="18" charset="0"/>
              </a:rPr>
              <a:t>s </a:t>
            </a:r>
            <a:r>
              <a:rPr lang="en-US" altLang="zh-TW" sz="1800" dirty="0" err="1">
                <a:latin typeface="Times New Roman" pitchFamily="18" charset="0"/>
                <a:cs typeface="Times New Roman" pitchFamily="18" charset="0"/>
              </a:rPr>
              <a:t>i.e</a:t>
            </a:r>
            <a:r>
              <a:rPr lang="en-US" altLang="zh-TW" sz="1800" dirty="0">
                <a:latin typeface="Times New Roman" pitchFamily="18" charset="0"/>
                <a:cs typeface="Times New Roman" pitchFamily="18" charset="0"/>
              </a:rPr>
              <a:t> duration of each pulse is 1/4* 10</a:t>
            </a:r>
            <a:r>
              <a:rPr lang="en-US" altLang="zh-TW" sz="1800" baseline="30000" dirty="0">
                <a:latin typeface="Times New Roman" pitchFamily="18" charset="0"/>
                <a:cs typeface="Times New Roman" pitchFamily="18" charset="0"/>
              </a:rPr>
              <a:t>6</a:t>
            </a:r>
            <a:endParaRPr lang="en-US" altLang="zh-TW" sz="1800" dirty="0">
              <a:latin typeface="Times New Roman" pitchFamily="18" charset="0"/>
              <a:cs typeface="Times New Roman" pitchFamily="18" charset="0"/>
            </a:endParaRPr>
          </a:p>
          <a:p>
            <a:pPr lvl="1" eaLnBrk="1" hangingPunct="1"/>
            <a:r>
              <a:rPr lang="en-US" altLang="zh-TW" sz="1800" dirty="0">
                <a:latin typeface="Times New Roman" pitchFamily="18" charset="0"/>
                <a:cs typeface="Times New Roman" pitchFamily="18" charset="0"/>
                <a:sym typeface="Wingdings" pitchFamily="2" charset="2"/>
              </a:rPr>
              <a:t>Data rate = 4* </a:t>
            </a:r>
            <a:r>
              <a:rPr lang="en-US" altLang="zh-TW" sz="1800" dirty="0">
                <a:latin typeface="Times New Roman" pitchFamily="18" charset="0"/>
                <a:cs typeface="Times New Roman" pitchFamily="18" charset="0"/>
              </a:rPr>
              <a:t>10</a:t>
            </a:r>
            <a:r>
              <a:rPr lang="en-US" altLang="zh-TW" sz="1800" baseline="30000" dirty="0">
                <a:latin typeface="Times New Roman" pitchFamily="18" charset="0"/>
                <a:cs typeface="Times New Roman" pitchFamily="18" charset="0"/>
              </a:rPr>
              <a:t>6  </a:t>
            </a:r>
            <a:r>
              <a:rPr lang="en-US" altLang="zh-TW" sz="1800" dirty="0">
                <a:latin typeface="Times New Roman" pitchFamily="18" charset="0"/>
                <a:cs typeface="Times New Roman" pitchFamily="18" charset="0"/>
              </a:rPr>
              <a:t>= 4</a:t>
            </a:r>
            <a:r>
              <a:rPr lang="en-US" altLang="zh-TW" sz="1800" dirty="0">
                <a:latin typeface="Times New Roman" pitchFamily="18" charset="0"/>
                <a:cs typeface="Times New Roman" pitchFamily="18" charset="0"/>
                <a:sym typeface="Wingdings" pitchFamily="2" charset="2"/>
              </a:rPr>
              <a:t>Mbps</a:t>
            </a:r>
          </a:p>
          <a:p>
            <a:pPr lvl="1" eaLnBrk="1" hangingPunct="1"/>
            <a:r>
              <a:rPr lang="en-US" altLang="zh-TW" sz="1800" dirty="0">
                <a:latin typeface="Times New Roman" pitchFamily="18" charset="0"/>
                <a:cs typeface="Times New Roman" pitchFamily="18" charset="0"/>
                <a:sym typeface="Wingdings" pitchFamily="2" charset="2"/>
              </a:rPr>
              <a:t>Thus for 8</a:t>
            </a:r>
            <a:r>
              <a:rPr lang="en-US" altLang="zh-TW" sz="1800" dirty="0" smtClean="0">
                <a:latin typeface="Times New Roman" pitchFamily="18" charset="0"/>
                <a:cs typeface="Times New Roman" pitchFamily="18" charset="0"/>
                <a:sym typeface="Wingdings" pitchFamily="2" charset="2"/>
              </a:rPr>
              <a:t> </a:t>
            </a:r>
            <a:r>
              <a:rPr lang="en-US" altLang="zh-TW" sz="1800" dirty="0">
                <a:latin typeface="Times New Roman" pitchFamily="18" charset="0"/>
                <a:cs typeface="Times New Roman" pitchFamily="18" charset="0"/>
                <a:sym typeface="Wingdings" pitchFamily="2" charset="2"/>
              </a:rPr>
              <a:t>MHz BW data rate is 4 Mbps</a:t>
            </a:r>
          </a:p>
          <a:p>
            <a:pPr lvl="1" eaLnBrk="1" hangingPunct="1"/>
            <a:endParaRPr lang="en-US" altLang="zh-TW" sz="1800" dirty="0">
              <a:latin typeface="Times New Roman" pitchFamily="18" charset="0"/>
              <a:cs typeface="Times New Roman" pitchFamily="18" charset="0"/>
              <a:sym typeface="Wingdings" pitchFamily="2" charset="2"/>
            </a:endParaRPr>
          </a:p>
          <a:p>
            <a:pPr eaLnBrk="1" hangingPunct="1"/>
            <a:endParaRPr lang="en-US" dirty="0" smtClean="0"/>
          </a:p>
        </p:txBody>
      </p:sp>
      <p:sp>
        <p:nvSpPr>
          <p:cNvPr id="4" name="Slide Number Placeholder 3"/>
          <p:cNvSpPr>
            <a:spLocks noGrp="1"/>
          </p:cNvSpPr>
          <p:nvPr>
            <p:ph type="sldNum" sz="quarter" idx="12"/>
          </p:nvPr>
        </p:nvSpPr>
        <p:spPr/>
        <p:txBody>
          <a:bodyPr/>
          <a:lstStyle/>
          <a:p>
            <a:pPr>
              <a:defRPr/>
            </a:pPr>
            <a:fld id="{13B5B301-E091-4ECC-84E9-03DF12E56C7C}" type="slidenum">
              <a:rPr lang="zh-TW" altLang="en-US" smtClean="0"/>
              <a:pPr>
                <a:defRPr/>
              </a:pPr>
              <a:t>15</a:t>
            </a:fld>
            <a:endParaRPr lang="en-US" altLang="zh-TW"/>
          </a:p>
        </p:txBody>
      </p:sp>
      <p:pic>
        <p:nvPicPr>
          <p:cNvPr id="5" name="Picture 4"/>
          <p:cNvPicPr/>
          <p:nvPr/>
        </p:nvPicPr>
        <p:blipFill>
          <a:blip r:embed="rId2"/>
          <a:srcRect/>
          <a:stretch>
            <a:fillRect/>
          </a:stretch>
        </p:blipFill>
        <p:spPr bwMode="auto">
          <a:xfrm>
            <a:off x="1809720" y="4714885"/>
            <a:ext cx="7500990" cy="1966915"/>
          </a:xfrm>
          <a:prstGeom prst="rect">
            <a:avLst/>
          </a:prstGeom>
          <a:noFill/>
          <a:ln w="9525">
            <a:noFill/>
            <a:miter lim="800000"/>
            <a:headEnd/>
            <a:tailEnd/>
          </a:ln>
        </p:spPr>
      </p:pic>
    </p:spTree>
    <p:extLst>
      <p:ext uri="{BB962C8B-B14F-4D97-AF65-F5344CB8AC3E}">
        <p14:creationId xmlns:p14="http://schemas.microsoft.com/office/powerpoint/2010/main" val="2415381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032002" y="285728"/>
            <a:ext cx="6447501" cy="500066"/>
          </a:xfrm>
        </p:spPr>
        <p:txBody>
          <a:bodyPr>
            <a:normAutofit fontScale="90000"/>
          </a:bodyPr>
          <a:lstStyle/>
          <a:p>
            <a:r>
              <a:rPr kumimoji="1" lang="en-US" altLang="zh-TW" dirty="0" smtClean="0">
                <a:ea typeface="新細明體" pitchFamily="18" charset="-120"/>
              </a:rPr>
              <a:t>Data Rate Calculation</a:t>
            </a:r>
            <a:endParaRPr lang="en-US" dirty="0" smtClean="0"/>
          </a:p>
        </p:txBody>
      </p:sp>
      <p:sp>
        <p:nvSpPr>
          <p:cNvPr id="31747" name="Content Placeholder 2"/>
          <p:cNvSpPr>
            <a:spLocks noGrp="1"/>
          </p:cNvSpPr>
          <p:nvPr>
            <p:ph idx="1"/>
          </p:nvPr>
        </p:nvSpPr>
        <p:spPr>
          <a:xfrm>
            <a:off x="2032002" y="928671"/>
            <a:ext cx="7135833" cy="5112693"/>
          </a:xfrm>
        </p:spPr>
        <p:txBody>
          <a:bodyPr>
            <a:normAutofit/>
          </a:bodyPr>
          <a:lstStyle/>
          <a:p>
            <a:pPr eaLnBrk="1" hangingPunct="1"/>
            <a:r>
              <a:rPr lang="en-US" altLang="zh-TW" dirty="0" smtClean="0">
                <a:latin typeface="Times New Roman" pitchFamily="18" charset="0"/>
                <a:cs typeface="Times New Roman" pitchFamily="18" charset="0"/>
              </a:rPr>
              <a:t>Case 3: Figure c</a:t>
            </a:r>
          </a:p>
          <a:p>
            <a:pPr lvl="1" eaLnBrk="1" hangingPunct="1"/>
            <a:r>
              <a:rPr lang="en-US" altLang="zh-TW" sz="1800" dirty="0">
                <a:latin typeface="Times New Roman" pitchFamily="18" charset="0"/>
                <a:cs typeface="Times New Roman" pitchFamily="18" charset="0"/>
              </a:rPr>
              <a:t>Let f = 2*10</a:t>
            </a:r>
            <a:r>
              <a:rPr lang="en-US" altLang="zh-TW" sz="1800" baseline="30000" dirty="0">
                <a:latin typeface="Times New Roman" pitchFamily="18" charset="0"/>
                <a:cs typeface="Times New Roman" pitchFamily="18" charset="0"/>
              </a:rPr>
              <a:t>6</a:t>
            </a:r>
            <a:r>
              <a:rPr lang="en-US" altLang="zh-TW" sz="1800" dirty="0">
                <a:latin typeface="Times New Roman" pitchFamily="18" charset="0"/>
                <a:cs typeface="Times New Roman" pitchFamily="18" charset="0"/>
              </a:rPr>
              <a:t> cycles/sec = 2 MHz</a:t>
            </a:r>
          </a:p>
          <a:p>
            <a:pPr lvl="1" eaLnBrk="1" hangingPunct="1"/>
            <a:r>
              <a:rPr lang="en-US" altLang="zh-TW" sz="1800" dirty="0">
                <a:latin typeface="Times New Roman" pitchFamily="18" charset="0"/>
                <a:cs typeface="Times New Roman" pitchFamily="18" charset="0"/>
              </a:rPr>
              <a:t>Frequency components = 1f, 3f</a:t>
            </a:r>
          </a:p>
          <a:p>
            <a:pPr lvl="1" eaLnBrk="1" hangingPunct="1"/>
            <a:r>
              <a:rPr lang="en-US" altLang="zh-TW" sz="1800" dirty="0">
                <a:latin typeface="Times New Roman" pitchFamily="18" charset="0"/>
                <a:cs typeface="Times New Roman" pitchFamily="18" charset="0"/>
              </a:rPr>
              <a:t>Bandwidth = 3f – f = 2</a:t>
            </a:r>
            <a:r>
              <a:rPr lang="en-US" altLang="zh-TW" sz="1800" dirty="0">
                <a:latin typeface="Times New Roman" pitchFamily="18" charset="0"/>
                <a:cs typeface="Times New Roman" pitchFamily="18" charset="0"/>
                <a:sym typeface="Wingdings" pitchFamily="2" charset="2"/>
              </a:rPr>
              <a:t>f = (3*2*</a:t>
            </a:r>
            <a:r>
              <a:rPr lang="en-US" altLang="zh-TW" sz="1800" dirty="0">
                <a:latin typeface="Times New Roman" pitchFamily="18" charset="0"/>
                <a:cs typeface="Times New Roman" pitchFamily="18" charset="0"/>
              </a:rPr>
              <a:t>10</a:t>
            </a:r>
            <a:r>
              <a:rPr lang="en-US" altLang="zh-TW" sz="1800" baseline="30000" dirty="0">
                <a:latin typeface="Times New Roman" pitchFamily="18" charset="0"/>
                <a:cs typeface="Times New Roman" pitchFamily="18" charset="0"/>
              </a:rPr>
              <a:t>6 </a:t>
            </a:r>
            <a:r>
              <a:rPr lang="en-US" altLang="zh-TW" sz="1800" dirty="0">
                <a:latin typeface="Times New Roman" pitchFamily="18" charset="0"/>
                <a:cs typeface="Times New Roman" pitchFamily="18" charset="0"/>
              </a:rPr>
              <a:t>- </a:t>
            </a:r>
            <a:r>
              <a:rPr lang="en-US" altLang="zh-TW" sz="1800" dirty="0">
                <a:latin typeface="Times New Roman" pitchFamily="18" charset="0"/>
                <a:cs typeface="Times New Roman" pitchFamily="18" charset="0"/>
                <a:sym typeface="Wingdings" pitchFamily="2" charset="2"/>
              </a:rPr>
              <a:t>2*</a:t>
            </a:r>
            <a:r>
              <a:rPr lang="en-US" altLang="zh-TW" sz="1800" dirty="0">
                <a:latin typeface="Times New Roman" pitchFamily="18" charset="0"/>
                <a:cs typeface="Times New Roman" pitchFamily="18" charset="0"/>
              </a:rPr>
              <a:t>10</a:t>
            </a:r>
            <a:r>
              <a:rPr lang="en-US" altLang="zh-TW" sz="1800" baseline="30000" dirty="0">
                <a:latin typeface="Times New Roman" pitchFamily="18" charset="0"/>
                <a:cs typeface="Times New Roman" pitchFamily="18" charset="0"/>
              </a:rPr>
              <a:t>6 </a:t>
            </a:r>
            <a:r>
              <a:rPr lang="en-US" altLang="zh-TW" sz="1800" dirty="0">
                <a:latin typeface="Times New Roman" pitchFamily="18" charset="0"/>
                <a:cs typeface="Times New Roman" pitchFamily="18" charset="0"/>
                <a:sym typeface="Wingdings" pitchFamily="2" charset="2"/>
              </a:rPr>
              <a:t>) = 4MHz</a:t>
            </a:r>
          </a:p>
          <a:p>
            <a:pPr lvl="1" eaLnBrk="1" hangingPunct="1"/>
            <a:r>
              <a:rPr lang="en-US" altLang="zh-TW" sz="1800" dirty="0">
                <a:latin typeface="Times New Roman" pitchFamily="18" charset="0"/>
                <a:cs typeface="Times New Roman" pitchFamily="18" charset="0"/>
              </a:rPr>
              <a:t>T= 1/ 2 *10</a:t>
            </a:r>
            <a:r>
              <a:rPr lang="en-US" altLang="zh-TW" sz="1800" baseline="30000" dirty="0">
                <a:latin typeface="Times New Roman" pitchFamily="18" charset="0"/>
                <a:cs typeface="Times New Roman" pitchFamily="18" charset="0"/>
              </a:rPr>
              <a:t>6   </a:t>
            </a:r>
            <a:r>
              <a:rPr lang="en-US" altLang="zh-TW" sz="1800" dirty="0">
                <a:latin typeface="Times New Roman" pitchFamily="18" charset="0"/>
                <a:cs typeface="Times New Roman" pitchFamily="18" charset="0"/>
              </a:rPr>
              <a:t>= 0 .5 </a:t>
            </a:r>
            <a:r>
              <a:rPr lang="el-GR" altLang="zh-TW" sz="1800" dirty="0">
                <a:latin typeface="Times New Roman" pitchFamily="18" charset="0"/>
                <a:cs typeface="Times New Roman" pitchFamily="18" charset="0"/>
              </a:rPr>
              <a:t>μ</a:t>
            </a:r>
            <a:r>
              <a:rPr lang="en-US" altLang="zh-TW" sz="1800" dirty="0">
                <a:latin typeface="Times New Roman" pitchFamily="18" charset="0"/>
                <a:cs typeface="Times New Roman" pitchFamily="18" charset="0"/>
              </a:rPr>
              <a:t>s </a:t>
            </a:r>
          </a:p>
          <a:p>
            <a:pPr lvl="1" eaLnBrk="1" hangingPunct="1"/>
            <a:r>
              <a:rPr lang="en-US" altLang="zh-TW" sz="1800" dirty="0">
                <a:latin typeface="Times New Roman" pitchFamily="18" charset="0"/>
                <a:cs typeface="Times New Roman" pitchFamily="18" charset="0"/>
              </a:rPr>
              <a:t>I f we treat this wave form as bit string of 1s and 0s, 1 bit occurs at every 0.25 </a:t>
            </a:r>
            <a:r>
              <a:rPr lang="el-GR" altLang="zh-TW" sz="1800" dirty="0">
                <a:latin typeface="Times New Roman" pitchFamily="18" charset="0"/>
                <a:cs typeface="Times New Roman" pitchFamily="18" charset="0"/>
              </a:rPr>
              <a:t>μ</a:t>
            </a:r>
            <a:r>
              <a:rPr lang="en-US" altLang="zh-TW" sz="1800" dirty="0">
                <a:latin typeface="Times New Roman" pitchFamily="18" charset="0"/>
                <a:cs typeface="Times New Roman" pitchFamily="18" charset="0"/>
              </a:rPr>
              <a:t>s i.e. duration of pulse is 1/4* 10</a:t>
            </a:r>
            <a:r>
              <a:rPr lang="en-US" altLang="zh-TW" sz="1800" baseline="30000" dirty="0">
                <a:latin typeface="Times New Roman" pitchFamily="18" charset="0"/>
                <a:cs typeface="Times New Roman" pitchFamily="18" charset="0"/>
              </a:rPr>
              <a:t>6</a:t>
            </a:r>
            <a:endParaRPr lang="en-US" altLang="zh-TW" sz="1800" dirty="0">
              <a:latin typeface="Times New Roman" pitchFamily="18" charset="0"/>
              <a:cs typeface="Times New Roman" pitchFamily="18" charset="0"/>
            </a:endParaRPr>
          </a:p>
          <a:p>
            <a:pPr lvl="1" eaLnBrk="1" hangingPunct="1"/>
            <a:r>
              <a:rPr lang="en-US" altLang="zh-TW" sz="1800" dirty="0">
                <a:latin typeface="Times New Roman" pitchFamily="18" charset="0"/>
                <a:cs typeface="Times New Roman" pitchFamily="18" charset="0"/>
                <a:sym typeface="Wingdings" pitchFamily="2" charset="2"/>
              </a:rPr>
              <a:t>Data rate = 4* </a:t>
            </a:r>
            <a:r>
              <a:rPr lang="en-US" altLang="zh-TW" sz="1800" dirty="0">
                <a:latin typeface="Times New Roman" pitchFamily="18" charset="0"/>
                <a:cs typeface="Times New Roman" pitchFamily="18" charset="0"/>
              </a:rPr>
              <a:t>10</a:t>
            </a:r>
            <a:r>
              <a:rPr lang="en-US" altLang="zh-TW" sz="1800" baseline="30000" dirty="0">
                <a:latin typeface="Times New Roman" pitchFamily="18" charset="0"/>
                <a:cs typeface="Times New Roman" pitchFamily="18" charset="0"/>
              </a:rPr>
              <a:t>6  </a:t>
            </a:r>
            <a:r>
              <a:rPr lang="en-US" altLang="zh-TW" sz="1800" dirty="0">
                <a:latin typeface="Times New Roman" pitchFamily="18" charset="0"/>
                <a:cs typeface="Times New Roman" pitchFamily="18" charset="0"/>
              </a:rPr>
              <a:t>= 4</a:t>
            </a:r>
            <a:r>
              <a:rPr lang="en-US" altLang="zh-TW" sz="1800" dirty="0">
                <a:latin typeface="Times New Roman" pitchFamily="18" charset="0"/>
                <a:cs typeface="Times New Roman" pitchFamily="18" charset="0"/>
                <a:sym typeface="Wingdings" pitchFamily="2" charset="2"/>
              </a:rPr>
              <a:t>Mbps</a:t>
            </a:r>
          </a:p>
          <a:p>
            <a:pPr lvl="1" eaLnBrk="1" hangingPunct="1"/>
            <a:r>
              <a:rPr lang="en-US" altLang="zh-TW" sz="1800" dirty="0">
                <a:latin typeface="Times New Roman" pitchFamily="18" charset="0"/>
                <a:cs typeface="Times New Roman" pitchFamily="18" charset="0"/>
                <a:sym typeface="Wingdings" pitchFamily="2" charset="2"/>
              </a:rPr>
              <a:t>Thus for 4 MHz BW data rate is 4 Mbps</a:t>
            </a:r>
          </a:p>
        </p:txBody>
      </p:sp>
      <p:sp>
        <p:nvSpPr>
          <p:cNvPr id="4" name="Slide Number Placeholder 3"/>
          <p:cNvSpPr>
            <a:spLocks noGrp="1"/>
          </p:cNvSpPr>
          <p:nvPr>
            <p:ph type="sldNum" sz="quarter" idx="12"/>
          </p:nvPr>
        </p:nvSpPr>
        <p:spPr/>
        <p:txBody>
          <a:bodyPr/>
          <a:lstStyle/>
          <a:p>
            <a:pPr>
              <a:defRPr/>
            </a:pPr>
            <a:fld id="{A6D6C04B-EE06-4ACF-95D6-809CC7923995}" type="slidenum">
              <a:rPr lang="zh-TW" altLang="en-US" smtClean="0"/>
              <a:pPr>
                <a:defRPr/>
              </a:pPr>
              <a:t>16</a:t>
            </a:fld>
            <a:endParaRPr lang="en-US" altLang="zh-TW"/>
          </a:p>
        </p:txBody>
      </p:sp>
      <p:pic>
        <p:nvPicPr>
          <p:cNvPr id="5" name="Picture 2"/>
          <p:cNvPicPr>
            <a:picLocks noChangeAspect="1" noChangeArrowheads="1"/>
          </p:cNvPicPr>
          <p:nvPr/>
        </p:nvPicPr>
        <p:blipFill>
          <a:blip r:embed="rId2"/>
          <a:srcRect/>
          <a:stretch>
            <a:fillRect/>
          </a:stretch>
        </p:blipFill>
        <p:spPr bwMode="auto">
          <a:xfrm>
            <a:off x="2666976" y="4500570"/>
            <a:ext cx="6215106" cy="1970928"/>
          </a:xfrm>
          <a:prstGeom prst="rect">
            <a:avLst/>
          </a:prstGeom>
          <a:noFill/>
          <a:ln w="9525">
            <a:noFill/>
            <a:miter lim="800000"/>
            <a:headEnd/>
            <a:tailEnd/>
          </a:ln>
          <a:effectLst/>
        </p:spPr>
      </p:pic>
    </p:spTree>
    <p:extLst>
      <p:ext uri="{BB962C8B-B14F-4D97-AF65-F5344CB8AC3E}">
        <p14:creationId xmlns:p14="http://schemas.microsoft.com/office/powerpoint/2010/main" val="976278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81200" y="188914"/>
            <a:ext cx="8229600" cy="796925"/>
          </a:xfrm>
        </p:spPr>
        <p:txBody>
          <a:bodyPr/>
          <a:lstStyle/>
          <a:p>
            <a:r>
              <a:rPr kumimoji="1" lang="en-US" altLang="zh-TW" dirty="0" smtClean="0">
                <a:ea typeface="新細明體" pitchFamily="18" charset="-120"/>
              </a:rPr>
              <a:t>Data Rate Vs Bandwidth</a:t>
            </a:r>
            <a:endParaRPr kumimoji="1" lang="zh-TW" altLang="en-US" dirty="0" smtClean="0">
              <a:solidFill>
                <a:schemeClr val="tx1"/>
              </a:solidFill>
              <a:ea typeface="新細明體" pitchFamily="18" charset="-120"/>
            </a:endParaRPr>
          </a:p>
        </p:txBody>
      </p:sp>
      <p:sp>
        <p:nvSpPr>
          <p:cNvPr id="32771" name="Rectangle 3"/>
          <p:cNvSpPr>
            <a:spLocks noGrp="1" noChangeArrowheads="1"/>
          </p:cNvSpPr>
          <p:nvPr>
            <p:ph idx="1"/>
          </p:nvPr>
        </p:nvSpPr>
        <p:spPr>
          <a:xfrm>
            <a:off x="1981200" y="1196975"/>
            <a:ext cx="8229600" cy="5327650"/>
          </a:xfrm>
        </p:spPr>
        <p:txBody>
          <a:bodyPr>
            <a:normAutofit/>
          </a:bodyPr>
          <a:lstStyle/>
          <a:p>
            <a:pPr eaLnBrk="1" hangingPunct="1"/>
            <a:r>
              <a:rPr lang="en-US" altLang="zh-TW" sz="2000" dirty="0">
                <a:latin typeface="Times New Roman" pitchFamily="18" charset="0"/>
                <a:cs typeface="Times New Roman" pitchFamily="18" charset="0"/>
              </a:rPr>
              <a:t>Bandwidth </a:t>
            </a:r>
            <a:r>
              <a:rPr lang="en-US" altLang="zh-TW" sz="2000" b="1" dirty="0">
                <a:latin typeface="Times New Roman" pitchFamily="18" charset="0"/>
                <a:cs typeface="Times New Roman" pitchFamily="18" charset="0"/>
              </a:rPr>
              <a:t>↑</a:t>
            </a:r>
            <a:r>
              <a:rPr lang="en-US" altLang="zh-TW" sz="2000" dirty="0">
                <a:latin typeface="Times New Roman" pitchFamily="18" charset="0"/>
                <a:cs typeface="Times New Roman" pitchFamily="18" charset="0"/>
              </a:rPr>
              <a:t> </a:t>
            </a:r>
          </a:p>
          <a:p>
            <a:pPr lvl="1" eaLnBrk="1" hangingPunct="1"/>
            <a:r>
              <a:rPr lang="en-US" altLang="zh-TW" sz="2000" dirty="0">
                <a:latin typeface="Times New Roman" pitchFamily="18" charset="0"/>
                <a:cs typeface="Times New Roman" pitchFamily="18" charset="0"/>
              </a:rPr>
              <a:t>Data rate </a:t>
            </a:r>
            <a:r>
              <a:rPr lang="en-US" altLang="zh-TW" sz="2000" b="1" dirty="0">
                <a:latin typeface="Times New Roman" pitchFamily="18" charset="0"/>
                <a:cs typeface="Times New Roman" pitchFamily="18" charset="0"/>
              </a:rPr>
              <a:t>↑</a:t>
            </a:r>
            <a:r>
              <a:rPr lang="en-US" altLang="zh-TW" sz="2000" dirty="0">
                <a:latin typeface="Times New Roman" pitchFamily="18" charset="0"/>
                <a:cs typeface="Times New Roman" pitchFamily="18" charset="0"/>
              </a:rPr>
              <a:t> (compare case 1 and 2)</a:t>
            </a:r>
          </a:p>
          <a:p>
            <a:pPr lvl="1" eaLnBrk="1" hangingPunct="1"/>
            <a:r>
              <a:rPr lang="en-US" altLang="zh-TW" sz="2000" dirty="0">
                <a:latin typeface="Times New Roman" pitchFamily="18" charset="0"/>
                <a:cs typeface="Times New Roman" pitchFamily="18" charset="0"/>
              </a:rPr>
              <a:t>Same signal quality</a:t>
            </a:r>
          </a:p>
          <a:p>
            <a:pPr eaLnBrk="1" hangingPunct="1">
              <a:spcBef>
                <a:spcPct val="40000"/>
              </a:spcBef>
            </a:pPr>
            <a:r>
              <a:rPr lang="en-US" altLang="zh-TW" sz="2000" dirty="0">
                <a:latin typeface="Times New Roman" pitchFamily="18" charset="0"/>
                <a:cs typeface="Times New Roman" pitchFamily="18" charset="0"/>
              </a:rPr>
              <a:t>Same bandwidth</a:t>
            </a:r>
          </a:p>
          <a:p>
            <a:pPr lvl="1" eaLnBrk="1" hangingPunct="1"/>
            <a:r>
              <a:rPr lang="en-US" altLang="zh-TW" sz="2000" dirty="0">
                <a:latin typeface="Times New Roman" pitchFamily="18" charset="0"/>
                <a:cs typeface="Times New Roman" pitchFamily="18" charset="0"/>
              </a:rPr>
              <a:t>Higher signal quality </a:t>
            </a:r>
            <a:r>
              <a:rPr lang="en-US" altLang="zh-TW" sz="2000" dirty="0">
                <a:latin typeface="Times New Roman" pitchFamily="18" charset="0"/>
                <a:cs typeface="Times New Roman" pitchFamily="18" charset="0"/>
                <a:sym typeface="Wingdings" pitchFamily="2" charset="2"/>
              </a:rPr>
              <a:t> lower data rate</a:t>
            </a:r>
          </a:p>
          <a:p>
            <a:pPr lvl="1" eaLnBrk="1" hangingPunct="1"/>
            <a:r>
              <a:rPr lang="en-US" altLang="zh-TW" sz="2000" dirty="0">
                <a:latin typeface="Times New Roman" pitchFamily="18" charset="0"/>
                <a:cs typeface="Times New Roman" pitchFamily="18" charset="0"/>
                <a:sym typeface="Wingdings" pitchFamily="2" charset="2"/>
              </a:rPr>
              <a:t>Compare case 1 and 3</a:t>
            </a:r>
          </a:p>
          <a:p>
            <a:pPr eaLnBrk="1" hangingPunct="1">
              <a:spcBef>
                <a:spcPct val="40000"/>
              </a:spcBef>
            </a:pPr>
            <a:r>
              <a:rPr lang="en-US" altLang="zh-TW" sz="2000" dirty="0">
                <a:latin typeface="Times New Roman" pitchFamily="18" charset="0"/>
                <a:cs typeface="Times New Roman" pitchFamily="18" charset="0"/>
              </a:rPr>
              <a:t>Same data rate</a:t>
            </a:r>
          </a:p>
          <a:p>
            <a:pPr lvl="1" eaLnBrk="1" hangingPunct="1"/>
            <a:r>
              <a:rPr lang="en-US" altLang="zh-TW" sz="2000" dirty="0">
                <a:latin typeface="Times New Roman" pitchFamily="18" charset="0"/>
                <a:cs typeface="Times New Roman" pitchFamily="18" charset="0"/>
              </a:rPr>
              <a:t>Bandwidth </a:t>
            </a:r>
            <a:r>
              <a:rPr lang="en-US" altLang="zh-TW" sz="2000" b="1" dirty="0">
                <a:latin typeface="Times New Roman" pitchFamily="18" charset="0"/>
                <a:cs typeface="Times New Roman" pitchFamily="18" charset="0"/>
              </a:rPr>
              <a:t>↑</a:t>
            </a:r>
            <a:r>
              <a:rPr lang="en-US" altLang="zh-TW" sz="2000" dirty="0">
                <a:latin typeface="Times New Roman" pitchFamily="18" charset="0"/>
                <a:cs typeface="Times New Roman" pitchFamily="18" charset="0"/>
              </a:rPr>
              <a:t> </a:t>
            </a:r>
            <a:r>
              <a:rPr lang="en-US" altLang="zh-TW" sz="2000" dirty="0">
                <a:latin typeface="Times New Roman" pitchFamily="18" charset="0"/>
                <a:cs typeface="Times New Roman" pitchFamily="18" charset="0"/>
                <a:sym typeface="Wingdings" pitchFamily="2" charset="2"/>
              </a:rPr>
              <a:t> better signal quality</a:t>
            </a:r>
          </a:p>
          <a:p>
            <a:pPr lvl="1" eaLnBrk="1" hangingPunct="1"/>
            <a:r>
              <a:rPr lang="en-US" altLang="zh-TW" sz="2000" dirty="0">
                <a:latin typeface="Times New Roman" pitchFamily="18" charset="0"/>
                <a:cs typeface="Times New Roman" pitchFamily="18" charset="0"/>
                <a:sym typeface="Wingdings" pitchFamily="2" charset="2"/>
              </a:rPr>
              <a:t>Compare case 2 and 3</a:t>
            </a:r>
          </a:p>
        </p:txBody>
      </p:sp>
      <p:sp>
        <p:nvSpPr>
          <p:cNvPr id="4" name="Slide Number Placeholder 3"/>
          <p:cNvSpPr>
            <a:spLocks noGrp="1"/>
          </p:cNvSpPr>
          <p:nvPr>
            <p:ph type="sldNum" sz="quarter" idx="12"/>
          </p:nvPr>
        </p:nvSpPr>
        <p:spPr/>
        <p:txBody>
          <a:bodyPr/>
          <a:lstStyle/>
          <a:p>
            <a:pPr>
              <a:defRPr/>
            </a:pPr>
            <a:fld id="{FE58E684-DEEA-43E8-B4D2-6B5603D5A8CC}" type="slidenum">
              <a:rPr lang="zh-TW" altLang="en-US" smtClean="0"/>
              <a:pPr>
                <a:defRPr/>
              </a:pPr>
              <a:t>17</a:t>
            </a:fld>
            <a:endParaRPr lang="en-US" altLang="zh-TW"/>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9045" y="1375541"/>
            <a:ext cx="4457700" cy="1730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2442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81200" y="188914"/>
            <a:ext cx="8229600" cy="796925"/>
          </a:xfrm>
        </p:spPr>
        <p:txBody>
          <a:bodyPr/>
          <a:lstStyle/>
          <a:p>
            <a:r>
              <a:rPr kumimoji="1" lang="en-US" altLang="zh-TW" dirty="0" smtClean="0">
                <a:ea typeface="新細明體" pitchFamily="18" charset="-120"/>
              </a:rPr>
              <a:t>Data Rate Vs Bandwidth</a:t>
            </a:r>
            <a:endParaRPr kumimoji="1" lang="zh-TW" altLang="en-US" dirty="0" smtClean="0">
              <a:solidFill>
                <a:schemeClr val="tx1"/>
              </a:solidFill>
              <a:ea typeface="新細明體" pitchFamily="18" charset="-120"/>
            </a:endParaRPr>
          </a:p>
        </p:txBody>
      </p:sp>
      <p:sp>
        <p:nvSpPr>
          <p:cNvPr id="32771" name="Rectangle 3"/>
          <p:cNvSpPr>
            <a:spLocks noGrp="1" noChangeArrowheads="1"/>
          </p:cNvSpPr>
          <p:nvPr>
            <p:ph idx="1"/>
          </p:nvPr>
        </p:nvSpPr>
        <p:spPr>
          <a:xfrm>
            <a:off x="1981200" y="1196975"/>
            <a:ext cx="8229600" cy="5327650"/>
          </a:xfrm>
        </p:spPr>
        <p:txBody>
          <a:bodyPr>
            <a:normAutofit/>
          </a:bodyPr>
          <a:lstStyle/>
          <a:p>
            <a:r>
              <a:rPr lang="en-US" altLang="zh-TW" sz="2000" dirty="0" smtClean="0">
                <a:latin typeface="Times New Roman" pitchFamily="18" charset="0"/>
                <a:cs typeface="Times New Roman" pitchFamily="18" charset="0"/>
              </a:rPr>
              <a:t>Same </a:t>
            </a:r>
            <a:r>
              <a:rPr lang="en-US" altLang="zh-TW" sz="2000" dirty="0">
                <a:latin typeface="Times New Roman" pitchFamily="18" charset="0"/>
                <a:cs typeface="Times New Roman" pitchFamily="18" charset="0"/>
              </a:rPr>
              <a:t>signal </a:t>
            </a:r>
            <a:r>
              <a:rPr lang="en-US" altLang="zh-TW" sz="2000" dirty="0" smtClean="0">
                <a:latin typeface="Times New Roman" pitchFamily="18" charset="0"/>
                <a:cs typeface="Times New Roman" pitchFamily="18" charset="0"/>
              </a:rPr>
              <a:t>quality (Compare </a:t>
            </a:r>
            <a:r>
              <a:rPr lang="en-US" altLang="zh-TW" sz="2000" dirty="0">
                <a:latin typeface="Times New Roman" pitchFamily="18" charset="0"/>
                <a:cs typeface="Times New Roman" pitchFamily="18" charset="0"/>
              </a:rPr>
              <a:t>case 1 and 2)</a:t>
            </a:r>
            <a:endParaRPr lang="en-US" altLang="zh-TW" sz="2000" dirty="0">
              <a:latin typeface="Times New Roman" pitchFamily="18" charset="0"/>
              <a:cs typeface="Times New Roman" pitchFamily="18" charset="0"/>
            </a:endParaRPr>
          </a:p>
          <a:p>
            <a:pPr lvl="1"/>
            <a:r>
              <a:rPr lang="en-US" altLang="zh-TW" sz="2000" dirty="0">
                <a:latin typeface="Times New Roman" pitchFamily="18" charset="0"/>
                <a:cs typeface="Times New Roman" pitchFamily="18" charset="0"/>
              </a:rPr>
              <a:t>Bandwidth </a:t>
            </a:r>
            <a:r>
              <a:rPr lang="en-US" altLang="zh-TW" sz="2000" b="1" dirty="0">
                <a:latin typeface="Times New Roman" pitchFamily="18" charset="0"/>
                <a:cs typeface="Times New Roman" pitchFamily="18" charset="0"/>
              </a:rPr>
              <a:t>↑</a:t>
            </a:r>
            <a:endParaRPr lang="en-US" altLang="zh-TW" sz="2000" dirty="0">
              <a:latin typeface="Times New Roman" pitchFamily="18" charset="0"/>
              <a:cs typeface="Times New Roman" pitchFamily="18" charset="0"/>
            </a:endParaRPr>
          </a:p>
          <a:p>
            <a:pPr lvl="1" eaLnBrk="1" hangingPunct="1"/>
            <a:r>
              <a:rPr lang="en-US" altLang="zh-TW" sz="2000" dirty="0" smtClean="0">
                <a:latin typeface="Times New Roman" pitchFamily="18" charset="0"/>
                <a:cs typeface="Times New Roman" pitchFamily="18" charset="0"/>
              </a:rPr>
              <a:t>Data </a:t>
            </a:r>
            <a:r>
              <a:rPr lang="en-US" altLang="zh-TW" sz="2000" dirty="0">
                <a:latin typeface="Times New Roman" pitchFamily="18" charset="0"/>
                <a:cs typeface="Times New Roman" pitchFamily="18" charset="0"/>
              </a:rPr>
              <a:t>rate </a:t>
            </a:r>
            <a:r>
              <a:rPr lang="en-US" altLang="zh-TW" sz="2000" b="1" dirty="0" smtClean="0">
                <a:latin typeface="Times New Roman" pitchFamily="18" charset="0"/>
                <a:cs typeface="Times New Roman" pitchFamily="18" charset="0"/>
              </a:rPr>
              <a:t>↑</a:t>
            </a:r>
          </a:p>
          <a:p>
            <a:pPr marL="457200" lvl="1" indent="0" eaLnBrk="1" hangingPunct="1">
              <a:buNone/>
            </a:pPr>
            <a:endParaRPr lang="en-US" altLang="zh-TW" sz="2000" dirty="0">
              <a:latin typeface="Times New Roman" pitchFamily="18" charset="0"/>
              <a:cs typeface="Times New Roman" pitchFamily="18" charset="0"/>
            </a:endParaRPr>
          </a:p>
          <a:p>
            <a:pPr>
              <a:spcBef>
                <a:spcPct val="40000"/>
              </a:spcBef>
            </a:pPr>
            <a:r>
              <a:rPr lang="en-US" altLang="zh-TW" sz="2000" dirty="0" smtClean="0">
                <a:latin typeface="Times New Roman" pitchFamily="18" charset="0"/>
                <a:cs typeface="Times New Roman" pitchFamily="18" charset="0"/>
              </a:rPr>
              <a:t>Same bandwidth (</a:t>
            </a:r>
            <a:r>
              <a:rPr lang="en-US" altLang="zh-TW" sz="2000" dirty="0" smtClean="0">
                <a:latin typeface="Times New Roman" pitchFamily="18" charset="0"/>
                <a:cs typeface="Times New Roman" pitchFamily="18" charset="0"/>
                <a:sym typeface="Wingdings" pitchFamily="2" charset="2"/>
              </a:rPr>
              <a:t>Compare </a:t>
            </a:r>
            <a:r>
              <a:rPr lang="en-US" altLang="zh-TW" sz="2000" dirty="0">
                <a:latin typeface="Times New Roman" pitchFamily="18" charset="0"/>
                <a:cs typeface="Times New Roman" pitchFamily="18" charset="0"/>
                <a:sym typeface="Wingdings" pitchFamily="2" charset="2"/>
              </a:rPr>
              <a:t>case 1 and </a:t>
            </a:r>
            <a:r>
              <a:rPr lang="en-US" altLang="zh-TW" sz="2000" dirty="0" smtClean="0">
                <a:latin typeface="Times New Roman" pitchFamily="18" charset="0"/>
                <a:cs typeface="Times New Roman" pitchFamily="18" charset="0"/>
                <a:sym typeface="Wingdings" pitchFamily="2" charset="2"/>
              </a:rPr>
              <a:t>3)</a:t>
            </a:r>
            <a:endParaRPr lang="en-US" altLang="zh-TW" sz="2000" dirty="0" smtClean="0">
              <a:latin typeface="Times New Roman" pitchFamily="18" charset="0"/>
              <a:cs typeface="Times New Roman" pitchFamily="18" charset="0"/>
            </a:endParaRPr>
          </a:p>
          <a:p>
            <a:pPr lvl="1" eaLnBrk="1" hangingPunct="1"/>
            <a:r>
              <a:rPr lang="en-US" altLang="zh-TW" sz="2000" dirty="0" smtClean="0">
                <a:latin typeface="Times New Roman" pitchFamily="18" charset="0"/>
                <a:cs typeface="Times New Roman" pitchFamily="18" charset="0"/>
              </a:rPr>
              <a:t>Higher </a:t>
            </a:r>
            <a:r>
              <a:rPr lang="en-US" altLang="zh-TW" sz="2000" dirty="0">
                <a:latin typeface="Times New Roman" pitchFamily="18" charset="0"/>
                <a:cs typeface="Times New Roman" pitchFamily="18" charset="0"/>
              </a:rPr>
              <a:t>signal quality </a:t>
            </a:r>
            <a:r>
              <a:rPr lang="en-US" altLang="zh-TW" sz="2000" dirty="0">
                <a:latin typeface="Times New Roman" pitchFamily="18" charset="0"/>
                <a:cs typeface="Times New Roman" pitchFamily="18" charset="0"/>
                <a:sym typeface="Wingdings" pitchFamily="2" charset="2"/>
              </a:rPr>
              <a:t> </a:t>
            </a:r>
            <a:r>
              <a:rPr lang="en-US" altLang="zh-TW" sz="2000" dirty="0" smtClean="0">
                <a:latin typeface="Times New Roman" pitchFamily="18" charset="0"/>
                <a:cs typeface="Times New Roman" pitchFamily="18" charset="0"/>
                <a:sym typeface="Wingdings" pitchFamily="2" charset="2"/>
              </a:rPr>
              <a:t>Lower </a:t>
            </a:r>
            <a:r>
              <a:rPr lang="en-US" altLang="zh-TW" sz="2000" dirty="0">
                <a:latin typeface="Times New Roman" pitchFamily="18" charset="0"/>
                <a:cs typeface="Times New Roman" pitchFamily="18" charset="0"/>
                <a:sym typeface="Wingdings" pitchFamily="2" charset="2"/>
              </a:rPr>
              <a:t>data </a:t>
            </a:r>
            <a:r>
              <a:rPr lang="en-US" altLang="zh-TW" sz="2000" dirty="0" smtClean="0">
                <a:latin typeface="Times New Roman" pitchFamily="18" charset="0"/>
                <a:cs typeface="Times New Roman" pitchFamily="18" charset="0"/>
                <a:sym typeface="Wingdings" pitchFamily="2" charset="2"/>
              </a:rPr>
              <a:t>rate</a:t>
            </a:r>
          </a:p>
          <a:p>
            <a:pPr lvl="1"/>
            <a:r>
              <a:rPr lang="en-US" altLang="zh-TW" sz="2000" dirty="0" smtClean="0">
                <a:latin typeface="Times New Roman" pitchFamily="18" charset="0"/>
                <a:cs typeface="Times New Roman" pitchFamily="18" charset="0"/>
              </a:rPr>
              <a:t>Lower </a:t>
            </a:r>
            <a:r>
              <a:rPr lang="en-US" altLang="zh-TW" sz="2000" dirty="0">
                <a:latin typeface="Times New Roman" pitchFamily="18" charset="0"/>
                <a:cs typeface="Times New Roman" pitchFamily="18" charset="0"/>
              </a:rPr>
              <a:t>signal quality </a:t>
            </a:r>
            <a:r>
              <a:rPr lang="en-US" altLang="zh-TW" sz="2000" dirty="0">
                <a:latin typeface="Times New Roman" pitchFamily="18" charset="0"/>
                <a:cs typeface="Times New Roman" pitchFamily="18" charset="0"/>
                <a:sym typeface="Wingdings" pitchFamily="2" charset="2"/>
              </a:rPr>
              <a:t> </a:t>
            </a:r>
            <a:r>
              <a:rPr lang="en-US" altLang="zh-TW" sz="2000" dirty="0" smtClean="0">
                <a:latin typeface="Times New Roman" pitchFamily="18" charset="0"/>
                <a:cs typeface="Times New Roman" pitchFamily="18" charset="0"/>
                <a:sym typeface="Wingdings" pitchFamily="2" charset="2"/>
              </a:rPr>
              <a:t>Higher </a:t>
            </a:r>
            <a:r>
              <a:rPr lang="en-US" altLang="zh-TW" sz="2000" dirty="0">
                <a:latin typeface="Times New Roman" pitchFamily="18" charset="0"/>
                <a:cs typeface="Times New Roman" pitchFamily="18" charset="0"/>
                <a:sym typeface="Wingdings" pitchFamily="2" charset="2"/>
              </a:rPr>
              <a:t>data rate</a:t>
            </a:r>
            <a:endParaRPr lang="en-US" altLang="zh-TW" sz="2000" dirty="0">
              <a:latin typeface="Times New Roman" pitchFamily="18" charset="0"/>
              <a:cs typeface="Times New Roman" pitchFamily="18" charset="0"/>
              <a:sym typeface="Wingdings" pitchFamily="2" charset="2"/>
            </a:endParaRPr>
          </a:p>
          <a:p>
            <a:pPr lvl="1" eaLnBrk="1" hangingPunct="1"/>
            <a:endParaRPr lang="en-US" altLang="zh-TW" sz="2000" dirty="0">
              <a:latin typeface="Times New Roman" pitchFamily="18" charset="0"/>
              <a:cs typeface="Times New Roman" pitchFamily="18" charset="0"/>
              <a:sym typeface="Wingdings" pitchFamily="2" charset="2"/>
            </a:endParaRPr>
          </a:p>
          <a:p>
            <a:pPr marL="342900" lvl="1" indent="-342900">
              <a:spcBef>
                <a:spcPct val="40000"/>
              </a:spcBef>
            </a:pPr>
            <a:r>
              <a:rPr lang="en-US" altLang="zh-TW" sz="2000" dirty="0">
                <a:latin typeface="Times New Roman" pitchFamily="18" charset="0"/>
                <a:cs typeface="Times New Roman" pitchFamily="18" charset="0"/>
              </a:rPr>
              <a:t>Same data </a:t>
            </a:r>
            <a:r>
              <a:rPr lang="en-US" altLang="zh-TW" sz="2000" dirty="0" smtClean="0">
                <a:latin typeface="Times New Roman" pitchFamily="18" charset="0"/>
                <a:cs typeface="Times New Roman" pitchFamily="18" charset="0"/>
              </a:rPr>
              <a:t>rate (</a:t>
            </a:r>
            <a:r>
              <a:rPr lang="en-US" altLang="zh-TW" sz="2000" dirty="0" smtClean="0">
                <a:latin typeface="Times New Roman" pitchFamily="18" charset="0"/>
                <a:cs typeface="Times New Roman" pitchFamily="18" charset="0"/>
                <a:sym typeface="Wingdings" pitchFamily="2" charset="2"/>
              </a:rPr>
              <a:t>Compare </a:t>
            </a:r>
            <a:r>
              <a:rPr lang="en-US" altLang="zh-TW" sz="2000" dirty="0">
                <a:latin typeface="Times New Roman" pitchFamily="18" charset="0"/>
                <a:cs typeface="Times New Roman" pitchFamily="18" charset="0"/>
                <a:sym typeface="Wingdings" pitchFamily="2" charset="2"/>
              </a:rPr>
              <a:t>case 2 and </a:t>
            </a:r>
            <a:r>
              <a:rPr lang="en-US" altLang="zh-TW" sz="2000" dirty="0" smtClean="0">
                <a:latin typeface="Times New Roman" pitchFamily="18" charset="0"/>
                <a:cs typeface="Times New Roman" pitchFamily="18" charset="0"/>
                <a:sym typeface="Wingdings" pitchFamily="2" charset="2"/>
              </a:rPr>
              <a:t>3)</a:t>
            </a:r>
            <a:endParaRPr lang="en-US" altLang="zh-TW" sz="2000" dirty="0">
              <a:latin typeface="Times New Roman" pitchFamily="18" charset="0"/>
              <a:cs typeface="Times New Roman" pitchFamily="18" charset="0"/>
              <a:sym typeface="Wingdings" pitchFamily="2" charset="2"/>
            </a:endParaRPr>
          </a:p>
          <a:p>
            <a:pPr lvl="1" eaLnBrk="1" hangingPunct="1"/>
            <a:r>
              <a:rPr lang="en-US" altLang="zh-TW" sz="2000" dirty="0" smtClean="0">
                <a:latin typeface="Times New Roman" pitchFamily="18" charset="0"/>
                <a:cs typeface="Times New Roman" pitchFamily="18" charset="0"/>
              </a:rPr>
              <a:t>Bandwidth </a:t>
            </a:r>
            <a:r>
              <a:rPr lang="en-US" altLang="zh-TW" sz="2000" b="1" dirty="0" smtClean="0">
                <a:latin typeface="Times New Roman" pitchFamily="18" charset="0"/>
                <a:cs typeface="Times New Roman" pitchFamily="18" charset="0"/>
              </a:rPr>
              <a:t>↑</a:t>
            </a:r>
          </a:p>
          <a:p>
            <a:pPr lvl="1"/>
            <a:r>
              <a:rPr lang="en-US" altLang="zh-TW" sz="2000" dirty="0" smtClean="0">
                <a:latin typeface="Times New Roman" pitchFamily="18" charset="0"/>
                <a:cs typeface="Times New Roman" pitchFamily="18" charset="0"/>
                <a:sym typeface="Wingdings" pitchFamily="2" charset="2"/>
              </a:rPr>
              <a:t>Higher </a:t>
            </a:r>
            <a:r>
              <a:rPr lang="en-US" altLang="zh-TW" sz="2000" dirty="0">
                <a:latin typeface="Times New Roman" pitchFamily="18" charset="0"/>
                <a:cs typeface="Times New Roman" pitchFamily="18" charset="0"/>
                <a:sym typeface="Wingdings" pitchFamily="2" charset="2"/>
              </a:rPr>
              <a:t>signal quality</a:t>
            </a:r>
          </a:p>
          <a:p>
            <a:pPr lvl="1" eaLnBrk="1" hangingPunct="1"/>
            <a:endParaRPr lang="en-US" altLang="zh-TW" sz="2000" dirty="0">
              <a:latin typeface="Times New Roman" pitchFamily="18" charset="0"/>
              <a:cs typeface="Times New Roman" pitchFamily="18" charset="0"/>
              <a:sym typeface="Wingdings" pitchFamily="2" charset="2"/>
            </a:endParaRPr>
          </a:p>
        </p:txBody>
      </p:sp>
      <p:sp>
        <p:nvSpPr>
          <p:cNvPr id="4" name="Slide Number Placeholder 3"/>
          <p:cNvSpPr>
            <a:spLocks noGrp="1"/>
          </p:cNvSpPr>
          <p:nvPr>
            <p:ph type="sldNum" sz="quarter" idx="12"/>
          </p:nvPr>
        </p:nvSpPr>
        <p:spPr/>
        <p:txBody>
          <a:bodyPr/>
          <a:lstStyle/>
          <a:p>
            <a:pPr>
              <a:defRPr/>
            </a:pPr>
            <a:fld id="{FE58E684-DEEA-43E8-B4D2-6B5603D5A8CC}" type="slidenum">
              <a:rPr lang="zh-TW" altLang="en-US" smtClean="0"/>
              <a:pPr>
                <a:defRPr/>
              </a:pPr>
              <a:t>18</a:t>
            </a:fld>
            <a:endParaRPr lang="en-US" altLang="zh-TW"/>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9045" y="1375541"/>
            <a:ext cx="4457700" cy="1730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011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 Capacity </a:t>
            </a:r>
            <a:br>
              <a:rPr lang="en-US" dirty="0" smtClean="0"/>
            </a:br>
            <a:endParaRPr lang="en-US" dirty="0"/>
          </a:p>
        </p:txBody>
      </p:sp>
      <p:sp>
        <p:nvSpPr>
          <p:cNvPr id="3" name="Content Placeholder 2"/>
          <p:cNvSpPr>
            <a:spLocks noGrp="1"/>
          </p:cNvSpPr>
          <p:nvPr>
            <p:ph idx="1"/>
          </p:nvPr>
        </p:nvSpPr>
        <p:spPr>
          <a:xfrm>
            <a:off x="677335" y="1500175"/>
            <a:ext cx="8596668" cy="4541189"/>
          </a:xfrm>
        </p:spPr>
        <p:txBody>
          <a:bodyPr>
            <a:normAutofit/>
          </a:bodyPr>
          <a:lstStyle/>
          <a:p>
            <a:pPr algn="just"/>
            <a:r>
              <a:rPr lang="en-US" sz="2800" dirty="0">
                <a:latin typeface="Times New Roman" pitchFamily="18" charset="0"/>
                <a:cs typeface="Times New Roman" pitchFamily="18" charset="0"/>
              </a:rPr>
              <a:t>T</a:t>
            </a:r>
            <a:r>
              <a:rPr lang="en-US" sz="2800" dirty="0" smtClean="0">
                <a:latin typeface="Times New Roman" pitchFamily="18" charset="0"/>
                <a:cs typeface="Times New Roman" pitchFamily="18" charset="0"/>
              </a:rPr>
              <a:t>he maximum rate at which data can be transmitted over a given communication path, or channel, under given conditions.</a:t>
            </a:r>
          </a:p>
          <a:p>
            <a:pPr algn="just"/>
            <a:r>
              <a:rPr lang="en-US" sz="2800" dirty="0">
                <a:latin typeface="Times New Roman" pitchFamily="18" charset="0"/>
                <a:cs typeface="Times New Roman" pitchFamily="18" charset="0"/>
              </a:rPr>
              <a:t>I</a:t>
            </a:r>
            <a:r>
              <a:rPr lang="en-US" sz="2800" dirty="0" smtClean="0">
                <a:latin typeface="Times New Roman" pitchFamily="18" charset="0"/>
                <a:cs typeface="Times New Roman" pitchFamily="18" charset="0"/>
              </a:rPr>
              <a:t>mpairments, such as noise, limit data rate that can be achieved.</a:t>
            </a:r>
          </a:p>
          <a:p>
            <a:pPr algn="just"/>
            <a:r>
              <a:rPr kumimoji="1" lang="en-GB" sz="2800" dirty="0" err="1" smtClean="0">
                <a:latin typeface="Times New Roman" pitchFamily="18" charset="0"/>
                <a:cs typeface="Times New Roman" pitchFamily="18" charset="0"/>
              </a:rPr>
              <a:t>Nyquist</a:t>
            </a:r>
            <a:r>
              <a:rPr kumimoji="1" lang="en-GB" sz="2800" dirty="0" smtClean="0">
                <a:latin typeface="Times New Roman" pitchFamily="18" charset="0"/>
                <a:cs typeface="Times New Roman" pitchFamily="18" charset="0"/>
              </a:rPr>
              <a:t> </a:t>
            </a:r>
            <a:r>
              <a:rPr kumimoji="1" lang="en-GB" sz="2800" dirty="0">
                <a:latin typeface="Times New Roman" pitchFamily="18" charset="0"/>
                <a:cs typeface="Times New Roman" pitchFamily="18" charset="0"/>
              </a:rPr>
              <a:t>Formula is: C = 2B log</a:t>
            </a:r>
            <a:r>
              <a:rPr kumimoji="1" lang="en-GB" sz="2800" baseline="-25000" dirty="0">
                <a:latin typeface="Times New Roman" pitchFamily="18" charset="0"/>
                <a:cs typeface="Times New Roman" pitchFamily="18" charset="0"/>
              </a:rPr>
              <a:t>2</a:t>
            </a:r>
            <a:r>
              <a:rPr kumimoji="1" lang="en-GB" sz="2800" dirty="0">
                <a:latin typeface="Times New Roman" pitchFamily="18" charset="0"/>
                <a:cs typeface="Times New Roman" pitchFamily="18" charset="0"/>
              </a:rPr>
              <a:t>M</a:t>
            </a:r>
          </a:p>
          <a:p>
            <a:pPr algn="just"/>
            <a:r>
              <a:rPr lang="en-US" sz="2800" dirty="0">
                <a:latin typeface="Times New Roman" pitchFamily="18" charset="0"/>
                <a:cs typeface="Times New Roman" pitchFamily="18" charset="0"/>
              </a:rPr>
              <a:t>Shannon Capacity </a:t>
            </a:r>
            <a:r>
              <a:rPr lang="en-US" sz="2800" dirty="0" smtClean="0">
                <a:latin typeface="Times New Roman" pitchFamily="18" charset="0"/>
                <a:cs typeface="Times New Roman" pitchFamily="18" charset="0"/>
              </a:rPr>
              <a:t>Formula is: </a:t>
            </a:r>
            <a:r>
              <a:rPr kumimoji="1" lang="en-GB" sz="2800" dirty="0">
                <a:latin typeface="Times New Roman" pitchFamily="18" charset="0"/>
                <a:cs typeface="Times New Roman" pitchFamily="18" charset="0"/>
              </a:rPr>
              <a:t>C=B log</a:t>
            </a:r>
            <a:r>
              <a:rPr kumimoji="1" lang="en-GB" sz="2800" baseline="-25000" dirty="0">
                <a:latin typeface="Times New Roman" pitchFamily="18" charset="0"/>
                <a:cs typeface="Times New Roman" pitchFamily="18" charset="0"/>
              </a:rPr>
              <a:t>2</a:t>
            </a:r>
            <a:r>
              <a:rPr kumimoji="1" lang="en-GB" sz="2800" dirty="0">
                <a:latin typeface="Times New Roman" pitchFamily="18" charset="0"/>
                <a:cs typeface="Times New Roman" pitchFamily="18" charset="0"/>
              </a:rPr>
              <a:t>(1+SNR)</a:t>
            </a:r>
          </a:p>
          <a:p>
            <a:pPr marL="0" indent="0" algn="just">
              <a:buNone/>
            </a:pP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BACF67D8-A2C8-451C-8790-589EB6C15B46}" type="slidenum">
              <a:rPr lang="zh-TW" altLang="en-US" smtClean="0"/>
              <a:pPr>
                <a:defRPr/>
              </a:pPr>
              <a:t>19</a:t>
            </a:fld>
            <a:endParaRPr lang="en-US" altLang="zh-TW"/>
          </a:p>
        </p:txBody>
      </p:sp>
    </p:spTree>
    <p:extLst>
      <p:ext uri="{BB962C8B-B14F-4D97-AF65-F5344CB8AC3E}">
        <p14:creationId xmlns:p14="http://schemas.microsoft.com/office/powerpoint/2010/main" val="3021446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a:t>
            </a:r>
            <a:endParaRPr lang="en-US" dirty="0"/>
          </a:p>
        </p:txBody>
      </p:sp>
      <p:sp>
        <p:nvSpPr>
          <p:cNvPr id="4" name="Content Placeholder 3"/>
          <p:cNvSpPr>
            <a:spLocks noGrp="1"/>
          </p:cNvSpPr>
          <p:nvPr>
            <p:ph idx="1"/>
          </p:nvPr>
        </p:nvSpPr>
        <p:spPr/>
        <p:txBody>
          <a:bodyPr>
            <a:normAutofit/>
          </a:bodyPr>
          <a:lstStyle/>
          <a:p>
            <a:pPr algn="just"/>
            <a:r>
              <a:rPr lang="en-US" sz="2000" dirty="0">
                <a:latin typeface="Times New Roman" pitchFamily="18" charset="0"/>
                <a:cs typeface="Times New Roman" pitchFamily="18" charset="0"/>
              </a:rPr>
              <a:t>The objective of the course is to give an introduction to the telecommunications, fundamentals of wireless communication system, the wireless network architectures and protocols. Topics of study includes an overview of wired telephony system; switching technique; wireless telecommunication system; cellular telephony; GSM; </a:t>
            </a:r>
            <a:r>
              <a:rPr lang="en-US" sz="2000" dirty="0" smtClean="0">
                <a:latin typeface="Times New Roman" pitchFamily="18" charset="0"/>
                <a:cs typeface="Times New Roman" pitchFamily="18" charset="0"/>
              </a:rPr>
              <a:t>signal </a:t>
            </a:r>
            <a:r>
              <a:rPr lang="en-US" sz="2000" dirty="0">
                <a:latin typeface="Times New Roman" pitchFamily="18" charset="0"/>
                <a:cs typeface="Times New Roman" pitchFamily="18" charset="0"/>
              </a:rPr>
              <a:t>propagation models; fading in the mobile environment; multiple access techniques; modulation techniques;  satellite communication and wireless networking standards IEEE-802.11.</a:t>
            </a:r>
            <a:endParaRPr lang="en-US" dirty="0"/>
          </a:p>
        </p:txBody>
      </p:sp>
      <p:sp>
        <p:nvSpPr>
          <p:cNvPr id="3" name="Slide Number Placeholder 2"/>
          <p:cNvSpPr>
            <a:spLocks noGrp="1"/>
          </p:cNvSpPr>
          <p:nvPr>
            <p:ph type="sldNum" sz="quarter" idx="12"/>
          </p:nvPr>
        </p:nvSpPr>
        <p:spPr/>
        <p:txBody>
          <a:bodyPr/>
          <a:lstStyle/>
          <a:p>
            <a:fld id="{227878CC-6E82-4E52-AC91-7708466A7CCC}"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dirty="0" smtClean="0"/>
              <a:t>Signal to Noise Ration</a:t>
            </a:r>
          </a:p>
        </p:txBody>
      </p:sp>
      <p:sp>
        <p:nvSpPr>
          <p:cNvPr id="45059" name="Content Placeholder 2"/>
          <p:cNvSpPr>
            <a:spLocks noGrp="1"/>
          </p:cNvSpPr>
          <p:nvPr>
            <p:ph idx="1"/>
          </p:nvPr>
        </p:nvSpPr>
        <p:spPr>
          <a:xfrm>
            <a:off x="677335" y="1571613"/>
            <a:ext cx="8596668" cy="4469751"/>
          </a:xfrm>
        </p:spPr>
        <p:txBody>
          <a:bodyPr>
            <a:normAutofit/>
          </a:bodyPr>
          <a:lstStyle/>
          <a:p>
            <a:pPr eaLnBrk="1" hangingPunct="1"/>
            <a:r>
              <a:rPr lang="en-US" sz="2800" dirty="0" smtClean="0">
                <a:latin typeface="Times New Roman" pitchFamily="18" charset="0"/>
                <a:cs typeface="Times New Roman" pitchFamily="18" charset="0"/>
              </a:rPr>
              <a:t>Signal to noise ratio (SNR) = power of signal/power of noise</a:t>
            </a:r>
          </a:p>
          <a:p>
            <a:pPr lvl="1" eaLnBrk="1" hangingPunct="1"/>
            <a:r>
              <a:rPr lang="en-US" sz="2400" dirty="0" smtClean="0">
                <a:latin typeface="Times New Roman" pitchFamily="18" charset="0"/>
                <a:cs typeface="Times New Roman" pitchFamily="18" charset="0"/>
              </a:rPr>
              <a:t>Typically measured at the receiver</a:t>
            </a:r>
          </a:p>
          <a:p>
            <a:pPr lvl="1" eaLnBrk="1" hangingPunct="1"/>
            <a:r>
              <a:rPr kumimoji="1" lang="en-GB" sz="2400" dirty="0" err="1" smtClean="0">
                <a:latin typeface="Times New Roman" pitchFamily="18" charset="0"/>
                <a:cs typeface="Times New Roman" pitchFamily="18" charset="0"/>
              </a:rPr>
              <a:t>SNR</a:t>
            </a:r>
            <a:r>
              <a:rPr kumimoji="1" lang="en-GB" sz="2400" baseline="-25000" dirty="0" err="1" smtClean="0">
                <a:latin typeface="Times New Roman" pitchFamily="18" charset="0"/>
                <a:cs typeface="Times New Roman" pitchFamily="18" charset="0"/>
              </a:rPr>
              <a:t>db</a:t>
            </a:r>
            <a:r>
              <a:rPr kumimoji="1" lang="en-GB" sz="2400" baseline="30000" dirty="0" smtClean="0">
                <a:latin typeface="Times New Roman" pitchFamily="18" charset="0"/>
                <a:cs typeface="Times New Roman" pitchFamily="18" charset="0"/>
              </a:rPr>
              <a:t>=</a:t>
            </a:r>
            <a:r>
              <a:rPr kumimoji="1" lang="en-GB" sz="2400" dirty="0" smtClean="0">
                <a:latin typeface="Times New Roman" pitchFamily="18" charset="0"/>
                <a:cs typeface="Times New Roman" pitchFamily="18" charset="0"/>
              </a:rPr>
              <a:t>10 log</a:t>
            </a:r>
            <a:r>
              <a:rPr kumimoji="1" lang="en-GB" sz="2400" baseline="-25000" dirty="0" smtClean="0">
                <a:latin typeface="Times New Roman" pitchFamily="18" charset="0"/>
                <a:cs typeface="Times New Roman" pitchFamily="18" charset="0"/>
              </a:rPr>
              <a:t>10 </a:t>
            </a:r>
            <a:r>
              <a:rPr kumimoji="1" lang="en-GB" sz="2400" dirty="0" smtClean="0">
                <a:latin typeface="Times New Roman" pitchFamily="18" charset="0"/>
                <a:cs typeface="Times New Roman" pitchFamily="18" charset="0"/>
              </a:rPr>
              <a:t>(signal/noise)</a:t>
            </a:r>
          </a:p>
          <a:p>
            <a:pPr lvl="1" eaLnBrk="1" hangingPunct="1"/>
            <a:r>
              <a:rPr lang="en-US" sz="2400" dirty="0" smtClean="0">
                <a:latin typeface="Times New Roman" pitchFamily="18" charset="0"/>
                <a:cs typeface="Times New Roman" pitchFamily="18" charset="0"/>
              </a:rPr>
              <a:t>A high SNR means a high quality of signal</a:t>
            </a:r>
          </a:p>
          <a:p>
            <a:endParaRPr lang="en-US" sz="22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64BD0F6-42A9-400B-B294-29F5B3147E29}" type="slidenum">
              <a:rPr lang="zh-TW" altLang="en-US" smtClean="0"/>
              <a:pPr>
                <a:defRPr/>
              </a:pPr>
              <a:t>20</a:t>
            </a:fld>
            <a:endParaRPr lang="en-US" altLang="zh-TW"/>
          </a:p>
        </p:txBody>
      </p:sp>
    </p:spTree>
    <p:extLst>
      <p:ext uri="{BB962C8B-B14F-4D97-AF65-F5344CB8AC3E}">
        <p14:creationId xmlns:p14="http://schemas.microsoft.com/office/powerpoint/2010/main" val="2794000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2" y="787024"/>
            <a:ext cx="6447501" cy="587152"/>
          </a:xfrm>
        </p:spPr>
        <p:txBody>
          <a:bodyPr>
            <a:normAutofit fontScale="90000"/>
          </a:bodyPr>
          <a:lstStyle/>
          <a:p>
            <a:r>
              <a:rPr lang="en-US" dirty="0" smtClean="0"/>
              <a:t>Example 1: </a:t>
            </a:r>
            <a:endParaRPr lang="en-US" dirty="0"/>
          </a:p>
        </p:txBody>
      </p:sp>
      <p:sp>
        <p:nvSpPr>
          <p:cNvPr id="3" name="Content Placeholder 2"/>
          <p:cNvSpPr>
            <a:spLocks noGrp="1"/>
          </p:cNvSpPr>
          <p:nvPr>
            <p:ph idx="1"/>
          </p:nvPr>
        </p:nvSpPr>
        <p:spPr>
          <a:xfrm>
            <a:off x="2032002" y="1500174"/>
            <a:ext cx="7696614" cy="1646807"/>
          </a:xfrm>
        </p:spPr>
        <p:txBody>
          <a:bodyPr>
            <a:noAutofit/>
          </a:bodyPr>
          <a:lstStyle/>
          <a:p>
            <a:pPr algn="just"/>
            <a:r>
              <a:rPr lang="en-US" sz="2000" dirty="0" smtClean="0">
                <a:latin typeface="Times New Roman" pitchFamily="18" charset="0"/>
                <a:cs typeface="Times New Roman" pitchFamily="18" charset="0"/>
              </a:rPr>
              <a:t>Lets consider the spectrum of  a channel is between 3 MHz  and 4 MHz and </a:t>
            </a:r>
            <a:r>
              <a:rPr kumimoji="1" lang="en-GB" sz="2000" dirty="0" err="1" smtClean="0">
                <a:latin typeface="Times New Roman" pitchFamily="18" charset="0"/>
                <a:cs typeface="Times New Roman" pitchFamily="18" charset="0"/>
              </a:rPr>
              <a:t>SNR</a:t>
            </a:r>
            <a:r>
              <a:rPr kumimoji="1" lang="en-GB" sz="2000" baseline="-25000" dirty="0" err="1" smtClean="0">
                <a:latin typeface="Times New Roman" pitchFamily="18" charset="0"/>
                <a:cs typeface="Times New Roman" pitchFamily="18" charset="0"/>
              </a:rPr>
              <a:t>db</a:t>
            </a:r>
            <a:r>
              <a:rPr kumimoji="1" lang="en-GB" sz="2000" baseline="-25000" dirty="0" smtClean="0">
                <a:latin typeface="Times New Roman" pitchFamily="18" charset="0"/>
                <a:cs typeface="Times New Roman" pitchFamily="18" charset="0"/>
              </a:rPr>
              <a:t>  </a:t>
            </a:r>
            <a:r>
              <a:rPr kumimoji="1" lang="en-GB" sz="2000" dirty="0" smtClean="0">
                <a:latin typeface="Times New Roman" pitchFamily="18" charset="0"/>
                <a:cs typeface="Times New Roman" pitchFamily="18" charset="0"/>
              </a:rPr>
              <a:t>=24 dB. Then find the maximum capacity achieved by channel. If  it is possible to achieved the  limit then how many signal level is required?</a:t>
            </a:r>
          </a:p>
          <a:p>
            <a:endParaRPr kumimoji="1" lang="en-GB" sz="2000" baseline="-25000" dirty="0" smtClean="0">
              <a:latin typeface="Times New Roman" pitchFamily="18" charset="0"/>
              <a:cs typeface="Times New Roman" pitchFamily="18" charset="0"/>
            </a:endParaRPr>
          </a:p>
          <a:p>
            <a:endParaRPr kumimoji="1" lang="en-GB" sz="2000" baseline="-25000" dirty="0" smtClean="0">
              <a:latin typeface="Times New Roman" pitchFamily="18" charset="0"/>
              <a:cs typeface="Times New Roman" pitchFamily="18" charset="0"/>
            </a:endParaRPr>
          </a:p>
          <a:p>
            <a:endParaRPr kumimoji="1" lang="en-GB" sz="2000" baseline="-25000" dirty="0" smtClean="0">
              <a:latin typeface="Times New Roman" pitchFamily="18" charset="0"/>
              <a:cs typeface="Times New Roman" pitchFamily="18" charset="0"/>
            </a:endParaRPr>
          </a:p>
          <a:p>
            <a:endParaRPr lang="en-US" sz="2000" dirty="0"/>
          </a:p>
        </p:txBody>
      </p:sp>
      <p:sp>
        <p:nvSpPr>
          <p:cNvPr id="4" name="Slide Number Placeholder 3"/>
          <p:cNvSpPr>
            <a:spLocks noGrp="1"/>
          </p:cNvSpPr>
          <p:nvPr>
            <p:ph type="sldNum" sz="quarter" idx="12"/>
          </p:nvPr>
        </p:nvSpPr>
        <p:spPr/>
        <p:txBody>
          <a:bodyPr/>
          <a:lstStyle/>
          <a:p>
            <a:pPr>
              <a:defRPr/>
            </a:pPr>
            <a:fld id="{BACF67D8-A2C8-451C-8790-589EB6C15B46}" type="slidenum">
              <a:rPr lang="zh-TW" altLang="en-US" smtClean="0"/>
              <a:pPr>
                <a:defRPr/>
              </a:pPr>
              <a:t>21</a:t>
            </a:fld>
            <a:endParaRPr lang="en-US" altLang="zh-TW"/>
          </a:p>
        </p:txBody>
      </p:sp>
      <p:sp>
        <p:nvSpPr>
          <p:cNvPr id="5" name="Title 1"/>
          <p:cNvSpPr txBox="1">
            <a:spLocks/>
          </p:cNvSpPr>
          <p:nvPr/>
        </p:nvSpPr>
        <p:spPr>
          <a:xfrm>
            <a:off x="2184402" y="3671112"/>
            <a:ext cx="6447501" cy="515145"/>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Example 2: </a:t>
            </a:r>
          </a:p>
        </p:txBody>
      </p:sp>
      <p:sp>
        <p:nvSpPr>
          <p:cNvPr id="6" name="Content Placeholder 2"/>
          <p:cNvSpPr txBox="1">
            <a:spLocks/>
          </p:cNvSpPr>
          <p:nvPr/>
        </p:nvSpPr>
        <p:spPr>
          <a:xfrm>
            <a:off x="2184402" y="4236478"/>
            <a:ext cx="7544214" cy="162467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fontAlgn="auto"/>
            <a:r>
              <a:rPr lang="en-US" sz="2000" dirty="0">
                <a:latin typeface="Times New Roman" pitchFamily="18" charset="0"/>
                <a:cs typeface="Times New Roman" pitchFamily="18" charset="0"/>
              </a:rPr>
              <a:t>What are the propagation time and the transmission time for a 2.5-kbyte message if the bandwidth of the network is 1 </a:t>
            </a:r>
            <a:r>
              <a:rPr lang="en-US" sz="2000" dirty="0" err="1">
                <a:latin typeface="Times New Roman" pitchFamily="18" charset="0"/>
                <a:cs typeface="Times New Roman" pitchFamily="18" charset="0"/>
              </a:rPr>
              <a:t>Gbps</a:t>
            </a:r>
            <a:r>
              <a:rPr lang="en-US" sz="2000" dirty="0">
                <a:latin typeface="Times New Roman" pitchFamily="18" charset="0"/>
                <a:cs typeface="Times New Roman" pitchFamily="18" charset="0"/>
              </a:rPr>
              <a:t>? Assume that the distance between the sender and the receiver is 12,000 km and that light travels at 2.4 ×10</a:t>
            </a:r>
            <a:r>
              <a:rPr lang="en-US" sz="2000" baseline="30000" dirty="0">
                <a:latin typeface="Times New Roman" pitchFamily="18" charset="0"/>
                <a:cs typeface="Times New Roman" pitchFamily="18" charset="0"/>
              </a:rPr>
              <a:t>8</a:t>
            </a:r>
            <a:r>
              <a:rPr lang="en-US" sz="2000" dirty="0">
                <a:latin typeface="Times New Roman" pitchFamily="18" charset="0"/>
                <a:cs typeface="Times New Roman" pitchFamily="18" charset="0"/>
              </a:rPr>
              <a:t> m/s. </a:t>
            </a:r>
            <a:endParaRPr kumimoji="1" lang="en-GB" sz="2000" baseline="-25000" dirty="0">
              <a:latin typeface="Times New Roman" pitchFamily="18" charset="0"/>
              <a:cs typeface="Times New Roman" pitchFamily="18" charset="0"/>
            </a:endParaRPr>
          </a:p>
          <a:p>
            <a:pPr fontAlgn="auto"/>
            <a:endParaRPr kumimoji="1" lang="en-GB" sz="2000" baseline="-25000" dirty="0">
              <a:latin typeface="Times New Roman" pitchFamily="18" charset="0"/>
              <a:cs typeface="Times New Roman" pitchFamily="18" charset="0"/>
            </a:endParaRPr>
          </a:p>
          <a:p>
            <a:pPr fontAlgn="auto"/>
            <a:endParaRPr kumimoji="1" lang="en-GB" sz="2000" baseline="-25000" dirty="0">
              <a:latin typeface="Times New Roman" pitchFamily="18" charset="0"/>
              <a:cs typeface="Times New Roman" pitchFamily="18" charset="0"/>
            </a:endParaRPr>
          </a:p>
          <a:p>
            <a:pPr fontAlgn="auto"/>
            <a:endParaRPr lang="en-US" sz="2000" dirty="0"/>
          </a:p>
        </p:txBody>
      </p:sp>
    </p:spTree>
    <p:extLst>
      <p:ext uri="{BB962C8B-B14F-4D97-AF65-F5344CB8AC3E}">
        <p14:creationId xmlns:p14="http://schemas.microsoft.com/office/powerpoint/2010/main" val="130029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Books</a:t>
            </a:r>
            <a:endParaRPr lang="en-US" dirty="0"/>
          </a:p>
        </p:txBody>
      </p:sp>
      <p:sp>
        <p:nvSpPr>
          <p:cNvPr id="4" name="Content Placeholder 3"/>
          <p:cNvSpPr>
            <a:spLocks noGrp="1"/>
          </p:cNvSpPr>
          <p:nvPr>
            <p:ph idx="1"/>
          </p:nvPr>
        </p:nvSpPr>
        <p:spPr>
          <a:xfrm>
            <a:off x="677334" y="2160589"/>
            <a:ext cx="9191880" cy="3880773"/>
          </a:xfrm>
        </p:spPr>
        <p:txBody>
          <a:bodyPr/>
          <a:lstStyle/>
          <a:p>
            <a:r>
              <a:rPr lang="en-US" sz="2000" dirty="0" smtClean="0">
                <a:latin typeface="Times New Roman" pitchFamily="18" charset="0"/>
                <a:cs typeface="Times New Roman" pitchFamily="18" charset="0"/>
              </a:rPr>
              <a:t>Wireless Communications and Networks; 2</a:t>
            </a:r>
            <a:r>
              <a:rPr lang="en-US" sz="2000" baseline="30000" dirty="0" smtClean="0">
                <a:latin typeface="Times New Roman" pitchFamily="18" charset="0"/>
                <a:cs typeface="Times New Roman" pitchFamily="18" charset="0"/>
              </a:rPr>
              <a:t>nd</a:t>
            </a:r>
            <a:r>
              <a:rPr lang="en-US" sz="2000" dirty="0" smtClean="0">
                <a:latin typeface="Times New Roman" pitchFamily="18" charset="0"/>
                <a:cs typeface="Times New Roman" pitchFamily="18" charset="0"/>
              </a:rPr>
              <a:t> edition---William Stallings</a:t>
            </a:r>
          </a:p>
          <a:p>
            <a:r>
              <a:rPr lang="en-US" sz="2000" dirty="0" smtClean="0">
                <a:latin typeface="Times New Roman" pitchFamily="18" charset="0"/>
                <a:cs typeface="Times New Roman" pitchFamily="18" charset="0"/>
              </a:rPr>
              <a:t>Wireless Communications Principles and Practice; 2</a:t>
            </a:r>
            <a:r>
              <a:rPr lang="en-US" sz="2000" baseline="30000" dirty="0" smtClean="0">
                <a:latin typeface="Times New Roman" pitchFamily="18" charset="0"/>
                <a:cs typeface="Times New Roman" pitchFamily="18" charset="0"/>
              </a:rPr>
              <a:t>nd</a:t>
            </a:r>
            <a:r>
              <a:rPr lang="en-US" sz="2000" dirty="0" smtClean="0">
                <a:latin typeface="Times New Roman" pitchFamily="18" charset="0"/>
                <a:cs typeface="Times New Roman" pitchFamily="18" charset="0"/>
              </a:rPr>
              <a:t> edition---T. S. </a:t>
            </a:r>
            <a:r>
              <a:rPr lang="en-US" sz="2000" dirty="0" err="1" smtClean="0">
                <a:latin typeface="Times New Roman" pitchFamily="18" charset="0"/>
                <a:cs typeface="Times New Roman" pitchFamily="18" charset="0"/>
              </a:rPr>
              <a:t>Rappaport</a:t>
            </a:r>
            <a:endParaRPr lang="en-US" sz="2000" dirty="0" smtClean="0">
              <a:latin typeface="Times New Roman" pitchFamily="18" charset="0"/>
              <a:cs typeface="Times New Roman" pitchFamily="18" charset="0"/>
            </a:endParaRPr>
          </a:p>
          <a:p>
            <a:endParaRPr lang="en-US" dirty="0"/>
          </a:p>
        </p:txBody>
      </p:sp>
      <p:sp>
        <p:nvSpPr>
          <p:cNvPr id="3" name="Slide Number Placeholder 2"/>
          <p:cNvSpPr>
            <a:spLocks noGrp="1"/>
          </p:cNvSpPr>
          <p:nvPr>
            <p:ph type="sldNum" sz="quarter" idx="12"/>
          </p:nvPr>
        </p:nvSpPr>
        <p:spPr/>
        <p:txBody>
          <a:bodyPr/>
          <a:lstStyle/>
          <a:p>
            <a:fld id="{227878CC-6E82-4E52-AC91-7708466A7CCC}"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Grading</a:t>
            </a:r>
            <a:r>
              <a:rPr lang="en-US" dirty="0" smtClean="0"/>
              <a:t>:</a:t>
            </a:r>
            <a:br>
              <a:rPr lang="en-US" dirty="0" smtClean="0"/>
            </a:br>
            <a:endParaRPr lang="en-US" dirty="0"/>
          </a:p>
        </p:txBody>
      </p:sp>
      <p:sp>
        <p:nvSpPr>
          <p:cNvPr id="4" name="Content Placeholder 3"/>
          <p:cNvSpPr>
            <a:spLocks noGrp="1"/>
          </p:cNvSpPr>
          <p:nvPr>
            <p:ph idx="1"/>
          </p:nvPr>
        </p:nvSpPr>
        <p:spPr/>
        <p:txBody>
          <a:bodyPr/>
          <a:lstStyle/>
          <a:p>
            <a:r>
              <a:rPr lang="en-US" sz="2000" dirty="0" smtClean="0">
                <a:latin typeface="Times New Roman" pitchFamily="18" charset="0"/>
                <a:cs typeface="Times New Roman" pitchFamily="18" charset="0"/>
              </a:rPr>
              <a:t>Class Performance: 10%</a:t>
            </a:r>
          </a:p>
          <a:p>
            <a:r>
              <a:rPr lang="en-US" sz="2000" dirty="0" smtClean="0">
                <a:latin typeface="Times New Roman" pitchFamily="18" charset="0"/>
                <a:cs typeface="Times New Roman" pitchFamily="18" charset="0"/>
              </a:rPr>
              <a:t>Quiz: 20%</a:t>
            </a:r>
          </a:p>
          <a:p>
            <a:r>
              <a:rPr lang="en-US" sz="2000" dirty="0" smtClean="0">
                <a:latin typeface="Times New Roman" pitchFamily="18" charset="0"/>
                <a:cs typeface="Times New Roman" pitchFamily="18" charset="0"/>
              </a:rPr>
              <a:t>Final: 70</a:t>
            </a:r>
            <a:r>
              <a:rPr lang="en-US" dirty="0" smtClean="0"/>
              <a:t>%</a:t>
            </a:r>
          </a:p>
          <a:p>
            <a:endParaRPr lang="en-US" dirty="0"/>
          </a:p>
        </p:txBody>
      </p:sp>
      <p:sp>
        <p:nvSpPr>
          <p:cNvPr id="3" name="Slide Number Placeholder 2"/>
          <p:cNvSpPr>
            <a:spLocks noGrp="1"/>
          </p:cNvSpPr>
          <p:nvPr>
            <p:ph type="sldNum" sz="quarter" idx="12"/>
          </p:nvPr>
        </p:nvSpPr>
        <p:spPr/>
        <p:txBody>
          <a:bodyPr/>
          <a:lstStyle/>
          <a:p>
            <a:fld id="{227878CC-6E82-4E52-AC91-7708466A7CCC}"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69697" cy="678287"/>
          </a:xfrm>
        </p:spPr>
        <p:txBody>
          <a:bodyPr/>
          <a:lstStyle/>
          <a:p>
            <a:r>
              <a:rPr lang="en-US" dirty="0" smtClean="0"/>
              <a:t>What is telecommunication?</a:t>
            </a:r>
            <a:endParaRPr lang="en-US" dirty="0"/>
          </a:p>
        </p:txBody>
      </p:sp>
      <p:sp>
        <p:nvSpPr>
          <p:cNvPr id="3" name="Content Placeholder 2"/>
          <p:cNvSpPr>
            <a:spLocks noGrp="1"/>
          </p:cNvSpPr>
          <p:nvPr>
            <p:ph idx="1"/>
          </p:nvPr>
        </p:nvSpPr>
        <p:spPr>
          <a:xfrm>
            <a:off x="677334" y="1410789"/>
            <a:ext cx="8596668" cy="5053073"/>
          </a:xfrm>
        </p:spPr>
        <p:txBody>
          <a:bodyPr>
            <a:noAutofit/>
          </a:bodyPr>
          <a:lstStyle/>
          <a:p>
            <a:pPr algn="just"/>
            <a:r>
              <a:rPr lang="en-US" sz="2400" b="1" dirty="0">
                <a:latin typeface="Times New Roman" pitchFamily="18" charset="0"/>
                <a:cs typeface="Times New Roman" pitchFamily="18" charset="0"/>
              </a:rPr>
              <a:t>Communication</a:t>
            </a:r>
            <a:r>
              <a:rPr lang="en-US" sz="2400" dirty="0">
                <a:latin typeface="Times New Roman" pitchFamily="18" charset="0"/>
                <a:cs typeface="Times New Roman" pitchFamily="18" charset="0"/>
              </a:rPr>
              <a:t> is the sharing of information or messages between two or more entities.</a:t>
            </a:r>
          </a:p>
          <a:p>
            <a:pPr algn="just"/>
            <a:r>
              <a:rPr lang="en-US" sz="2400" dirty="0" smtClean="0">
                <a:latin typeface="Times New Roman" pitchFamily="18" charset="0"/>
                <a:cs typeface="Times New Roman" pitchFamily="18" charset="0"/>
              </a:rPr>
              <a:t>The word  </a:t>
            </a:r>
            <a:r>
              <a:rPr lang="en-US" sz="2400" b="1" i="1" dirty="0" err="1" smtClean="0">
                <a:latin typeface="Times New Roman" pitchFamily="18" charset="0"/>
                <a:cs typeface="Times New Roman" pitchFamily="18" charset="0"/>
              </a:rPr>
              <a:t>tele</a:t>
            </a:r>
            <a:r>
              <a:rPr lang="en-US" sz="2400" dirty="0" smtClean="0">
                <a:latin typeface="Times New Roman" pitchFamily="18" charset="0"/>
                <a:cs typeface="Times New Roman" pitchFamily="18" charset="0"/>
              </a:rPr>
              <a:t> is </a:t>
            </a:r>
            <a:r>
              <a:rPr lang="en-US" sz="2400" dirty="0">
                <a:latin typeface="Times New Roman" pitchFamily="18" charset="0"/>
                <a:cs typeface="Times New Roman" pitchFamily="18" charset="0"/>
              </a:rPr>
              <a:t>Greek for "</a:t>
            </a:r>
            <a:r>
              <a:rPr lang="en-US" sz="2400" dirty="0" smtClean="0">
                <a:latin typeface="Times New Roman" pitchFamily="18" charset="0"/>
                <a:cs typeface="Times New Roman" pitchFamily="18" charset="0"/>
              </a:rPr>
              <a:t>far off".</a:t>
            </a:r>
          </a:p>
          <a:p>
            <a:pPr algn="just"/>
            <a:r>
              <a:rPr lang="en-US" sz="2400" dirty="0">
                <a:latin typeface="Times New Roman" pitchFamily="18" charset="0"/>
                <a:cs typeface="Times New Roman" pitchFamily="18" charset="0"/>
              </a:rPr>
              <a:t>The term </a:t>
            </a:r>
            <a:r>
              <a:rPr lang="en-US" sz="2400" b="1" i="1" dirty="0">
                <a:latin typeface="Times New Roman" pitchFamily="18" charset="0"/>
                <a:cs typeface="Times New Roman" pitchFamily="18" charset="0"/>
              </a:rPr>
              <a:t>telecommunication</a:t>
            </a:r>
            <a:r>
              <a:rPr lang="en-US" sz="2400" dirty="0">
                <a:latin typeface="Times New Roman" pitchFamily="18" charset="0"/>
                <a:cs typeface="Times New Roman" pitchFamily="18" charset="0"/>
              </a:rPr>
              <a:t>, means communication at a </a:t>
            </a:r>
            <a:r>
              <a:rPr lang="en-US" sz="2400" dirty="0" smtClean="0">
                <a:latin typeface="Times New Roman" pitchFamily="18" charset="0"/>
                <a:cs typeface="Times New Roman" pitchFamily="18" charset="0"/>
              </a:rPr>
              <a:t>distance.</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information may be in the form of voice, video, and data:</a:t>
            </a:r>
          </a:p>
          <a:p>
            <a:pPr lvl="1" algn="just"/>
            <a:r>
              <a:rPr lang="en-US" sz="2000" b="1" dirty="0">
                <a:latin typeface="Times New Roman" pitchFamily="18" charset="0"/>
                <a:cs typeface="Times New Roman" pitchFamily="18" charset="0"/>
              </a:rPr>
              <a:t>Voice telecommunication</a:t>
            </a:r>
            <a:r>
              <a:rPr lang="en-US" sz="2000" dirty="0">
                <a:latin typeface="Times New Roman" pitchFamily="18" charset="0"/>
                <a:cs typeface="Times New Roman" pitchFamily="18" charset="0"/>
              </a:rPr>
              <a:t> - using electrical signals to transmit human voice across a distance, such as telephones and radio broadcasts. </a:t>
            </a:r>
          </a:p>
          <a:p>
            <a:pPr lvl="1" algn="just"/>
            <a:r>
              <a:rPr lang="en-US" sz="2000" b="1" dirty="0">
                <a:latin typeface="Times New Roman" pitchFamily="18" charset="0"/>
                <a:cs typeface="Times New Roman" pitchFamily="18" charset="0"/>
              </a:rPr>
              <a:t>Video telecommunication</a:t>
            </a:r>
            <a:r>
              <a:rPr lang="en-US" sz="2000" dirty="0">
                <a:latin typeface="Times New Roman" pitchFamily="18" charset="0"/>
                <a:cs typeface="Times New Roman" pitchFamily="18" charset="0"/>
              </a:rPr>
              <a:t> - the electrically-based transmission of moving pictures and sound across a distance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1" algn="just"/>
            <a:r>
              <a:rPr lang="en-US" sz="2000" b="1" dirty="0">
                <a:latin typeface="Times New Roman" pitchFamily="18" charset="0"/>
                <a:cs typeface="Times New Roman" pitchFamily="18" charset="0"/>
              </a:rPr>
              <a:t>Data telecommunication</a:t>
            </a:r>
            <a:r>
              <a:rPr lang="en-US" sz="2000" dirty="0">
                <a:latin typeface="Times New Roman" pitchFamily="18" charset="0"/>
                <a:cs typeface="Times New Roman" pitchFamily="18" charset="0"/>
              </a:rPr>
              <a:t> - the use of electrical signals to exchange encoded information between computerized devices across a distance</a:t>
            </a:r>
            <a:r>
              <a:rPr lang="en-US" sz="2000" dirty="0" smtClean="0">
                <a:latin typeface="Times New Roman" pitchFamily="18" charset="0"/>
                <a:cs typeface="Times New Roman" pitchFamily="18" charset="0"/>
              </a:rPr>
              <a:t>.</a:t>
            </a:r>
            <a:endParaRPr lang="en-US" sz="2000" dirty="0" smtClean="0"/>
          </a:p>
          <a:p>
            <a:pPr>
              <a:buNone/>
            </a:pPr>
            <a:endParaRPr lang="en-US" sz="2400" dirty="0"/>
          </a:p>
        </p:txBody>
      </p:sp>
      <p:sp>
        <p:nvSpPr>
          <p:cNvPr id="4" name="Slide Number Placeholder 3"/>
          <p:cNvSpPr>
            <a:spLocks noGrp="1"/>
          </p:cNvSpPr>
          <p:nvPr>
            <p:ph type="sldNum" sz="quarter" idx="12"/>
          </p:nvPr>
        </p:nvSpPr>
        <p:spPr/>
        <p:txBody>
          <a:bodyPr/>
          <a:lstStyle/>
          <a:p>
            <a:fld id="{227878CC-6E82-4E52-AC91-7708466A7CCC}" type="slidenum">
              <a:rPr lang="en-US" smtClean="0"/>
              <a:pPr/>
              <a:t>5</a:t>
            </a:fld>
            <a:endParaRPr lang="en-US"/>
          </a:p>
        </p:txBody>
      </p:sp>
    </p:spTree>
    <p:extLst>
      <p:ext uri="{BB962C8B-B14F-4D97-AF65-F5344CB8AC3E}">
        <p14:creationId xmlns:p14="http://schemas.microsoft.com/office/powerpoint/2010/main" val="422876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8180"/>
            <a:ext cx="8596668" cy="819807"/>
          </a:xfrm>
        </p:spPr>
        <p:txBody>
          <a:bodyPr/>
          <a:lstStyle/>
          <a:p>
            <a:r>
              <a:rPr lang="en-US" dirty="0" smtClean="0"/>
              <a:t>Types of Telecommunication Services</a:t>
            </a:r>
            <a:endParaRPr lang="en-US" dirty="0"/>
          </a:p>
        </p:txBody>
      </p:sp>
      <p:sp>
        <p:nvSpPr>
          <p:cNvPr id="4" name="Slide Number Placeholder 3"/>
          <p:cNvSpPr>
            <a:spLocks noGrp="1"/>
          </p:cNvSpPr>
          <p:nvPr>
            <p:ph type="sldNum" sz="quarter" idx="12"/>
          </p:nvPr>
        </p:nvSpPr>
        <p:spPr/>
        <p:txBody>
          <a:bodyPr/>
          <a:lstStyle/>
          <a:p>
            <a:fld id="{227878CC-6E82-4E52-AC91-7708466A7CCC}" type="slidenum">
              <a:rPr lang="en-US" smtClean="0"/>
              <a:pPr/>
              <a:t>6</a:t>
            </a:fld>
            <a:endParaRPr lang="en-US"/>
          </a:p>
        </p:txBody>
      </p:sp>
      <p:pic>
        <p:nvPicPr>
          <p:cNvPr id="1026" name="Picture 2"/>
          <p:cNvPicPr>
            <a:picLocks noChangeAspect="1" noChangeArrowheads="1"/>
          </p:cNvPicPr>
          <p:nvPr/>
        </p:nvPicPr>
        <p:blipFill>
          <a:blip r:embed="rId3"/>
          <a:srcRect/>
          <a:stretch>
            <a:fillRect/>
          </a:stretch>
        </p:blipFill>
        <p:spPr bwMode="auto">
          <a:xfrm>
            <a:off x="919080" y="1765467"/>
            <a:ext cx="8782050" cy="40557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3128"/>
            <a:ext cx="8596668" cy="1320800"/>
          </a:xfrm>
        </p:spPr>
        <p:txBody>
          <a:bodyPr/>
          <a:lstStyle/>
          <a:p>
            <a:r>
              <a:rPr lang="en-US" dirty="0" smtClean="0"/>
              <a:t>Data and Voice Networks</a:t>
            </a:r>
            <a:endParaRPr lang="en-US" dirty="0"/>
          </a:p>
        </p:txBody>
      </p:sp>
      <p:sp>
        <p:nvSpPr>
          <p:cNvPr id="3" name="Content Placeholder 2"/>
          <p:cNvSpPr>
            <a:spLocks noGrp="1"/>
          </p:cNvSpPr>
          <p:nvPr>
            <p:ph idx="1"/>
          </p:nvPr>
        </p:nvSpPr>
        <p:spPr>
          <a:xfrm>
            <a:off x="641144" y="5501144"/>
            <a:ext cx="10566400" cy="1179871"/>
          </a:xfrm>
        </p:spPr>
        <p:txBody>
          <a:bodyPr>
            <a:normAutofit/>
          </a:bodyPr>
          <a:lstStyle/>
          <a:p>
            <a:r>
              <a:rPr lang="en-SG" sz="1600" dirty="0"/>
              <a:t>Voice telecommunication or Switched Telephone Network – PSTN, ISDN (integrated services digital network), GSM</a:t>
            </a:r>
          </a:p>
          <a:p>
            <a:r>
              <a:rPr lang="en-SG" sz="1600" dirty="0"/>
              <a:t>Data telecommunication or Computer (data) networks – Internet, WLAN, </a:t>
            </a:r>
          </a:p>
        </p:txBody>
      </p:sp>
      <p:sp>
        <p:nvSpPr>
          <p:cNvPr id="4" name="Slide Number Placeholder 3"/>
          <p:cNvSpPr>
            <a:spLocks noGrp="1"/>
          </p:cNvSpPr>
          <p:nvPr>
            <p:ph type="sldNum" sz="quarter" idx="12"/>
          </p:nvPr>
        </p:nvSpPr>
        <p:spPr/>
        <p:txBody>
          <a:bodyPr/>
          <a:lstStyle/>
          <a:p>
            <a:fld id="{227878CC-6E82-4E52-AC91-7708466A7CCC}" type="slidenum">
              <a:rPr lang="en-US" smtClean="0"/>
              <a:pPr/>
              <a:t>7</a:t>
            </a:fld>
            <a:endParaRPr lang="en-US"/>
          </a:p>
        </p:txBody>
      </p:sp>
      <p:sp>
        <p:nvSpPr>
          <p:cNvPr id="7" name="Text Box 5"/>
          <p:cNvSpPr txBox="1">
            <a:spLocks noChangeArrowheads="1"/>
          </p:cNvSpPr>
          <p:nvPr/>
        </p:nvSpPr>
        <p:spPr bwMode="auto">
          <a:xfrm rot="16200000">
            <a:off x="-85597" y="3485126"/>
            <a:ext cx="2497137" cy="457200"/>
          </a:xfrm>
          <a:prstGeom prst="rect">
            <a:avLst/>
          </a:prstGeom>
          <a:gradFill rotWithShape="0">
            <a:gsLst>
              <a:gs pos="0">
                <a:schemeClr val="bg1"/>
              </a:gs>
              <a:gs pos="100000">
                <a:srgbClr val="BADFF4"/>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GB"/>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r>
              <a:rPr lang="en-US"/>
              <a:t>Divided networks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22" y="1564233"/>
            <a:ext cx="704850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4648599" y="4276976"/>
            <a:ext cx="1069524" cy="369332"/>
          </a:xfrm>
          <a:prstGeom prst="rect">
            <a:avLst/>
          </a:prstGeom>
          <a:noFill/>
        </p:spPr>
        <p:txBody>
          <a:bodyPr wrap="none" rtlCol="0">
            <a:spAutoFit/>
          </a:bodyPr>
          <a:lstStyle/>
          <a:p>
            <a:r>
              <a:rPr lang="en-US" b="1" dirty="0" smtClean="0"/>
              <a:t>Internet</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Telecommunication System</a:t>
            </a:r>
            <a:endParaRPr lang="en-US" dirty="0"/>
          </a:p>
        </p:txBody>
      </p:sp>
      <p:sp>
        <p:nvSpPr>
          <p:cNvPr id="3" name="Content Placeholder 2"/>
          <p:cNvSpPr>
            <a:spLocks noGrp="1"/>
          </p:cNvSpPr>
          <p:nvPr>
            <p:ph idx="1"/>
          </p:nvPr>
        </p:nvSpPr>
        <p:spPr>
          <a:xfrm>
            <a:off x="641144" y="2919227"/>
            <a:ext cx="10566400" cy="3502593"/>
          </a:xfrm>
        </p:spPr>
        <p:txBody>
          <a:bodyPr>
            <a:normAutofit/>
          </a:bodyPr>
          <a:lstStyle/>
          <a:p>
            <a:r>
              <a:rPr lang="en-US" sz="2000" b="1" dirty="0" smtClean="0">
                <a:latin typeface="Times New Roman" pitchFamily="18" charset="0"/>
                <a:cs typeface="Times New Roman" pitchFamily="18" charset="0"/>
              </a:rPr>
              <a:t>Source </a:t>
            </a:r>
            <a:r>
              <a:rPr lang="en-US" sz="2000" dirty="0" smtClean="0">
                <a:latin typeface="Times New Roman" pitchFamily="18" charset="0"/>
                <a:cs typeface="Times New Roman" pitchFamily="18" charset="0"/>
              </a:rPr>
              <a:t>- the originator of the message, whether it is a person or machine.</a:t>
            </a:r>
          </a:p>
          <a:p>
            <a:r>
              <a:rPr lang="en-US" sz="2000" b="1" dirty="0" smtClean="0">
                <a:latin typeface="Times New Roman" pitchFamily="18" charset="0"/>
                <a:cs typeface="Times New Roman" pitchFamily="18" charset="0"/>
              </a:rPr>
              <a:t>Transmitter</a:t>
            </a:r>
            <a:r>
              <a:rPr lang="en-US" sz="2000" dirty="0" smtClean="0">
                <a:latin typeface="Times New Roman" pitchFamily="18" charset="0"/>
                <a:cs typeface="Times New Roman" pitchFamily="18" charset="0"/>
              </a:rPr>
              <a:t> - the equipment that modifies the message (either data or voice) into the form required for transmission.</a:t>
            </a:r>
          </a:p>
          <a:p>
            <a:r>
              <a:rPr lang="en-US" sz="2000" b="1" dirty="0" smtClean="0">
                <a:latin typeface="Times New Roman" pitchFamily="18" charset="0"/>
                <a:cs typeface="Times New Roman" pitchFamily="18" charset="0"/>
              </a:rPr>
              <a:t>Communications channel</a:t>
            </a:r>
            <a:r>
              <a:rPr lang="en-US" sz="2000" dirty="0" smtClean="0">
                <a:latin typeface="Times New Roman" pitchFamily="18" charset="0"/>
                <a:cs typeface="Times New Roman" pitchFamily="18" charset="0"/>
              </a:rPr>
              <a:t> - the means of carrying the signal from the source to the destination.</a:t>
            </a:r>
          </a:p>
          <a:p>
            <a:r>
              <a:rPr lang="en-US" sz="2000" b="1" dirty="0" smtClean="0">
                <a:latin typeface="Times New Roman" pitchFamily="18" charset="0"/>
                <a:cs typeface="Times New Roman" pitchFamily="18" charset="0"/>
              </a:rPr>
              <a:t>Transmission media</a:t>
            </a:r>
            <a:r>
              <a:rPr lang="en-US" sz="2000" dirty="0" smtClean="0">
                <a:latin typeface="Times New Roman" pitchFamily="18" charset="0"/>
                <a:cs typeface="Times New Roman" pitchFamily="18" charset="0"/>
              </a:rPr>
              <a:t>  - may be physical, like a copper wire or fiber optic cable, or atmospheric, like radio waves.</a:t>
            </a:r>
          </a:p>
          <a:p>
            <a:r>
              <a:rPr lang="en-US" sz="2000" b="1" dirty="0" smtClean="0">
                <a:latin typeface="Times New Roman" pitchFamily="18" charset="0"/>
                <a:cs typeface="Times New Roman" pitchFamily="18" charset="0"/>
              </a:rPr>
              <a:t>Receiver</a:t>
            </a:r>
            <a:r>
              <a:rPr lang="en-US" sz="2000" dirty="0" smtClean="0">
                <a:latin typeface="Times New Roman" pitchFamily="18" charset="0"/>
                <a:cs typeface="Times New Roman" pitchFamily="18" charset="0"/>
              </a:rPr>
              <a:t>  - is the device that captures the message from the communications channel and converts it into a form that the person or machine at the destination can understand.</a:t>
            </a:r>
          </a:p>
          <a:p>
            <a:r>
              <a:rPr lang="en-US" sz="2000" b="1" dirty="0" smtClean="0">
                <a:latin typeface="Times New Roman" pitchFamily="18" charset="0"/>
                <a:cs typeface="Times New Roman" pitchFamily="18" charset="0"/>
              </a:rPr>
              <a:t>Destination</a:t>
            </a:r>
            <a:r>
              <a:rPr lang="en-US" sz="2000" dirty="0" smtClean="0">
                <a:latin typeface="Times New Roman" pitchFamily="18" charset="0"/>
                <a:cs typeface="Times New Roman" pitchFamily="18" charset="0"/>
              </a:rPr>
              <a:t> - the person or machine to whom the message is directed</a:t>
            </a:r>
          </a:p>
          <a:p>
            <a:endParaRPr lang="en-US" sz="20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27878CC-6E82-4E52-AC91-7708466A7CCC}" type="slidenum">
              <a:rPr lang="en-US" smtClean="0"/>
              <a:pPr/>
              <a:t>8</a:t>
            </a:fld>
            <a:endParaRPr lang="en-US"/>
          </a:p>
        </p:txBody>
      </p:sp>
      <p:pic>
        <p:nvPicPr>
          <p:cNvPr id="2051" name="Picture 3"/>
          <p:cNvPicPr>
            <a:picLocks noChangeAspect="1" noChangeArrowheads="1"/>
          </p:cNvPicPr>
          <p:nvPr/>
        </p:nvPicPr>
        <p:blipFill>
          <a:blip r:embed="rId2"/>
          <a:srcRect/>
          <a:stretch>
            <a:fillRect/>
          </a:stretch>
        </p:blipFill>
        <p:spPr bwMode="auto">
          <a:xfrm>
            <a:off x="930987" y="1638137"/>
            <a:ext cx="8143875" cy="1038225"/>
          </a:xfrm>
          <a:prstGeom prst="rect">
            <a:avLst/>
          </a:prstGeom>
          <a:noFill/>
          <a:ln w="9525">
            <a:noFill/>
            <a:miter lim="800000"/>
            <a:headEnd/>
            <a:tailEnd/>
          </a:ln>
          <a:effectLst/>
        </p:spPr>
      </p:pic>
    </p:spTree>
    <p:extLst>
      <p:ext uri="{BB962C8B-B14F-4D97-AF65-F5344CB8AC3E}">
        <p14:creationId xmlns:p14="http://schemas.microsoft.com/office/powerpoint/2010/main" val="82790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Transmission Modes </a:t>
            </a:r>
          </a:p>
        </p:txBody>
      </p:sp>
      <p:sp>
        <p:nvSpPr>
          <p:cNvPr id="48131" name="Rectangle 3"/>
          <p:cNvSpPr>
            <a:spLocks noGrp="1" noChangeArrowheads="1"/>
          </p:cNvSpPr>
          <p:nvPr>
            <p:ph idx="1"/>
          </p:nvPr>
        </p:nvSpPr>
        <p:spPr>
          <a:xfrm>
            <a:off x="987050" y="3816242"/>
            <a:ext cx="8596668" cy="2796717"/>
          </a:xfrm>
        </p:spPr>
        <p:txBody>
          <a:bodyPr>
            <a:normAutofit fontScale="92500" lnSpcReduction="20000"/>
          </a:bodyPr>
          <a:lstStyle/>
          <a:p>
            <a:pPr>
              <a:buFont typeface="Symbol" pitchFamily="18" charset="2"/>
              <a:buNone/>
            </a:pPr>
            <a:r>
              <a:rPr lang="en-US" dirty="0"/>
              <a:t>	</a:t>
            </a:r>
            <a:r>
              <a:rPr lang="en-US" sz="2000" dirty="0">
                <a:latin typeface="Times New Roman" pitchFamily="18" charset="0"/>
                <a:cs typeface="Times New Roman" pitchFamily="18" charset="0"/>
              </a:rPr>
              <a:t>Signals can be transmitted though telecommunications media in a number of different ways:</a:t>
            </a:r>
          </a:p>
          <a:p>
            <a:r>
              <a:rPr lang="en-US" sz="2000" dirty="0">
                <a:latin typeface="Times New Roman" pitchFamily="18" charset="0"/>
                <a:cs typeface="Times New Roman" pitchFamily="18" charset="0"/>
              </a:rPr>
              <a:t>In </a:t>
            </a:r>
            <a:r>
              <a:rPr lang="en-US" sz="2000" b="1" i="1" dirty="0">
                <a:latin typeface="Times New Roman" pitchFamily="18" charset="0"/>
                <a:cs typeface="Times New Roman" pitchFamily="18" charset="0"/>
              </a:rPr>
              <a:t>simplex transmission</a:t>
            </a:r>
            <a:r>
              <a:rPr lang="en-US" sz="2000" dirty="0">
                <a:latin typeface="Times New Roman" pitchFamily="18" charset="0"/>
                <a:cs typeface="Times New Roman" pitchFamily="18" charset="0"/>
              </a:rPr>
              <a:t>, data can flow only in one direction </a:t>
            </a:r>
          </a:p>
          <a:p>
            <a:r>
              <a:rPr lang="en-US" sz="2000" dirty="0">
                <a:latin typeface="Times New Roman" pitchFamily="18" charset="0"/>
                <a:cs typeface="Times New Roman" pitchFamily="18" charset="0"/>
              </a:rPr>
              <a:t>In </a:t>
            </a:r>
            <a:r>
              <a:rPr lang="en-US" sz="2000" b="1" i="1" dirty="0">
                <a:latin typeface="Times New Roman" pitchFamily="18" charset="0"/>
                <a:cs typeface="Times New Roman" pitchFamily="18" charset="0"/>
              </a:rPr>
              <a:t>half-duplex transmission</a:t>
            </a:r>
            <a:r>
              <a:rPr lang="en-US" sz="2000" dirty="0">
                <a:latin typeface="Times New Roman" pitchFamily="18" charset="0"/>
                <a:cs typeface="Times New Roman" pitchFamily="18" charset="0"/>
              </a:rPr>
              <a:t>, data can flow in both directions but it can only flow in one direction at any point in time</a:t>
            </a:r>
          </a:p>
          <a:p>
            <a:r>
              <a:rPr lang="en-US" sz="2000" dirty="0">
                <a:latin typeface="Times New Roman" pitchFamily="18" charset="0"/>
                <a:cs typeface="Times New Roman" pitchFamily="18" charset="0"/>
              </a:rPr>
              <a:t>In</a:t>
            </a:r>
            <a:r>
              <a:rPr lang="en-US" sz="2000" b="1" i="1" dirty="0">
                <a:latin typeface="Times New Roman" pitchFamily="18" charset="0"/>
                <a:cs typeface="Times New Roman" pitchFamily="18" charset="0"/>
              </a:rPr>
              <a:t> full-duplex transmission</a:t>
            </a:r>
            <a:r>
              <a:rPr lang="en-US" sz="2000" dirty="0">
                <a:latin typeface="Times New Roman" pitchFamily="18" charset="0"/>
                <a:cs typeface="Times New Roman" pitchFamily="18" charset="0"/>
              </a:rPr>
              <a:t>, data can flow in both directions at the same </a:t>
            </a:r>
            <a:r>
              <a:rPr lang="en-US" sz="2000" dirty="0" smtClean="0">
                <a:latin typeface="Times New Roman" pitchFamily="18" charset="0"/>
                <a:cs typeface="Times New Roman" pitchFamily="18" charset="0"/>
              </a:rPr>
              <a:t>time</a:t>
            </a:r>
          </a:p>
          <a:p>
            <a:pPr lvl="1"/>
            <a:r>
              <a:rPr lang="en-US" sz="2000" dirty="0" smtClean="0">
                <a:latin typeface="Times New Roman" pitchFamily="18" charset="0"/>
                <a:cs typeface="Times New Roman" pitchFamily="18" charset="0"/>
              </a:rPr>
              <a:t>Frequency-division duplex (FDD)  </a:t>
            </a:r>
          </a:p>
          <a:p>
            <a:pPr lvl="1"/>
            <a:r>
              <a:rPr lang="en-US" sz="2000" dirty="0" smtClean="0">
                <a:latin typeface="Times New Roman" pitchFamily="18" charset="0"/>
                <a:cs typeface="Times New Roman" pitchFamily="18" charset="0"/>
              </a:rPr>
              <a:t>Time-division duplex (TDD): simulated full-duplex</a:t>
            </a:r>
          </a:p>
          <a:p>
            <a:pPr>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2" name="Picture 1"/>
          <p:cNvPicPr>
            <a:picLocks noChangeAspect="1"/>
          </p:cNvPicPr>
          <p:nvPr/>
        </p:nvPicPr>
        <p:blipFill>
          <a:blip r:embed="rId2"/>
          <a:stretch>
            <a:fillRect/>
          </a:stretch>
        </p:blipFill>
        <p:spPr>
          <a:xfrm>
            <a:off x="598930" y="1541487"/>
            <a:ext cx="8753475" cy="1704975"/>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uiExpand="1"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989</TotalTime>
  <Words>1356</Words>
  <Application>Microsoft Office PowerPoint</Application>
  <PresentationFormat>Custom</PresentationFormat>
  <Paragraphs>154</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Course No: CSE 4255 Course Title: Telecommunication   Lecture 1: Introduction to Telecommunication</vt:lpstr>
      <vt:lpstr>Course Objective:</vt:lpstr>
      <vt:lpstr>Text Books</vt:lpstr>
      <vt:lpstr>Grading: </vt:lpstr>
      <vt:lpstr>What is telecommunication?</vt:lpstr>
      <vt:lpstr>Types of Telecommunication Services</vt:lpstr>
      <vt:lpstr>Data and Voice Networks</vt:lpstr>
      <vt:lpstr>Elements of Telecommunication System</vt:lpstr>
      <vt:lpstr>Transmission Modes </vt:lpstr>
      <vt:lpstr>FDD</vt:lpstr>
      <vt:lpstr>TDD</vt:lpstr>
      <vt:lpstr>Related Terminologies</vt:lpstr>
      <vt:lpstr>Data Rate and Bandwidth</vt:lpstr>
      <vt:lpstr>Data Rate Calculation</vt:lpstr>
      <vt:lpstr>Data Rate Calculation</vt:lpstr>
      <vt:lpstr>Data Rate Calculation</vt:lpstr>
      <vt:lpstr>Data Rate Vs Bandwidth</vt:lpstr>
      <vt:lpstr>Data Rate Vs Bandwidth</vt:lpstr>
      <vt:lpstr>Channel Capacity  </vt:lpstr>
      <vt:lpstr>Signal to Noise Ration</vt:lpstr>
      <vt:lpstr>Example 1: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Tanvir</dc:creator>
  <cp:lastModifiedBy>CSE</cp:lastModifiedBy>
  <cp:revision>70</cp:revision>
  <dcterms:created xsi:type="dcterms:W3CDTF">2014-09-12T02:18:09Z</dcterms:created>
  <dcterms:modified xsi:type="dcterms:W3CDTF">2019-07-04T08:38:32Z</dcterms:modified>
</cp:coreProperties>
</file>