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8" r:id="rId2"/>
  </p:sldMasterIdLst>
  <p:notesMasterIdLst>
    <p:notesMasterId r:id="rId32"/>
  </p:notesMasterIdLst>
  <p:sldIdLst>
    <p:sldId id="271" r:id="rId3"/>
    <p:sldId id="381" r:id="rId4"/>
    <p:sldId id="321" r:id="rId5"/>
    <p:sldId id="353" r:id="rId6"/>
    <p:sldId id="373" r:id="rId7"/>
    <p:sldId id="382" r:id="rId8"/>
    <p:sldId id="375" r:id="rId9"/>
    <p:sldId id="340" r:id="rId10"/>
    <p:sldId id="376" r:id="rId11"/>
    <p:sldId id="377" r:id="rId12"/>
    <p:sldId id="349" r:id="rId13"/>
    <p:sldId id="378" r:id="rId14"/>
    <p:sldId id="379" r:id="rId15"/>
    <p:sldId id="369" r:id="rId16"/>
    <p:sldId id="357" r:id="rId17"/>
    <p:sldId id="370" r:id="rId18"/>
    <p:sldId id="361" r:id="rId19"/>
    <p:sldId id="372" r:id="rId20"/>
    <p:sldId id="359" r:id="rId21"/>
    <p:sldId id="350" r:id="rId22"/>
    <p:sldId id="324" r:id="rId23"/>
    <p:sldId id="380" r:id="rId24"/>
    <p:sldId id="362" r:id="rId25"/>
    <p:sldId id="363" r:id="rId26"/>
    <p:sldId id="325" r:id="rId27"/>
    <p:sldId id="366" r:id="rId28"/>
    <p:sldId id="367" r:id="rId29"/>
    <p:sldId id="345" r:id="rId30"/>
    <p:sldId id="346" r:id="rId31"/>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82319" autoAdjust="0"/>
  </p:normalViewPr>
  <p:slideViewPr>
    <p:cSldViewPr>
      <p:cViewPr varScale="1">
        <p:scale>
          <a:sx n="70" d="100"/>
          <a:sy n="70" d="100"/>
        </p:scale>
        <p:origin x="1747" y="53"/>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8DAB79B-61A6-47BC-992C-9B7B2F9E2BE0}" type="datetimeFigureOut">
              <a:rPr lang="en-US"/>
              <a:pPr>
                <a:defRPr/>
              </a:pPr>
              <a:t>12-03-2023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D4C96A56-E255-4789-97D7-CA5F2437D474}" type="slidenum">
              <a:rPr lang="en-US"/>
              <a:pPr>
                <a:defRPr/>
              </a:pPr>
              <a:t>‹#›</a:t>
            </a:fld>
            <a:endParaRPr lang="en-US"/>
          </a:p>
        </p:txBody>
      </p:sp>
    </p:spTree>
    <p:extLst>
      <p:ext uri="{BB962C8B-B14F-4D97-AF65-F5344CB8AC3E}">
        <p14:creationId xmlns:p14="http://schemas.microsoft.com/office/powerpoint/2010/main" val="16614668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GB" sz="1200" dirty="0">
              <a:ea typeface="宋体" pitchFamily="2" charset="-122"/>
            </a:endParaRPr>
          </a:p>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3</a:t>
            </a:fld>
            <a:endParaRPr lang="en-US"/>
          </a:p>
        </p:txBody>
      </p:sp>
    </p:spTree>
    <p:extLst>
      <p:ext uri="{BB962C8B-B14F-4D97-AF65-F5344CB8AC3E}">
        <p14:creationId xmlns:p14="http://schemas.microsoft.com/office/powerpoint/2010/main" val="365855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C6C69094-99D9-40D6-A38E-72BBAC012B3D}" type="slidenum">
              <a:rPr lang="zh-CN" altLang="en-US"/>
              <a:pPr/>
              <a:t>9</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zh-CN" altLang="en-US" dirty="0"/>
          </a:p>
        </p:txBody>
      </p:sp>
    </p:spTree>
    <p:extLst>
      <p:ext uri="{BB962C8B-B14F-4D97-AF65-F5344CB8AC3E}">
        <p14:creationId xmlns:p14="http://schemas.microsoft.com/office/powerpoint/2010/main" val="850474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C6C69094-99D9-40D6-A38E-72BBAC012B3D}" type="slidenum">
              <a:rPr lang="zh-CN" altLang="en-US"/>
              <a:pPr/>
              <a:t>10</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zh-CN" altLang="en-US" dirty="0"/>
          </a:p>
        </p:txBody>
      </p:sp>
    </p:spTree>
    <p:extLst>
      <p:ext uri="{BB962C8B-B14F-4D97-AF65-F5344CB8AC3E}">
        <p14:creationId xmlns:p14="http://schemas.microsoft.com/office/powerpoint/2010/main" val="850474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cellular systems, it is necessary to talk or to send data in both directions simultaneously. Using the FDD and</a:t>
            </a:r>
          </a:p>
          <a:p>
            <a:r>
              <a:rPr lang="en-US" sz="1200" b="0" i="0" u="none" strike="noStrike" kern="1200" baseline="0" dirty="0">
                <a:solidFill>
                  <a:schemeClr val="tx1"/>
                </a:solidFill>
                <a:latin typeface="+mn-lt"/>
                <a:ea typeface="+mn-ea"/>
                <a:cs typeface="+mn-cs"/>
              </a:rPr>
              <a:t>TDD duplexing schemes, simultaneous two-way communication can be established.</a:t>
            </a: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12</a:t>
            </a:fld>
            <a:endParaRPr lang="en-US"/>
          </a:p>
        </p:txBody>
      </p:sp>
    </p:spTree>
    <p:extLst>
      <p:ext uri="{BB962C8B-B14F-4D97-AF65-F5344CB8AC3E}">
        <p14:creationId xmlns:p14="http://schemas.microsoft.com/office/powerpoint/2010/main" val="2260405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20</a:t>
            </a:fld>
            <a:endParaRPr lang="en-US"/>
          </a:p>
        </p:txBody>
      </p:sp>
    </p:spTree>
    <p:extLst>
      <p:ext uri="{BB962C8B-B14F-4D97-AF65-F5344CB8AC3E}">
        <p14:creationId xmlns:p14="http://schemas.microsoft.com/office/powerpoint/2010/main" val="39785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23</a:t>
            </a:fld>
            <a:endParaRPr lang="en-US"/>
          </a:p>
        </p:txBody>
      </p:sp>
    </p:spTree>
    <p:extLst>
      <p:ext uri="{BB962C8B-B14F-4D97-AF65-F5344CB8AC3E}">
        <p14:creationId xmlns:p14="http://schemas.microsoft.com/office/powerpoint/2010/main" val="3081068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8024B81-66F2-4678-8B13-E18A229B49E3}" type="slidenum">
              <a:rPr lang="en-GB">
                <a:latin typeface="Times New Roman" pitchFamily="18" charset="0"/>
              </a:rPr>
              <a:pPr/>
              <a:t>24</a:t>
            </a:fld>
            <a:endParaRPr lang="en-GB">
              <a:latin typeface="Times New Roman" pitchFamily="18" charset="0"/>
            </a:endParaRPr>
          </a:p>
        </p:txBody>
      </p:sp>
      <p:sp>
        <p:nvSpPr>
          <p:cNvPr id="60419" name="Rectangle 2"/>
          <p:cNvSpPr>
            <a:spLocks noGrp="1" noRot="1" noChangeAspect="1" noChangeArrowheads="1" noTextEdit="1"/>
          </p:cNvSpPr>
          <p:nvPr>
            <p:ph type="sldImg"/>
          </p:nvPr>
        </p:nvSpPr>
        <p:spPr>
          <a:xfrm>
            <a:off x="1143000" y="685800"/>
            <a:ext cx="4572000" cy="3429000"/>
          </a:xfrm>
          <a:ln/>
        </p:spPr>
      </p:sp>
      <p:sp>
        <p:nvSpPr>
          <p:cNvPr id="60420" name="Rectangle 3"/>
          <p:cNvSpPr>
            <a:spLocks noGrp="1" noChangeArrowheads="1"/>
          </p:cNvSpPr>
          <p:nvPr>
            <p:ph type="body" idx="1"/>
          </p:nvPr>
        </p:nvSpPr>
        <p:spPr>
          <a:xfrm>
            <a:off x="685494" y="4342939"/>
            <a:ext cx="5487013" cy="4114587"/>
          </a:xfrm>
          <a:noFill/>
          <a:ln/>
        </p:spPr>
        <p:txBody>
          <a:bodyPr/>
          <a:lstStyle/>
          <a:p>
            <a:pPr eaLnBrk="1" hangingPunct="1"/>
            <a:r>
              <a:rPr lang="en-US">
                <a:latin typeface="Times New Roman" pitchFamily="18" charset="0"/>
              </a:rPr>
              <a:t>Fig. 3.2</a:t>
            </a:r>
          </a:p>
        </p:txBody>
      </p:sp>
    </p:spTree>
    <p:extLst>
      <p:ext uri="{BB962C8B-B14F-4D97-AF65-F5344CB8AC3E}">
        <p14:creationId xmlns:p14="http://schemas.microsoft.com/office/powerpoint/2010/main" val="372221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a:t>
            </a:r>
            <a:r>
              <a:rPr lang="en-US" dirty="0"/>
              <a:t>:</a:t>
            </a:r>
            <a:r>
              <a:rPr lang="en-US" baseline="0" dirty="0"/>
              <a:t> Stalling Example 10.1</a:t>
            </a:r>
            <a:endParaRPr lang="en-SG"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28</a:t>
            </a:fld>
            <a:endParaRPr lang="en-US"/>
          </a:p>
        </p:txBody>
      </p:sp>
    </p:spTree>
    <p:extLst>
      <p:ext uri="{BB962C8B-B14F-4D97-AF65-F5344CB8AC3E}">
        <p14:creationId xmlns:p14="http://schemas.microsoft.com/office/powerpoint/2010/main" val="2114598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a:t>
            </a:r>
            <a:r>
              <a:rPr lang="en-US" dirty="0"/>
              <a:t>: Rappaport Example 3.1</a:t>
            </a:r>
            <a:endParaRPr lang="en-SG"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29</a:t>
            </a:fld>
            <a:endParaRPr lang="en-US"/>
          </a:p>
        </p:txBody>
      </p:sp>
    </p:spTree>
    <p:extLst>
      <p:ext uri="{BB962C8B-B14F-4D97-AF65-F5344CB8AC3E}">
        <p14:creationId xmlns:p14="http://schemas.microsoft.com/office/powerpoint/2010/main" val="3513348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0" y="-7938"/>
            <a:ext cx="9144000" cy="6865938"/>
            <a:chOff x="0" y="-8467"/>
            <a:chExt cx="12192000" cy="6866467"/>
          </a:xfrm>
        </p:grpSpPr>
        <p:cxnSp>
          <p:nvCxnSpPr>
            <p:cNvPr id="5" name="Straight Connector 4"/>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rot="10800000">
              <a:off x="0" y="-528"/>
              <a:ext cx="84243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n-GB"/>
          </a:p>
        </p:txBody>
      </p:sp>
      <p:sp>
        <p:nvSpPr>
          <p:cNvPr id="16" name="Footer Placeholder 4"/>
          <p:cNvSpPr>
            <a:spLocks noGrp="1"/>
          </p:cNvSpPr>
          <p:nvPr>
            <p:ph type="ftr" sz="quarter" idx="11"/>
          </p:nvPr>
        </p:nvSpPr>
        <p:spPr/>
        <p:txBody>
          <a:bodyPr/>
          <a:lstStyle>
            <a:lvl1pPr>
              <a:defRPr/>
            </a:lvl1pPr>
          </a:lstStyle>
          <a:p>
            <a:pPr>
              <a:defRPr/>
            </a:pPr>
            <a:endParaRPr lang="en-GB"/>
          </a:p>
        </p:txBody>
      </p:sp>
      <p:sp>
        <p:nvSpPr>
          <p:cNvPr id="17" name="Slide Number Placeholder 5"/>
          <p:cNvSpPr>
            <a:spLocks noGrp="1"/>
          </p:cNvSpPr>
          <p:nvPr>
            <p:ph type="sldNum" sz="quarter" idx="12"/>
          </p:nvPr>
        </p:nvSpPr>
        <p:spPr/>
        <p:txBody>
          <a:bodyPr/>
          <a:lstStyle>
            <a:lvl1pPr>
              <a:defRPr/>
            </a:lvl1pPr>
          </a:lstStyle>
          <a:p>
            <a:pPr>
              <a:defRPr/>
            </a:pPr>
            <a:fld id="{A9FBB8D3-0C10-439B-8334-BDA88F06C498}"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CF4A8DA-AB6D-48A7-B2DD-F298AC0DF80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27BBD39D-23EC-4885-B85D-F9F103DEBA11}"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A91CB01-36E0-4444-86D0-957BA831DC79}"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66320462-AAA4-4C20-BC02-4356A2EA1A9A}"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GB"/>
          </a:p>
        </p:txBody>
      </p:sp>
      <p:sp>
        <p:nvSpPr>
          <p:cNvPr id="6" name="Footer Placeholder 4"/>
          <p:cNvSpPr>
            <a:spLocks noGrp="1"/>
          </p:cNvSpPr>
          <p:nvPr>
            <p:ph type="ftr" sz="quarter" idx="15"/>
          </p:nvPr>
        </p:nvSpPr>
        <p:spPr/>
        <p:txBody>
          <a:bodyPr/>
          <a:lstStyle>
            <a:lvl1pPr>
              <a:defRPr/>
            </a:lvl1pPr>
          </a:lstStyle>
          <a:p>
            <a:pPr>
              <a:defRPr/>
            </a:pPr>
            <a:endParaRPr lang="en-GB"/>
          </a:p>
        </p:txBody>
      </p:sp>
      <p:sp>
        <p:nvSpPr>
          <p:cNvPr id="7" name="Slide Number Placeholder 5"/>
          <p:cNvSpPr>
            <a:spLocks noGrp="1"/>
          </p:cNvSpPr>
          <p:nvPr>
            <p:ph type="sldNum" sz="quarter" idx="16"/>
          </p:nvPr>
        </p:nvSpPr>
        <p:spPr/>
        <p:txBody>
          <a:bodyPr/>
          <a:lstStyle>
            <a:lvl1pPr>
              <a:defRPr/>
            </a:lvl1pPr>
          </a:lstStyle>
          <a:p>
            <a:pPr>
              <a:defRPr/>
            </a:pPr>
            <a:fld id="{0A087FB3-22DE-40E9-BD38-C63A74DC5B0E}"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0765A4E-0111-41B9-9497-CFCD52016FE5}"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F4480FB-ED1F-4388-BC90-D29A8CCC5C40}"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685800"/>
          </a:xfrm>
        </p:spPr>
        <p:txBody>
          <a:bodyPr/>
          <a:lstStyle/>
          <a:p>
            <a:r>
              <a:rPr lang="en-US"/>
              <a:t>Click to edit Master title style</a:t>
            </a:r>
          </a:p>
        </p:txBody>
      </p:sp>
      <p:sp>
        <p:nvSpPr>
          <p:cNvPr id="3" name="Content Placeholder 2"/>
          <p:cNvSpPr>
            <a:spLocks noGrp="1"/>
          </p:cNvSpPr>
          <p:nvPr>
            <p:ph sz="half" idx="1"/>
          </p:nvPr>
        </p:nvSpPr>
        <p:spPr>
          <a:xfrm>
            <a:off x="304800" y="1066800"/>
            <a:ext cx="8153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657600"/>
            <a:ext cx="8153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51FF6D-E244-4BBB-A1F0-B6B309BFEB9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0" y="-7938"/>
            <a:ext cx="9144000" cy="6865938"/>
            <a:chOff x="0" y="-8467"/>
            <a:chExt cx="12192000" cy="6866467"/>
          </a:xfrm>
        </p:grpSpPr>
        <p:cxnSp>
          <p:nvCxnSpPr>
            <p:cNvPr id="5" name="Straight Connector 4"/>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rot="10800000">
              <a:off x="0" y="-528"/>
              <a:ext cx="84243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1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17" name="Slide Number Placeholder 5"/>
          <p:cNvSpPr>
            <a:spLocks noGrp="1"/>
          </p:cNvSpPr>
          <p:nvPr>
            <p:ph type="sldNum" sz="quarter" idx="12"/>
          </p:nvPr>
        </p:nvSpPr>
        <p:spPr/>
        <p:txBody>
          <a:bodyPr/>
          <a:lstStyle>
            <a:lvl1pPr>
              <a:defRPr/>
            </a:lvl1pPr>
          </a:lstStyle>
          <a:p>
            <a:pPr>
              <a:defRPr/>
            </a:pPr>
            <a:fld id="{A9FBB8D3-0C10-439B-8334-BDA88F06C498}"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918126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CCFD3CB-9CE8-45B7-B683-1AFBF60DB86A}"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329658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CCFD3CB-9CE8-45B7-B683-1AFBF60DB86A}"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24712D8-0688-4CD1-A105-E90F33A0626D}"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003676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C0F4DF2-7AAB-451C-A85B-3D3B2B029F1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7965917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E4AEAD9E-C900-477D-97BD-ED2C35914E0F}"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891601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CEDBD2E-2720-4AB8-B418-BD7CE40D7E6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0301986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D520FE8-4BBB-4D9A-A67A-7D5903573B63}"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06486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66F4BB0-1EE4-4722-B080-A7A8C8C6781B}"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404757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26C5759-2A90-4BD9-9B9C-EB44D3F47F3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128837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CF4A8DA-AB6D-48A7-B2DD-F298AC0DF802}"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40201212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6"/>
          </p:nvPr>
        </p:nvSpPr>
        <p:spPr/>
        <p:txBody>
          <a:bodyPr/>
          <a:lstStyle>
            <a:lvl1pPr>
              <a:defRPr/>
            </a:lvl1pPr>
          </a:lstStyle>
          <a:p>
            <a:pPr>
              <a:defRPr/>
            </a:pPr>
            <a:fld id="{27BBD39D-23EC-4885-B85D-F9F103DEBA11}"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970603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A91CB01-36E0-4444-86D0-957BA831DC79}"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85896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24712D8-0688-4CD1-A105-E90F33A0626D}"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6"/>
          </p:nvPr>
        </p:nvSpPr>
        <p:spPr/>
        <p:txBody>
          <a:bodyPr/>
          <a:lstStyle>
            <a:lvl1pPr>
              <a:defRPr/>
            </a:lvl1pPr>
          </a:lstStyle>
          <a:p>
            <a:pPr>
              <a:defRPr/>
            </a:pPr>
            <a:fld id="{66320462-AAA4-4C20-BC02-4356A2EA1A9A}"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507407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6"/>
          </p:nvPr>
        </p:nvSpPr>
        <p:spPr/>
        <p:txBody>
          <a:bodyPr/>
          <a:lstStyle>
            <a:lvl1pPr>
              <a:defRPr/>
            </a:lvl1pPr>
          </a:lstStyle>
          <a:p>
            <a:pPr>
              <a:defRPr/>
            </a:pPr>
            <a:fld id="{0A087FB3-22DE-40E9-BD38-C63A74DC5B0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6478806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0765A4E-0111-41B9-9497-CFCD52016FE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1354396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F4480FB-ED1F-4388-BC90-D29A8CCC5C40}"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6354378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685800"/>
          </a:xfrm>
        </p:spPr>
        <p:txBody>
          <a:bodyPr/>
          <a:lstStyle/>
          <a:p>
            <a:r>
              <a:rPr lang="en-US"/>
              <a:t>Click to edit Master title style</a:t>
            </a:r>
          </a:p>
        </p:txBody>
      </p:sp>
      <p:sp>
        <p:nvSpPr>
          <p:cNvPr id="3" name="Content Placeholder 2"/>
          <p:cNvSpPr>
            <a:spLocks noGrp="1"/>
          </p:cNvSpPr>
          <p:nvPr>
            <p:ph sz="half" idx="1"/>
          </p:nvPr>
        </p:nvSpPr>
        <p:spPr>
          <a:xfrm>
            <a:off x="304800" y="1066800"/>
            <a:ext cx="8153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657600"/>
            <a:ext cx="8153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051FF6D-E244-4BBB-A1F0-B6B309BFEB9A}" type="slidenum">
              <a:rPr lang="en-US">
                <a:solidFill>
                  <a:srgbClr val="90C226"/>
                </a:solidFill>
              </a:rPr>
              <a:pPr>
                <a:defRPr/>
              </a:pPr>
              <a:t>‹#›</a:t>
            </a:fld>
            <a:endParaRPr lang="en-US">
              <a:solidFill>
                <a:srgbClr val="90C226"/>
              </a:solidFill>
            </a:endParaRPr>
          </a:p>
        </p:txBody>
      </p:sp>
    </p:spTree>
    <p:extLst>
      <p:ext uri="{BB962C8B-B14F-4D97-AF65-F5344CB8AC3E}">
        <p14:creationId xmlns:p14="http://schemas.microsoft.com/office/powerpoint/2010/main" val="154941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C0F4DF2-7AAB-451C-A85B-3D3B2B029F15}"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E4AEAD9E-C900-477D-97BD-ED2C35914E0F}"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5CEDBD2E-2720-4AB8-B418-BD7CE40D7E65}"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FD520FE8-4BBB-4D9A-A67A-7D5903573B63}"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66F4BB0-1EE4-4722-B080-A7A8C8C6781B}"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26C5759-2A90-4BD9-9B9C-EB44D3F47F3E}"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74" name="Group 6"/>
          <p:cNvGrpSpPr>
            <a:grpSpLocks/>
          </p:cNvGrpSpPr>
          <p:nvPr/>
        </p:nvGrpSpPr>
        <p:grpSpPr bwMode="auto">
          <a:xfrm>
            <a:off x="0" y="-7938"/>
            <a:ext cx="9144000" cy="6865938"/>
            <a:chOff x="0" y="-8467"/>
            <a:chExt cx="12192000" cy="6866467"/>
          </a:xfrm>
        </p:grpSpPr>
        <p:cxnSp>
          <p:nvCxnSpPr>
            <p:cNvPr id="20" name="Straight Connector 19"/>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873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p:cNvSpPr>
            <a:spLocks noGrp="1"/>
          </p:cNvSpPr>
          <p:nvPr>
            <p:ph type="title"/>
          </p:nvPr>
        </p:nvSpPr>
        <p:spPr bwMode="auto">
          <a:xfrm>
            <a:off x="508000" y="609600"/>
            <a:ext cx="6446838"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076" name="Text Placeholder 2"/>
          <p:cNvSpPr>
            <a:spLocks noGrp="1"/>
          </p:cNvSpPr>
          <p:nvPr>
            <p:ph type="body" idx="1"/>
          </p:nvPr>
        </p:nvSpPr>
        <p:spPr bwMode="auto">
          <a:xfrm>
            <a:off x="508000" y="2160588"/>
            <a:ext cx="64468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3850"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508000" y="6042025"/>
            <a:ext cx="472281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443663" y="6042025"/>
            <a:ext cx="511175" cy="365125"/>
          </a:xfrm>
          <a:prstGeom prst="rect">
            <a:avLst/>
          </a:prstGeom>
        </p:spPr>
        <p:txBody>
          <a:bodyPr vert="horz" lIns="91440" tIns="45720" rIns="91440" bIns="45720" rtlCol="0" anchor="ctr"/>
          <a:lstStyle>
            <a:lvl1pPr algn="r">
              <a:defRPr sz="900" smtClean="0">
                <a:solidFill>
                  <a:schemeClr val="accent1"/>
                </a:solidFill>
              </a:defRPr>
            </a:lvl1pPr>
          </a:lstStyle>
          <a:p>
            <a:pPr>
              <a:defRPr/>
            </a:pPr>
            <a:fld id="{4741540D-B1A8-4D97-88AA-04FD8EEEF2E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94"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5" r:id="rId11"/>
    <p:sldLayoutId id="2147483690" r:id="rId12"/>
    <p:sldLayoutId id="2147483696" r:id="rId13"/>
    <p:sldLayoutId id="2147483691" r:id="rId14"/>
    <p:sldLayoutId id="2147483692" r:id="rId15"/>
    <p:sldLayoutId id="2147483693" r:id="rId16"/>
    <p:sldLayoutId id="2147483697" r:id="rId17"/>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defRPr>
      </a:lvl2pPr>
      <a:lvl3pPr algn="l" defTabSz="457200" rtl="0" fontAlgn="base">
        <a:spcBef>
          <a:spcPct val="0"/>
        </a:spcBef>
        <a:spcAft>
          <a:spcPct val="0"/>
        </a:spcAft>
        <a:defRPr sz="3600">
          <a:solidFill>
            <a:schemeClr val="accent1"/>
          </a:solidFill>
          <a:latin typeface="Trebuchet MS" pitchFamily="34" charset="0"/>
        </a:defRPr>
      </a:lvl3pPr>
      <a:lvl4pPr algn="l" defTabSz="457200" rtl="0" fontAlgn="base">
        <a:spcBef>
          <a:spcPct val="0"/>
        </a:spcBef>
        <a:spcAft>
          <a:spcPct val="0"/>
        </a:spcAft>
        <a:defRPr sz="3600">
          <a:solidFill>
            <a:schemeClr val="accent1"/>
          </a:solidFill>
          <a:latin typeface="Trebuchet MS" pitchFamily="34" charset="0"/>
        </a:defRPr>
      </a:lvl4pPr>
      <a:lvl5pPr algn="l" defTabSz="457200" rtl="0" fontAlgn="base">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74" name="Group 6"/>
          <p:cNvGrpSpPr>
            <a:grpSpLocks/>
          </p:cNvGrpSpPr>
          <p:nvPr/>
        </p:nvGrpSpPr>
        <p:grpSpPr bwMode="auto">
          <a:xfrm>
            <a:off x="0" y="-7938"/>
            <a:ext cx="9144000" cy="6865938"/>
            <a:chOff x="0" y="-8467"/>
            <a:chExt cx="12192000" cy="6866467"/>
          </a:xfrm>
        </p:grpSpPr>
        <p:cxnSp>
          <p:nvCxnSpPr>
            <p:cNvPr id="20" name="Straight Connector 19"/>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873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p:cNvSpPr>
            <a:spLocks noGrp="1"/>
          </p:cNvSpPr>
          <p:nvPr>
            <p:ph type="title"/>
          </p:nvPr>
        </p:nvSpPr>
        <p:spPr bwMode="auto">
          <a:xfrm>
            <a:off x="508000" y="609600"/>
            <a:ext cx="6446838"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076" name="Text Placeholder 2"/>
          <p:cNvSpPr>
            <a:spLocks noGrp="1"/>
          </p:cNvSpPr>
          <p:nvPr>
            <p:ph type="body" idx="1"/>
          </p:nvPr>
        </p:nvSpPr>
        <p:spPr bwMode="auto">
          <a:xfrm>
            <a:off x="508000" y="2160588"/>
            <a:ext cx="64468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3850"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a:solidFill>
                <a:prstClr val="black">
                  <a:tint val="75000"/>
                </a:prstClr>
              </a:solidFill>
            </a:endParaRPr>
          </a:p>
        </p:txBody>
      </p:sp>
      <p:sp>
        <p:nvSpPr>
          <p:cNvPr id="5" name="Footer Placeholder 4"/>
          <p:cNvSpPr>
            <a:spLocks noGrp="1"/>
          </p:cNvSpPr>
          <p:nvPr>
            <p:ph type="ftr" sz="quarter" idx="3"/>
          </p:nvPr>
        </p:nvSpPr>
        <p:spPr>
          <a:xfrm>
            <a:off x="508000" y="6042025"/>
            <a:ext cx="472281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6443663" y="6042025"/>
            <a:ext cx="511175" cy="365125"/>
          </a:xfrm>
          <a:prstGeom prst="rect">
            <a:avLst/>
          </a:prstGeom>
        </p:spPr>
        <p:txBody>
          <a:bodyPr vert="horz" lIns="91440" tIns="45720" rIns="91440" bIns="45720" rtlCol="0" anchor="ctr"/>
          <a:lstStyle>
            <a:lvl1pPr algn="r">
              <a:defRPr sz="900" smtClean="0">
                <a:solidFill>
                  <a:schemeClr val="accent1"/>
                </a:solidFill>
              </a:defRPr>
            </a:lvl1pPr>
          </a:lstStyle>
          <a:p>
            <a:pPr>
              <a:defRPr/>
            </a:pPr>
            <a:fld id="{4741540D-B1A8-4D97-88AA-04FD8EEEF2E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96478569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defRPr>
      </a:lvl2pPr>
      <a:lvl3pPr algn="l" defTabSz="457200" rtl="0" fontAlgn="base">
        <a:spcBef>
          <a:spcPct val="0"/>
        </a:spcBef>
        <a:spcAft>
          <a:spcPct val="0"/>
        </a:spcAft>
        <a:defRPr sz="3600">
          <a:solidFill>
            <a:schemeClr val="accent1"/>
          </a:solidFill>
          <a:latin typeface="Trebuchet MS" pitchFamily="34" charset="0"/>
        </a:defRPr>
      </a:lvl3pPr>
      <a:lvl4pPr algn="l" defTabSz="457200" rtl="0" fontAlgn="base">
        <a:spcBef>
          <a:spcPct val="0"/>
        </a:spcBef>
        <a:spcAft>
          <a:spcPct val="0"/>
        </a:spcAft>
        <a:defRPr sz="3600">
          <a:solidFill>
            <a:schemeClr val="accent1"/>
          </a:solidFill>
          <a:latin typeface="Trebuchet MS" pitchFamily="34" charset="0"/>
        </a:defRPr>
      </a:lvl4pPr>
      <a:lvl5pPr algn="l" defTabSz="457200" rtl="0" fontAlgn="base">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130300" y="2405063"/>
            <a:ext cx="5824538" cy="1646237"/>
          </a:xfrm>
        </p:spPr>
        <p:txBody>
          <a:bodyPr/>
          <a:lstStyle/>
          <a:p>
            <a:r>
              <a:rPr lang="en-GB" altLang="en-US" sz="3200" dirty="0">
                <a:latin typeface="Times New Roman" pitchFamily="18" charset="0"/>
                <a:cs typeface="Times New Roman" pitchFamily="18" charset="0"/>
              </a:rPr>
              <a:t>CSE4255</a:t>
            </a:r>
            <a:br>
              <a:rPr lang="en-GB" altLang="en-US" sz="3200" dirty="0">
                <a:latin typeface="Times New Roman" pitchFamily="18" charset="0"/>
                <a:cs typeface="Times New Roman" pitchFamily="18" charset="0"/>
              </a:rPr>
            </a:br>
            <a:r>
              <a:rPr lang="en-GB" altLang="en-US" sz="3200" dirty="0">
                <a:latin typeface="Times New Roman" pitchFamily="18" charset="0"/>
                <a:cs typeface="Times New Roman" pitchFamily="18" charset="0"/>
              </a:rPr>
              <a:t>Lecture 4: Cellular Network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bwMode="auto">
          <a:xfrm>
            <a:off x="457200" y="198437"/>
            <a:ext cx="746760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z="2800" b="1" dirty="0">
                <a:latin typeface="Times New Roman" pitchFamily="18" charset="0"/>
                <a:cs typeface="Times New Roman" pitchFamily="18" charset="0"/>
              </a:rPr>
              <a:t>Base station controller (BSC)</a:t>
            </a:r>
            <a:endParaRPr lang="en-US" altLang="en-US" sz="2800" dirty="0">
              <a:latin typeface="Times New Roman" pitchFamily="18" charset="0"/>
              <a:cs typeface="Times New Roman" pitchFamily="18" charset="0"/>
            </a:endParaRPr>
          </a:p>
          <a:p>
            <a:pPr lvl="1">
              <a:lnSpc>
                <a:spcPct val="90000"/>
              </a:lnSpc>
            </a:pPr>
            <a:r>
              <a:rPr lang="en-US" altLang="en-US" sz="2400" dirty="0">
                <a:latin typeface="Times New Roman" pitchFamily="18" charset="0"/>
                <a:cs typeface="Times New Roman" pitchFamily="18" charset="0"/>
              </a:rPr>
              <a:t>A number of BSs are connected to a BSC.</a:t>
            </a:r>
          </a:p>
          <a:p>
            <a:pPr lvl="1">
              <a:lnSpc>
                <a:spcPct val="90000"/>
              </a:lnSpc>
            </a:pPr>
            <a:r>
              <a:rPr lang="en-US" altLang="en-US" sz="2400" dirty="0">
                <a:latin typeface="Times New Roman" pitchFamily="18" charset="0"/>
                <a:cs typeface="Times New Roman" pitchFamily="18" charset="0"/>
              </a:rPr>
              <a:t>It manages the “handoff” from one BS to another as a subscriber moves from cell-to-cell.</a:t>
            </a:r>
          </a:p>
          <a:p>
            <a:pPr lvl="1">
              <a:lnSpc>
                <a:spcPct val="90000"/>
              </a:lnSpc>
            </a:pPr>
            <a:r>
              <a:rPr lang="en-US" altLang="en-US" sz="2400" dirty="0">
                <a:latin typeface="Times New Roman" pitchFamily="18" charset="0"/>
                <a:cs typeface="Times New Roman" pitchFamily="18" charset="0"/>
              </a:rPr>
              <a:t>A group of BSCs are in turn connected to a MSC via microwave link or telephone lines.</a:t>
            </a:r>
            <a:endParaRPr lang="en-GB" altLang="en-US" sz="3200" b="1" dirty="0">
              <a:latin typeface="Times New Roman" pitchFamily="18" charset="0"/>
              <a:cs typeface="Times New Roman" pitchFamily="18" charset="0"/>
            </a:endParaRPr>
          </a:p>
          <a:p>
            <a:pPr eaLnBrk="1" hangingPunct="1">
              <a:lnSpc>
                <a:spcPct val="90000"/>
              </a:lnSpc>
            </a:pPr>
            <a:endParaRPr lang="en-GB" altLang="en-US" sz="2800" b="1" dirty="0">
              <a:latin typeface="Times New Roman" pitchFamily="18" charset="0"/>
              <a:cs typeface="Times New Roman" pitchFamily="18" charset="0"/>
            </a:endParaRPr>
          </a:p>
          <a:p>
            <a:pPr eaLnBrk="1" hangingPunct="1">
              <a:lnSpc>
                <a:spcPct val="90000"/>
              </a:lnSpc>
            </a:pPr>
            <a:r>
              <a:rPr lang="en-GB" altLang="en-US" sz="2800" b="1" dirty="0">
                <a:latin typeface="Times New Roman" pitchFamily="18" charset="0"/>
                <a:cs typeface="Times New Roman" pitchFamily="18" charset="0"/>
              </a:rPr>
              <a:t>Mobile switching centre (MSC)</a:t>
            </a:r>
          </a:p>
          <a:p>
            <a:pPr lvl="1" eaLnBrk="1" hangingPunct="1">
              <a:lnSpc>
                <a:spcPct val="90000"/>
              </a:lnSpc>
            </a:pPr>
            <a:r>
              <a:rPr lang="en-GB" altLang="en-US" sz="2400" dirty="0">
                <a:latin typeface="Times New Roman" pitchFamily="18" charset="0"/>
                <a:cs typeface="Times New Roman" pitchFamily="18" charset="0"/>
              </a:rPr>
              <a:t>One MSC serves multiple BSC</a:t>
            </a:r>
          </a:p>
          <a:p>
            <a:pPr lvl="1" eaLnBrk="1" hangingPunct="1">
              <a:lnSpc>
                <a:spcPct val="90000"/>
              </a:lnSpc>
            </a:pPr>
            <a:r>
              <a:rPr lang="en-GB" altLang="en-US" sz="2400" dirty="0">
                <a:latin typeface="Times New Roman" pitchFamily="18" charset="0"/>
                <a:cs typeface="Times New Roman" pitchFamily="18" charset="0"/>
              </a:rPr>
              <a:t>MSC to BSC link by wire or wireless</a:t>
            </a:r>
          </a:p>
          <a:p>
            <a:pPr lvl="1" eaLnBrk="1" hangingPunct="1">
              <a:lnSpc>
                <a:spcPct val="90000"/>
              </a:lnSpc>
            </a:pPr>
            <a:r>
              <a:rPr lang="en-GB" altLang="en-US" sz="2400" dirty="0">
                <a:latin typeface="Times New Roman" pitchFamily="18" charset="0"/>
                <a:cs typeface="Times New Roman" pitchFamily="18" charset="0"/>
              </a:rPr>
              <a:t>Connects calls between mobile units and from mobile to fixed telecommunications network</a:t>
            </a:r>
          </a:p>
          <a:p>
            <a:pPr lvl="1" eaLnBrk="1" hangingPunct="1">
              <a:lnSpc>
                <a:spcPct val="90000"/>
              </a:lnSpc>
            </a:pPr>
            <a:r>
              <a:rPr lang="en-GB" altLang="en-US" sz="2400" dirty="0">
                <a:latin typeface="Times New Roman" pitchFamily="18" charset="0"/>
                <a:cs typeface="Times New Roman" pitchFamily="18" charset="0"/>
              </a:rPr>
              <a:t>Assigns voice channel to each call</a:t>
            </a:r>
          </a:p>
          <a:p>
            <a:pPr lvl="1" eaLnBrk="1" hangingPunct="1">
              <a:lnSpc>
                <a:spcPct val="90000"/>
              </a:lnSpc>
            </a:pPr>
            <a:r>
              <a:rPr lang="en-GB" altLang="en-US" sz="2400" dirty="0">
                <a:latin typeface="Times New Roman" pitchFamily="18" charset="0"/>
                <a:cs typeface="Times New Roman" pitchFamily="18" charset="0"/>
              </a:rPr>
              <a:t>Performs handoffs and monitors the call for billing information</a:t>
            </a:r>
          </a:p>
        </p:txBody>
      </p:sp>
    </p:spTree>
    <p:extLst>
      <p:ext uri="{BB962C8B-B14F-4D97-AF65-F5344CB8AC3E}">
        <p14:creationId xmlns:p14="http://schemas.microsoft.com/office/powerpoint/2010/main" val="4777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0" y="0"/>
            <a:ext cx="6446838" cy="609600"/>
          </a:xfrm>
        </p:spPr>
        <p:txBody>
          <a:bodyPr>
            <a:normAutofit fontScale="90000"/>
          </a:bodyPr>
          <a:lstStyle/>
          <a:p>
            <a:r>
              <a:rPr lang="en-US" dirty="0"/>
              <a:t>Channels</a:t>
            </a:r>
          </a:p>
        </p:txBody>
      </p:sp>
      <p:sp>
        <p:nvSpPr>
          <p:cNvPr id="4" name="Content Placeholder 3"/>
          <p:cNvSpPr>
            <a:spLocks noGrp="1"/>
          </p:cNvSpPr>
          <p:nvPr>
            <p:ph idx="1"/>
          </p:nvPr>
        </p:nvSpPr>
        <p:spPr>
          <a:xfrm>
            <a:off x="457200" y="609600"/>
            <a:ext cx="6959600" cy="3881437"/>
          </a:xfrm>
        </p:spPr>
        <p:txBody>
          <a:bodyPr/>
          <a:lstStyle/>
          <a:p>
            <a:pPr lvl="1" algn="just"/>
            <a:r>
              <a:rPr lang="en-US" altLang="en-US" sz="2200" dirty="0">
                <a:solidFill>
                  <a:schemeClr val="tx1"/>
                </a:solidFill>
                <a:latin typeface="Times New Roman" pitchFamily="18" charset="0"/>
                <a:cs typeface="Times New Roman" pitchFamily="18" charset="0"/>
              </a:rPr>
              <a:t>Each Base station is allocated a portion of total number of channels available to the entire system.</a:t>
            </a:r>
          </a:p>
          <a:p>
            <a:pPr lvl="1" algn="just"/>
            <a:endParaRPr lang="en-US" altLang="en-US" sz="1050" dirty="0">
              <a:solidFill>
                <a:schemeClr val="tx1"/>
              </a:solidFill>
              <a:latin typeface="Times New Roman" pitchFamily="18" charset="0"/>
              <a:cs typeface="Times New Roman" pitchFamily="18" charset="0"/>
            </a:endParaRPr>
          </a:p>
          <a:p>
            <a:pPr algn="just"/>
            <a:r>
              <a:rPr lang="en-GB" altLang="en-US" sz="2400" b="1" dirty="0">
                <a:solidFill>
                  <a:schemeClr val="tx1"/>
                </a:solidFill>
                <a:latin typeface="Times New Roman" pitchFamily="18" charset="0"/>
                <a:cs typeface="Times New Roman" pitchFamily="18" charset="0"/>
              </a:rPr>
              <a:t>Two types of Channel:</a:t>
            </a:r>
          </a:p>
          <a:p>
            <a:pPr lvl="1" algn="just"/>
            <a:r>
              <a:rPr lang="en-GB" altLang="en-US" sz="2400" b="1" dirty="0">
                <a:solidFill>
                  <a:schemeClr val="tx1"/>
                </a:solidFill>
                <a:latin typeface="Times New Roman" pitchFamily="18" charset="0"/>
                <a:cs typeface="Times New Roman" pitchFamily="18" charset="0"/>
              </a:rPr>
              <a:t>Control channel</a:t>
            </a:r>
          </a:p>
          <a:p>
            <a:pPr lvl="2" algn="just"/>
            <a:r>
              <a:rPr lang="en-GB" altLang="en-US" sz="2400" dirty="0">
                <a:solidFill>
                  <a:schemeClr val="tx1"/>
                </a:solidFill>
                <a:latin typeface="Times New Roman" pitchFamily="18" charset="0"/>
                <a:cs typeface="Times New Roman" pitchFamily="18" charset="0"/>
              </a:rPr>
              <a:t>Setting up and maintaining calls</a:t>
            </a:r>
          </a:p>
          <a:p>
            <a:pPr lvl="2" algn="just"/>
            <a:r>
              <a:rPr lang="en-GB" altLang="en-US" sz="2400" dirty="0">
                <a:solidFill>
                  <a:schemeClr val="tx1"/>
                </a:solidFill>
                <a:latin typeface="Times New Roman" pitchFamily="18" charset="0"/>
                <a:cs typeface="Times New Roman" pitchFamily="18" charset="0"/>
              </a:rPr>
              <a:t>Establish relationship between mobile unit and nearest BS.</a:t>
            </a:r>
          </a:p>
          <a:p>
            <a:pPr lvl="1" algn="just"/>
            <a:r>
              <a:rPr lang="en-GB" altLang="en-US" sz="2400" b="1">
                <a:solidFill>
                  <a:schemeClr val="tx1"/>
                </a:solidFill>
                <a:latin typeface="Times New Roman" pitchFamily="18" charset="0"/>
                <a:cs typeface="Times New Roman" pitchFamily="18" charset="0"/>
              </a:rPr>
              <a:t>Traffic channel</a:t>
            </a:r>
            <a:endParaRPr lang="en-GB" altLang="en-US" sz="2400" b="1" dirty="0">
              <a:solidFill>
                <a:schemeClr val="tx1"/>
              </a:solidFill>
              <a:latin typeface="Times New Roman" pitchFamily="18" charset="0"/>
              <a:cs typeface="Times New Roman" pitchFamily="18" charset="0"/>
            </a:endParaRPr>
          </a:p>
          <a:p>
            <a:pPr lvl="2" algn="just"/>
            <a:r>
              <a:rPr lang="en-US" altLang="en-US" sz="2400" dirty="0">
                <a:solidFill>
                  <a:schemeClr val="tx1"/>
                </a:solidFill>
                <a:latin typeface="Times New Roman" pitchFamily="18" charset="0"/>
                <a:cs typeface="Times New Roman" pitchFamily="18" charset="0"/>
              </a:rPr>
              <a:t>Carry voice or data connection between users.</a:t>
            </a:r>
            <a:endParaRPr lang="en-GB" altLang="en-US" sz="4800" dirty="0">
              <a:solidFill>
                <a:schemeClr val="tx1"/>
              </a:solidFill>
              <a:latin typeface="Times New Roman" pitchFamily="18" charset="0"/>
              <a:cs typeface="Times New Roman" pitchFamily="18" charset="0"/>
            </a:endParaRPr>
          </a:p>
          <a:p>
            <a:pPr algn="just"/>
            <a:endParaRPr lang="en-GB" altLang="en-US" sz="2400" dirty="0">
              <a:solidFill>
                <a:schemeClr val="tx1"/>
              </a:solidFill>
              <a:latin typeface="Times New Roman" pitchFamily="18" charset="0"/>
              <a:cs typeface="Times New Roman" pitchFamily="18" charset="0"/>
            </a:endParaRP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0" y="228600"/>
            <a:ext cx="6446838" cy="609600"/>
          </a:xfrm>
        </p:spPr>
        <p:txBody>
          <a:bodyPr>
            <a:normAutofit fontScale="90000"/>
          </a:bodyPr>
          <a:lstStyle/>
          <a:p>
            <a:r>
              <a:rPr lang="en-US" dirty="0"/>
              <a:t>Channels</a:t>
            </a:r>
          </a:p>
        </p:txBody>
      </p:sp>
      <p:sp>
        <p:nvSpPr>
          <p:cNvPr id="4" name="Content Placeholder 3"/>
          <p:cNvSpPr>
            <a:spLocks noGrp="1"/>
          </p:cNvSpPr>
          <p:nvPr>
            <p:ph idx="1"/>
          </p:nvPr>
        </p:nvSpPr>
        <p:spPr>
          <a:xfrm>
            <a:off x="508000" y="838201"/>
            <a:ext cx="6959600" cy="2514600"/>
          </a:xfrm>
        </p:spPr>
        <p:txBody>
          <a:bodyPr/>
          <a:lstStyle/>
          <a:p>
            <a:pPr algn="just"/>
            <a:r>
              <a:rPr lang="en-US" altLang="en-US" sz="2400" b="1" dirty="0">
                <a:solidFill>
                  <a:schemeClr val="tx1"/>
                </a:solidFill>
                <a:latin typeface="Times New Roman" pitchFamily="18" charset="0"/>
                <a:cs typeface="Times New Roman" pitchFamily="18" charset="0"/>
              </a:rPr>
              <a:t>The duplex concept:</a:t>
            </a:r>
          </a:p>
          <a:p>
            <a:pPr lvl="1" algn="just"/>
            <a:r>
              <a:rPr lang="en-US" altLang="en-US" sz="2200" b="1" dirty="0">
                <a:solidFill>
                  <a:schemeClr val="tx1"/>
                </a:solidFill>
                <a:latin typeface="Times New Roman" pitchFamily="18" charset="0"/>
                <a:cs typeface="Times New Roman" pitchFamily="18" charset="0"/>
              </a:rPr>
              <a:t>FDD</a:t>
            </a:r>
            <a:r>
              <a:rPr lang="en-US" altLang="en-US" sz="2200" dirty="0">
                <a:solidFill>
                  <a:schemeClr val="tx1"/>
                </a:solidFill>
                <a:latin typeface="Times New Roman" pitchFamily="18" charset="0"/>
                <a:cs typeface="Times New Roman" pitchFamily="18" charset="0"/>
              </a:rPr>
              <a:t> uses two separate frequencies for the uplink (from the mobile to the BS) and the downlink (from the BS to the mobile).</a:t>
            </a:r>
          </a:p>
          <a:p>
            <a:pPr lvl="1" algn="just"/>
            <a:r>
              <a:rPr lang="en-US" altLang="en-US" sz="2200" b="1" dirty="0">
                <a:solidFill>
                  <a:schemeClr val="tx1"/>
                </a:solidFill>
                <a:latin typeface="Times New Roman" pitchFamily="18" charset="0"/>
                <a:cs typeface="Times New Roman" pitchFamily="18" charset="0"/>
              </a:rPr>
              <a:t>TDD</a:t>
            </a:r>
            <a:r>
              <a:rPr lang="en-US" altLang="en-US" sz="2200" dirty="0">
                <a:solidFill>
                  <a:schemeClr val="tx1"/>
                </a:solidFill>
                <a:latin typeface="Times New Roman" pitchFamily="18" charset="0"/>
                <a:cs typeface="Times New Roman" pitchFamily="18" charset="0"/>
              </a:rPr>
              <a:t> uses a single frequency to transmit signals in both the downlink and uplink directions.</a:t>
            </a:r>
            <a:endParaRPr lang="en-US" altLang="en-US" sz="1050" dirty="0">
              <a:solidFill>
                <a:schemeClr val="tx1"/>
              </a:solidFill>
              <a:latin typeface="Times New Roman" pitchFamily="18" charset="0"/>
              <a:cs typeface="Times New Roman" pitchFamily="18" charset="0"/>
            </a:endParaRPr>
          </a:p>
          <a:p>
            <a:pPr algn="just"/>
            <a:endParaRPr lang="en-GB" altLang="en-US" sz="2400" dirty="0">
              <a:solidFill>
                <a:schemeClr val="tx1"/>
              </a:solidFill>
              <a:latin typeface="Times New Roman" pitchFamily="18" charset="0"/>
              <a:cs typeface="Times New Roman" pitchFamily="18" charset="0"/>
            </a:endParaRPr>
          </a:p>
          <a:p>
            <a:endParaRPr lang="en-US" sz="2000" dirty="0"/>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3810000"/>
            <a:ext cx="652462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31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304800"/>
            <a:ext cx="6421438" cy="533400"/>
          </a:xfrm>
        </p:spPr>
        <p:txBody>
          <a:bodyPr>
            <a:normAutofit fontScale="90000"/>
          </a:bodyPr>
          <a:lstStyle/>
          <a:p>
            <a:r>
              <a:rPr lang="en-US" dirty="0"/>
              <a:t>Example- 1</a:t>
            </a:r>
          </a:p>
        </p:txBody>
      </p:sp>
      <p:sp>
        <p:nvSpPr>
          <p:cNvPr id="194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13CDF1-3C94-4F9B-B41F-5D4CAF4F1089}" type="slidenum">
              <a:rPr lang="en-US">
                <a:solidFill>
                  <a:srgbClr val="90C226"/>
                </a:solidFill>
              </a:rPr>
              <a:pPr/>
              <a:t>13</a:t>
            </a:fld>
            <a:endParaRPr lang="en-US">
              <a:solidFill>
                <a:srgbClr val="90C226"/>
              </a:solidFill>
            </a:endParaRPr>
          </a:p>
        </p:txBody>
      </p:sp>
      <p:sp>
        <p:nvSpPr>
          <p:cNvPr id="19460" name="Content Placeholder 2"/>
          <p:cNvSpPr>
            <a:spLocks noGrp="1"/>
          </p:cNvSpPr>
          <p:nvPr>
            <p:ph sz="quarter" idx="1"/>
          </p:nvPr>
        </p:nvSpPr>
        <p:spPr>
          <a:xfrm>
            <a:off x="355600" y="990600"/>
            <a:ext cx="7264400" cy="2057400"/>
          </a:xfrm>
        </p:spPr>
        <p:txBody>
          <a:bodyPr/>
          <a:lstStyle/>
          <a:p>
            <a:pPr algn="just"/>
            <a:r>
              <a:rPr lang="en-US" sz="2400" dirty="0">
                <a:solidFill>
                  <a:schemeClr val="tx1"/>
                </a:solidFill>
                <a:latin typeface="Times New Roman" pitchFamily="18" charset="0"/>
                <a:cs typeface="Times New Roman" pitchFamily="18" charset="0"/>
              </a:rPr>
              <a:t>If a total of 33 MHz of bandwidth is allocated to a particular FDD cellular telephone system which uses two 25 kHz simplex channels to provide full duplex voice and control channels, compute the number of channels available.</a:t>
            </a:r>
          </a:p>
          <a:p>
            <a:pPr algn="just"/>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p:txBody>
      </p:sp>
      <p:sp>
        <p:nvSpPr>
          <p:cNvPr id="2" name="Rectangle 1"/>
          <p:cNvSpPr/>
          <p:nvPr/>
        </p:nvSpPr>
        <p:spPr>
          <a:xfrm>
            <a:off x="762000" y="3429000"/>
            <a:ext cx="7086600" cy="2677656"/>
          </a:xfrm>
          <a:prstGeom prst="rect">
            <a:avLst/>
          </a:prstGeom>
        </p:spPr>
        <p:txBody>
          <a:bodyPr wrap="square">
            <a:spAutoFit/>
          </a:bodyPr>
          <a:lstStyle/>
          <a:p>
            <a:r>
              <a:rPr lang="en-US" dirty="0"/>
              <a:t>Solution: </a:t>
            </a:r>
          </a:p>
          <a:p>
            <a:r>
              <a:rPr lang="en-US" dirty="0"/>
              <a:t>Total bandwidth = 33 MHz</a:t>
            </a:r>
          </a:p>
          <a:p>
            <a:endParaRPr lang="en-US" dirty="0"/>
          </a:p>
          <a:p>
            <a:r>
              <a:rPr lang="en-US" dirty="0"/>
              <a:t>Channel bandwidth = 25 kHz x 2 simplex channels </a:t>
            </a:r>
          </a:p>
          <a:p>
            <a:r>
              <a:rPr lang="en-US" dirty="0"/>
              <a:t>			= 50 kHz/duplex channel</a:t>
            </a:r>
          </a:p>
          <a:p>
            <a:endParaRPr lang="en-US" dirty="0"/>
          </a:p>
          <a:p>
            <a:r>
              <a:rPr lang="fr-FR" dirty="0"/>
              <a:t>Total </a:t>
            </a:r>
            <a:r>
              <a:rPr lang="fr-FR" dirty="0" err="1"/>
              <a:t>available</a:t>
            </a:r>
            <a:r>
              <a:rPr lang="fr-FR" dirty="0"/>
              <a:t> </a:t>
            </a:r>
            <a:r>
              <a:rPr lang="fr-FR" dirty="0" err="1"/>
              <a:t>channels</a:t>
            </a:r>
            <a:r>
              <a:rPr lang="fr-FR" dirty="0"/>
              <a:t> = 33,000/50 = 660 </a:t>
            </a:r>
            <a:r>
              <a:rPr lang="fr-FR" dirty="0" err="1"/>
              <a:t>channels</a:t>
            </a:r>
            <a:endParaRPr lang="fr-FR" dirty="0"/>
          </a:p>
        </p:txBody>
      </p:sp>
    </p:spTree>
    <p:extLst>
      <p:ext uri="{BB962C8B-B14F-4D97-AF65-F5344CB8AC3E}">
        <p14:creationId xmlns:p14="http://schemas.microsoft.com/office/powerpoint/2010/main" val="335245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304800"/>
            <a:ext cx="7416800" cy="609600"/>
          </a:xfrm>
        </p:spPr>
        <p:txBody>
          <a:bodyPr rtlCol="0">
            <a:normAutofit/>
          </a:bodyPr>
          <a:lstStyle/>
          <a:p>
            <a:pPr fontAlgn="auto">
              <a:spcAft>
                <a:spcPts val="0"/>
              </a:spcAft>
              <a:defRPr/>
            </a:pPr>
            <a:r>
              <a:rPr lang="en-GB" altLang="en-US" sz="2800" dirty="0"/>
              <a:t>Typical Call in Single MTSO Area (1)</a:t>
            </a:r>
            <a:endParaRPr lang="en-US" sz="2800" dirty="0"/>
          </a:p>
        </p:txBody>
      </p:sp>
      <p:sp>
        <p:nvSpPr>
          <p:cNvPr id="11267" name="Content Placeholder 2"/>
          <p:cNvSpPr>
            <a:spLocks noGrp="1"/>
          </p:cNvSpPr>
          <p:nvPr>
            <p:ph sz="quarter" idx="1"/>
          </p:nvPr>
        </p:nvSpPr>
        <p:spPr>
          <a:xfrm>
            <a:off x="76200" y="990600"/>
            <a:ext cx="4572000" cy="5486400"/>
          </a:xfrm>
        </p:spPr>
        <p:txBody>
          <a:bodyPr/>
          <a:lstStyle/>
          <a:p>
            <a:pPr algn="just"/>
            <a:r>
              <a:rPr lang="en-US" sz="2400" b="1" dirty="0">
                <a:solidFill>
                  <a:schemeClr val="tx1"/>
                </a:solidFill>
                <a:latin typeface="Times New Roman" pitchFamily="18" charset="0"/>
                <a:cs typeface="Times New Roman" pitchFamily="18" charset="0"/>
              </a:rPr>
              <a:t>Mobile unit initialization</a:t>
            </a:r>
          </a:p>
          <a:p>
            <a:pPr lvl="1" algn="just"/>
            <a:r>
              <a:rPr lang="en-US" sz="2400" dirty="0">
                <a:solidFill>
                  <a:schemeClr val="tx1">
                    <a:lumMod val="85000"/>
                    <a:lumOff val="15000"/>
                  </a:schemeClr>
                </a:solidFill>
                <a:latin typeface="Times New Roman" pitchFamily="18" charset="0"/>
                <a:cs typeface="Times New Roman" pitchFamily="18" charset="0"/>
              </a:rPr>
              <a:t>Scan and select strongest set up control channel</a:t>
            </a:r>
            <a:r>
              <a:rPr lang="en-US" sz="2400" dirty="0">
                <a:solidFill>
                  <a:schemeClr val="tx1"/>
                </a:solidFill>
                <a:latin typeface="Times New Roman" pitchFamily="18" charset="0"/>
                <a:cs typeface="Times New Roman" pitchFamily="18" charset="0"/>
              </a:rPr>
              <a:t>.</a:t>
            </a:r>
          </a:p>
          <a:p>
            <a:pPr lvl="1" algn="just"/>
            <a:r>
              <a:rPr lang="en-US" sz="2400" dirty="0">
                <a:solidFill>
                  <a:schemeClr val="tx1"/>
                </a:solidFill>
                <a:latin typeface="Times New Roman" pitchFamily="18" charset="0"/>
                <a:cs typeface="Times New Roman" pitchFamily="18" charset="0"/>
              </a:rPr>
              <a:t>Automatically selected BS antenna of the cell within which it will operate.</a:t>
            </a:r>
          </a:p>
          <a:p>
            <a:pPr lvl="1" algn="just"/>
            <a:r>
              <a:rPr lang="en-US" sz="2400" dirty="0">
                <a:solidFill>
                  <a:schemeClr val="tx1"/>
                </a:solidFill>
                <a:latin typeface="Times New Roman" pitchFamily="18" charset="0"/>
                <a:cs typeface="Times New Roman" pitchFamily="18" charset="0"/>
              </a:rPr>
              <a:t>Handshake to identify user and register location.</a:t>
            </a:r>
          </a:p>
          <a:p>
            <a:pPr lvl="1" algn="just"/>
            <a:r>
              <a:rPr lang="en-US" sz="2400" dirty="0">
                <a:solidFill>
                  <a:schemeClr val="tx1"/>
                </a:solidFill>
                <a:latin typeface="Times New Roman" pitchFamily="18" charset="0"/>
                <a:cs typeface="Times New Roman" pitchFamily="18" charset="0"/>
              </a:rPr>
              <a:t>Scan repeated to allow for movement (Change of cell)</a:t>
            </a:r>
          </a:p>
          <a:p>
            <a:pPr lvl="1" algn="just"/>
            <a:r>
              <a:rPr lang="en-US" sz="2400" dirty="0">
                <a:solidFill>
                  <a:schemeClr val="tx1"/>
                </a:solidFill>
                <a:latin typeface="Times New Roman" pitchFamily="18" charset="0"/>
                <a:cs typeface="Times New Roman" pitchFamily="18" charset="0"/>
              </a:rPr>
              <a:t>Mobile unit monitors for pages (see later)</a:t>
            </a:r>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066800"/>
            <a:ext cx="433565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1824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304800"/>
            <a:ext cx="7416800" cy="609600"/>
          </a:xfrm>
        </p:spPr>
        <p:txBody>
          <a:bodyPr rtlCol="0">
            <a:normAutofit/>
          </a:bodyPr>
          <a:lstStyle/>
          <a:p>
            <a:pPr fontAlgn="auto">
              <a:spcAft>
                <a:spcPts val="0"/>
              </a:spcAft>
              <a:defRPr/>
            </a:pPr>
            <a:r>
              <a:rPr lang="en-GB" altLang="en-US" sz="2800" dirty="0"/>
              <a:t>Typical Call in Single MTSO Area (2)</a:t>
            </a:r>
            <a:endParaRPr lang="en-US" sz="2800" dirty="0"/>
          </a:p>
        </p:txBody>
      </p:sp>
      <p:sp>
        <p:nvSpPr>
          <p:cNvPr id="11267" name="Content Placeholder 2"/>
          <p:cNvSpPr>
            <a:spLocks noGrp="1"/>
          </p:cNvSpPr>
          <p:nvPr>
            <p:ph sz="quarter" idx="1"/>
          </p:nvPr>
        </p:nvSpPr>
        <p:spPr>
          <a:xfrm>
            <a:off x="76200" y="1162755"/>
            <a:ext cx="4343400" cy="5486400"/>
          </a:xfrm>
        </p:spPr>
        <p:txBody>
          <a:bodyPr/>
          <a:lstStyle/>
          <a:p>
            <a:pPr algn="just"/>
            <a:r>
              <a:rPr lang="en-US" sz="2400" b="1" dirty="0">
                <a:solidFill>
                  <a:schemeClr val="tx1"/>
                </a:solidFill>
                <a:latin typeface="Times New Roman" pitchFamily="18" charset="0"/>
                <a:cs typeface="Times New Roman" pitchFamily="18" charset="0"/>
              </a:rPr>
              <a:t>Mobile Originated Call</a:t>
            </a:r>
          </a:p>
          <a:p>
            <a:pPr lvl="1" algn="just"/>
            <a:r>
              <a:rPr lang="en-US" sz="2400" dirty="0">
                <a:solidFill>
                  <a:schemeClr val="tx1"/>
                </a:solidFill>
                <a:latin typeface="Times New Roman" pitchFamily="18" charset="0"/>
                <a:cs typeface="Times New Roman" pitchFamily="18" charset="0"/>
              </a:rPr>
              <a:t>A mobile unit originates a call by sending the number of the called unit on the preselected setup channels.</a:t>
            </a:r>
          </a:p>
          <a:p>
            <a:pPr lvl="1" algn="just"/>
            <a:r>
              <a:rPr lang="en-US" sz="2400" dirty="0">
                <a:solidFill>
                  <a:schemeClr val="tx1"/>
                </a:solidFill>
                <a:latin typeface="Times New Roman" pitchFamily="18" charset="0"/>
                <a:cs typeface="Times New Roman" pitchFamily="18" charset="0"/>
              </a:rPr>
              <a:t>First checks the setup channel is idle or not by forward channel.</a:t>
            </a:r>
          </a:p>
          <a:p>
            <a:pPr lvl="1" algn="just"/>
            <a:r>
              <a:rPr lang="en-US" sz="2400" dirty="0">
                <a:solidFill>
                  <a:schemeClr val="tx1"/>
                </a:solidFill>
                <a:latin typeface="Times New Roman" pitchFamily="18" charset="0"/>
                <a:cs typeface="Times New Roman" pitchFamily="18" charset="0"/>
              </a:rPr>
              <a:t>When idle, transmit on the reverse channel.</a:t>
            </a:r>
          </a:p>
          <a:p>
            <a:pPr lvl="1" algn="just"/>
            <a:r>
              <a:rPr lang="en-US" sz="2400" dirty="0">
                <a:solidFill>
                  <a:schemeClr val="tx1"/>
                </a:solidFill>
                <a:latin typeface="Times New Roman" pitchFamily="18" charset="0"/>
                <a:cs typeface="Times New Roman" pitchFamily="18" charset="0"/>
              </a:rPr>
              <a:t>The BS sends request to MTSO.</a:t>
            </a: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447800"/>
            <a:ext cx="4343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304800"/>
            <a:ext cx="7416800" cy="609600"/>
          </a:xfrm>
        </p:spPr>
        <p:txBody>
          <a:bodyPr rtlCol="0">
            <a:normAutofit/>
          </a:bodyPr>
          <a:lstStyle/>
          <a:p>
            <a:pPr fontAlgn="auto">
              <a:spcAft>
                <a:spcPts val="0"/>
              </a:spcAft>
              <a:defRPr/>
            </a:pPr>
            <a:r>
              <a:rPr lang="en-GB" altLang="en-US" sz="2800" dirty="0"/>
              <a:t>Typical Call in Single MTSO Area (3)</a:t>
            </a:r>
            <a:endParaRPr lang="en-US" sz="2800" dirty="0"/>
          </a:p>
        </p:txBody>
      </p:sp>
      <p:sp>
        <p:nvSpPr>
          <p:cNvPr id="11267" name="Content Placeholder 2"/>
          <p:cNvSpPr>
            <a:spLocks noGrp="1"/>
          </p:cNvSpPr>
          <p:nvPr>
            <p:ph sz="quarter" idx="1"/>
          </p:nvPr>
        </p:nvSpPr>
        <p:spPr>
          <a:xfrm>
            <a:off x="76200" y="1162755"/>
            <a:ext cx="4495800" cy="5486400"/>
          </a:xfrm>
        </p:spPr>
        <p:txBody>
          <a:bodyPr/>
          <a:lstStyle/>
          <a:p>
            <a:pPr algn="just"/>
            <a:r>
              <a:rPr lang="en-US" sz="2400" b="1" dirty="0">
                <a:solidFill>
                  <a:schemeClr val="tx1"/>
                </a:solidFill>
                <a:latin typeface="Times New Roman" pitchFamily="18" charset="0"/>
                <a:cs typeface="Times New Roman" pitchFamily="18" charset="0"/>
              </a:rPr>
              <a:t>Paging</a:t>
            </a:r>
          </a:p>
          <a:p>
            <a:pPr lvl="1" algn="just"/>
            <a:r>
              <a:rPr lang="en-US" sz="2400" dirty="0">
                <a:solidFill>
                  <a:schemeClr val="tx1"/>
                </a:solidFill>
                <a:latin typeface="Times New Roman" pitchFamily="18" charset="0"/>
                <a:cs typeface="Times New Roman" pitchFamily="18" charset="0"/>
              </a:rPr>
              <a:t>MTSO attempts to complete the connection to the called unit.</a:t>
            </a:r>
          </a:p>
          <a:p>
            <a:pPr lvl="1" algn="just"/>
            <a:r>
              <a:rPr lang="en-US" sz="2400" dirty="0">
                <a:solidFill>
                  <a:schemeClr val="tx1"/>
                </a:solidFill>
                <a:latin typeface="Times New Roman" pitchFamily="18" charset="0"/>
                <a:cs typeface="Times New Roman" pitchFamily="18" charset="0"/>
              </a:rPr>
              <a:t>Paging message sent to certain BSs depending on called mobile number.</a:t>
            </a:r>
          </a:p>
          <a:p>
            <a:pPr lvl="1" algn="just"/>
            <a:r>
              <a:rPr lang="en-US" sz="2400" dirty="0">
                <a:solidFill>
                  <a:schemeClr val="tx1"/>
                </a:solidFill>
                <a:latin typeface="Times New Roman" pitchFamily="18" charset="0"/>
                <a:cs typeface="Times New Roman" pitchFamily="18" charset="0"/>
              </a:rPr>
              <a:t>Each BS transmits the paging signal on set up channel.</a:t>
            </a: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752600"/>
            <a:ext cx="4183251"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74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304800"/>
            <a:ext cx="7416800" cy="609600"/>
          </a:xfrm>
        </p:spPr>
        <p:txBody>
          <a:bodyPr rtlCol="0">
            <a:normAutofit/>
          </a:bodyPr>
          <a:lstStyle/>
          <a:p>
            <a:pPr fontAlgn="auto">
              <a:spcAft>
                <a:spcPts val="0"/>
              </a:spcAft>
              <a:defRPr/>
            </a:pPr>
            <a:r>
              <a:rPr lang="en-GB" altLang="en-US" sz="2800" dirty="0"/>
              <a:t>Typical Call in Single MTSO Area (4)</a:t>
            </a:r>
            <a:endParaRPr lang="en-US" sz="2800" dirty="0"/>
          </a:p>
        </p:txBody>
      </p:sp>
      <p:sp>
        <p:nvSpPr>
          <p:cNvPr id="11267" name="Content Placeholder 2"/>
          <p:cNvSpPr>
            <a:spLocks noGrp="1"/>
          </p:cNvSpPr>
          <p:nvPr>
            <p:ph sz="quarter" idx="1"/>
          </p:nvPr>
        </p:nvSpPr>
        <p:spPr>
          <a:xfrm>
            <a:off x="76200" y="1162755"/>
            <a:ext cx="4724400" cy="5486400"/>
          </a:xfrm>
        </p:spPr>
        <p:txBody>
          <a:bodyPr/>
          <a:lstStyle/>
          <a:p>
            <a:pPr algn="just"/>
            <a:r>
              <a:rPr lang="en-US" sz="2400" b="1" dirty="0">
                <a:solidFill>
                  <a:schemeClr val="tx1"/>
                </a:solidFill>
                <a:latin typeface="Times New Roman" pitchFamily="18" charset="0"/>
                <a:cs typeface="Times New Roman" pitchFamily="18" charset="0"/>
              </a:rPr>
              <a:t>Call Accepted</a:t>
            </a:r>
          </a:p>
          <a:p>
            <a:pPr lvl="1" algn="just"/>
            <a:r>
              <a:rPr lang="en-US" sz="2400" dirty="0">
                <a:solidFill>
                  <a:schemeClr val="tx1"/>
                </a:solidFill>
                <a:latin typeface="Times New Roman" pitchFamily="18" charset="0"/>
                <a:cs typeface="Times New Roman" pitchFamily="18" charset="0"/>
              </a:rPr>
              <a:t>Mobile unit recognizes number on set up channel.</a:t>
            </a:r>
          </a:p>
          <a:p>
            <a:pPr lvl="1" algn="just"/>
            <a:r>
              <a:rPr lang="en-US" sz="2400" dirty="0">
                <a:solidFill>
                  <a:schemeClr val="tx1"/>
                </a:solidFill>
                <a:latin typeface="Times New Roman" pitchFamily="18" charset="0"/>
                <a:cs typeface="Times New Roman" pitchFamily="18" charset="0"/>
              </a:rPr>
              <a:t>Responds to BS which sends response to MTSO.</a:t>
            </a:r>
          </a:p>
          <a:p>
            <a:pPr lvl="1" algn="just"/>
            <a:r>
              <a:rPr lang="en-US" sz="2400" dirty="0">
                <a:solidFill>
                  <a:schemeClr val="tx1"/>
                </a:solidFill>
                <a:latin typeface="Times New Roman" pitchFamily="18" charset="0"/>
                <a:cs typeface="Times New Roman" pitchFamily="18" charset="0"/>
              </a:rPr>
              <a:t>MTSO sets up circuit between calling and called BSs.</a:t>
            </a:r>
          </a:p>
          <a:p>
            <a:pPr lvl="1" algn="just"/>
            <a:r>
              <a:rPr lang="en-US" sz="2400" dirty="0">
                <a:solidFill>
                  <a:schemeClr val="tx1"/>
                </a:solidFill>
                <a:latin typeface="Times New Roman" pitchFamily="18" charset="0"/>
                <a:cs typeface="Times New Roman" pitchFamily="18" charset="0"/>
              </a:rPr>
              <a:t>MTSO selects available traffic channel within cells and notifies BSs.</a:t>
            </a:r>
          </a:p>
          <a:p>
            <a:pPr lvl="1" algn="just"/>
            <a:r>
              <a:rPr lang="en-US" sz="2400" dirty="0">
                <a:solidFill>
                  <a:schemeClr val="tx1"/>
                </a:solidFill>
                <a:latin typeface="Times New Roman" pitchFamily="18" charset="0"/>
                <a:cs typeface="Times New Roman" pitchFamily="18" charset="0"/>
              </a:rPr>
              <a:t>BSs notify mobile unit of channel</a:t>
            </a:r>
          </a:p>
          <a:p>
            <a:pPr algn="just"/>
            <a:endParaRPr lang="en-US" sz="2800" dirty="0">
              <a:solidFill>
                <a:schemeClr val="tx1"/>
              </a:solidFill>
              <a:latin typeface="Times New Roman" pitchFamily="18" charset="0"/>
              <a:cs typeface="Times New Roman" pitchFamily="18" charset="0"/>
            </a:endParaRPr>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323975"/>
            <a:ext cx="39624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304800"/>
            <a:ext cx="7416800" cy="609600"/>
          </a:xfrm>
        </p:spPr>
        <p:txBody>
          <a:bodyPr rtlCol="0">
            <a:normAutofit/>
          </a:bodyPr>
          <a:lstStyle/>
          <a:p>
            <a:pPr fontAlgn="auto">
              <a:spcAft>
                <a:spcPts val="0"/>
              </a:spcAft>
              <a:defRPr/>
            </a:pPr>
            <a:r>
              <a:rPr lang="en-GB" altLang="en-US" sz="2800" dirty="0"/>
              <a:t>Typical Call in Single MTSO Area (5,6)</a:t>
            </a:r>
            <a:endParaRPr lang="en-US" sz="2800" dirty="0"/>
          </a:p>
        </p:txBody>
      </p:sp>
      <p:sp>
        <p:nvSpPr>
          <p:cNvPr id="11267" name="Content Placeholder 2"/>
          <p:cNvSpPr>
            <a:spLocks noGrp="1"/>
          </p:cNvSpPr>
          <p:nvPr>
            <p:ph sz="quarter" idx="1"/>
          </p:nvPr>
        </p:nvSpPr>
        <p:spPr>
          <a:xfrm>
            <a:off x="76200" y="914400"/>
            <a:ext cx="4572000" cy="5486400"/>
          </a:xfrm>
        </p:spPr>
        <p:txBody>
          <a:bodyPr/>
          <a:lstStyle/>
          <a:p>
            <a:pPr algn="just"/>
            <a:r>
              <a:rPr lang="en-US" sz="2400" b="1" dirty="0">
                <a:solidFill>
                  <a:schemeClr val="tx1"/>
                </a:solidFill>
                <a:latin typeface="Times New Roman" pitchFamily="18" charset="0"/>
                <a:cs typeface="Times New Roman" pitchFamily="18" charset="0"/>
              </a:rPr>
              <a:t>Ongoing Call</a:t>
            </a:r>
          </a:p>
          <a:p>
            <a:pPr lvl="1" algn="just"/>
            <a:r>
              <a:rPr lang="en-US" sz="2400" dirty="0">
                <a:solidFill>
                  <a:schemeClr val="tx1"/>
                </a:solidFill>
                <a:latin typeface="Times New Roman" pitchFamily="18" charset="0"/>
                <a:cs typeface="Times New Roman" pitchFamily="18" charset="0"/>
              </a:rPr>
              <a:t>While the connection is maintained, the two mobile exchange the voice going through their respective BS and MTSO</a:t>
            </a:r>
          </a:p>
          <a:p>
            <a:pPr algn="just"/>
            <a:r>
              <a:rPr lang="en-US" sz="2400" b="1" dirty="0">
                <a:solidFill>
                  <a:schemeClr val="tx1"/>
                </a:solidFill>
                <a:latin typeface="Times New Roman" pitchFamily="18" charset="0"/>
                <a:cs typeface="Times New Roman" pitchFamily="18" charset="0"/>
              </a:rPr>
              <a:t>Handoff</a:t>
            </a:r>
          </a:p>
          <a:p>
            <a:pPr lvl="1" algn="just"/>
            <a:r>
              <a:rPr lang="en-US" sz="2400" dirty="0">
                <a:solidFill>
                  <a:schemeClr val="tx1"/>
                </a:solidFill>
                <a:latin typeface="Times New Roman" pitchFamily="18" charset="0"/>
                <a:cs typeface="Times New Roman" pitchFamily="18" charset="0"/>
              </a:rPr>
              <a:t>Mobile unit moves out of range of cell into range of another cell</a:t>
            </a:r>
          </a:p>
          <a:p>
            <a:pPr lvl="1" algn="just"/>
            <a:r>
              <a:rPr lang="en-US" sz="2400" dirty="0">
                <a:solidFill>
                  <a:schemeClr val="tx1"/>
                </a:solidFill>
                <a:latin typeface="Times New Roman" pitchFamily="18" charset="0"/>
                <a:cs typeface="Times New Roman" pitchFamily="18" charset="0"/>
              </a:rPr>
              <a:t>Traffic channel changes to one assigned to new BS without interruption of service to user</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795" y="990600"/>
            <a:ext cx="40005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796" y="4086224"/>
            <a:ext cx="4092198"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53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08000" y="304800"/>
            <a:ext cx="7112000" cy="533400"/>
          </a:xfrm>
        </p:spPr>
        <p:txBody>
          <a:bodyPr/>
          <a:lstStyle/>
          <a:p>
            <a:r>
              <a:rPr lang="en-US" altLang="en-US" sz="2800" dirty="0"/>
              <a:t>Other Functions in an MTSO Controlled Call</a:t>
            </a:r>
          </a:p>
        </p:txBody>
      </p:sp>
      <p:sp>
        <p:nvSpPr>
          <p:cNvPr id="940035" name="Rectangle 3"/>
          <p:cNvSpPr>
            <a:spLocks noGrp="1" noChangeArrowheads="1"/>
          </p:cNvSpPr>
          <p:nvPr>
            <p:ph sz="quarter" idx="1"/>
          </p:nvPr>
        </p:nvSpPr>
        <p:spPr>
          <a:xfrm>
            <a:off x="533400" y="1066800"/>
            <a:ext cx="7848600" cy="5181600"/>
          </a:xfrm>
        </p:spPr>
        <p:txBody>
          <a:bodyPr rtlCol="0">
            <a:noAutofit/>
          </a:bodyPr>
          <a:lstStyle/>
          <a:p>
            <a:pPr marL="609600" indent="-609600" algn="just" fontAlgn="auto">
              <a:lnSpc>
                <a:spcPct val="90000"/>
              </a:lnSpc>
              <a:spcAft>
                <a:spcPts val="0"/>
              </a:spcAft>
              <a:buFont typeface="Wingdings 3" charset="2"/>
              <a:buNone/>
              <a:defRPr/>
            </a:pPr>
            <a:r>
              <a:rPr lang="en-US" altLang="en-US" sz="1600" b="1" dirty="0">
                <a:solidFill>
                  <a:schemeClr val="tx1"/>
                </a:solidFill>
                <a:latin typeface="Times New Roman" pitchFamily="18" charset="0"/>
                <a:cs typeface="Times New Roman" pitchFamily="18" charset="0"/>
              </a:rPr>
              <a:t>Call blocking</a:t>
            </a:r>
          </a:p>
          <a:p>
            <a:pPr marL="990600" lvl="1" indent="-533400" algn="just" fontAlgn="auto">
              <a:lnSpc>
                <a:spcPct val="90000"/>
              </a:lnSpc>
              <a:spcAft>
                <a:spcPts val="0"/>
              </a:spcAft>
              <a:buFont typeface="Wingdings 3" charset="2"/>
              <a:buChar char=""/>
              <a:defRPr/>
            </a:pPr>
            <a:r>
              <a:rPr lang="en-US" altLang="en-US" dirty="0">
                <a:solidFill>
                  <a:schemeClr val="tx1"/>
                </a:solidFill>
                <a:latin typeface="Times New Roman" pitchFamily="18" charset="0"/>
                <a:cs typeface="Times New Roman" pitchFamily="18" charset="0"/>
              </a:rPr>
              <a:t>If all the traffic channels assigned to the nearest BS are busy</a:t>
            </a:r>
          </a:p>
          <a:p>
            <a:pPr marL="990600" lvl="1" indent="-533400" algn="just" fontAlgn="auto">
              <a:lnSpc>
                <a:spcPct val="90000"/>
              </a:lnSpc>
              <a:spcAft>
                <a:spcPts val="0"/>
              </a:spcAft>
              <a:buFont typeface="Wingdings 3" charset="2"/>
              <a:buChar char=""/>
              <a:defRPr/>
            </a:pPr>
            <a:r>
              <a:rPr lang="en-US" altLang="en-US" dirty="0">
                <a:solidFill>
                  <a:schemeClr val="tx1"/>
                </a:solidFill>
                <a:latin typeface="Times New Roman" pitchFamily="18" charset="0"/>
                <a:cs typeface="Times New Roman" pitchFamily="18" charset="0"/>
              </a:rPr>
              <a:t>MU makes a preconfigured number of repeated attempts.</a:t>
            </a:r>
          </a:p>
          <a:p>
            <a:pPr marL="990600" lvl="1" indent="-533400" algn="just" fontAlgn="auto">
              <a:lnSpc>
                <a:spcPct val="90000"/>
              </a:lnSpc>
              <a:spcAft>
                <a:spcPts val="0"/>
              </a:spcAft>
              <a:buFont typeface="Wingdings 3" charset="2"/>
              <a:buChar char=""/>
              <a:defRPr/>
            </a:pPr>
            <a:r>
              <a:rPr lang="en-US" altLang="en-US" dirty="0">
                <a:solidFill>
                  <a:schemeClr val="tx1"/>
                </a:solidFill>
                <a:latin typeface="Times New Roman" pitchFamily="18" charset="0"/>
                <a:cs typeface="Times New Roman" pitchFamily="18" charset="0"/>
              </a:rPr>
              <a:t>After a certain number of failed tries a busy tone is returned to the user.</a:t>
            </a:r>
          </a:p>
          <a:p>
            <a:pPr marL="609600" indent="-609600" algn="just" fontAlgn="auto">
              <a:lnSpc>
                <a:spcPct val="90000"/>
              </a:lnSpc>
              <a:spcAft>
                <a:spcPts val="0"/>
              </a:spcAft>
              <a:buFont typeface="Wingdings 3" charset="2"/>
              <a:buNone/>
              <a:defRPr/>
            </a:pPr>
            <a:r>
              <a:rPr lang="en-US" altLang="en-US" sz="1600" b="1" dirty="0">
                <a:solidFill>
                  <a:schemeClr val="tx1"/>
                </a:solidFill>
                <a:latin typeface="Times New Roman" pitchFamily="18" charset="0"/>
                <a:cs typeface="Times New Roman" pitchFamily="18" charset="0"/>
              </a:rPr>
              <a:t>Call termination</a:t>
            </a:r>
          </a:p>
          <a:p>
            <a:pPr marL="990600" lvl="1" indent="-533400" algn="just" fontAlgn="auto">
              <a:lnSpc>
                <a:spcPct val="90000"/>
              </a:lnSpc>
              <a:spcAft>
                <a:spcPts val="0"/>
              </a:spcAft>
              <a:buFont typeface="Wingdings 3" charset="2"/>
              <a:buChar char=""/>
              <a:defRPr/>
            </a:pPr>
            <a:r>
              <a:rPr lang="en-US" altLang="en-US" dirty="0">
                <a:solidFill>
                  <a:schemeClr val="tx1"/>
                </a:solidFill>
                <a:latin typeface="Times New Roman" pitchFamily="18" charset="0"/>
                <a:cs typeface="Times New Roman" pitchFamily="18" charset="0"/>
              </a:rPr>
              <a:t>When one of two users hangs up, the MTSO is informed and two BSs are released.</a:t>
            </a:r>
          </a:p>
          <a:p>
            <a:pPr algn="just" fontAlgn="auto">
              <a:spcAft>
                <a:spcPts val="0"/>
              </a:spcAft>
              <a:buFont typeface="Wingdings 3" charset="2"/>
              <a:buNone/>
              <a:defRPr/>
            </a:pPr>
            <a:r>
              <a:rPr lang="en-US" sz="1600" b="1" dirty="0">
                <a:solidFill>
                  <a:schemeClr val="tx1"/>
                </a:solidFill>
                <a:latin typeface="Times New Roman" pitchFamily="18" charset="0"/>
                <a:cs typeface="Times New Roman" pitchFamily="18" charset="0"/>
              </a:rPr>
              <a:t>Call Drop</a:t>
            </a:r>
          </a:p>
          <a:p>
            <a:pPr lvl="1" algn="just" fontAlgn="auto">
              <a:spcAft>
                <a:spcPts val="0"/>
              </a:spcAft>
              <a:buFont typeface="Wingdings 3" charset="2"/>
              <a:buChar char=""/>
              <a:defRPr/>
            </a:pPr>
            <a:r>
              <a:rPr lang="en-US" dirty="0">
                <a:solidFill>
                  <a:schemeClr val="tx1"/>
                </a:solidFill>
                <a:latin typeface="Times New Roman" pitchFamily="18" charset="0"/>
                <a:cs typeface="Times New Roman" pitchFamily="18" charset="0"/>
              </a:rPr>
              <a:t>Because of interference and weak signal BS cannot maintain the minimum required signal strength for certain period of time.</a:t>
            </a:r>
          </a:p>
          <a:p>
            <a:pPr lvl="1" algn="just" fontAlgn="auto">
              <a:spcAft>
                <a:spcPts val="0"/>
              </a:spcAft>
              <a:buFont typeface="Wingdings 3" charset="2"/>
              <a:buChar char=""/>
              <a:defRPr/>
            </a:pPr>
            <a:r>
              <a:rPr lang="en-US" dirty="0">
                <a:solidFill>
                  <a:schemeClr val="tx1"/>
                </a:solidFill>
                <a:latin typeface="Times New Roman" pitchFamily="18" charset="0"/>
                <a:cs typeface="Times New Roman" pitchFamily="18" charset="0"/>
              </a:rPr>
              <a:t>Traffic channel to the MU dropped and informed to MTSO</a:t>
            </a:r>
          </a:p>
          <a:p>
            <a:pPr algn="just" fontAlgn="auto">
              <a:spcAft>
                <a:spcPts val="0"/>
              </a:spcAft>
              <a:buNone/>
              <a:defRPr/>
            </a:pPr>
            <a:r>
              <a:rPr lang="en-US" altLang="en-US" sz="1600" b="1" dirty="0">
                <a:solidFill>
                  <a:schemeClr val="tx1"/>
                </a:solidFill>
                <a:latin typeface="Times New Roman" pitchFamily="18" charset="0"/>
                <a:cs typeface="Times New Roman" pitchFamily="18" charset="0"/>
              </a:rPr>
              <a:t>Calls to/from fixed and remote mobile subscriber</a:t>
            </a:r>
          </a:p>
          <a:p>
            <a:pPr lvl="1" algn="just" fontAlgn="auto">
              <a:spcAft>
                <a:spcPts val="0"/>
              </a:spcAft>
              <a:buFont typeface="Wingdings 3" charset="2"/>
              <a:buChar char=""/>
              <a:defRPr/>
            </a:pPr>
            <a:r>
              <a:rPr lang="en-US" altLang="en-US" dirty="0">
                <a:solidFill>
                  <a:schemeClr val="tx1"/>
                </a:solidFill>
                <a:latin typeface="Times New Roman" pitchFamily="18" charset="0"/>
                <a:cs typeface="Times New Roman" pitchFamily="18" charset="0"/>
              </a:rPr>
              <a:t>MTSO connects to PSTN</a:t>
            </a:r>
          </a:p>
          <a:p>
            <a:pPr lvl="1" algn="just" fontAlgn="auto">
              <a:spcAft>
                <a:spcPts val="0"/>
              </a:spcAft>
              <a:buFont typeface="Wingdings 3" charset="2"/>
              <a:buChar char=""/>
              <a:defRPr/>
            </a:pPr>
            <a:r>
              <a:rPr lang="en-US" altLang="en-US" dirty="0">
                <a:solidFill>
                  <a:schemeClr val="tx1"/>
                </a:solidFill>
                <a:latin typeface="Times New Roman" pitchFamily="18" charset="0"/>
                <a:cs typeface="Times New Roman" pitchFamily="18" charset="0"/>
              </a:rPr>
              <a:t>MTSO can connect mobile user and fixed subscriber via PSTN</a:t>
            </a:r>
          </a:p>
          <a:p>
            <a:pPr lvl="1" algn="just" fontAlgn="auto">
              <a:spcAft>
                <a:spcPts val="0"/>
              </a:spcAft>
              <a:buFont typeface="Wingdings 3" charset="2"/>
              <a:buChar char=""/>
              <a:defRPr/>
            </a:pPr>
            <a:r>
              <a:rPr lang="en-US" altLang="en-US" dirty="0">
                <a:solidFill>
                  <a:schemeClr val="tx1"/>
                </a:solidFill>
                <a:latin typeface="Times New Roman" pitchFamily="18" charset="0"/>
                <a:cs typeface="Times New Roman" pitchFamily="18" charset="0"/>
              </a:rPr>
              <a:t>MTSO can connect to remote MTSO via PSTN or via dedicated lines </a:t>
            </a:r>
          </a:p>
          <a:p>
            <a:pPr lvl="1" algn="just" fontAlgn="auto">
              <a:spcAft>
                <a:spcPts val="0"/>
              </a:spcAft>
              <a:buFont typeface="Wingdings 3" charset="2"/>
              <a:buChar char=""/>
              <a:defRPr/>
            </a:pPr>
            <a:r>
              <a:rPr lang="en-US" altLang="en-US" dirty="0">
                <a:solidFill>
                  <a:schemeClr val="tx1"/>
                </a:solidFill>
                <a:latin typeface="Times New Roman" pitchFamily="18" charset="0"/>
                <a:cs typeface="Times New Roman" pitchFamily="18" charset="0"/>
              </a:rPr>
              <a:t>Can connect mobile user in its area and remote mobile user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1ABF80EC-6698-4945-AB39-A8FF862FAA2D}" type="slidenum">
              <a:rPr lang="en-US"/>
              <a:pPr/>
              <a:t>2</a:t>
            </a:fld>
            <a:endParaRPr lang="en-US"/>
          </a:p>
        </p:txBody>
      </p:sp>
      <p:sp>
        <p:nvSpPr>
          <p:cNvPr id="124931" name="Rectangle 3"/>
          <p:cNvSpPr>
            <a:spLocks noChangeArrowheads="1"/>
          </p:cNvSpPr>
          <p:nvPr/>
        </p:nvSpPr>
        <p:spPr bwMode="auto">
          <a:xfrm>
            <a:off x="2152650" y="2119313"/>
            <a:ext cx="9144000" cy="0"/>
          </a:xfrm>
          <a:prstGeom prst="rect">
            <a:avLst/>
          </a:prstGeom>
          <a:noFill/>
          <a:ln w="9525">
            <a:noFill/>
            <a:miter lim="800000"/>
            <a:headEnd/>
            <a:tailEnd/>
          </a:ln>
          <a:effectLst/>
        </p:spPr>
        <p:txBody>
          <a:bodyPr>
            <a:spAutoFit/>
          </a:bodyPr>
          <a:lstStyle/>
          <a:p>
            <a:endParaRPr lang="en-US"/>
          </a:p>
        </p:txBody>
      </p:sp>
      <p:graphicFrame>
        <p:nvGraphicFramePr>
          <p:cNvPr id="124930" name="Object 2"/>
          <p:cNvGraphicFramePr>
            <a:graphicFrameLocks noChangeAspect="1"/>
          </p:cNvGraphicFramePr>
          <p:nvPr/>
        </p:nvGraphicFramePr>
        <p:xfrm>
          <a:off x="4572000" y="2133600"/>
          <a:ext cx="4572000" cy="4429125"/>
        </p:xfrm>
        <a:graphic>
          <a:graphicData uri="http://schemas.openxmlformats.org/presentationml/2006/ole">
            <mc:AlternateContent xmlns:mc="http://schemas.openxmlformats.org/markup-compatibility/2006">
              <mc:Choice xmlns:v="urn:schemas-microsoft-com:vml" Requires="v">
                <p:oleObj r:id="rId2" imgW="2560542" imgH="1821338" progId="">
                  <p:embed/>
                </p:oleObj>
              </mc:Choice>
              <mc:Fallback>
                <p:oleObj r:id="rId2" imgW="2560542" imgH="1821338"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33600"/>
                        <a:ext cx="4572000" cy="442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2" name="Text Box 4"/>
          <p:cNvSpPr txBox="1">
            <a:spLocks noChangeArrowheads="1"/>
          </p:cNvSpPr>
          <p:nvPr/>
        </p:nvSpPr>
        <p:spPr bwMode="auto">
          <a:xfrm>
            <a:off x="457200" y="304800"/>
            <a:ext cx="7924800" cy="2227263"/>
          </a:xfrm>
          <a:prstGeom prst="rect">
            <a:avLst/>
          </a:prstGeom>
          <a:noFill/>
          <a:ln w="9525">
            <a:noFill/>
            <a:miter lim="800000"/>
            <a:headEnd/>
            <a:tailEnd/>
          </a:ln>
          <a:effectLst/>
        </p:spPr>
        <p:txBody>
          <a:bodyPr>
            <a:spAutoFit/>
          </a:bodyPr>
          <a:lstStyle/>
          <a:p>
            <a:pPr>
              <a:spcBef>
                <a:spcPct val="50000"/>
              </a:spcBef>
            </a:pPr>
            <a:r>
              <a:rPr lang="en-US" altLang="zh-CN" sz="2800" b="1" dirty="0">
                <a:ea typeface="宋体" pitchFamily="2" charset="-122"/>
              </a:rPr>
              <a:t>Traditional mobile service</a:t>
            </a:r>
            <a:r>
              <a:rPr lang="en-US" altLang="zh-CN" sz="2800" dirty="0">
                <a:ea typeface="宋体" pitchFamily="2" charset="-122"/>
              </a:rPr>
              <a:t> was structured in a fashion similar to television broadcasting: One very powerful transmitter located at the highest spot in an area would broadcast in a radius of up to 50 kilometers. </a:t>
            </a:r>
            <a:endParaRPr lang="en-GB" sz="2800" dirty="0">
              <a:ea typeface="宋体" pitchFamily="2" charset="-122"/>
            </a:endParaRPr>
          </a:p>
        </p:txBody>
      </p:sp>
      <p:sp>
        <p:nvSpPr>
          <p:cNvPr id="124933" name="Text Box 5"/>
          <p:cNvSpPr txBox="1">
            <a:spLocks noChangeArrowheads="1"/>
          </p:cNvSpPr>
          <p:nvPr/>
        </p:nvSpPr>
        <p:spPr bwMode="auto">
          <a:xfrm>
            <a:off x="684213" y="2924175"/>
            <a:ext cx="3671887" cy="2100263"/>
          </a:xfrm>
          <a:prstGeom prst="rect">
            <a:avLst/>
          </a:prstGeom>
          <a:noFill/>
          <a:ln w="9525">
            <a:noFill/>
            <a:miter lim="800000"/>
            <a:headEnd/>
            <a:tailEnd/>
          </a:ln>
          <a:effectLst/>
        </p:spPr>
        <p:txBody>
          <a:bodyPr>
            <a:spAutoFit/>
          </a:bodyPr>
          <a:lstStyle/>
          <a:p>
            <a:pPr marL="273050" indent="-273050">
              <a:spcBef>
                <a:spcPct val="50000"/>
              </a:spcBef>
            </a:pPr>
            <a:r>
              <a:rPr lang="en-GB" dirty="0"/>
              <a:t>Drawbacks:</a:t>
            </a:r>
          </a:p>
          <a:p>
            <a:pPr marL="273050" indent="-273050">
              <a:spcBef>
                <a:spcPct val="50000"/>
              </a:spcBef>
              <a:buFontTx/>
              <a:buChar char="•"/>
            </a:pPr>
            <a:r>
              <a:rPr lang="en-GB" dirty="0"/>
              <a:t>High power consumption </a:t>
            </a:r>
          </a:p>
          <a:p>
            <a:pPr marL="273050" indent="-273050">
              <a:spcBef>
                <a:spcPct val="50000"/>
              </a:spcBef>
              <a:buFontTx/>
              <a:buChar char="•"/>
            </a:pPr>
            <a:r>
              <a:rPr lang="en-GB" dirty="0"/>
              <a:t>Large size of the mobile</a:t>
            </a:r>
          </a:p>
          <a:p>
            <a:pPr marL="273050" indent="-273050">
              <a:spcBef>
                <a:spcPct val="50000"/>
              </a:spcBef>
              <a:buFontTx/>
              <a:buChar char="•"/>
            </a:pPr>
            <a:r>
              <a:rPr lang="en-GB" dirty="0"/>
              <a:t>Low capacity</a:t>
            </a:r>
          </a:p>
        </p:txBody>
      </p:sp>
    </p:spTree>
    <p:extLst>
      <p:ext uri="{BB962C8B-B14F-4D97-AF65-F5344CB8AC3E}">
        <p14:creationId xmlns:p14="http://schemas.microsoft.com/office/powerpoint/2010/main" val="2374083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573838" cy="533400"/>
          </a:xfrm>
        </p:spPr>
        <p:txBody>
          <a:bodyPr>
            <a:noAutofit/>
          </a:bodyPr>
          <a:lstStyle/>
          <a:p>
            <a:r>
              <a:rPr lang="en-US" sz="3200" dirty="0"/>
              <a:t>Frequency Reuse</a:t>
            </a:r>
          </a:p>
        </p:txBody>
      </p:sp>
      <p:sp>
        <p:nvSpPr>
          <p:cNvPr id="3" name="Content Placeholder 2"/>
          <p:cNvSpPr>
            <a:spLocks noGrp="1"/>
          </p:cNvSpPr>
          <p:nvPr>
            <p:ph idx="1"/>
          </p:nvPr>
        </p:nvSpPr>
        <p:spPr>
          <a:xfrm>
            <a:off x="228600" y="892175"/>
            <a:ext cx="5110162" cy="5508625"/>
          </a:xfrm>
        </p:spPr>
        <p:txBody>
          <a:bodyPr/>
          <a:lstStyle/>
          <a:p>
            <a:pPr algn="just"/>
            <a:r>
              <a:rPr lang="en-US" sz="2400" dirty="0">
                <a:solidFill>
                  <a:schemeClr val="tx1"/>
                </a:solidFill>
                <a:latin typeface="Times New Roman" pitchFamily="18" charset="0"/>
                <a:cs typeface="Times New Roman" pitchFamily="18" charset="0"/>
              </a:rPr>
              <a:t>By limiting the coverage area to within the boundaries of a cell, the same group of channels may be used to cover different cells that are separated from one another by distances large enough to keep interference levels within tolerable limits.</a:t>
            </a:r>
          </a:p>
          <a:p>
            <a:pPr algn="just"/>
            <a:r>
              <a:rPr lang="en-US" sz="2400" dirty="0">
                <a:solidFill>
                  <a:schemeClr val="tx1"/>
                </a:solidFill>
                <a:latin typeface="Times New Roman" pitchFamily="18" charset="0"/>
                <a:cs typeface="Times New Roman" pitchFamily="18" charset="0"/>
              </a:rPr>
              <a:t>The design process of selecting and allocating channel groups for all the cellular base stations within a system is called frequency reuse.</a:t>
            </a:r>
          </a:p>
          <a:p>
            <a:pPr algn="just"/>
            <a:r>
              <a:rPr lang="en-US" sz="2400" dirty="0">
                <a:solidFill>
                  <a:schemeClr val="tx1"/>
                </a:solidFill>
                <a:latin typeface="Times New Roman" pitchFamily="18" charset="0"/>
                <a:cs typeface="Times New Roman" pitchFamily="18" charset="0"/>
              </a:rPr>
              <a:t>Cells that use the same set of frequency channels are called co-channel cells</a:t>
            </a:r>
          </a:p>
        </p:txBody>
      </p:sp>
      <p:pic>
        <p:nvPicPr>
          <p:cNvPr id="4" name="Picture 4"/>
          <p:cNvPicPr>
            <a:picLocks noChangeAspect="1" noChangeArrowheads="1"/>
          </p:cNvPicPr>
          <p:nvPr/>
        </p:nvPicPr>
        <p:blipFill>
          <a:blip r:embed="rId3"/>
          <a:srcRect/>
          <a:stretch>
            <a:fillRect/>
          </a:stretch>
        </p:blipFill>
        <p:spPr bwMode="auto">
          <a:xfrm>
            <a:off x="5607268" y="1177148"/>
            <a:ext cx="3476782" cy="420528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76200"/>
            <a:ext cx="6421438" cy="533400"/>
          </a:xfrm>
        </p:spPr>
        <p:txBody>
          <a:bodyPr>
            <a:normAutofit fontScale="90000"/>
          </a:bodyPr>
          <a:lstStyle/>
          <a:p>
            <a:r>
              <a:rPr lang="en-US" dirty="0"/>
              <a:t>Frequency Reuse Concept</a:t>
            </a:r>
          </a:p>
        </p:txBody>
      </p:sp>
      <p:sp>
        <p:nvSpPr>
          <p:cNvPr id="194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13CDF1-3C94-4F9B-B41F-5D4CAF4F1089}" type="slidenum">
              <a:rPr lang="en-US"/>
              <a:pPr/>
              <a:t>21</a:t>
            </a:fld>
            <a:endParaRPr lang="en-US"/>
          </a:p>
        </p:txBody>
      </p:sp>
      <p:sp>
        <p:nvSpPr>
          <p:cNvPr id="19460" name="Content Placeholder 2"/>
          <p:cNvSpPr>
            <a:spLocks noGrp="1"/>
          </p:cNvSpPr>
          <p:nvPr>
            <p:ph sz="quarter" idx="1"/>
          </p:nvPr>
        </p:nvSpPr>
        <p:spPr>
          <a:xfrm>
            <a:off x="355600" y="762000"/>
            <a:ext cx="7264400" cy="4953000"/>
          </a:xfrm>
        </p:spPr>
        <p:txBody>
          <a:bodyPr/>
          <a:lstStyle/>
          <a:p>
            <a:pPr algn="just"/>
            <a:r>
              <a:rPr lang="en-US" sz="2400" dirty="0">
                <a:solidFill>
                  <a:schemeClr val="tx1"/>
                </a:solidFill>
                <a:latin typeface="Times New Roman" pitchFamily="18" charset="0"/>
                <a:cs typeface="Times New Roman" pitchFamily="18" charset="0"/>
              </a:rPr>
              <a:t>Consider cellular system with S duplex channels available, let each cell be allocated a group of k channels (k&lt;s) and if the S channels are divided among  N cells.</a:t>
            </a:r>
          </a:p>
          <a:p>
            <a:pPr algn="just"/>
            <a:r>
              <a:rPr lang="en-US" sz="2400" dirty="0">
                <a:solidFill>
                  <a:schemeClr val="tx1"/>
                </a:solidFill>
                <a:latin typeface="Times New Roman" pitchFamily="18" charset="0"/>
                <a:cs typeface="Times New Roman" pitchFamily="18" charset="0"/>
              </a:rPr>
              <a:t>Available radio channels can be expressed as</a:t>
            </a:r>
          </a:p>
          <a:p>
            <a:pPr algn="just">
              <a:buNone/>
            </a:pPr>
            <a:r>
              <a:rPr lang="en-US" sz="2400" dirty="0">
                <a:solidFill>
                  <a:schemeClr val="tx1"/>
                </a:solidFill>
                <a:latin typeface="Times New Roman" pitchFamily="18" charset="0"/>
                <a:cs typeface="Times New Roman" pitchFamily="18" charset="0"/>
              </a:rPr>
              <a:t>                                              S = KN</a:t>
            </a:r>
          </a:p>
          <a:p>
            <a:pPr algn="just"/>
            <a:r>
              <a:rPr lang="en-US" sz="2400" dirty="0">
                <a:solidFill>
                  <a:schemeClr val="tx1"/>
                </a:solidFill>
                <a:latin typeface="Times New Roman" pitchFamily="18" charset="0"/>
                <a:cs typeface="Times New Roman" pitchFamily="18" charset="0"/>
              </a:rPr>
              <a:t>The N cells which collectively use the complete set of available frequencies is called a cluster.</a:t>
            </a:r>
          </a:p>
          <a:p>
            <a:pPr algn="just"/>
            <a:r>
              <a:rPr lang="en-US" sz="2400" dirty="0">
                <a:solidFill>
                  <a:schemeClr val="tx1"/>
                </a:solidFill>
                <a:latin typeface="Times New Roman" pitchFamily="18" charset="0"/>
                <a:cs typeface="Times New Roman" pitchFamily="18" charset="0"/>
              </a:rPr>
              <a:t>If it is replicated M times within the system, total no. of duplex channels:  </a:t>
            </a:r>
          </a:p>
          <a:p>
            <a:pPr marL="914400" lvl="2" indent="0" algn="just">
              <a:buNone/>
            </a:pPr>
            <a:r>
              <a:rPr lang="en-US" sz="2400" dirty="0">
                <a:solidFill>
                  <a:schemeClr val="tx1"/>
                </a:solidFill>
                <a:latin typeface="Times New Roman" pitchFamily="18" charset="0"/>
                <a:cs typeface="Times New Roman" pitchFamily="18" charset="0"/>
              </a:rPr>
              <a:t>C = MKN = MS</a:t>
            </a:r>
            <a:endParaRPr lang="en-US" sz="2000" dirty="0">
              <a:solidFill>
                <a:schemeClr val="tx1"/>
              </a:solidFill>
              <a:latin typeface="Times New Roman" pitchFamily="18" charset="0"/>
              <a:cs typeface="Times New Roman" pitchFamily="18" charset="0"/>
            </a:endParaRPr>
          </a:p>
          <a:p>
            <a:pPr algn="just">
              <a:buNone/>
            </a:pPr>
            <a:r>
              <a:rPr lang="en-US" sz="2400" dirty="0">
                <a:solidFill>
                  <a:schemeClr val="tx1"/>
                </a:solidFill>
                <a:latin typeface="Times New Roman" pitchFamily="18" charset="0"/>
                <a:cs typeface="Times New Roman" pitchFamily="18" charset="0"/>
              </a:rPr>
              <a:t>	C = Cellular system capacity,</a:t>
            </a:r>
          </a:p>
          <a:p>
            <a:pPr algn="just">
              <a:buNone/>
            </a:pPr>
            <a:r>
              <a:rPr lang="en-US" sz="2400" dirty="0">
                <a:solidFill>
                  <a:schemeClr val="tx1"/>
                </a:solidFill>
                <a:latin typeface="Times New Roman" pitchFamily="18" charset="0"/>
                <a:cs typeface="Times New Roman" pitchFamily="18" charset="0"/>
              </a:rPr>
              <a:t>	N = Cluster size  and typically equal to 4,7,12.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304800"/>
            <a:ext cx="6421438" cy="533400"/>
          </a:xfrm>
        </p:spPr>
        <p:txBody>
          <a:bodyPr>
            <a:normAutofit fontScale="90000"/>
          </a:bodyPr>
          <a:lstStyle/>
          <a:p>
            <a:r>
              <a:rPr lang="en-US" dirty="0"/>
              <a:t>Example- 2</a:t>
            </a:r>
          </a:p>
        </p:txBody>
      </p:sp>
      <p:sp>
        <p:nvSpPr>
          <p:cNvPr id="194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13CDF1-3C94-4F9B-B41F-5D4CAF4F1089}" type="slidenum">
              <a:rPr lang="en-US">
                <a:solidFill>
                  <a:srgbClr val="90C226"/>
                </a:solidFill>
              </a:rPr>
              <a:pPr/>
              <a:t>22</a:t>
            </a:fld>
            <a:endParaRPr lang="en-US">
              <a:solidFill>
                <a:srgbClr val="90C226"/>
              </a:solidFill>
            </a:endParaRPr>
          </a:p>
        </p:txBody>
      </p:sp>
      <p:sp>
        <p:nvSpPr>
          <p:cNvPr id="19460" name="Content Placeholder 2"/>
          <p:cNvSpPr>
            <a:spLocks noGrp="1"/>
          </p:cNvSpPr>
          <p:nvPr>
            <p:ph sz="quarter" idx="1"/>
          </p:nvPr>
        </p:nvSpPr>
        <p:spPr>
          <a:xfrm>
            <a:off x="355600" y="990600"/>
            <a:ext cx="7264400" cy="2057400"/>
          </a:xfrm>
        </p:spPr>
        <p:txBody>
          <a:bodyPr/>
          <a:lstStyle/>
          <a:p>
            <a:pPr algn="just"/>
            <a:r>
              <a:rPr lang="en-US" sz="2400" dirty="0">
                <a:solidFill>
                  <a:schemeClr val="tx1"/>
                </a:solidFill>
                <a:latin typeface="Times New Roman" pitchFamily="18" charset="0"/>
                <a:cs typeface="Times New Roman" pitchFamily="18" charset="0"/>
              </a:rPr>
              <a:t>If a total of 33 MHz of bandwidth is allocated to a particular FDD cellular telephone system which uses two 25 kHz simplex channels to provide full duplex voice and control channels, compute the number of channels available per cell if system uses 4 cell reuse. </a:t>
            </a:r>
          </a:p>
          <a:p>
            <a:pPr algn="just"/>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p:txBody>
      </p:sp>
      <p:sp>
        <p:nvSpPr>
          <p:cNvPr id="2" name="Rectangle 1"/>
          <p:cNvSpPr/>
          <p:nvPr/>
        </p:nvSpPr>
        <p:spPr>
          <a:xfrm>
            <a:off x="762000" y="3037344"/>
            <a:ext cx="7086600" cy="3785652"/>
          </a:xfrm>
          <a:prstGeom prst="rect">
            <a:avLst/>
          </a:prstGeom>
        </p:spPr>
        <p:txBody>
          <a:bodyPr wrap="square">
            <a:spAutoFit/>
          </a:bodyPr>
          <a:lstStyle/>
          <a:p>
            <a:r>
              <a:rPr lang="en-US" dirty="0"/>
              <a:t>Solution: </a:t>
            </a:r>
          </a:p>
          <a:p>
            <a:r>
              <a:rPr lang="en-US" dirty="0"/>
              <a:t>Total bandwidth = 33 MHz</a:t>
            </a:r>
          </a:p>
          <a:p>
            <a:r>
              <a:rPr lang="en-US" dirty="0"/>
              <a:t>Channel bandwidth = 25 kHz x 2 simplex channels </a:t>
            </a:r>
          </a:p>
          <a:p>
            <a:r>
              <a:rPr lang="en-US" dirty="0"/>
              <a:t>			= 50 kHz/duplex channel</a:t>
            </a:r>
          </a:p>
          <a:p>
            <a:endParaRPr lang="en-US" dirty="0"/>
          </a:p>
          <a:p>
            <a:r>
              <a:rPr lang="fr-FR" dirty="0"/>
              <a:t>Total </a:t>
            </a:r>
            <a:r>
              <a:rPr lang="fr-FR" dirty="0" err="1"/>
              <a:t>available</a:t>
            </a:r>
            <a:r>
              <a:rPr lang="fr-FR" dirty="0"/>
              <a:t> </a:t>
            </a:r>
            <a:r>
              <a:rPr lang="fr-FR" dirty="0" err="1"/>
              <a:t>channels</a:t>
            </a:r>
            <a:r>
              <a:rPr lang="fr-FR" dirty="0"/>
              <a:t>, S = 33,000/50 = 660 </a:t>
            </a:r>
            <a:r>
              <a:rPr lang="fr-FR" dirty="0" err="1"/>
              <a:t>channels</a:t>
            </a:r>
            <a:r>
              <a:rPr lang="fr-FR" dirty="0"/>
              <a:t>.</a:t>
            </a:r>
          </a:p>
          <a:p>
            <a:r>
              <a:rPr lang="fr-FR" dirty="0" err="1"/>
              <a:t>Number</a:t>
            </a:r>
            <a:r>
              <a:rPr lang="fr-FR" dirty="0"/>
              <a:t> of </a:t>
            </a:r>
            <a:r>
              <a:rPr lang="fr-FR" dirty="0" err="1"/>
              <a:t>cell</a:t>
            </a:r>
            <a:r>
              <a:rPr lang="fr-FR" dirty="0"/>
              <a:t> in a cluster, N = 4.</a:t>
            </a:r>
          </a:p>
          <a:p>
            <a:r>
              <a:rPr lang="fr-FR" dirty="0" err="1"/>
              <a:t>Number</a:t>
            </a:r>
            <a:r>
              <a:rPr lang="fr-FR" dirty="0"/>
              <a:t> of </a:t>
            </a:r>
            <a:r>
              <a:rPr lang="fr-FR" dirty="0" err="1"/>
              <a:t>channel</a:t>
            </a:r>
            <a:r>
              <a:rPr lang="fr-FR" dirty="0"/>
              <a:t> per </a:t>
            </a:r>
            <a:r>
              <a:rPr lang="fr-FR" dirty="0" err="1"/>
              <a:t>cell</a:t>
            </a:r>
            <a:r>
              <a:rPr lang="fr-FR" dirty="0"/>
              <a:t> = K</a:t>
            </a:r>
          </a:p>
          <a:p>
            <a:r>
              <a:rPr lang="fr-FR" dirty="0"/>
              <a:t>S = KN, K = S/N = 660/4 = 165 </a:t>
            </a:r>
            <a:r>
              <a:rPr lang="fr-FR" dirty="0" err="1"/>
              <a:t>channels</a:t>
            </a:r>
            <a:endParaRPr lang="fr-FR" dirty="0"/>
          </a:p>
          <a:p>
            <a:endParaRPr lang="fr-FR" dirty="0"/>
          </a:p>
        </p:txBody>
      </p:sp>
    </p:spTree>
    <p:extLst>
      <p:ext uri="{BB962C8B-B14F-4D97-AF65-F5344CB8AC3E}">
        <p14:creationId xmlns:p14="http://schemas.microsoft.com/office/powerpoint/2010/main" val="287268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152400"/>
            <a:ext cx="6421438" cy="533400"/>
          </a:xfrm>
        </p:spPr>
        <p:txBody>
          <a:bodyPr>
            <a:normAutofit fontScale="90000"/>
          </a:bodyPr>
          <a:lstStyle/>
          <a:p>
            <a:r>
              <a:rPr lang="en-US" dirty="0"/>
              <a:t>Frequency Reuse Pattern</a:t>
            </a:r>
          </a:p>
        </p:txBody>
      </p:sp>
      <p:sp>
        <p:nvSpPr>
          <p:cNvPr id="194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13CDF1-3C94-4F9B-B41F-5D4CAF4F1089}" type="slidenum">
              <a:rPr lang="en-US"/>
              <a:pPr/>
              <a:t>23</a:t>
            </a:fld>
            <a:endParaRPr lang="en-US"/>
          </a:p>
        </p:txBody>
      </p:sp>
      <p:sp>
        <p:nvSpPr>
          <p:cNvPr id="19460" name="Content Placeholder 2"/>
          <p:cNvSpPr>
            <a:spLocks noGrp="1"/>
          </p:cNvSpPr>
          <p:nvPr>
            <p:ph sz="quarter" idx="1"/>
          </p:nvPr>
        </p:nvSpPr>
        <p:spPr>
          <a:xfrm>
            <a:off x="355600" y="762000"/>
            <a:ext cx="7264400" cy="1981200"/>
          </a:xfrm>
        </p:spPr>
        <p:txBody>
          <a:bodyPr/>
          <a:lstStyle/>
          <a:p>
            <a:pPr algn="just"/>
            <a:r>
              <a:rPr lang="en-US" sz="2400" dirty="0">
                <a:solidFill>
                  <a:schemeClr val="tx1"/>
                </a:solidFill>
                <a:latin typeface="Times New Roman" pitchFamily="18" charset="0"/>
                <a:cs typeface="Times New Roman" pitchFamily="18" charset="0"/>
              </a:rPr>
              <a:t>From geometry of hexagons is such that the  number of cells per Cluster, N, can only have the values which satisfy equation</a:t>
            </a:r>
          </a:p>
          <a:p>
            <a:pPr algn="just">
              <a:buNone/>
            </a:pPr>
            <a:r>
              <a:rPr lang="en-US" sz="2400" dirty="0">
                <a:solidFill>
                  <a:schemeClr val="tx1"/>
                </a:solidFill>
                <a:latin typeface="Times New Roman" pitchFamily="18" charset="0"/>
                <a:cs typeface="Times New Roman" pitchFamily="18" charset="0"/>
              </a:rPr>
              <a:t>                                            N = i</a:t>
            </a:r>
            <a:r>
              <a:rPr lang="en-US" sz="2400" baseline="30000" dirty="0">
                <a:solidFill>
                  <a:schemeClr val="tx1"/>
                </a:solidFill>
                <a:latin typeface="Times New Roman" pitchFamily="18" charset="0"/>
                <a:cs typeface="Times New Roman" pitchFamily="18" charset="0"/>
              </a:rPr>
              <a:t>2</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ij</a:t>
            </a:r>
            <a:r>
              <a:rPr lang="en-US" sz="2400" dirty="0">
                <a:solidFill>
                  <a:schemeClr val="tx1"/>
                </a:solidFill>
                <a:latin typeface="Times New Roman" pitchFamily="18" charset="0"/>
                <a:cs typeface="Times New Roman" pitchFamily="18" charset="0"/>
              </a:rPr>
              <a:t> + j</a:t>
            </a:r>
            <a:r>
              <a:rPr lang="en-US" sz="2400" baseline="30000" dirty="0">
                <a:solidFill>
                  <a:schemeClr val="tx1"/>
                </a:solidFill>
                <a:latin typeface="Times New Roman" pitchFamily="18" charset="0"/>
                <a:cs typeface="Times New Roman" pitchFamily="18" charset="0"/>
              </a:rPr>
              <a:t>2</a:t>
            </a:r>
          </a:p>
          <a:p>
            <a:pPr algn="just">
              <a:buNone/>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i</a:t>
            </a:r>
            <a:r>
              <a:rPr lang="en-US" sz="2400" dirty="0">
                <a:solidFill>
                  <a:schemeClr val="tx1"/>
                </a:solidFill>
                <a:latin typeface="Times New Roman" pitchFamily="18" charset="0"/>
                <a:cs typeface="Times New Roman" pitchFamily="18" charset="0"/>
              </a:rPr>
              <a:t> and j are non-negative integers.   N can have the values of 3, 4, 7, 9, 12, 13,19,…</a:t>
            </a:r>
          </a:p>
        </p:txBody>
      </p:sp>
      <p:pic>
        <p:nvPicPr>
          <p:cNvPr id="5" name="Picture 3"/>
          <p:cNvPicPr>
            <a:picLocks noChangeAspect="1" noChangeArrowheads="1"/>
          </p:cNvPicPr>
          <p:nvPr/>
        </p:nvPicPr>
        <p:blipFill>
          <a:blip r:embed="rId3"/>
          <a:srcRect/>
          <a:stretch>
            <a:fillRect/>
          </a:stretch>
        </p:blipFill>
        <p:spPr bwMode="auto">
          <a:xfrm>
            <a:off x="395288" y="3360363"/>
            <a:ext cx="7453312" cy="34766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2"/>
          </p:nvPr>
        </p:nvSpPr>
        <p:spPr>
          <a:noFill/>
        </p:spPr>
        <p:txBody>
          <a:bodyPr/>
          <a:lstStyle/>
          <a:p>
            <a:fld id="{BC548013-17B7-4B20-8AAA-A161B845E899}" type="slidenum">
              <a:rPr lang="en-US">
                <a:latin typeface="Times New Roman" pitchFamily="18" charset="0"/>
              </a:rPr>
              <a:pPr/>
              <a:t>24</a:t>
            </a:fld>
            <a:endParaRPr lang="en-US">
              <a:latin typeface="Times New Roman" pitchFamily="18" charset="0"/>
            </a:endParaRPr>
          </a:p>
        </p:txBody>
      </p:sp>
      <p:sp>
        <p:nvSpPr>
          <p:cNvPr id="20483" name="Rectangle 2"/>
          <p:cNvSpPr>
            <a:spLocks noGrp="1" noChangeArrowheads="1"/>
          </p:cNvSpPr>
          <p:nvPr>
            <p:ph type="title"/>
          </p:nvPr>
        </p:nvSpPr>
        <p:spPr>
          <a:xfrm>
            <a:off x="381000" y="0"/>
            <a:ext cx="7772400" cy="685800"/>
          </a:xfrm>
        </p:spPr>
        <p:txBody>
          <a:bodyPr/>
          <a:lstStyle/>
          <a:p>
            <a:pPr eaLnBrk="1" hangingPunct="1"/>
            <a:r>
              <a:rPr lang="en-US" altLang="en-US" dirty="0"/>
              <a:t>Identify Co-channel Cell</a:t>
            </a:r>
          </a:p>
        </p:txBody>
      </p:sp>
      <p:pic>
        <p:nvPicPr>
          <p:cNvPr id="20484" name="Picture 3" descr="3"/>
          <p:cNvPicPr>
            <a:picLocks noGrp="1" noChangeAspect="1" noChangeArrowheads="1"/>
          </p:cNvPicPr>
          <p:nvPr>
            <p:ph sz="half" idx="1"/>
          </p:nvPr>
        </p:nvPicPr>
        <p:blipFill>
          <a:blip r:embed="rId3" cstate="print">
            <a:lum bright="-20000" contrast="40000"/>
          </a:blip>
          <a:srcRect/>
          <a:stretch>
            <a:fillRect/>
          </a:stretch>
        </p:blipFill>
        <p:spPr>
          <a:xfrm>
            <a:off x="4724400" y="838200"/>
            <a:ext cx="4419600" cy="4865687"/>
          </a:xfrm>
          <a:noFill/>
        </p:spPr>
      </p:pic>
      <p:sp>
        <p:nvSpPr>
          <p:cNvPr id="20485" name="Rectangle 4"/>
          <p:cNvSpPr>
            <a:spLocks noGrp="1" noChangeArrowheads="1"/>
          </p:cNvSpPr>
          <p:nvPr>
            <p:ph type="body" sz="half" idx="2"/>
          </p:nvPr>
        </p:nvSpPr>
        <p:spPr>
          <a:xfrm>
            <a:off x="457200" y="6172200"/>
            <a:ext cx="8229600" cy="481013"/>
          </a:xfrm>
        </p:spPr>
        <p:txBody>
          <a:bodyPr/>
          <a:lstStyle/>
          <a:p>
            <a:pPr marL="0" indent="0" eaLnBrk="1" hangingPunct="1">
              <a:lnSpc>
                <a:spcPct val="90000"/>
              </a:lnSpc>
              <a:buFontTx/>
              <a:buNone/>
            </a:pPr>
            <a:r>
              <a:rPr lang="en-US" altLang="en-US" sz="1400" b="1" dirty="0"/>
              <a:t>Figure:</a:t>
            </a:r>
            <a:r>
              <a:rPr lang="en-US" altLang="en-US" sz="1400" dirty="0"/>
              <a:t> Method of locating co-channel cells in a cellular system.  In this example, </a:t>
            </a:r>
            <a:r>
              <a:rPr lang="en-US" altLang="en-US" sz="1400" i="1" dirty="0"/>
              <a:t>N</a:t>
            </a:r>
            <a:r>
              <a:rPr lang="en-US" altLang="en-US" sz="1400" dirty="0"/>
              <a:t> = 19 (i.e., </a:t>
            </a:r>
            <a:r>
              <a:rPr lang="en-US" altLang="en-US" sz="1400" i="1" dirty="0"/>
              <a:t>i</a:t>
            </a:r>
            <a:r>
              <a:rPr lang="en-US" altLang="en-US" sz="1400" dirty="0"/>
              <a:t> = 3, </a:t>
            </a:r>
            <a:r>
              <a:rPr lang="en-US" altLang="en-US" sz="1400" i="1" dirty="0"/>
              <a:t>j</a:t>
            </a:r>
            <a:r>
              <a:rPr lang="en-US" altLang="en-US" sz="1400" dirty="0"/>
              <a:t> = 2).</a:t>
            </a:r>
            <a:endParaRPr lang="en-US" altLang="en-US" sz="1400" b="1" dirty="0"/>
          </a:p>
        </p:txBody>
      </p:sp>
      <p:sp>
        <p:nvSpPr>
          <p:cNvPr id="20486" name="Rectangle 5"/>
          <p:cNvSpPr>
            <a:spLocks noChangeArrowheads="1"/>
          </p:cNvSpPr>
          <p:nvPr/>
        </p:nvSpPr>
        <p:spPr bwMode="auto">
          <a:xfrm>
            <a:off x="0" y="838200"/>
            <a:ext cx="4572000" cy="4832092"/>
          </a:xfrm>
          <a:prstGeom prst="rect">
            <a:avLst/>
          </a:prstGeom>
          <a:noFill/>
          <a:ln w="9525">
            <a:noFill/>
            <a:miter lim="800000"/>
            <a:headEnd/>
            <a:tailEnd/>
          </a:ln>
        </p:spPr>
        <p:txBody>
          <a:bodyPr wrap="square">
            <a:spAutoFit/>
          </a:bodyPr>
          <a:lstStyle/>
          <a:p>
            <a:pPr marL="714375" indent="-447675">
              <a:tabLst>
                <a:tab pos="714375" algn="l"/>
              </a:tabLst>
            </a:pPr>
            <a:r>
              <a:rPr lang="en-US" sz="2800" dirty="0"/>
              <a:t>To find the nearest co-</a:t>
            </a:r>
          </a:p>
          <a:p>
            <a:pPr marL="714375" indent="-447675">
              <a:tabLst>
                <a:tab pos="714375" algn="l"/>
              </a:tabLst>
            </a:pPr>
            <a:r>
              <a:rPr lang="en-US" sz="2800" dirty="0"/>
              <a:t>channel of a neighboring </a:t>
            </a:r>
          </a:p>
          <a:p>
            <a:pPr marL="714375" indent="-447675">
              <a:tabLst>
                <a:tab pos="714375" algn="l"/>
              </a:tabLst>
            </a:pPr>
            <a:r>
              <a:rPr lang="en-US" sz="2800" dirty="0"/>
              <a:t>cell:</a:t>
            </a:r>
          </a:p>
          <a:p>
            <a:pPr marL="714375" indent="-447675">
              <a:buFontTx/>
              <a:buAutoNum type="arabicPeriod"/>
              <a:tabLst>
                <a:tab pos="714375" algn="l"/>
              </a:tabLst>
            </a:pPr>
            <a:endParaRPr lang="en-US" sz="2800" dirty="0"/>
          </a:p>
          <a:p>
            <a:pPr marL="714375" indent="-447675">
              <a:buFontTx/>
              <a:buAutoNum type="arabicPeriod"/>
              <a:tabLst>
                <a:tab pos="714375" algn="l"/>
              </a:tabLst>
            </a:pPr>
            <a:r>
              <a:rPr lang="en-US" sz="2800" dirty="0"/>
              <a:t>Move i cells along any chain of hexagons.</a:t>
            </a:r>
          </a:p>
          <a:p>
            <a:pPr marL="714375" indent="-447675">
              <a:buFontTx/>
              <a:buAutoNum type="arabicPeriod"/>
              <a:tabLst>
                <a:tab pos="714375" algn="l"/>
              </a:tabLst>
            </a:pPr>
            <a:endParaRPr lang="en-US" sz="2800" dirty="0"/>
          </a:p>
          <a:p>
            <a:pPr marL="714375" indent="-447675">
              <a:buFontTx/>
              <a:buAutoNum type="arabicPeriod"/>
              <a:tabLst>
                <a:tab pos="714375" algn="l"/>
              </a:tabLst>
            </a:pPr>
            <a:r>
              <a:rPr lang="en-US" sz="2800" dirty="0"/>
              <a:t>Turn 60 degrees counter clockwise.</a:t>
            </a:r>
          </a:p>
          <a:p>
            <a:pPr marL="714375" indent="-447675">
              <a:buFontTx/>
              <a:buAutoNum type="arabicPeriod"/>
              <a:tabLst>
                <a:tab pos="714375" algn="l"/>
              </a:tabLst>
            </a:pPr>
            <a:endParaRPr lang="en-US" sz="2800" dirty="0"/>
          </a:p>
          <a:p>
            <a:pPr marL="714375" indent="-447675">
              <a:buFontTx/>
              <a:buAutoNum type="arabicPeriod"/>
              <a:tabLst>
                <a:tab pos="714375" algn="l"/>
              </a:tabLst>
            </a:pPr>
            <a:r>
              <a:rPr lang="en-US" sz="2800" dirty="0"/>
              <a:t>Move j cell.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924800" cy="762000"/>
          </a:xfrm>
        </p:spPr>
        <p:txBody>
          <a:bodyPr rtlCol="0">
            <a:normAutofit/>
          </a:bodyPr>
          <a:lstStyle/>
          <a:p>
            <a:pPr fontAlgn="auto">
              <a:spcAft>
                <a:spcPts val="0"/>
              </a:spcAft>
              <a:defRPr/>
            </a:pPr>
            <a:r>
              <a:rPr lang="en-US" dirty="0"/>
              <a:t>Channel Assignment Strategies</a:t>
            </a:r>
          </a:p>
        </p:txBody>
      </p:sp>
      <p:sp>
        <p:nvSpPr>
          <p:cNvPr id="2150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F12F71A-A12D-4708-B703-B0F61166B2E3}" type="slidenum">
              <a:rPr lang="en-US"/>
              <a:pPr/>
              <a:t>25</a:t>
            </a:fld>
            <a:endParaRPr lang="en-US"/>
          </a:p>
        </p:txBody>
      </p:sp>
      <p:sp>
        <p:nvSpPr>
          <p:cNvPr id="21508" name="Content Placeholder 2"/>
          <p:cNvSpPr>
            <a:spLocks noGrp="1"/>
          </p:cNvSpPr>
          <p:nvPr>
            <p:ph sz="quarter" idx="1"/>
          </p:nvPr>
        </p:nvSpPr>
        <p:spPr>
          <a:xfrm>
            <a:off x="508000" y="1143000"/>
            <a:ext cx="7035800" cy="4953000"/>
          </a:xfrm>
        </p:spPr>
        <p:txBody>
          <a:bodyPr/>
          <a:lstStyle/>
          <a:p>
            <a:pPr algn="just"/>
            <a:r>
              <a:rPr lang="en-US" sz="2800" dirty="0">
                <a:solidFill>
                  <a:schemeClr val="tx1"/>
                </a:solidFill>
                <a:latin typeface="Times New Roman" pitchFamily="18" charset="0"/>
                <a:cs typeface="Times New Roman" pitchFamily="18" charset="0"/>
              </a:rPr>
              <a:t>Channel assignment affects the performance of the system, especially when it comes to handoffs. </a:t>
            </a:r>
          </a:p>
          <a:p>
            <a:pPr algn="just"/>
            <a:r>
              <a:rPr lang="en-US" sz="2800" dirty="0">
                <a:solidFill>
                  <a:schemeClr val="tx1"/>
                </a:solidFill>
                <a:latin typeface="Times New Roman" pitchFamily="18" charset="0"/>
                <a:cs typeface="Times New Roman" pitchFamily="18" charset="0"/>
              </a:rPr>
              <a:t>There are several channel assignment strategies. We will discuss two basic types:</a:t>
            </a:r>
          </a:p>
          <a:p>
            <a:pPr marL="857250" lvl="1" indent="-457200" algn="just">
              <a:buFont typeface="+mj-lt"/>
              <a:buAutoNum type="arabicPeriod"/>
            </a:pPr>
            <a:r>
              <a:rPr lang="en-US" sz="2800" dirty="0">
                <a:solidFill>
                  <a:schemeClr val="tx1"/>
                </a:solidFill>
                <a:latin typeface="Times New Roman" pitchFamily="18" charset="0"/>
                <a:cs typeface="Times New Roman" pitchFamily="18" charset="0"/>
              </a:rPr>
              <a:t>Fixed Channel Assignment</a:t>
            </a:r>
          </a:p>
          <a:p>
            <a:pPr marL="857250" lvl="1" indent="-457200" algn="just">
              <a:buFont typeface="+mj-lt"/>
              <a:buAutoNum type="arabicPeriod"/>
            </a:pPr>
            <a:r>
              <a:rPr lang="en-US" sz="2800" dirty="0">
                <a:solidFill>
                  <a:schemeClr val="tx1"/>
                </a:solidFill>
                <a:latin typeface="Times New Roman" pitchFamily="18" charset="0"/>
                <a:cs typeface="Times New Roman" pitchFamily="18" charset="0"/>
              </a:rPr>
              <a:t>Dynamic Channel Assignment</a:t>
            </a:r>
            <a:endParaRPr lang="en-US" sz="28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924800" cy="762000"/>
          </a:xfrm>
        </p:spPr>
        <p:txBody>
          <a:bodyPr rtlCol="0">
            <a:normAutofit/>
          </a:bodyPr>
          <a:lstStyle/>
          <a:p>
            <a:pPr fontAlgn="auto">
              <a:spcAft>
                <a:spcPts val="0"/>
              </a:spcAft>
              <a:defRPr/>
            </a:pPr>
            <a:r>
              <a:rPr lang="en-US" sz="2800" dirty="0"/>
              <a:t>1. Fixed Channel Assignment</a:t>
            </a:r>
          </a:p>
        </p:txBody>
      </p:sp>
      <p:sp>
        <p:nvSpPr>
          <p:cNvPr id="2150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F12F71A-A12D-4708-B703-B0F61166B2E3}" type="slidenum">
              <a:rPr lang="en-US"/>
              <a:pPr/>
              <a:t>26</a:t>
            </a:fld>
            <a:endParaRPr lang="en-US"/>
          </a:p>
        </p:txBody>
      </p:sp>
      <p:sp>
        <p:nvSpPr>
          <p:cNvPr id="21508" name="Content Placeholder 2"/>
          <p:cNvSpPr>
            <a:spLocks noGrp="1"/>
          </p:cNvSpPr>
          <p:nvPr>
            <p:ph sz="quarter" idx="1"/>
          </p:nvPr>
        </p:nvSpPr>
        <p:spPr>
          <a:xfrm>
            <a:off x="508000" y="609600"/>
            <a:ext cx="8255000" cy="5410200"/>
          </a:xfrm>
        </p:spPr>
        <p:txBody>
          <a:bodyPr/>
          <a:lstStyle/>
          <a:p>
            <a:pPr algn="just"/>
            <a:r>
              <a:rPr lang="en-US" sz="2800" dirty="0">
                <a:solidFill>
                  <a:schemeClr val="tx1"/>
                </a:solidFill>
                <a:latin typeface="Times New Roman" pitchFamily="18" charset="0"/>
                <a:cs typeface="Times New Roman" pitchFamily="18" charset="0"/>
              </a:rPr>
              <a:t>In this channel assignment, each cell is allocated a predetermined set of voice channels. Such a channel assignment has the following aspects: </a:t>
            </a:r>
          </a:p>
          <a:p>
            <a:pPr marL="800100" lvl="1" indent="-342900" algn="just">
              <a:buFont typeface="+mj-lt"/>
              <a:buAutoNum type="arabicPeriod"/>
            </a:pPr>
            <a:r>
              <a:rPr lang="en-US" sz="2400" dirty="0">
                <a:solidFill>
                  <a:schemeClr val="tx1"/>
                </a:solidFill>
                <a:latin typeface="Times New Roman" pitchFamily="18" charset="0"/>
                <a:cs typeface="Times New Roman" pitchFamily="18" charset="0"/>
              </a:rPr>
              <a:t>Any call attempt within the cell can only be served by the unused channels in that particular cell. </a:t>
            </a:r>
          </a:p>
          <a:p>
            <a:pPr marL="800100" lvl="1" indent="-342900" algn="just">
              <a:buFont typeface="+mj-lt"/>
              <a:buAutoNum type="arabicPeriod"/>
            </a:pPr>
            <a:r>
              <a:rPr lang="en-US" sz="2400" dirty="0">
                <a:solidFill>
                  <a:schemeClr val="tx1"/>
                </a:solidFill>
                <a:latin typeface="Times New Roman" pitchFamily="18" charset="0"/>
                <a:cs typeface="Times New Roman" pitchFamily="18" charset="0"/>
              </a:rPr>
              <a:t>If all the channels in that cell are occupied, the call is blocked and the subscriber does not receive service. </a:t>
            </a:r>
          </a:p>
          <a:p>
            <a:pPr marL="800100" lvl="1" indent="-342900" algn="just">
              <a:buFont typeface="+mj-lt"/>
              <a:buAutoNum type="arabicPeriod"/>
            </a:pPr>
            <a:r>
              <a:rPr lang="en-US" sz="2400" dirty="0">
                <a:solidFill>
                  <a:schemeClr val="tx1"/>
                </a:solidFill>
                <a:latin typeface="Times New Roman" pitchFamily="18" charset="0"/>
                <a:cs typeface="Times New Roman" pitchFamily="18" charset="0"/>
              </a:rPr>
              <a:t>A variation of this method is the Borrowing Strategy: </a:t>
            </a:r>
          </a:p>
          <a:p>
            <a:pPr marL="1257300" lvl="2" indent="-342900" algn="just">
              <a:buFont typeface="+mj-lt"/>
              <a:buAutoNum type="alphaLcParenR"/>
            </a:pPr>
            <a:r>
              <a:rPr lang="en-US" sz="2000" dirty="0">
                <a:solidFill>
                  <a:schemeClr val="tx1"/>
                </a:solidFill>
                <a:latin typeface="Times New Roman" pitchFamily="18" charset="0"/>
                <a:cs typeface="Times New Roman" pitchFamily="18" charset="0"/>
              </a:rPr>
              <a:t>Cells in this strategy are allowed to borrow channels from adjacent cells if their channels are fully occupied while adjacent cells have free channels, </a:t>
            </a:r>
          </a:p>
          <a:p>
            <a:pPr marL="1257300" lvl="2" indent="-342900" algn="just">
              <a:buFont typeface="+mj-lt"/>
              <a:buAutoNum type="alphaLcParenR"/>
            </a:pPr>
            <a:r>
              <a:rPr lang="en-US" sz="2000" dirty="0">
                <a:solidFill>
                  <a:schemeClr val="tx1"/>
                </a:solidFill>
                <a:latin typeface="Times New Roman" pitchFamily="18" charset="0"/>
                <a:cs typeface="Times New Roman" pitchFamily="18" charset="0"/>
              </a:rPr>
              <a:t>MSC (Mobile Switching Center) monitors the process and gives permission to borrowing cell to borrow channels putting in mind (</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donating cell is not affected by the borrowing process, (ii) no interference will occur by moving the channel from one cell to another.</a:t>
            </a:r>
            <a:endParaRPr lang="en-US" sz="20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924800" cy="762000"/>
          </a:xfrm>
        </p:spPr>
        <p:txBody>
          <a:bodyPr rtlCol="0">
            <a:normAutofit/>
          </a:bodyPr>
          <a:lstStyle/>
          <a:p>
            <a:pPr fontAlgn="auto">
              <a:spcAft>
                <a:spcPts val="0"/>
              </a:spcAft>
              <a:defRPr/>
            </a:pPr>
            <a:r>
              <a:rPr lang="en-US" sz="2800" dirty="0"/>
              <a:t>2. Dynamic Channel Assignment</a:t>
            </a:r>
          </a:p>
        </p:txBody>
      </p:sp>
      <p:sp>
        <p:nvSpPr>
          <p:cNvPr id="2150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F12F71A-A12D-4708-B703-B0F61166B2E3}" type="slidenum">
              <a:rPr lang="en-US"/>
              <a:pPr/>
              <a:t>27</a:t>
            </a:fld>
            <a:endParaRPr lang="en-US"/>
          </a:p>
        </p:txBody>
      </p:sp>
      <p:sp>
        <p:nvSpPr>
          <p:cNvPr id="21508" name="Content Placeholder 2"/>
          <p:cNvSpPr>
            <a:spLocks noGrp="1"/>
          </p:cNvSpPr>
          <p:nvPr>
            <p:ph sz="quarter" idx="1"/>
          </p:nvPr>
        </p:nvSpPr>
        <p:spPr>
          <a:xfrm>
            <a:off x="279400" y="762000"/>
            <a:ext cx="8255000" cy="5410200"/>
          </a:xfrm>
        </p:spPr>
        <p:txBody>
          <a:bodyPr/>
          <a:lstStyle/>
          <a:p>
            <a:pPr algn="just"/>
            <a:r>
              <a:rPr lang="en-US" sz="2200" dirty="0">
                <a:solidFill>
                  <a:schemeClr val="tx1"/>
                </a:solidFill>
                <a:latin typeface="Times New Roman" pitchFamily="18" charset="0"/>
                <a:cs typeface="Times New Roman" pitchFamily="18" charset="0"/>
              </a:rPr>
              <a:t>In this channel assignment, channels are not pre‐allocated to any cells meaning that any channel can be allocated to any desired cell during the operation of the system. Such a channel assignment has the following aspects: </a:t>
            </a:r>
          </a:p>
          <a:p>
            <a:pPr marL="800100" lvl="1" indent="-342900" algn="just">
              <a:buFont typeface="+mj-lt"/>
              <a:buAutoNum type="arabicPeriod"/>
            </a:pPr>
            <a:r>
              <a:rPr lang="en-US" sz="2000" dirty="0">
                <a:solidFill>
                  <a:schemeClr val="tx1"/>
                </a:solidFill>
                <a:latin typeface="Times New Roman" pitchFamily="18" charset="0"/>
                <a:cs typeface="Times New Roman" pitchFamily="18" charset="0"/>
              </a:rPr>
              <a:t>MSC monitors all cells and all channels, </a:t>
            </a:r>
          </a:p>
          <a:p>
            <a:pPr marL="800100" lvl="1" indent="-342900" algn="just">
              <a:buFont typeface="+mj-lt"/>
              <a:buAutoNum type="arabicPeriod"/>
            </a:pPr>
            <a:r>
              <a:rPr lang="en-US" sz="2000" dirty="0">
                <a:solidFill>
                  <a:schemeClr val="tx1"/>
                </a:solidFill>
                <a:latin typeface="Times New Roman" pitchFamily="18" charset="0"/>
                <a:cs typeface="Times New Roman" pitchFamily="18" charset="0"/>
              </a:rPr>
              <a:t>Each time a call request is made, serving BS requests a channel from the MSC, </a:t>
            </a:r>
          </a:p>
          <a:p>
            <a:pPr marL="800100" lvl="1" indent="-342900" algn="just">
              <a:buFont typeface="+mj-lt"/>
              <a:buAutoNum type="arabicPeriod"/>
            </a:pPr>
            <a:r>
              <a:rPr lang="en-US" sz="2000" dirty="0">
                <a:solidFill>
                  <a:schemeClr val="tx1"/>
                </a:solidFill>
                <a:latin typeface="Times New Roman" pitchFamily="18" charset="0"/>
                <a:cs typeface="Times New Roman" pitchFamily="18" charset="0"/>
              </a:rPr>
              <a:t>MSC runs an algorithm that takes into account: </a:t>
            </a:r>
          </a:p>
          <a:p>
            <a:pPr marL="1257300" lvl="2" indent="-342900" algn="just">
              <a:buFont typeface="+mj-lt"/>
              <a:buAutoNum type="alphaLcPeriod"/>
            </a:pPr>
            <a:r>
              <a:rPr lang="en-US" sz="1800" dirty="0">
                <a:solidFill>
                  <a:schemeClr val="tx1"/>
                </a:solidFill>
                <a:latin typeface="Times New Roman" pitchFamily="18" charset="0"/>
                <a:cs typeface="Times New Roman" pitchFamily="18" charset="0"/>
              </a:rPr>
              <a:t>Possibility of future blocking in cells </a:t>
            </a:r>
          </a:p>
          <a:p>
            <a:pPr marL="1257300" lvl="2" indent="-342900" algn="just">
              <a:buFont typeface="+mj-lt"/>
              <a:buAutoNum type="alphaLcPeriod"/>
            </a:pPr>
            <a:r>
              <a:rPr lang="en-US" sz="1800" dirty="0">
                <a:solidFill>
                  <a:schemeClr val="tx1"/>
                </a:solidFill>
                <a:latin typeface="Times New Roman" pitchFamily="18" charset="0"/>
                <a:cs typeface="Times New Roman" pitchFamily="18" charset="0"/>
              </a:rPr>
              <a:t>Frequency being used for channel </a:t>
            </a:r>
          </a:p>
          <a:p>
            <a:pPr marL="1257300" lvl="2" indent="-342900" algn="just">
              <a:buFont typeface="+mj-lt"/>
              <a:buAutoNum type="alphaLcPeriod"/>
            </a:pPr>
            <a:r>
              <a:rPr lang="en-US" sz="1800" dirty="0">
                <a:solidFill>
                  <a:schemeClr val="tx1"/>
                </a:solidFill>
                <a:latin typeface="Times New Roman" pitchFamily="18" charset="0"/>
                <a:cs typeface="Times New Roman" pitchFamily="18" charset="0"/>
              </a:rPr>
              <a:t>The reuse distance of the channel </a:t>
            </a:r>
          </a:p>
          <a:p>
            <a:pPr marL="800100" lvl="1" indent="-342900" algn="just">
              <a:buFont typeface="+mj-lt"/>
              <a:buAutoNum type="arabicPeriod"/>
            </a:pPr>
            <a:r>
              <a:rPr lang="en-US" sz="2000" dirty="0">
                <a:solidFill>
                  <a:schemeClr val="tx1"/>
                </a:solidFill>
                <a:latin typeface="Times New Roman" pitchFamily="18" charset="0"/>
                <a:cs typeface="Times New Roman" pitchFamily="18" charset="0"/>
              </a:rPr>
              <a:t>MSC assigns a channel only if it is not used and if it will not cause co‐channel interference with any cell in range, </a:t>
            </a:r>
          </a:p>
          <a:p>
            <a:pPr marL="800100" lvl="1" indent="-342900" algn="just">
              <a:buFont typeface="+mj-lt"/>
              <a:buAutoNum type="arabicPeriod"/>
            </a:pPr>
            <a:r>
              <a:rPr lang="en-US" sz="2000" dirty="0">
                <a:solidFill>
                  <a:schemeClr val="tx1"/>
                </a:solidFill>
                <a:latin typeface="Times New Roman" pitchFamily="18" charset="0"/>
                <a:cs typeface="Times New Roman" pitchFamily="18" charset="0"/>
              </a:rPr>
              <a:t>This algorithm provides higher capacity (less blocking), it requires huge computational power,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508000" y="609600"/>
            <a:ext cx="6446838" cy="762000"/>
          </a:xfrm>
        </p:spPr>
        <p:txBody>
          <a:bodyPr/>
          <a:lstStyle/>
          <a:p>
            <a:r>
              <a:rPr lang="en-US" dirty="0"/>
              <a:t>Problem 1:</a:t>
            </a:r>
          </a:p>
        </p:txBody>
      </p:sp>
      <p:sp>
        <p:nvSpPr>
          <p:cNvPr id="35843" name="Content Placeholder 2"/>
          <p:cNvSpPr>
            <a:spLocks noGrp="1"/>
          </p:cNvSpPr>
          <p:nvPr>
            <p:ph idx="1"/>
          </p:nvPr>
        </p:nvSpPr>
        <p:spPr>
          <a:xfrm>
            <a:off x="508000" y="1524000"/>
            <a:ext cx="6883400" cy="4518025"/>
          </a:xfrm>
        </p:spPr>
        <p:txBody>
          <a:bodyPr/>
          <a:lstStyle/>
          <a:p>
            <a:pPr algn="just"/>
            <a:r>
              <a:rPr lang="en-US" dirty="0">
                <a:solidFill>
                  <a:schemeClr val="tx1"/>
                </a:solidFill>
                <a:latin typeface="Times New Roman" pitchFamily="18" charset="0"/>
                <a:cs typeface="Times New Roman" pitchFamily="18" charset="0"/>
              </a:rPr>
              <a:t>Assume a system of 32 cells with a cell radius of 1.6 km, a total frequency bandwidth that supports 336 traffic channels, and a reuse factor of N = 7. </a:t>
            </a:r>
          </a:p>
          <a:p>
            <a:pPr marL="800100" lvl="1" indent="-342900" algn="just">
              <a:buFont typeface="Trebuchet MS" pitchFamily="34" charset="0"/>
              <a:buAutoNum type="alphaLcParenR"/>
            </a:pPr>
            <a:r>
              <a:rPr lang="en-US" sz="1800" dirty="0">
                <a:solidFill>
                  <a:schemeClr val="tx1"/>
                </a:solidFill>
                <a:latin typeface="Times New Roman" pitchFamily="18" charset="0"/>
                <a:cs typeface="Times New Roman" pitchFamily="18" charset="0"/>
              </a:rPr>
              <a:t>What geographic area is covered by the system?</a:t>
            </a:r>
          </a:p>
          <a:p>
            <a:pPr marL="800100" lvl="1" indent="-342900" algn="just">
              <a:buFont typeface="Trebuchet MS" pitchFamily="34" charset="0"/>
              <a:buAutoNum type="alphaLcParenR"/>
            </a:pPr>
            <a:r>
              <a:rPr lang="en-US" sz="1800" dirty="0">
                <a:solidFill>
                  <a:schemeClr val="tx1"/>
                </a:solidFill>
                <a:latin typeface="Times New Roman" pitchFamily="18" charset="0"/>
                <a:cs typeface="Times New Roman" pitchFamily="18" charset="0"/>
              </a:rPr>
              <a:t>How many channels are there per cell?</a:t>
            </a:r>
          </a:p>
          <a:p>
            <a:pPr marL="800100" lvl="1" indent="-342900" algn="just">
              <a:buFont typeface="Trebuchet MS" pitchFamily="34" charset="0"/>
              <a:buAutoNum type="alphaLcParenR"/>
            </a:pPr>
            <a:r>
              <a:rPr lang="en-US" sz="1800" dirty="0">
                <a:solidFill>
                  <a:schemeClr val="tx1"/>
                </a:solidFill>
                <a:latin typeface="Times New Roman" pitchFamily="18" charset="0"/>
                <a:cs typeface="Times New Roman" pitchFamily="18" charset="0"/>
              </a:rPr>
              <a:t>What is the capacity of the system? </a:t>
            </a:r>
          </a:p>
          <a:p>
            <a:pPr marL="800100" lvl="1" indent="-342900" algn="just">
              <a:buFont typeface="Trebuchet MS" pitchFamily="34" charset="0"/>
              <a:buAutoNum type="alphaLcParenR"/>
            </a:pPr>
            <a:r>
              <a:rPr lang="en-US" sz="1800" dirty="0">
                <a:solidFill>
                  <a:schemeClr val="tx1"/>
                </a:solidFill>
                <a:latin typeface="Times New Roman" pitchFamily="18" charset="0"/>
                <a:cs typeface="Times New Roman" pitchFamily="18" charset="0"/>
              </a:rPr>
              <a:t>Repeat for a cell radius of 0.8 km and 128 cells.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Problem 2:</a:t>
            </a:r>
          </a:p>
        </p:txBody>
      </p:sp>
      <p:sp>
        <p:nvSpPr>
          <p:cNvPr id="37891"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7FEA6E3-21A0-429D-B858-77B616D291C8}" type="slidenum">
              <a:rPr lang="en-US"/>
              <a:pPr/>
              <a:t>29</a:t>
            </a:fld>
            <a:endParaRPr lang="en-US"/>
          </a:p>
        </p:txBody>
      </p:sp>
      <p:sp>
        <p:nvSpPr>
          <p:cNvPr id="37892" name="Content Placeholder 3"/>
          <p:cNvSpPr>
            <a:spLocks noGrp="1"/>
          </p:cNvSpPr>
          <p:nvPr>
            <p:ph sz="quarter" idx="1"/>
          </p:nvPr>
        </p:nvSpPr>
        <p:spPr>
          <a:xfrm>
            <a:off x="508000" y="1676400"/>
            <a:ext cx="6807200" cy="3881437"/>
          </a:xfrm>
        </p:spPr>
        <p:txBody>
          <a:bodyPr/>
          <a:lstStyle/>
          <a:p>
            <a:pPr algn="just"/>
            <a:r>
              <a:rPr lang="en-US" dirty="0">
                <a:solidFill>
                  <a:schemeClr val="tx1"/>
                </a:solidFill>
                <a:latin typeface="Times New Roman" pitchFamily="18" charset="0"/>
                <a:cs typeface="Times New Roman" pitchFamily="18" charset="0"/>
              </a:rPr>
              <a:t>If a total of 33 MHz of bandwidth is allocated to a particular FDD cellular system, which uses two 25 KHz simplex channels to provide full duplex voice and control channels. </a:t>
            </a:r>
          </a:p>
          <a:p>
            <a:pPr marL="800100" lvl="1" indent="-342900" algn="just">
              <a:buFont typeface="Trebuchet MS" pitchFamily="34" charset="0"/>
              <a:buAutoNum type="alphaLcParenR"/>
            </a:pPr>
            <a:r>
              <a:rPr lang="en-US" sz="1800" dirty="0">
                <a:solidFill>
                  <a:schemeClr val="tx1"/>
                </a:solidFill>
                <a:latin typeface="Times New Roman" pitchFamily="18" charset="0"/>
                <a:cs typeface="Times New Roman" pitchFamily="18" charset="0"/>
              </a:rPr>
              <a:t>Compute the number of channels available per cell if system uses 4 cell reuse. </a:t>
            </a:r>
          </a:p>
          <a:p>
            <a:pPr marL="800100" lvl="1" indent="-342900" algn="just">
              <a:buFont typeface="Trebuchet MS" pitchFamily="34" charset="0"/>
              <a:buAutoNum type="alphaLcParenR"/>
            </a:pPr>
            <a:r>
              <a:rPr lang="en-US" sz="1800" dirty="0">
                <a:solidFill>
                  <a:schemeClr val="tx1"/>
                </a:solidFill>
                <a:latin typeface="Times New Roman" pitchFamily="18" charset="0"/>
                <a:cs typeface="Times New Roman" pitchFamily="18" charset="0"/>
              </a:rPr>
              <a:t>Assume that 1 MHz is dedicated to control channels but that only one control channel is needed per cell. Determine a reasonable distribution of control channels and voice channels in each cell.</a:t>
            </a:r>
          </a:p>
          <a:p>
            <a:pPr marL="800100" lvl="1" indent="-342900" algn="just">
              <a:buFont typeface="Trebuchet MS" pitchFamily="34" charset="0"/>
              <a:buAutoNum type="alphaLcParenR"/>
            </a:pPr>
            <a:r>
              <a:rPr lang="en-US" sz="1800" dirty="0">
                <a:solidFill>
                  <a:schemeClr val="tx1"/>
                </a:solidFill>
                <a:latin typeface="Times New Roman" pitchFamily="18" charset="0"/>
                <a:cs typeface="Times New Roman" pitchFamily="18" charset="0"/>
              </a:rPr>
              <a:t>Repeat the (a) and (b) for 7 reuse factor.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08000" y="228600"/>
            <a:ext cx="7416800" cy="609600"/>
          </a:xfrm>
        </p:spPr>
        <p:txBody>
          <a:bodyPr>
            <a:normAutofit fontScale="90000"/>
          </a:bodyPr>
          <a:lstStyle/>
          <a:p>
            <a:r>
              <a:rPr lang="en-US" dirty="0"/>
              <a:t>Cellular Concepts:</a:t>
            </a:r>
          </a:p>
        </p:txBody>
      </p:sp>
      <p:sp>
        <p:nvSpPr>
          <p:cNvPr id="921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F8C98C7-30F8-4CC8-81DD-49398A64CFC2}" type="slidenum">
              <a:rPr lang="en-US"/>
              <a:pPr/>
              <a:t>3</a:t>
            </a:fld>
            <a:endParaRPr lang="en-US"/>
          </a:p>
        </p:txBody>
      </p:sp>
      <p:sp>
        <p:nvSpPr>
          <p:cNvPr id="9220" name="Content Placeholder 2"/>
          <p:cNvSpPr>
            <a:spLocks noGrp="1"/>
          </p:cNvSpPr>
          <p:nvPr>
            <p:ph sz="quarter" idx="1"/>
          </p:nvPr>
        </p:nvSpPr>
        <p:spPr>
          <a:xfrm>
            <a:off x="279400" y="914400"/>
            <a:ext cx="7569200" cy="1752600"/>
          </a:xfrm>
        </p:spPr>
        <p:txBody>
          <a:bodyPr/>
          <a:lstStyle/>
          <a:p>
            <a:pPr algn="just"/>
            <a:r>
              <a:rPr lang="en-US" sz="2400" dirty="0">
                <a:solidFill>
                  <a:schemeClr val="tx1"/>
                </a:solidFill>
                <a:latin typeface="Times New Roman" pitchFamily="18" charset="0"/>
                <a:cs typeface="Times New Roman" pitchFamily="18" charset="0"/>
              </a:rPr>
              <a:t>The Cellular concept is a system level idea which calls for replacing a single high power transmitter with many low power transmitters, each providing coverage to only small portion of the service area.</a:t>
            </a:r>
          </a:p>
          <a:p>
            <a:pPr algn="just">
              <a:buNone/>
            </a:pPr>
            <a:endParaRPr lang="en-US" sz="2800" dirty="0">
              <a:latin typeface="Times New Roman" pitchFamily="18" charset="0"/>
              <a:cs typeface="Times New Roman" pitchFamily="18" charset="0"/>
            </a:endParaRPr>
          </a:p>
        </p:txBody>
      </p:sp>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71750"/>
            <a:ext cx="707707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08000" y="15498"/>
            <a:ext cx="7416800" cy="609600"/>
          </a:xfrm>
        </p:spPr>
        <p:txBody>
          <a:bodyPr>
            <a:normAutofit fontScale="90000"/>
          </a:bodyPr>
          <a:lstStyle/>
          <a:p>
            <a:r>
              <a:rPr lang="en-US" dirty="0"/>
              <a:t>Features of Cellular Systems:</a:t>
            </a:r>
          </a:p>
        </p:txBody>
      </p:sp>
      <p:sp>
        <p:nvSpPr>
          <p:cNvPr id="921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F8C98C7-30F8-4CC8-81DD-49398A64CFC2}" type="slidenum">
              <a:rPr lang="en-US"/>
              <a:pPr/>
              <a:t>4</a:t>
            </a:fld>
            <a:endParaRPr lang="en-US"/>
          </a:p>
        </p:txBody>
      </p:sp>
      <p:sp>
        <p:nvSpPr>
          <p:cNvPr id="9220" name="Content Placeholder 2"/>
          <p:cNvSpPr>
            <a:spLocks noGrp="1"/>
          </p:cNvSpPr>
          <p:nvPr>
            <p:ph sz="quarter" idx="1"/>
          </p:nvPr>
        </p:nvSpPr>
        <p:spPr>
          <a:xfrm>
            <a:off x="25832" y="762000"/>
            <a:ext cx="7594168" cy="5715000"/>
          </a:xfrm>
        </p:spPr>
        <p:txBody>
          <a:bodyPr/>
          <a:lstStyle/>
          <a:p>
            <a:pPr lvl="1" algn="just"/>
            <a:r>
              <a:rPr lang="en-US" sz="3200" dirty="0">
                <a:solidFill>
                  <a:schemeClr val="tx1"/>
                </a:solidFill>
                <a:latin typeface="Times New Roman" pitchFamily="18" charset="0"/>
                <a:cs typeface="Times New Roman" pitchFamily="18" charset="0"/>
              </a:rPr>
              <a:t>High capacity – offer very high capacity in a limited spectrum.</a:t>
            </a:r>
          </a:p>
          <a:p>
            <a:pPr lvl="1" algn="just"/>
            <a:r>
              <a:rPr lang="en-US" sz="3200" dirty="0">
                <a:solidFill>
                  <a:schemeClr val="tx1"/>
                </a:solidFill>
                <a:latin typeface="Times New Roman" pitchFamily="18" charset="0"/>
                <a:cs typeface="Times New Roman" pitchFamily="18" charset="0"/>
              </a:rPr>
              <a:t>Frequency reuse – same frequency in many cell sites.</a:t>
            </a:r>
          </a:p>
          <a:p>
            <a:pPr lvl="1" algn="just"/>
            <a:r>
              <a:rPr lang="en-US" sz="3200" dirty="0">
                <a:solidFill>
                  <a:schemeClr val="tx1"/>
                </a:solidFill>
                <a:latin typeface="Times New Roman" pitchFamily="18" charset="0"/>
                <a:cs typeface="Times New Roman" pitchFamily="18" charset="0"/>
              </a:rPr>
              <a:t>Cellular expansion – easy to add new cells.</a:t>
            </a:r>
          </a:p>
          <a:p>
            <a:pPr lvl="1" algn="just"/>
            <a:r>
              <a:rPr lang="en-US" sz="3200" dirty="0">
                <a:solidFill>
                  <a:schemeClr val="tx1"/>
                </a:solidFill>
                <a:latin typeface="Times New Roman" pitchFamily="18" charset="0"/>
                <a:cs typeface="Times New Roman" pitchFamily="18" charset="0"/>
              </a:rPr>
              <a:t>Handover – moving between cells.</a:t>
            </a:r>
          </a:p>
          <a:p>
            <a:pPr lvl="1" algn="just"/>
            <a:r>
              <a:rPr lang="en-US" sz="3200" dirty="0">
                <a:solidFill>
                  <a:schemeClr val="tx1"/>
                </a:solidFill>
                <a:latin typeface="Times New Roman" pitchFamily="18" charset="0"/>
                <a:cs typeface="Times New Roman" pitchFamily="18" charset="0"/>
              </a:rPr>
              <a:t>Roaming between networks.</a:t>
            </a:r>
          </a:p>
          <a:p>
            <a:pPr lvl="1" algn="just"/>
            <a:r>
              <a:rPr lang="en-US" sz="3200" dirty="0">
                <a:solidFill>
                  <a:schemeClr val="tx1"/>
                </a:solidFill>
                <a:latin typeface="Times New Roman" pitchFamily="18" charset="0"/>
                <a:cs typeface="Times New Roman" pitchFamily="18" charset="0"/>
              </a:rPr>
              <a:t>Communication is always between mobile and base station (not directly between mobiles).</a:t>
            </a:r>
          </a:p>
          <a:p>
            <a:pPr lvl="1" algn="just"/>
            <a:endParaRPr lang="en-US" sz="3200" dirty="0">
              <a:solidFill>
                <a:schemeClr val="tx1"/>
              </a:solidFill>
              <a:latin typeface="Times New Roman" pitchFamily="18" charset="0"/>
              <a:cs typeface="Times New Roman" pitchFamily="18" charset="0"/>
            </a:endParaRPr>
          </a:p>
          <a:p>
            <a:pPr algn="just"/>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8000" y="609600"/>
            <a:ext cx="6446838" cy="990600"/>
          </a:xfrm>
        </p:spPr>
        <p:txBody>
          <a:bodyPr/>
          <a:lstStyle/>
          <a:p>
            <a:r>
              <a:rPr lang="en-GB" altLang="en-US" dirty="0"/>
              <a:t>What is Cell?</a:t>
            </a:r>
          </a:p>
        </p:txBody>
      </p:sp>
      <p:sp>
        <p:nvSpPr>
          <p:cNvPr id="15363" name="Rectangle 3"/>
          <p:cNvSpPr>
            <a:spLocks noGrp="1" noChangeArrowheads="1"/>
          </p:cNvSpPr>
          <p:nvPr>
            <p:ph idx="1"/>
          </p:nvPr>
        </p:nvSpPr>
        <p:spPr>
          <a:xfrm>
            <a:off x="457200" y="1447800"/>
            <a:ext cx="6858000" cy="4495800"/>
          </a:xfrm>
        </p:spPr>
        <p:txBody>
          <a:bodyPr/>
          <a:lstStyle/>
          <a:p>
            <a:pPr algn="just"/>
            <a:r>
              <a:rPr lang="en-US" sz="2800" dirty="0">
                <a:solidFill>
                  <a:schemeClr val="tx1"/>
                </a:solidFill>
                <a:latin typeface="Times New Roman" pitchFamily="18" charset="0"/>
                <a:cs typeface="Times New Roman" pitchFamily="18" charset="0"/>
              </a:rPr>
              <a:t>A large geographic area is </a:t>
            </a:r>
            <a:r>
              <a:rPr lang="en-US" altLang="en-US" sz="2800" dirty="0">
                <a:solidFill>
                  <a:schemeClr val="tx1"/>
                </a:solidFill>
                <a:latin typeface="Times New Roman" pitchFamily="18" charset="0"/>
                <a:cs typeface="Times New Roman" pitchFamily="18" charset="0"/>
              </a:rPr>
              <a:t>divided into small areas are called cells. Each cell is</a:t>
            </a:r>
          </a:p>
          <a:p>
            <a:pPr lvl="1" algn="just">
              <a:buFont typeface="Times New Roman" pitchFamily="18" charset="0"/>
              <a:buChar char="–"/>
            </a:pPr>
            <a:r>
              <a:rPr lang="en-US" altLang="en-US" sz="2400" dirty="0">
                <a:solidFill>
                  <a:schemeClr val="tx1"/>
                </a:solidFill>
                <a:latin typeface="Times New Roman" pitchFamily="18" charset="0"/>
                <a:cs typeface="Times New Roman" pitchFamily="18" charset="0"/>
              </a:rPr>
              <a:t>served by its own antenna.</a:t>
            </a:r>
          </a:p>
          <a:p>
            <a:pPr lvl="1" algn="just">
              <a:buFont typeface="Times New Roman" pitchFamily="18" charset="0"/>
              <a:buChar char="–"/>
            </a:pPr>
            <a:r>
              <a:rPr lang="en-US" altLang="en-US" sz="2400" dirty="0">
                <a:solidFill>
                  <a:schemeClr val="tx1"/>
                </a:solidFill>
                <a:latin typeface="Times New Roman" pitchFamily="18" charset="0"/>
                <a:cs typeface="Times New Roman" pitchFamily="18" charset="0"/>
              </a:rPr>
              <a:t>allocated a band of frequencies.</a:t>
            </a:r>
          </a:p>
          <a:p>
            <a:pPr marL="0" indent="0" algn="just">
              <a:buNone/>
            </a:pPr>
            <a:endParaRPr lang="en-US" altLang="en-US" sz="2800" dirty="0">
              <a:solidFill>
                <a:schemeClr val="tx1"/>
              </a:solidFill>
              <a:latin typeface="Times New Roman" pitchFamily="18" charset="0"/>
              <a:cs typeface="Times New Roman" pitchFamily="18" charset="0"/>
            </a:endParaRPr>
          </a:p>
          <a:p>
            <a:pPr algn="just"/>
            <a:r>
              <a:rPr lang="en-US" sz="2800" dirty="0">
                <a:solidFill>
                  <a:schemeClr val="tx1"/>
                </a:solidFill>
                <a:latin typeface="Times New Roman" pitchFamily="18" charset="0"/>
                <a:cs typeface="Times New Roman" pitchFamily="18" charset="0"/>
              </a:rPr>
              <a:t>The group of cells which collectively use the complete set of available frequencies is called a cluster.</a:t>
            </a:r>
          </a:p>
          <a:p>
            <a:pPr algn="just"/>
            <a:endParaRPr lang="en-US" altLang="en-US" sz="2800" dirty="0">
              <a:solidFill>
                <a:schemeClr val="tx1"/>
              </a:solidFill>
              <a:latin typeface="Times New Roman" pitchFamily="18" charset="0"/>
              <a:cs typeface="Times New Roman" pitchFamily="18" charset="0"/>
            </a:endParaRPr>
          </a:p>
          <a:p>
            <a:pPr lvl="1" algn="just">
              <a:buFont typeface="Times New Roman" pitchFamily="18" charset="0"/>
              <a:buChar char="–"/>
            </a:pPr>
            <a:endParaRPr lang="en-US" alt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7272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508000" y="533400"/>
            <a:ext cx="6446838" cy="762000"/>
          </a:xfrm>
        </p:spPr>
        <p:txBody>
          <a:bodyPr/>
          <a:lstStyle/>
          <a:p>
            <a:r>
              <a:rPr lang="en-GB" altLang="en-US" dirty="0"/>
              <a:t>Shape of Cells</a:t>
            </a:r>
          </a:p>
        </p:txBody>
      </p:sp>
      <p:sp>
        <p:nvSpPr>
          <p:cNvPr id="1029" name="Rectangle 3"/>
          <p:cNvSpPr>
            <a:spLocks noGrp="1" noChangeArrowheads="1"/>
          </p:cNvSpPr>
          <p:nvPr>
            <p:ph idx="1"/>
          </p:nvPr>
        </p:nvSpPr>
        <p:spPr>
          <a:xfrm>
            <a:off x="220130" y="1340556"/>
            <a:ext cx="5054601" cy="4267200"/>
          </a:xfrm>
        </p:spPr>
        <p:txBody>
          <a:bodyPr/>
          <a:lstStyle/>
          <a:p>
            <a:pPr algn="just">
              <a:lnSpc>
                <a:spcPct val="90000"/>
              </a:lnSpc>
            </a:pPr>
            <a:r>
              <a:rPr lang="en-GB" altLang="en-US" sz="2800" dirty="0">
                <a:solidFill>
                  <a:schemeClr val="tx1"/>
                </a:solidFill>
                <a:latin typeface="Times New Roman" pitchFamily="18" charset="0"/>
                <a:cs typeface="Times New Roman" pitchFamily="18" charset="0"/>
              </a:rPr>
              <a:t>Square</a:t>
            </a:r>
          </a:p>
          <a:p>
            <a:pPr lvl="1" algn="just">
              <a:lnSpc>
                <a:spcPct val="90000"/>
              </a:lnSpc>
            </a:pPr>
            <a:r>
              <a:rPr lang="en-GB" altLang="en-US" sz="2800" dirty="0">
                <a:solidFill>
                  <a:schemeClr val="tx1"/>
                </a:solidFill>
                <a:latin typeface="Times New Roman" pitchFamily="18" charset="0"/>
                <a:cs typeface="Times New Roman" pitchFamily="18" charset="0"/>
              </a:rPr>
              <a:t>The simplest layout to cover an area</a:t>
            </a:r>
          </a:p>
          <a:p>
            <a:pPr lvl="1" algn="just">
              <a:lnSpc>
                <a:spcPct val="90000"/>
              </a:lnSpc>
            </a:pPr>
            <a:r>
              <a:rPr lang="en-US" altLang="en-US" sz="2800" dirty="0">
                <a:solidFill>
                  <a:schemeClr val="tx1"/>
                </a:solidFill>
                <a:latin typeface="Times New Roman" pitchFamily="18" charset="0"/>
                <a:cs typeface="Times New Roman" pitchFamily="18" charset="0"/>
              </a:rPr>
              <a:t>This geometry is not ideal</a:t>
            </a:r>
          </a:p>
          <a:p>
            <a:pPr lvl="2" algn="just">
              <a:lnSpc>
                <a:spcPct val="90000"/>
              </a:lnSpc>
            </a:pPr>
            <a:r>
              <a:rPr lang="en-US" altLang="en-US" sz="2400" dirty="0">
                <a:solidFill>
                  <a:schemeClr val="tx1"/>
                </a:solidFill>
                <a:latin typeface="Times New Roman" pitchFamily="18" charset="0"/>
                <a:cs typeface="Times New Roman" pitchFamily="18" charset="0"/>
              </a:rPr>
              <a:t>If the width of a square cell is </a:t>
            </a:r>
            <a:r>
              <a:rPr lang="en-US" altLang="en-US" sz="2400" i="1" dirty="0">
                <a:solidFill>
                  <a:schemeClr val="tx1"/>
                </a:solidFill>
                <a:latin typeface="Times New Roman" pitchFamily="18" charset="0"/>
                <a:cs typeface="Times New Roman" pitchFamily="18" charset="0"/>
              </a:rPr>
              <a:t>d</a:t>
            </a:r>
            <a:r>
              <a:rPr lang="en-US" altLang="en-US" sz="2400" dirty="0">
                <a:solidFill>
                  <a:schemeClr val="tx1"/>
                </a:solidFill>
                <a:latin typeface="Times New Roman" pitchFamily="18" charset="0"/>
                <a:cs typeface="Times New Roman" pitchFamily="18" charset="0"/>
              </a:rPr>
              <a:t>, then a cell has four neighbors at a distance </a:t>
            </a:r>
            <a:r>
              <a:rPr lang="en-US" altLang="en-US" sz="2400" i="1" dirty="0">
                <a:solidFill>
                  <a:schemeClr val="tx1"/>
                </a:solidFill>
                <a:latin typeface="Times New Roman" pitchFamily="18" charset="0"/>
                <a:cs typeface="Times New Roman" pitchFamily="18" charset="0"/>
              </a:rPr>
              <a:t>d</a:t>
            </a:r>
            <a:r>
              <a:rPr lang="en-US" altLang="en-US" sz="2400" dirty="0">
                <a:solidFill>
                  <a:schemeClr val="tx1"/>
                </a:solidFill>
                <a:latin typeface="Times New Roman" pitchFamily="18" charset="0"/>
                <a:cs typeface="Times New Roman" pitchFamily="18" charset="0"/>
              </a:rPr>
              <a:t> and four neighbors at a distance</a:t>
            </a:r>
            <a:r>
              <a:rPr lang="en-GB" altLang="en-US" sz="2400" dirty="0">
                <a:solidFill>
                  <a:schemeClr val="tx1"/>
                </a:solidFill>
                <a:latin typeface="Times New Roman" pitchFamily="18" charset="0"/>
                <a:cs typeface="Times New Roman" pitchFamily="18" charset="0"/>
              </a:rPr>
              <a:t>       </a:t>
            </a:r>
            <a:r>
              <a:rPr lang="en-GB" altLang="en-US" sz="2400" i="1" dirty="0">
                <a:solidFill>
                  <a:schemeClr val="tx1"/>
                </a:solidFill>
                <a:latin typeface="Times New Roman" pitchFamily="18" charset="0"/>
                <a:cs typeface="Times New Roman" pitchFamily="18" charset="0"/>
              </a:rPr>
              <a:t>d</a:t>
            </a:r>
          </a:p>
          <a:p>
            <a:pPr lvl="1" algn="just">
              <a:lnSpc>
                <a:spcPct val="90000"/>
              </a:lnSpc>
            </a:pPr>
            <a:r>
              <a:rPr lang="en-GB" altLang="en-US" sz="2800" dirty="0">
                <a:solidFill>
                  <a:schemeClr val="tx1"/>
                </a:solidFill>
                <a:latin typeface="Times New Roman" pitchFamily="18" charset="0"/>
                <a:cs typeface="Times New Roman" pitchFamily="18" charset="0"/>
              </a:rPr>
              <a:t>Better if all adjacent antennas equidistant</a:t>
            </a:r>
          </a:p>
          <a:p>
            <a:pPr lvl="2" algn="just">
              <a:lnSpc>
                <a:spcPct val="90000"/>
              </a:lnSpc>
            </a:pPr>
            <a:r>
              <a:rPr lang="en-GB" altLang="en-US" sz="2400" dirty="0">
                <a:solidFill>
                  <a:schemeClr val="tx1"/>
                </a:solidFill>
                <a:latin typeface="Times New Roman" pitchFamily="18" charset="0"/>
                <a:cs typeface="Times New Roman" pitchFamily="18" charset="0"/>
              </a:rPr>
              <a:t>Simplifies choosing and switching to new antenna</a:t>
            </a:r>
          </a:p>
        </p:txBody>
      </p:sp>
      <p:graphicFrame>
        <p:nvGraphicFramePr>
          <p:cNvPr id="1026" name="Object 4"/>
          <p:cNvGraphicFramePr>
            <a:graphicFrameLocks noChangeAspect="1"/>
          </p:cNvGraphicFramePr>
          <p:nvPr>
            <p:extLst>
              <p:ext uri="{D42A27DB-BD31-4B8C-83A1-F6EECF244321}">
                <p14:modId xmlns:p14="http://schemas.microsoft.com/office/powerpoint/2010/main" val="1857816980"/>
              </p:ext>
            </p:extLst>
          </p:nvPr>
        </p:nvGraphicFramePr>
        <p:xfrm>
          <a:off x="1219200" y="4660900"/>
          <a:ext cx="241300" cy="215900"/>
        </p:xfrm>
        <a:graphic>
          <a:graphicData uri="http://schemas.openxmlformats.org/presentationml/2006/ole">
            <mc:AlternateContent xmlns:mc="http://schemas.openxmlformats.org/markup-compatibility/2006">
              <mc:Choice xmlns:v="urn:schemas-microsoft-com:vml" Requires="v">
                <p:oleObj name="Equation" r:id="rId2" imgW="241200" imgH="215640" progId="Equation.3">
                  <p:embed/>
                </p:oleObj>
              </mc:Choice>
              <mc:Fallback>
                <p:oleObj name="Equation" r:id="rId2" imgW="241200" imgH="215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660900"/>
                        <a:ext cx="241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5"/>
          <p:cNvPicPr>
            <a:picLocks noChangeAspect="1" noChangeArrowheads="1"/>
          </p:cNvPicPr>
          <p:nvPr/>
        </p:nvPicPr>
        <p:blipFill>
          <a:blip r:embed="rId4"/>
          <a:srcRect/>
          <a:stretch>
            <a:fillRect/>
          </a:stretch>
        </p:blipFill>
        <p:spPr bwMode="auto">
          <a:xfrm>
            <a:off x="5562600" y="1700306"/>
            <a:ext cx="3581400" cy="3481294"/>
          </a:xfrm>
          <a:prstGeom prst="rect">
            <a:avLst/>
          </a:prstGeom>
          <a:noFill/>
          <a:ln w="9525">
            <a:noFill/>
            <a:miter lim="800000"/>
            <a:headEnd/>
            <a:tailEnd/>
          </a:ln>
          <a:effectLst/>
        </p:spPr>
      </p:pic>
    </p:spTree>
    <p:extLst>
      <p:ext uri="{BB962C8B-B14F-4D97-AF65-F5344CB8AC3E}">
        <p14:creationId xmlns:p14="http://schemas.microsoft.com/office/powerpoint/2010/main" val="211385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46005" y="127000"/>
            <a:ext cx="6446838" cy="787400"/>
          </a:xfrm>
        </p:spPr>
        <p:txBody>
          <a:bodyPr/>
          <a:lstStyle/>
          <a:p>
            <a:r>
              <a:rPr lang="en-GB" altLang="en-US" dirty="0"/>
              <a:t>Shape of Cells</a:t>
            </a:r>
          </a:p>
        </p:txBody>
      </p:sp>
      <p:sp>
        <p:nvSpPr>
          <p:cNvPr id="1029" name="Rectangle 3"/>
          <p:cNvSpPr>
            <a:spLocks noGrp="1" noChangeArrowheads="1"/>
          </p:cNvSpPr>
          <p:nvPr>
            <p:ph idx="1"/>
          </p:nvPr>
        </p:nvSpPr>
        <p:spPr>
          <a:xfrm>
            <a:off x="152399" y="990600"/>
            <a:ext cx="4981575" cy="5029200"/>
          </a:xfrm>
        </p:spPr>
        <p:txBody>
          <a:bodyPr/>
          <a:lstStyle/>
          <a:p>
            <a:pPr algn="just">
              <a:lnSpc>
                <a:spcPct val="90000"/>
              </a:lnSpc>
            </a:pPr>
            <a:r>
              <a:rPr lang="en-GB" altLang="en-US" sz="2800" dirty="0">
                <a:solidFill>
                  <a:schemeClr val="tx1"/>
                </a:solidFill>
                <a:latin typeface="Times New Roman" pitchFamily="18" charset="0"/>
                <a:cs typeface="Times New Roman" pitchFamily="18" charset="0"/>
              </a:rPr>
              <a:t>Hexagon</a:t>
            </a:r>
          </a:p>
          <a:p>
            <a:pPr lvl="1" algn="just">
              <a:lnSpc>
                <a:spcPct val="90000"/>
              </a:lnSpc>
            </a:pPr>
            <a:r>
              <a:rPr lang="en-GB" altLang="en-US" sz="2400" dirty="0">
                <a:solidFill>
                  <a:schemeClr val="tx1"/>
                </a:solidFill>
                <a:latin typeface="Times New Roman" pitchFamily="18" charset="0"/>
                <a:cs typeface="Times New Roman" pitchFamily="18" charset="0"/>
              </a:rPr>
              <a:t>Provides equidistant antennas.</a:t>
            </a:r>
          </a:p>
          <a:p>
            <a:pPr lvl="1" algn="just">
              <a:lnSpc>
                <a:spcPct val="90000"/>
              </a:lnSpc>
            </a:pPr>
            <a:r>
              <a:rPr lang="en-US" altLang="en-US" sz="2400" dirty="0">
                <a:solidFill>
                  <a:schemeClr val="tx1"/>
                </a:solidFill>
                <a:latin typeface="Times New Roman" pitchFamily="18" charset="0"/>
                <a:cs typeface="Times New Roman" pitchFamily="18" charset="0"/>
              </a:rPr>
              <a:t>Distance from the center to each vertex equals to the length of a side of a hexagon.</a:t>
            </a:r>
            <a:endParaRPr lang="en-GB" altLang="en-US" sz="2400" dirty="0">
              <a:solidFill>
                <a:schemeClr val="tx1"/>
              </a:solidFill>
              <a:latin typeface="Times New Roman" pitchFamily="18" charset="0"/>
              <a:cs typeface="Times New Roman" pitchFamily="18" charset="0"/>
            </a:endParaRPr>
          </a:p>
          <a:p>
            <a:pPr lvl="1" algn="just">
              <a:lnSpc>
                <a:spcPct val="90000"/>
              </a:lnSpc>
            </a:pPr>
            <a:r>
              <a:rPr lang="en-US" altLang="en-US" sz="2400" dirty="0">
                <a:solidFill>
                  <a:schemeClr val="tx1"/>
                </a:solidFill>
                <a:latin typeface="Times New Roman" pitchFamily="18" charset="0"/>
                <a:cs typeface="Times New Roman" pitchFamily="18" charset="0"/>
              </a:rPr>
              <a:t>For a cell radius </a:t>
            </a:r>
            <a:r>
              <a:rPr lang="en-US" altLang="en-US" sz="2400" i="1" dirty="0">
                <a:solidFill>
                  <a:schemeClr val="tx1"/>
                </a:solidFill>
                <a:latin typeface="Times New Roman" pitchFamily="18" charset="0"/>
                <a:cs typeface="Times New Roman" pitchFamily="18" charset="0"/>
              </a:rPr>
              <a:t>R</a:t>
            </a:r>
            <a:r>
              <a:rPr lang="en-US" altLang="en-US" sz="2400" dirty="0">
                <a:solidFill>
                  <a:schemeClr val="tx1"/>
                </a:solidFill>
                <a:latin typeface="Times New Roman" pitchFamily="18" charset="0"/>
                <a:cs typeface="Times New Roman" pitchFamily="18" charset="0"/>
              </a:rPr>
              <a:t>, the distance between the cell center and each adjacent cell center is </a:t>
            </a:r>
            <a:r>
              <a:rPr lang="en-US" altLang="en-US" sz="2400" i="1" dirty="0">
                <a:solidFill>
                  <a:schemeClr val="tx1"/>
                </a:solidFill>
                <a:latin typeface="Times New Roman" pitchFamily="18" charset="0"/>
                <a:cs typeface="Times New Roman" pitchFamily="18" charset="0"/>
              </a:rPr>
              <a:t>d</a:t>
            </a:r>
            <a:r>
              <a:rPr lang="en-US" altLang="en-US" sz="2400" dirty="0">
                <a:solidFill>
                  <a:schemeClr val="tx1"/>
                </a:solidFill>
                <a:latin typeface="Times New Roman" pitchFamily="18" charset="0"/>
                <a:cs typeface="Times New Roman" pitchFamily="18" charset="0"/>
              </a:rPr>
              <a:t> = </a:t>
            </a:r>
            <a:endParaRPr lang="en-GB" altLang="en-US" sz="2400" i="1" dirty="0">
              <a:solidFill>
                <a:schemeClr val="tx1"/>
              </a:solidFill>
              <a:latin typeface="Times New Roman" pitchFamily="18" charset="0"/>
              <a:cs typeface="Times New Roman" pitchFamily="18" charset="0"/>
            </a:endParaRPr>
          </a:p>
          <a:p>
            <a:pPr lvl="1" algn="just">
              <a:lnSpc>
                <a:spcPct val="90000"/>
              </a:lnSpc>
            </a:pPr>
            <a:r>
              <a:rPr lang="en-US" sz="2400" dirty="0">
                <a:solidFill>
                  <a:schemeClr val="tx1"/>
                </a:solidFill>
                <a:latin typeface="Times New Roman" pitchFamily="18" charset="0"/>
                <a:cs typeface="Times New Roman" pitchFamily="18" charset="0"/>
              </a:rPr>
              <a:t>Cover an entire area without overlapping i.e. cover the entire geographical region without any gaps. </a:t>
            </a:r>
            <a:endParaRPr lang="en-GB" altLang="en-US" sz="2400" dirty="0">
              <a:solidFill>
                <a:schemeClr val="tx1"/>
              </a:solidFill>
              <a:latin typeface="Times New Roman" pitchFamily="18" charset="0"/>
              <a:cs typeface="Times New Roman" pitchFamily="18" charset="0"/>
            </a:endParaRPr>
          </a:p>
        </p:txBody>
      </p:sp>
      <p:graphicFrame>
        <p:nvGraphicFramePr>
          <p:cNvPr id="2" name="Object 4"/>
          <p:cNvGraphicFramePr>
            <a:graphicFrameLocks noChangeAspect="1"/>
          </p:cNvGraphicFramePr>
          <p:nvPr>
            <p:extLst>
              <p:ext uri="{D42A27DB-BD31-4B8C-83A1-F6EECF244321}">
                <p14:modId xmlns:p14="http://schemas.microsoft.com/office/powerpoint/2010/main" val="1410101184"/>
              </p:ext>
            </p:extLst>
          </p:nvPr>
        </p:nvGraphicFramePr>
        <p:xfrm>
          <a:off x="4191000" y="3810000"/>
          <a:ext cx="406400" cy="266700"/>
        </p:xfrm>
        <a:graphic>
          <a:graphicData uri="http://schemas.openxmlformats.org/presentationml/2006/ole">
            <mc:AlternateContent xmlns:mc="http://schemas.openxmlformats.org/markup-compatibility/2006">
              <mc:Choice xmlns:v="urn:schemas-microsoft-com:vml" Requires="v">
                <p:oleObj name="Equation" r:id="rId2" imgW="406080" imgH="266400" progId="Equation.3">
                  <p:embed/>
                </p:oleObj>
              </mc:Choice>
              <mc:Fallback>
                <p:oleObj name="Equation" r:id="rId2" imgW="406080" imgH="2664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10000"/>
                        <a:ext cx="4064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3012" name="Picture 4"/>
          <p:cNvPicPr>
            <a:picLocks noChangeAspect="1" noChangeArrowheads="1"/>
          </p:cNvPicPr>
          <p:nvPr/>
        </p:nvPicPr>
        <p:blipFill>
          <a:blip r:embed="rId4"/>
          <a:srcRect/>
          <a:stretch>
            <a:fillRect/>
          </a:stretch>
        </p:blipFill>
        <p:spPr bwMode="auto">
          <a:xfrm>
            <a:off x="5562600" y="1204913"/>
            <a:ext cx="3581400" cy="4052887"/>
          </a:xfrm>
          <a:prstGeom prst="rect">
            <a:avLst/>
          </a:prstGeom>
          <a:noFill/>
          <a:ln w="9525">
            <a:noFill/>
            <a:miter lim="800000"/>
            <a:headEnd/>
            <a:tailEnd/>
          </a:ln>
          <a:effectLst/>
        </p:spPr>
      </p:pic>
    </p:spTree>
    <p:extLst>
      <p:ext uri="{BB962C8B-B14F-4D97-AF65-F5344CB8AC3E}">
        <p14:creationId xmlns:p14="http://schemas.microsoft.com/office/powerpoint/2010/main" val="2068137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152400"/>
            <a:ext cx="6446838" cy="847309"/>
          </a:xfrm>
        </p:spPr>
        <p:txBody>
          <a:bodyPr/>
          <a:lstStyle/>
          <a:p>
            <a:r>
              <a:rPr lang="en-US" dirty="0">
                <a:latin typeface="Times New Roman" pitchFamily="18" charset="0"/>
              </a:rPr>
              <a:t>Components of Cellular Systems</a:t>
            </a:r>
          </a:p>
        </p:txBody>
      </p:sp>
      <p:sp>
        <p:nvSpPr>
          <p:cNvPr id="4" name="TextBox 3"/>
          <p:cNvSpPr txBox="1"/>
          <p:nvPr/>
        </p:nvSpPr>
        <p:spPr>
          <a:xfrm>
            <a:off x="6019800" y="5924490"/>
            <a:ext cx="2629246" cy="400110"/>
          </a:xfrm>
          <a:prstGeom prst="rect">
            <a:avLst/>
          </a:prstGeom>
          <a:noFill/>
        </p:spPr>
        <p:txBody>
          <a:bodyPr wrap="none" rtlCol="0">
            <a:spAutoFit/>
          </a:bodyPr>
          <a:lstStyle/>
          <a:p>
            <a:r>
              <a:rPr lang="en-US" sz="2000" dirty="0"/>
              <a:t>Figure: Cellular System</a:t>
            </a: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338263"/>
            <a:ext cx="5562600" cy="452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bwMode="auto">
          <a:xfrm>
            <a:off x="0" y="1524000"/>
            <a:ext cx="3733800" cy="289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buFont typeface="Wingdings 3" pitchFamily="18" charset="2"/>
              <a:buNone/>
            </a:pPr>
            <a:r>
              <a:rPr lang="en-GB" altLang="en-US" dirty="0">
                <a:latin typeface="Times New Roman" pitchFamily="18" charset="0"/>
                <a:cs typeface="Times New Roman" pitchFamily="18" charset="0"/>
              </a:rPr>
              <a:t>1. Mobile station (MS)</a:t>
            </a:r>
          </a:p>
          <a:p>
            <a:pPr marL="0" indent="0">
              <a:lnSpc>
                <a:spcPct val="90000"/>
              </a:lnSpc>
              <a:buFont typeface="Wingdings 3" pitchFamily="18" charset="2"/>
              <a:buNone/>
            </a:pPr>
            <a:r>
              <a:rPr lang="en-GB" altLang="en-US" dirty="0">
                <a:latin typeface="Times New Roman" pitchFamily="18" charset="0"/>
                <a:cs typeface="Times New Roman" pitchFamily="18" charset="0"/>
              </a:rPr>
              <a:t>2. Base station (BS)</a:t>
            </a:r>
          </a:p>
          <a:p>
            <a:pPr marL="0" indent="0">
              <a:lnSpc>
                <a:spcPct val="90000"/>
              </a:lnSpc>
              <a:buFont typeface="Wingdings 3" pitchFamily="18" charset="2"/>
              <a:buNone/>
            </a:pPr>
            <a:r>
              <a:rPr lang="en-GB" altLang="en-US" dirty="0">
                <a:latin typeface="Times New Roman" pitchFamily="18" charset="0"/>
                <a:cs typeface="Times New Roman" pitchFamily="18" charset="0"/>
              </a:rPr>
              <a:t>3. Mobile switching centre (MSC)</a:t>
            </a:r>
          </a:p>
          <a:p>
            <a:pPr marL="0" indent="0">
              <a:lnSpc>
                <a:spcPct val="90000"/>
              </a:lnSpc>
              <a:buFont typeface="Wingdings 3" pitchFamily="18" charset="2"/>
              <a:buNone/>
            </a:pPr>
            <a:r>
              <a:rPr lang="en-GB" altLang="en-US" dirty="0">
                <a:latin typeface="Times New Roman" pitchFamily="18" charset="0"/>
                <a:cs typeface="Times New Roman" pitchFamily="18" charset="0"/>
              </a:rPr>
              <a:t>4. Base station controller (BSC)</a:t>
            </a:r>
          </a:p>
          <a:p>
            <a:pPr marL="0" indent="0">
              <a:lnSpc>
                <a:spcPct val="90000"/>
              </a:lnSpc>
              <a:buFont typeface="Wingdings 3" pitchFamily="18" charset="2"/>
              <a:buNone/>
            </a:pPr>
            <a:r>
              <a:rPr lang="en-GB" altLang="en-US" dirty="0">
                <a:latin typeface="Times New Roman" pitchFamily="18" charset="0"/>
                <a:cs typeface="Times New Roman" pitchFamily="18" charset="0"/>
              </a:rPr>
              <a:t>5. Public switched telephone network (PSTN)</a:t>
            </a:r>
            <a:endParaRPr lang="en-GB" alt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bwMode="auto">
          <a:xfrm>
            <a:off x="457200" y="503237"/>
            <a:ext cx="746760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z="3200" b="1" dirty="0">
                <a:latin typeface="Times New Roman" pitchFamily="18" charset="0"/>
                <a:cs typeface="Times New Roman" pitchFamily="18" charset="0"/>
              </a:rPr>
              <a:t>Mobile station (MS)</a:t>
            </a:r>
          </a:p>
          <a:p>
            <a:pPr lvl="1">
              <a:lnSpc>
                <a:spcPct val="90000"/>
              </a:lnSpc>
            </a:pPr>
            <a:r>
              <a:rPr lang="en-US" altLang="en-US" sz="2800" dirty="0">
                <a:latin typeface="Times New Roman" pitchFamily="18" charset="0"/>
                <a:cs typeface="Times New Roman" pitchFamily="18" charset="0"/>
              </a:rPr>
              <a:t>MSs are usually a mobile phone. </a:t>
            </a:r>
          </a:p>
          <a:p>
            <a:pPr lvl="1">
              <a:lnSpc>
                <a:spcPct val="90000"/>
              </a:lnSpc>
            </a:pPr>
            <a:r>
              <a:rPr lang="en-US" altLang="en-US" sz="2800" dirty="0">
                <a:latin typeface="Times New Roman" pitchFamily="18" charset="0"/>
                <a:cs typeface="Times New Roman" pitchFamily="18" charset="0"/>
              </a:rPr>
              <a:t>Each mobile phone contains a transceiver (transmitter and receiver), an antenna, and control circuitry.</a:t>
            </a:r>
          </a:p>
          <a:p>
            <a:pPr lvl="1">
              <a:lnSpc>
                <a:spcPct val="90000"/>
              </a:lnSpc>
            </a:pPr>
            <a:endParaRPr lang="en-US" altLang="en-US" sz="2800" dirty="0">
              <a:latin typeface="Times New Roman" pitchFamily="18" charset="0"/>
              <a:cs typeface="Times New Roman" pitchFamily="18" charset="0"/>
            </a:endParaRPr>
          </a:p>
          <a:p>
            <a:pPr lvl="1">
              <a:lnSpc>
                <a:spcPct val="90000"/>
              </a:lnSpc>
            </a:pPr>
            <a:endParaRPr lang="en-GB" altLang="en-US" sz="2400" dirty="0">
              <a:latin typeface="Times New Roman" pitchFamily="18" charset="0"/>
              <a:cs typeface="Times New Roman" pitchFamily="18" charset="0"/>
            </a:endParaRPr>
          </a:p>
          <a:p>
            <a:pPr eaLnBrk="1" hangingPunct="1">
              <a:lnSpc>
                <a:spcPct val="90000"/>
              </a:lnSpc>
            </a:pPr>
            <a:r>
              <a:rPr lang="en-GB" altLang="en-US" sz="3200" b="1" dirty="0">
                <a:latin typeface="Times New Roman" pitchFamily="18" charset="0"/>
                <a:cs typeface="Times New Roman" pitchFamily="18" charset="0"/>
              </a:rPr>
              <a:t>Base station (BS)</a:t>
            </a:r>
          </a:p>
          <a:p>
            <a:pPr lvl="1" eaLnBrk="1" hangingPunct="1">
              <a:lnSpc>
                <a:spcPct val="90000"/>
              </a:lnSpc>
            </a:pPr>
            <a:r>
              <a:rPr lang="en-GB" altLang="en-US" sz="2800" dirty="0">
                <a:latin typeface="Times New Roman" pitchFamily="18" charset="0"/>
                <a:cs typeface="Times New Roman" pitchFamily="18" charset="0"/>
              </a:rPr>
              <a:t>It includes antenna, controller, transceivers.</a:t>
            </a:r>
          </a:p>
          <a:p>
            <a:pPr lvl="1">
              <a:lnSpc>
                <a:spcPct val="90000"/>
              </a:lnSpc>
            </a:pPr>
            <a:r>
              <a:rPr lang="en-GB" altLang="en-US" sz="2800" dirty="0">
                <a:latin typeface="Times New Roman" pitchFamily="18" charset="0"/>
                <a:cs typeface="Times New Roman" pitchFamily="18" charset="0"/>
              </a:rPr>
              <a:t>Controller handles call process.</a:t>
            </a:r>
          </a:p>
          <a:p>
            <a:pPr lvl="1">
              <a:lnSpc>
                <a:spcPct val="90000"/>
              </a:lnSpc>
            </a:pPr>
            <a:r>
              <a:rPr lang="en-US" altLang="en-US" sz="2800" dirty="0">
                <a:latin typeface="Times New Roman" pitchFamily="18" charset="0"/>
                <a:cs typeface="Times New Roman" pitchFamily="18" charset="0"/>
              </a:rPr>
              <a:t>BS provides direct communication with mobile phones and it defines the cell.</a:t>
            </a:r>
            <a:endParaRPr lang="en-GB" altLang="en-US" sz="5400" dirty="0">
              <a:latin typeface="Times New Roman" pitchFamily="18" charset="0"/>
              <a:cs typeface="Times New Roman" pitchFamily="18" charset="0"/>
            </a:endParaRPr>
          </a:p>
          <a:p>
            <a:pPr eaLnBrk="1" hangingPunct="1">
              <a:lnSpc>
                <a:spcPct val="90000"/>
              </a:lnSpc>
            </a:pPr>
            <a:endParaRPr lang="en-GB"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261202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 (1)</Template>
  <TotalTime>11216</TotalTime>
  <Words>2133</Words>
  <Application>Microsoft Office PowerPoint</Application>
  <PresentationFormat>On-screen Show (4:3)</PresentationFormat>
  <Paragraphs>227</Paragraphs>
  <Slides>29</Slides>
  <Notes>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Times New Roman</vt:lpstr>
      <vt:lpstr>Trebuchet MS</vt:lpstr>
      <vt:lpstr>Wingdings 3</vt:lpstr>
      <vt:lpstr>Facet</vt:lpstr>
      <vt:lpstr>1_Facet</vt:lpstr>
      <vt:lpstr>Equation</vt:lpstr>
      <vt:lpstr>CSE4255 Lecture 4: Cellular Network</vt:lpstr>
      <vt:lpstr>PowerPoint Presentation</vt:lpstr>
      <vt:lpstr>Cellular Concepts:</vt:lpstr>
      <vt:lpstr>Features of Cellular Systems:</vt:lpstr>
      <vt:lpstr>What is Cell?</vt:lpstr>
      <vt:lpstr>Shape of Cells</vt:lpstr>
      <vt:lpstr>Shape of Cells</vt:lpstr>
      <vt:lpstr>Components of Cellular Systems</vt:lpstr>
      <vt:lpstr>PowerPoint Presentation</vt:lpstr>
      <vt:lpstr>PowerPoint Presentation</vt:lpstr>
      <vt:lpstr>Channels</vt:lpstr>
      <vt:lpstr>Channels</vt:lpstr>
      <vt:lpstr>Example- 1</vt:lpstr>
      <vt:lpstr>Typical Call in Single MTSO Area (1)</vt:lpstr>
      <vt:lpstr>Typical Call in Single MTSO Area (2)</vt:lpstr>
      <vt:lpstr>Typical Call in Single MTSO Area (3)</vt:lpstr>
      <vt:lpstr>Typical Call in Single MTSO Area (4)</vt:lpstr>
      <vt:lpstr>Typical Call in Single MTSO Area (5,6)</vt:lpstr>
      <vt:lpstr>Other Functions in an MTSO Controlled Call</vt:lpstr>
      <vt:lpstr>Frequency Reuse</vt:lpstr>
      <vt:lpstr>Frequency Reuse Concept</vt:lpstr>
      <vt:lpstr>Example- 2</vt:lpstr>
      <vt:lpstr>Frequency Reuse Pattern</vt:lpstr>
      <vt:lpstr>Identify Co-channel Cell</vt:lpstr>
      <vt:lpstr>Channel Assignment Strategies</vt:lpstr>
      <vt:lpstr>1. Fixed Channel Assignment</vt:lpstr>
      <vt:lpstr>2. Dynamic Channel Assignment</vt:lpstr>
      <vt:lpstr>Problem 1:</vt:lpstr>
      <vt:lpstr>Problem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Cellular Wireless Networks</dc:title>
  <dc:creator>Adrian J Pullin</dc:creator>
  <cp:lastModifiedBy>Tasnimul Hasan Samit</cp:lastModifiedBy>
  <cp:revision>254</cp:revision>
  <dcterms:created xsi:type="dcterms:W3CDTF">2003-03-07T14:33:58Z</dcterms:created>
  <dcterms:modified xsi:type="dcterms:W3CDTF">2023-03-12T14:19:13Z</dcterms:modified>
</cp:coreProperties>
</file>