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4" r:id="rId2"/>
  </p:sldMasterIdLst>
  <p:notesMasterIdLst>
    <p:notesMasterId r:id="rId28"/>
  </p:notesMasterIdLst>
  <p:sldIdLst>
    <p:sldId id="256" r:id="rId3"/>
    <p:sldId id="403" r:id="rId4"/>
    <p:sldId id="374" r:id="rId5"/>
    <p:sldId id="383" r:id="rId6"/>
    <p:sldId id="404" r:id="rId7"/>
    <p:sldId id="400" r:id="rId8"/>
    <p:sldId id="312" r:id="rId9"/>
    <p:sldId id="402" r:id="rId10"/>
    <p:sldId id="401" r:id="rId11"/>
    <p:sldId id="384" r:id="rId12"/>
    <p:sldId id="386" r:id="rId13"/>
    <p:sldId id="377" r:id="rId14"/>
    <p:sldId id="378" r:id="rId15"/>
    <p:sldId id="387" r:id="rId16"/>
    <p:sldId id="399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405" r:id="rId26"/>
    <p:sldId id="3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4" autoAdjust="0"/>
    <p:restoredTop sz="88261" autoAdjust="0"/>
  </p:normalViewPr>
  <p:slideViewPr>
    <p:cSldViewPr>
      <p:cViewPr varScale="1">
        <p:scale>
          <a:sx n="66" d="100"/>
          <a:sy n="66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C7E00-519F-4DC5-BC6A-18C0D330C3DF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48B96-59DA-4C06-9690-F7735864B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Handoffs must be completed successfully as much as possible as infrequently (as few times)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and must be unnoticeable to the user (the user should not feel the H.O)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11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unit decides whether a handoff </a:t>
            </a:r>
            <a:r>
              <a:rPr lang="en-US" sz="1200" i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“quality” in terms of dropped or blocked calls (not voice quality)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7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1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5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 smtClean="0">
                <a:latin typeface="TimesNewRomanPS"/>
              </a:rPr>
              <a:t>Figure shows a MS moving from one BS (BS</a:t>
            </a:r>
            <a:r>
              <a:rPr lang="en-US" sz="800" b="0" i="0" u="none" strike="noStrike" baseline="0" dirty="0" smtClean="0">
                <a:latin typeface="TimesNewRomanPS"/>
              </a:rPr>
              <a:t>1</a:t>
            </a:r>
            <a:r>
              <a:rPr lang="en-US" sz="1200" b="0" i="0" u="none" strike="noStrike" baseline="0" dirty="0" smtClean="0">
                <a:latin typeface="TimesNewRomanPS"/>
              </a:rPr>
              <a:t>) to another (BS</a:t>
            </a:r>
            <a:r>
              <a:rPr lang="en-US" sz="800" b="0" i="0" u="none" strike="noStrike" baseline="0" dirty="0" smtClean="0">
                <a:latin typeface="TimesNewRomanPS"/>
              </a:rPr>
              <a:t>2</a:t>
            </a:r>
            <a:r>
              <a:rPr lang="en-US" sz="1200" b="0" i="0" u="none" strike="noStrike" baseline="0" dirty="0" smtClean="0">
                <a:latin typeface="TimesNewRomanPS"/>
              </a:rPr>
              <a:t>). The mean signal strength of BS</a:t>
            </a:r>
            <a:r>
              <a:rPr lang="en-US" sz="800" b="0" i="0" u="none" strike="noStrike" baseline="0" dirty="0" smtClean="0">
                <a:latin typeface="TimesNewRomanPS"/>
              </a:rPr>
              <a:t>1 </a:t>
            </a:r>
            <a:r>
              <a:rPr lang="en-US" sz="1200" b="0" i="0" u="none" strike="noStrike" baseline="0" dirty="0" smtClean="0">
                <a:latin typeface="TimesNewRomanPS"/>
              </a:rPr>
              <a:t>decreases as the MS moves away from it. Similarly, the mean signal strength of BS</a:t>
            </a:r>
            <a:r>
              <a:rPr lang="en-US" sz="800" b="0" i="0" u="none" strike="noStrike" baseline="0" dirty="0" smtClean="0">
                <a:latin typeface="TimesNewRomanPS"/>
              </a:rPr>
              <a:t>2 </a:t>
            </a:r>
            <a:r>
              <a:rPr lang="en-US" sz="1200" b="0" i="0" u="none" strike="noStrike" baseline="0" dirty="0" smtClean="0">
                <a:latin typeface="TimesNewRomanPS"/>
              </a:rPr>
              <a:t>increases as the MS approaches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Handoff decision means who will take the handoff decision. The Handoff decision is made in three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2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1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64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35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6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37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37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54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12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95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04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605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31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41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667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4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613F-B182-4DE4-BD99-84161E47E950}" type="datetimeFigureOut">
              <a:rPr lang="en-US" smtClean="0"/>
              <a:pPr/>
              <a:t>06-Dec-22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613F-B182-4DE4-BD99-84161E47E9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06-Dec-22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CSE4255</a:t>
            </a:r>
            <a:b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Cellular Network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5</a:t>
            </a:r>
          </a:p>
          <a:p>
            <a:pPr>
              <a:defRPr/>
            </a:pPr>
            <a:r>
              <a:rPr lang="en-GB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/ Handover in cellular network</a:t>
            </a:r>
            <a:endParaRPr lang="en-GB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7637"/>
            <a:ext cx="4876800" cy="5126963"/>
          </a:xfrm>
        </p:spPr>
        <p:txBody>
          <a:bodyPr>
            <a:normAutofit/>
          </a:bodyPr>
          <a:lstStyle/>
          <a:p>
            <a:pPr algn="just" eaLnBrk="1" hangingPunct="1">
              <a:buFont typeface="+mj-lt"/>
              <a:buAutoNum type="arabicPeriod"/>
            </a:pPr>
            <a:r>
              <a:rPr lang="en-US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Relative Signal Strength: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method selects the strongest received BS at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times</a:t>
            </a:r>
            <a:r>
              <a:rPr lang="en-US" alt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endParaRPr lang="en-US" altLang="en-US" sz="2400" i="1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decision is based on a mean measurement of the received signal.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SS fluctuates due to multi-path effects</a:t>
            </a:r>
          </a:p>
          <a:p>
            <a:pPr lvl="2" algn="just"/>
            <a:r>
              <a:rPr lang="en-US" alt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Problem: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This may result in ping-pong effect.</a:t>
            </a:r>
            <a:endParaRPr lang="en-US" alt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90C226"/>
              </a:buClr>
            </a:pP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26" y="2057400"/>
            <a:ext cx="4133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9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4876800" cy="6248399"/>
          </a:xfrm>
        </p:spPr>
        <p:txBody>
          <a:bodyPr>
            <a:noAutofit/>
          </a:bodyPr>
          <a:lstStyle/>
          <a:p>
            <a:pPr lvl="0" algn="just">
              <a:buClr>
                <a:srgbClr val="90C226"/>
              </a:buClr>
              <a:buFont typeface="+mj-lt"/>
              <a:buAutoNum type="arabicPeriod" startAt="2"/>
            </a:pP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Relative Signal Strength with </a:t>
            </a:r>
            <a:r>
              <a:rPr lang="en-US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Threshold </a:t>
            </a:r>
            <a:r>
              <a:rPr lang="en-US" alt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en-US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en-US" b="1" baseline="-25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&gt; </a:t>
            </a:r>
            <a:r>
              <a:rPr lang="en-US" altLang="en-US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en-US" b="1" baseline="-25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altLang="en-US" b="1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and </a:t>
            </a:r>
            <a:r>
              <a:rPr lang="en-US" alt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altLang="en-US" b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 </a:t>
            </a:r>
            <a:r>
              <a:rPr lang="en-US" alt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T):</a:t>
            </a:r>
            <a:endParaRPr lang="en-US" alt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Clr>
                <a:srgbClr val="90C226"/>
              </a:buClr>
            </a:pP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Introduces a threshold value to overcome the </a:t>
            </a:r>
            <a:r>
              <a:rPr lang="en-US" alt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ping-pong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effect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 lvl="1" algn="just">
              <a:buClr>
                <a:srgbClr val="90C226"/>
              </a:buClr>
            </a:pP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method allows a MS to hand off only if the current signal is sufficiently weak (less than threshold) and the other is the stronger of the two</a:t>
            </a:r>
            <a:endParaRPr lang="en-US" altLang="en-US" sz="2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Clr>
                <a:srgbClr val="90C226"/>
              </a:buClr>
            </a:pP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high threshold (</a:t>
            </a:r>
            <a:r>
              <a:rPr lang="en-US" altLang="en-US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000" i="1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used system performs like Relative SS scheme.</a:t>
            </a:r>
          </a:p>
          <a:p>
            <a:pPr lvl="1" algn="just">
              <a:buClr>
                <a:srgbClr val="90C226"/>
              </a:buClr>
            </a:pP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With a threshold of 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000" i="1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handoff occurs at 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en-US" altLang="en-US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Clr>
                <a:srgbClr val="90C226"/>
              </a:buClr>
            </a:pP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low threshold (</a:t>
            </a:r>
            <a:r>
              <a:rPr lang="en-US" altLang="en-US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000" i="1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is used MU will move far in into the new cell -</a:t>
            </a:r>
          </a:p>
          <a:p>
            <a:pPr lvl="2" algn="just">
              <a:buClr>
                <a:srgbClr val="90C226"/>
              </a:buClr>
            </a:pPr>
            <a:r>
              <a:rPr lang="en-US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reduces the quality of the communication link</a:t>
            </a:r>
          </a:p>
          <a:p>
            <a:pPr lvl="2" algn="just">
              <a:buClr>
                <a:srgbClr val="90C226"/>
              </a:buClr>
            </a:pPr>
            <a:r>
              <a:rPr lang="en-US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may result in a dropped call.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26" y="1524000"/>
            <a:ext cx="4133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0" y="511837"/>
            <a:ext cx="5257800" cy="5126963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 startAt="3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Relative Signal Strength with Hysteresis (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en-US" sz="2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H):</a:t>
            </a:r>
          </a:p>
          <a:p>
            <a:pPr lvl="1" algn="just"/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scheme allows a user to hand off only if the new BS is sufficiently stronger by a hysteresis margin </a:t>
            </a:r>
            <a:r>
              <a:rPr lang="en-US" alt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than the current one.</a:t>
            </a:r>
          </a:p>
          <a:p>
            <a:pPr lvl="1" algn="just"/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Prevents the ping-pong effect, because once handoff occurs, the effect of the margin </a:t>
            </a:r>
            <a:r>
              <a:rPr lang="en-US" alt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reversed.</a:t>
            </a:r>
          </a:p>
          <a:p>
            <a:pPr lvl="1" algn="just"/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 mechanism has two states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the MU is assigned to BS </a:t>
            </a:r>
            <a:r>
              <a:rPr lang="en-US" alt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mechanism will generate a handoff when the relative SS reaches or exceeds the </a:t>
            </a:r>
            <a:r>
              <a:rPr lang="en-US" alt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the MU is assigned to </a:t>
            </a:r>
            <a:r>
              <a:rPr lang="en-US" alt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it remains so until the relative SS strength falls below </a:t>
            </a:r>
            <a:r>
              <a:rPr lang="en-US" alt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–H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 which point is handed back to </a:t>
            </a:r>
            <a:r>
              <a:rPr lang="en-US" alt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Clr>
                <a:srgbClr val="90C226"/>
              </a:buClr>
            </a:pPr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90C226"/>
              </a:buClr>
            </a:pPr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90C226"/>
              </a:buClr>
            </a:pPr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657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3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4933950" cy="5126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Relative SS with hysteresis and Threshold (</a:t>
            </a:r>
            <a:r>
              <a:rPr lang="en-US" sz="2400" b="1" i="1" dirty="0" err="1" smtClean="0">
                <a:latin typeface="TimesNewRomanPS"/>
              </a:rPr>
              <a:t>P</a:t>
            </a:r>
            <a:r>
              <a:rPr lang="en-US" sz="2400" b="1" i="1" baseline="-25000" dirty="0" err="1" smtClean="0">
                <a:latin typeface="TimesNewRomanPS"/>
              </a:rPr>
              <a:t>new</a:t>
            </a:r>
            <a:r>
              <a:rPr lang="en-US" sz="2400" b="1" dirty="0">
                <a:latin typeface="TimesNewRomanPS"/>
              </a:rPr>
              <a:t>&gt; </a:t>
            </a:r>
            <a:r>
              <a:rPr lang="en-US" sz="2400" b="1" i="1" dirty="0" err="1">
                <a:latin typeface="TimesNewRomanPS"/>
              </a:rPr>
              <a:t>P</a:t>
            </a:r>
            <a:r>
              <a:rPr lang="en-US" sz="2400" b="1" i="1" baseline="-25000" dirty="0" err="1">
                <a:latin typeface="TimesNewRomanPS"/>
              </a:rPr>
              <a:t>old</a:t>
            </a:r>
            <a:r>
              <a:rPr lang="en-US" sz="2400" b="1" dirty="0">
                <a:latin typeface="TimesNewRomanPS"/>
              </a:rPr>
              <a:t>+ </a:t>
            </a:r>
            <a:r>
              <a:rPr lang="en-US" sz="2400" b="1" i="1" dirty="0" smtClean="0">
                <a:latin typeface="TimesNewRomanPS"/>
              </a:rPr>
              <a:t>H </a:t>
            </a:r>
            <a:r>
              <a:rPr lang="en-US" sz="2400" b="1" dirty="0" smtClean="0">
                <a:latin typeface="TimesNewRomanPS"/>
              </a:rPr>
              <a:t>and </a:t>
            </a:r>
            <a:r>
              <a:rPr lang="en-US" sz="2400" b="1" i="1" dirty="0" err="1">
                <a:latin typeface="TimesNewRomanPS"/>
              </a:rPr>
              <a:t>P</a:t>
            </a:r>
            <a:r>
              <a:rPr lang="en-US" sz="2400" b="1" i="1" baseline="-25000" dirty="0" err="1">
                <a:latin typeface="TimesNewRomanPS"/>
              </a:rPr>
              <a:t>old</a:t>
            </a:r>
            <a:r>
              <a:rPr lang="en-US" sz="2400" b="1" dirty="0">
                <a:latin typeface="TimesNewRomanPS"/>
              </a:rPr>
              <a:t>&lt; </a:t>
            </a:r>
            <a:r>
              <a:rPr lang="en-US" sz="2400" b="1" i="1" dirty="0" smtClean="0">
                <a:latin typeface="TimesNewRomanPS"/>
              </a:rPr>
              <a:t>T</a:t>
            </a:r>
            <a:r>
              <a:rPr lang="en-US" sz="2400" b="1" i="1" dirty="0" smtClean="0"/>
              <a:t>):</a:t>
            </a:r>
            <a:endParaRPr lang="en-US" sz="2400" dirty="0"/>
          </a:p>
          <a:p>
            <a:pPr lvl="1" algn="just"/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occurs only if 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current signal level drops below a threshold, and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target BS is stronger than the current one by a hysteresis margin </a:t>
            </a:r>
            <a:r>
              <a:rPr lang="en-US" altLang="en-US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our example, handoff occurs at 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if the threshold is either 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000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000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at 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the threshold is at 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000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rgbClr val="90C226"/>
              </a:buClr>
              <a:buFont typeface="+mj-lt"/>
              <a:buAutoNum type="arabicPeriod" startAt="4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Technique:</a:t>
            </a: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handoff decision is based on the expected future value of the received SS.</a:t>
            </a:r>
          </a:p>
          <a:p>
            <a:pPr lvl="1" algn="just"/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90C226"/>
              </a:buClr>
            </a:pPr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90C226"/>
              </a:buClr>
            </a:pPr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90C226"/>
              </a:buClr>
            </a:pPr>
            <a:endParaRPr lang="en-US" alt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524000"/>
            <a:ext cx="4133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3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7086600" cy="18288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Controlled Handoff (NCHO)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Assisted Handoff (MAHO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Controlled Handoff (MCHO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altLang="zh-TW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14</a:t>
            </a:fld>
            <a:endParaRPr lang="en-US" altLang="en-US" dirty="0">
              <a:solidFill>
                <a:srgbClr val="90C22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01" y="762000"/>
            <a:ext cx="6883399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Handoff</a:t>
            </a:r>
            <a:r>
              <a:rPr lang="en-US" sz="3200" dirty="0"/>
              <a:t> </a:t>
            </a:r>
            <a:r>
              <a:rPr lang="en-US" sz="3200" dirty="0" smtClean="0"/>
              <a:t>Decision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74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791200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1</a:t>
            </a:r>
            <a:r>
              <a:rPr lang="en-US" altLang="zh-TW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generation analog cellular system.</a:t>
            </a:r>
            <a:endParaRPr lang="en-US" altLang="zh-TW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ignal strength measurements are made by the base stations and supervised by the MSC.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BS constantly monitors the signal strength of all its reverse channels to determine relative location of each mobile user.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locator receiver (a spare receiver) in BS is used to scan and determine signal strength of mobile users in neighboring cells.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MSC decides whether handoff is required or not based on SSI values from locator receivers.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15</a:t>
            </a:fld>
            <a:endParaRPr lang="en-US" altLang="en-US" dirty="0">
              <a:solidFill>
                <a:srgbClr val="90C22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8001" y="381000"/>
            <a:ext cx="6883399" cy="609600"/>
          </a:xfrm>
        </p:spPr>
        <p:txBody>
          <a:bodyPr>
            <a:noAutofit/>
          </a:bodyPr>
          <a:lstStyle/>
          <a:p>
            <a:r>
              <a:rPr lang="en-US" sz="2800" dirty="0"/>
              <a:t>Network Controlled Handoff (NCHO):</a:t>
            </a:r>
          </a:p>
        </p:txBody>
      </p:sp>
    </p:spTree>
    <p:extLst>
      <p:ext uri="{BB962C8B-B14F-4D97-AF65-F5344CB8AC3E}">
        <p14:creationId xmlns:p14="http://schemas.microsoft.com/office/powerpoint/2010/main" val="10566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086600" cy="5410200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2</a:t>
            </a:r>
            <a:r>
              <a:rPr lang="en-US" altLang="zh-TW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generation cellular system and faster than 1</a:t>
            </a:r>
            <a:r>
              <a:rPr lang="en-US" altLang="zh-TW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generation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decisions are mobile assisted</a:t>
            </a:r>
            <a:endParaRPr lang="en-US" altLang="zh-TW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mobile periodically measures the received power from surrounding BSs and continually reports the results to the serving BS.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initiated when the received power from a neighboring BS exceeds the power received from the current BS (by a certain amt or for a certain period of time),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MSC no longer constantly monitors RSSI.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zh-TW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16</a:t>
            </a:fld>
            <a:endParaRPr lang="en-US" altLang="en-US" dirty="0">
              <a:solidFill>
                <a:srgbClr val="90C22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8001" y="228600"/>
            <a:ext cx="6730999" cy="609600"/>
          </a:xfrm>
        </p:spPr>
        <p:txBody>
          <a:bodyPr>
            <a:noAutofit/>
          </a:bodyPr>
          <a:lstStyle/>
          <a:p>
            <a:r>
              <a:rPr lang="en-US" sz="3200" dirty="0"/>
              <a:t>Mobile Assisted Handoff (MAHO):</a:t>
            </a:r>
          </a:p>
        </p:txBody>
      </p:sp>
    </p:spTree>
    <p:extLst>
      <p:ext uri="{BB962C8B-B14F-4D97-AF65-F5344CB8AC3E}">
        <p14:creationId xmlns:p14="http://schemas.microsoft.com/office/powerpoint/2010/main" val="4043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086600" cy="5410200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generation cellular system and faster than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previous two generations.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 is completely in control of the handoff process.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type of handoff has a short reaction time (on the order of 0.1 second). </a:t>
            </a:r>
            <a:endParaRPr lang="en-US" altLang="zh-TW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 measures the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signal strengths from surrounding BSs and interference levels on all channels. </a:t>
            </a:r>
            <a:endParaRPr lang="en-US" altLang="zh-TW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handoff can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initiated if the signal strength of the serving BS is lower than that of another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BS by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certain threshold..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zh-TW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17</a:t>
            </a:fld>
            <a:endParaRPr lang="en-US" altLang="en-US" dirty="0">
              <a:solidFill>
                <a:srgbClr val="90C22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8001" y="228600"/>
            <a:ext cx="6730999" cy="609600"/>
          </a:xfrm>
        </p:spPr>
        <p:txBody>
          <a:bodyPr>
            <a:noAutofit/>
          </a:bodyPr>
          <a:lstStyle/>
          <a:p>
            <a:r>
              <a:rPr lang="en-US" sz="3200" dirty="0"/>
              <a:t>Mobile Controlled Handoff (MCHO):</a:t>
            </a:r>
          </a:p>
        </p:txBody>
      </p:sp>
    </p:spTree>
    <p:extLst>
      <p:ext uri="{BB962C8B-B14F-4D97-AF65-F5344CB8AC3E}">
        <p14:creationId xmlns:p14="http://schemas.microsoft.com/office/powerpoint/2010/main" val="3225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01000" cy="5334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Prioritizing Handoffs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162800" cy="4419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non-prioritization schemes, new calls and handoff calls are treated the same way.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probability that a handoff request will not be served by a new base station is equal to the blocking probability of incoming calls.</a:t>
            </a:r>
          </a:p>
          <a:p>
            <a:pPr marL="342900" lvl="1" indent="-342900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user point of view, a dropped call is more annoying than an occasional blocked call</a:t>
            </a:r>
          </a:p>
          <a:p>
            <a:pPr marL="342900" lvl="1" indent="-342900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improve the quality of service, assign higher priority to handoff  over new call request.</a:t>
            </a:r>
          </a:p>
          <a:p>
            <a:pPr marL="342900" lvl="1" indent="-342900" algn="just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basic methods of handoff prioritization are:</a:t>
            </a:r>
          </a:p>
          <a:p>
            <a:pPr marL="742950" lvl="2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Guard channels </a:t>
            </a:r>
          </a:p>
          <a:p>
            <a:pPr marL="742950" lvl="2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Queuing of hand off.</a:t>
            </a:r>
          </a:p>
          <a:p>
            <a:pPr algn="just">
              <a:lnSpc>
                <a:spcPct val="90000"/>
              </a:lnSpc>
            </a:pPr>
            <a:endParaRPr lang="en-US" altLang="zh-TW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18</a:t>
            </a:fld>
            <a:endParaRPr lang="en-US" alt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399"/>
            <a:ext cx="8001000" cy="5334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Prioritizing Handoffs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6858000" cy="5105400"/>
          </a:xfrm>
        </p:spPr>
        <p:txBody>
          <a:bodyPr>
            <a:noAutofit/>
          </a:bodyPr>
          <a:lstStyle/>
          <a:p>
            <a:pPr algn="just"/>
            <a:r>
              <a:rPr lang="en-US" altLang="zh-TW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Guard Channels (GC)</a:t>
            </a:r>
          </a:p>
          <a:p>
            <a:pPr lvl="1"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fraction of the total available channels in a cell is reserved exclusively for handoff requests</a:t>
            </a:r>
            <a:endParaRPr lang="en-US" altLang="zh-TW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Makes fewer channels available for new call requests</a:t>
            </a:r>
          </a:p>
          <a:p>
            <a:pPr lvl="1"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Problem:</a:t>
            </a:r>
          </a:p>
          <a:p>
            <a:pPr lvl="2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 in call blocking probability.</a:t>
            </a:r>
          </a:p>
          <a:p>
            <a:pPr lvl="2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in total carried traffic.</a:t>
            </a:r>
          </a:p>
          <a:p>
            <a:pPr lvl="1"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good strategy is dynamic channel allocation (not fixed)</a:t>
            </a:r>
          </a:p>
          <a:p>
            <a:pPr lvl="2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adjust number of guard channels as needed by demand</a:t>
            </a:r>
          </a:p>
          <a:p>
            <a:pPr lvl="2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channels are not wasted in cells with low traffic</a:t>
            </a:r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19</a:t>
            </a:fld>
            <a:endParaRPr lang="en-US" alt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6422102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Handoff/ Handover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7188199" cy="44411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mobile moves into a different cell while a conversation is in progress, MSC automatically transfers the call to a new channel belonging to the new base station. This process is called Handoff or Handover.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operation involves: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Identifying a new base station,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Allocate new voice and control channels associated with the new base station.</a:t>
            </a:r>
          </a:p>
          <a:p>
            <a:pPr algn="just"/>
            <a:r>
              <a:rPr lang="en-US" sz="28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must be performed: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Successfully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Infrequently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Imperceptible to users</a:t>
            </a:r>
          </a:p>
          <a:p>
            <a:pPr algn="just">
              <a:buNone/>
            </a:pPr>
            <a:endParaRPr lang="en-US" sz="3200" noProof="1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58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8987"/>
          </a:xfrm>
        </p:spPr>
        <p:txBody>
          <a:bodyPr/>
          <a:lstStyle/>
          <a:p>
            <a:r>
              <a:rPr lang="en-US" altLang="zh-TW" sz="3800" dirty="0" smtClean="0"/>
              <a:t>Prioritizing Handoffs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162800" cy="3657600"/>
          </a:xfrm>
        </p:spPr>
        <p:txBody>
          <a:bodyPr>
            <a:noAutofit/>
          </a:bodyPr>
          <a:lstStyle/>
          <a:p>
            <a:pPr algn="just"/>
            <a:r>
              <a:rPr lang="en-US" altLang="zh-TW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Queuing of Handoff  Requests (QHR)</a:t>
            </a:r>
            <a:endParaRPr lang="en-US" altLang="zh-TW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Queues the handoff calls when all of the channels are occupied in a target BS. </a:t>
            </a:r>
          </a:p>
          <a:p>
            <a:pPr lvl="1"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channel is released, it is assigned to one of the handoff calls in the queue.</a:t>
            </a:r>
          </a:p>
          <a:p>
            <a:pPr lvl="1"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new call request is assigned a channel if the queue is empty and if there is at least one free channel in the BS.</a:t>
            </a:r>
            <a:endParaRPr lang="en-US" altLang="zh-TW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20</a:t>
            </a:fld>
            <a:endParaRPr lang="en-US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162800" cy="5867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QHC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timer based:</a:t>
            </a:r>
          </a:p>
          <a:p>
            <a:pPr lvl="1" algn="just"/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channel is released at BS, a timer is started. If a handoff request is done before the timer expires, channel is assigned to it. Otherwise, channel can be assigned to new or handoff calls depending on their arrival order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QHC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Measurement based Prioritization Scheme (MBPS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 algn="just"/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calls are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added to the </a:t>
            </a:r>
            <a:r>
              <a:rPr lang="en-US" altLang="zh-TW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queue and assigned 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priority dynamically based on the power level they have. Calls with power level close to receiver threshold have the highest priority. Provided better results from FCFS basis. More control overheads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QHC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Most Critical First based (MCF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 algn="just"/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etermines 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first handoff call that will be cut off and assigns the first released channel to that call. Use simple radio measurements to predict the first cut off call.</a:t>
            </a: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>
                <a:solidFill>
                  <a:srgbClr val="90C226"/>
                </a:solidFill>
              </a:rPr>
              <a:pPr/>
              <a:t>21</a:t>
            </a:fld>
            <a:endParaRPr lang="en-US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152400"/>
            <a:ext cx="6447501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Practical problems with Handoff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838200"/>
            <a:ext cx="6730999" cy="451736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During a call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speed vehicles need more handoff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Pedestrians may never need a handoff</a:t>
            </a:r>
            <a:endParaRPr lang="en-US" alt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addition of micro-cells to provide  capacity,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MTSO become burdened if high speed users are constantly being passed between very small cells.</a:t>
            </a:r>
            <a:endParaRPr lang="en-US" alt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Handling of high speed and low speed traffic simultaneously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while minimizing the handoff intervention from MSC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Umbrella Cell approach ensures that </a:t>
            </a:r>
          </a:p>
          <a:p>
            <a:pPr marL="660400" indent="-660400" algn="just">
              <a:buFontTx/>
              <a:buAutoNum type="romanLcPeriod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number of handoffs is minimized for high speed users and </a:t>
            </a:r>
          </a:p>
          <a:p>
            <a:pPr marL="660400" indent="-660400" algn="just">
              <a:buFontTx/>
              <a:buAutoNum type="romanLcPeriod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additional micro-cell channels for pedestrian users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422102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Umbrella Cell </a:t>
            </a:r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different antenna heights (often on the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same building 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tower) and different power levels, </a:t>
            </a:r>
            <a:endParaRPr lang="en-US" altLang="zh-TW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possible 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provide “large” and “small” cells which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co-located 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a single location. </a:t>
            </a:r>
            <a:endParaRPr lang="en-US" altLang="zh-TW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</a:p>
          <a:p>
            <a:pPr lvl="2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 traffic </a:t>
            </a:r>
          </a:p>
          <a:p>
            <a:pPr lvl="2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fewer handoffs</a:t>
            </a:r>
          </a:p>
          <a:p>
            <a:pPr lvl="1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</a:p>
          <a:p>
            <a:pPr lvl="2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 speed traffic</a:t>
            </a:r>
          </a:p>
          <a:p>
            <a:pPr lvl="1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areas: interstate highway passing through urban center, office park, or nearby shopping mall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9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42210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Umbrella Cell </a:t>
            </a:r>
            <a:r>
              <a:rPr lang="en-US" altLang="en-US" dirty="0" smtClean="0"/>
              <a:t>Approach (cont..)</a:t>
            </a:r>
            <a:endParaRPr lang="en-US" altLang="en-US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speed of each user is estimated by base station or MSC by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rapidly the short term average signal strength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changes 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  <a:endParaRPr lang="en-US" altLang="zh-TW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TW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high speed user in the large umbrella cell is approaching the base station, and its velocity is rapidly decreasing, </a:t>
            </a:r>
            <a:endParaRPr lang="en-US" altLang="zh-TW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station may decide to hand the user into the co-located microcell without MSC permission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Umbrella Cell Approach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64579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95600" y="6019800"/>
            <a:ext cx="3005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Figure 1: Umbrella Cell Approach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422102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Handoff Margin:</a:t>
            </a:r>
            <a:br>
              <a:rPr lang="en-US" altLang="en-US" sz="3200" dirty="0" smtClean="0"/>
            </a:br>
            <a:endParaRPr lang="en-US" altLang="en-US" sz="3200" dirty="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4191000" cy="3505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signal level is specified as min usable for acceptable voice quality</a:t>
            </a:r>
            <a:endParaRPr lang="en-US" alt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slightly stronger signal level is used as threshold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Normally taken between -90dBm and -100dBm.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margin, given by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 =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 handoff 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alt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en-US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minimum usable</a:t>
            </a: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4343400"/>
            <a:ext cx="80772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 can not be too large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b/c unnecessary handoffs which burden the MSC may occur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 can not be too small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There may be insufficient time to complete a handoff before a call is lost due to weak signal conditions.</a:t>
            </a:r>
          </a:p>
        </p:txBody>
      </p:sp>
      <p:pic>
        <p:nvPicPr>
          <p:cNvPr id="6" name="Picture 3" descr="F3_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4038600" y="0"/>
            <a:ext cx="5097958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59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22102" cy="685800"/>
          </a:xfrm>
        </p:spPr>
        <p:txBody>
          <a:bodyPr>
            <a:normAutofit/>
          </a:bodyPr>
          <a:lstStyle/>
          <a:p>
            <a:r>
              <a:rPr lang="en-US" sz="3200" dirty="0"/>
              <a:t>Handoff – Unsuccessful</a:t>
            </a:r>
            <a:endParaRPr lang="en-US" altLang="en-US" sz="3200" dirty="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50037"/>
            <a:ext cx="6422102" cy="45173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Reasons for failed handoff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(i.e.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HANDOFF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too low)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mobile speeds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excessive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delay at MSC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traffic level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Un-availability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channels</a:t>
            </a: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99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77216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Calculate Power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20B5D3-2964-432D-943E-20394E4F995D}" type="slidenum">
              <a:rPr lang="en-US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08824"/>
            <a:ext cx="6731000" cy="4518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Propagation measurements show: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 Power received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Power at a nearby point (d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in the far field of the transmitter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=near distance in the far field of the transmitter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= far away distance (also in the far field of the transmitter)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= path loss exponent, depends on environment shows how fast the signal strength decays as receiver moves away from transmitter; Usually 4 in urban area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304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08933"/>
            <a:ext cx="37242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2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6422102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Example-1</a:t>
            </a:r>
            <a:endParaRPr lang="en-US" altLang="en-US" sz="3200" dirty="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1"/>
            <a:ext cx="7620000" cy="167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the speed of a mobile be v = 35 meters/sec. For n = 4, a cell radius of 500 meters (the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distance 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the power is at the threshold), and a 2 second handoff,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needed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84073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mobile is driving directly away from the BS, so distance d changes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70 meters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two seconds. Consider the received power at the two times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(minimum useable) =P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− 10n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 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(handoff) =P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− 10n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 (d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− 70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difference of the two equations (the 2nd minus the 1st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10n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 − 10n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 (d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10n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 (d/d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70)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Plugging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that the call is dropped at d = 500 meters, we have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40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log500/430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2.6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dB.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28600"/>
            <a:ext cx="6498302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Types of Handoffs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1066801"/>
            <a:ext cx="6959599" cy="1676400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Handoff: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hard handoff is also known as break-before-make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handoff.</a:t>
            </a:r>
          </a:p>
          <a:p>
            <a:pPr lvl="1" algn="just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between the existing BS and the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broken.</a:t>
            </a:r>
          </a:p>
          <a:p>
            <a:pPr lvl="1" algn="just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link is established between the new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62400"/>
            <a:ext cx="6800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28600"/>
            <a:ext cx="6498302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Types of Handoffs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914400"/>
            <a:ext cx="7111999" cy="4669763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Handoff: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 handoff is also known as make-before-break handoff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handoff process, the MS remains in communication with the original cell as well as with the new cell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handoff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completed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mobile selects the best BS as the target.</a:t>
            </a:r>
          </a:p>
          <a:p>
            <a:pPr algn="just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38600"/>
            <a:ext cx="4791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28600"/>
            <a:ext cx="6498302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Handoff Initiation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838200"/>
            <a:ext cx="6447501" cy="4669763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Handoff initiation means when a handoff should be initialized.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deciding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 handoff.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Handoff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is based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current BS and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different methods for handoff initiation:</a:t>
            </a:r>
          </a:p>
          <a:p>
            <a:pPr lvl="1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</a:t>
            </a:r>
          </a:p>
          <a:p>
            <a:pPr lvl="1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with threshold</a:t>
            </a:r>
          </a:p>
          <a:p>
            <a:pPr lvl="1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with hysteresis</a:t>
            </a:r>
          </a:p>
          <a:p>
            <a:pPr lvl="1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with hysteresis and threshold</a:t>
            </a:r>
          </a:p>
        </p:txBody>
      </p:sp>
    </p:spTree>
    <p:extLst>
      <p:ext uri="{BB962C8B-B14F-4D97-AF65-F5344CB8AC3E}">
        <p14:creationId xmlns:p14="http://schemas.microsoft.com/office/powerpoint/2010/main" val="10781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 (1)</Template>
  <TotalTime>5485</TotalTime>
  <Words>1952</Words>
  <Application>Microsoft Office PowerPoint</Application>
  <PresentationFormat>On-screen Show (4:3)</PresentationFormat>
  <Paragraphs>210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Symbol</vt:lpstr>
      <vt:lpstr>Times New Roman</vt:lpstr>
      <vt:lpstr>TimesNewRomanPS</vt:lpstr>
      <vt:lpstr>Trebuchet MS</vt:lpstr>
      <vt:lpstr>Wingdings</vt:lpstr>
      <vt:lpstr>Wingdings 3</vt:lpstr>
      <vt:lpstr>Facet</vt:lpstr>
      <vt:lpstr>1_Facet</vt:lpstr>
      <vt:lpstr>CSE4255 Cellular Network</vt:lpstr>
      <vt:lpstr>Handoff/ Handover</vt:lpstr>
      <vt:lpstr>Handoff Margin: </vt:lpstr>
      <vt:lpstr>Handoff – Unsuccessful</vt:lpstr>
      <vt:lpstr>Calculate Power</vt:lpstr>
      <vt:lpstr>Example-1</vt:lpstr>
      <vt:lpstr>Types of Handoffs</vt:lpstr>
      <vt:lpstr>Types of Handoffs</vt:lpstr>
      <vt:lpstr>Handoff Initiation</vt:lpstr>
      <vt:lpstr>PowerPoint Presentation</vt:lpstr>
      <vt:lpstr>PowerPoint Presentation</vt:lpstr>
      <vt:lpstr>PowerPoint Presentation</vt:lpstr>
      <vt:lpstr>PowerPoint Presentation</vt:lpstr>
      <vt:lpstr>Handoff Decision </vt:lpstr>
      <vt:lpstr>Network Controlled Handoff (NCHO):</vt:lpstr>
      <vt:lpstr>Mobile Assisted Handoff (MAHO):</vt:lpstr>
      <vt:lpstr>Mobile Controlled Handoff (MCHO):</vt:lpstr>
      <vt:lpstr> Prioritizing Handoffs (1)</vt:lpstr>
      <vt:lpstr>Prioritizing Handoffs (2)</vt:lpstr>
      <vt:lpstr>Prioritizing Handoffs (3)</vt:lpstr>
      <vt:lpstr>PowerPoint Presentation</vt:lpstr>
      <vt:lpstr>Practical problems with Handoff</vt:lpstr>
      <vt:lpstr>Umbrella Cell Approach</vt:lpstr>
      <vt:lpstr>Umbrella Cell Approach (cont..)</vt:lpstr>
      <vt:lpstr>Umbrella Cell Approach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Mobile CommunicationII</dc:title>
  <dc:creator>MASHA</dc:creator>
  <cp:lastModifiedBy>student</cp:lastModifiedBy>
  <cp:revision>205</cp:revision>
  <dcterms:created xsi:type="dcterms:W3CDTF">2016-05-13T02:51:16Z</dcterms:created>
  <dcterms:modified xsi:type="dcterms:W3CDTF">2022-12-06T03:39:25Z</dcterms:modified>
</cp:coreProperties>
</file>