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7"/>
  </p:notesMasterIdLst>
  <p:sldIdLst>
    <p:sldId id="256" r:id="rId2"/>
    <p:sldId id="342" r:id="rId3"/>
    <p:sldId id="373" r:id="rId4"/>
    <p:sldId id="343" r:id="rId5"/>
    <p:sldId id="344" r:id="rId6"/>
    <p:sldId id="345" r:id="rId7"/>
    <p:sldId id="368" r:id="rId8"/>
    <p:sldId id="374" r:id="rId9"/>
    <p:sldId id="367" r:id="rId10"/>
    <p:sldId id="365" r:id="rId11"/>
    <p:sldId id="348" r:id="rId12"/>
    <p:sldId id="349" r:id="rId13"/>
    <p:sldId id="351" r:id="rId14"/>
    <p:sldId id="352" r:id="rId15"/>
    <p:sldId id="354" r:id="rId16"/>
    <p:sldId id="353" r:id="rId17"/>
    <p:sldId id="355" r:id="rId18"/>
    <p:sldId id="375" r:id="rId19"/>
    <p:sldId id="359" r:id="rId20"/>
    <p:sldId id="358" r:id="rId21"/>
    <p:sldId id="360" r:id="rId22"/>
    <p:sldId id="370" r:id="rId23"/>
    <p:sldId id="371" r:id="rId24"/>
    <p:sldId id="372" r:id="rId25"/>
    <p:sldId id="36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4" autoAdjust="0"/>
    <p:restoredTop sz="88049" autoAdjust="0"/>
  </p:normalViewPr>
  <p:slideViewPr>
    <p:cSldViewPr>
      <p:cViewPr varScale="1">
        <p:scale>
          <a:sx n="75" d="100"/>
          <a:sy n="75" d="100"/>
        </p:scale>
        <p:origin x="147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C7E00-519F-4DC5-BC6A-18C0D330C3DF}" type="datetimeFigureOut">
              <a:rPr lang="en-US" smtClean="0"/>
              <a:pPr/>
              <a:t>11-03-2023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348B96-59DA-4C06-9690-F7735864B0B7}" type="slidenum">
              <a:rPr lang="en-US" smtClean="0"/>
              <a:pPr/>
              <a:t>‹#›</a:t>
            </a:fld>
            <a:endParaRPr lang="en-US"/>
          </a:p>
        </p:txBody>
      </p:sp>
    </p:spTree>
    <p:extLst>
      <p:ext uri="{BB962C8B-B14F-4D97-AF65-F5344CB8AC3E}">
        <p14:creationId xmlns:p14="http://schemas.microsoft.com/office/powerpoint/2010/main" val="975525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So the solution is</a:t>
            </a:r>
            <a:r>
              <a:rPr lang="en-SG" baseline="0" dirty="0"/>
              <a:t> trunking. This is also called trunking theory.</a:t>
            </a:r>
          </a:p>
          <a:p>
            <a:endParaRPr lang="en-SG" baseline="0" dirty="0"/>
          </a:p>
          <a:p>
            <a:r>
              <a:rPr lang="en-US" sz="1200" b="0" i="0" u="none" strike="noStrike" kern="1200" baseline="0" dirty="0">
                <a:solidFill>
                  <a:schemeClr val="tx1"/>
                </a:solidFill>
                <a:latin typeface="+mn-lt"/>
                <a:ea typeface="+mn-ea"/>
                <a:cs typeface="+mn-cs"/>
              </a:rPr>
              <a:t>In cellular mobile communication, the two major aspects that have to be considered with extra care are: </a:t>
            </a:r>
            <a:r>
              <a:rPr lang="en-US" sz="1200" b="0" i="0" u="none" strike="noStrike" kern="1200" baseline="0" dirty="0" err="1">
                <a:solidFill>
                  <a:schemeClr val="tx1"/>
                </a:solidFill>
                <a:latin typeface="+mn-lt"/>
                <a:ea typeface="+mn-ea"/>
                <a:cs typeface="+mn-cs"/>
              </a:rPr>
              <a:t>trunking</a:t>
            </a:r>
            <a:r>
              <a:rPr lang="en-US" sz="1200" b="0" i="0" u="none" strike="noStrike" kern="1200" baseline="0" dirty="0">
                <a:solidFill>
                  <a:schemeClr val="tx1"/>
                </a:solidFill>
                <a:latin typeface="+mn-lt"/>
                <a:ea typeface="+mn-ea"/>
                <a:cs typeface="+mn-cs"/>
              </a:rPr>
              <a:t>, and grade of service. These aspects are to be planned very well in order to get a better system performance. </a:t>
            </a:r>
            <a:endParaRPr lang="en-SG" dirty="0"/>
          </a:p>
        </p:txBody>
      </p:sp>
      <p:sp>
        <p:nvSpPr>
          <p:cNvPr id="4" name="Slide Number Placeholder 3"/>
          <p:cNvSpPr>
            <a:spLocks noGrp="1"/>
          </p:cNvSpPr>
          <p:nvPr>
            <p:ph type="sldNum" sz="quarter" idx="10"/>
          </p:nvPr>
        </p:nvSpPr>
        <p:spPr/>
        <p:txBody>
          <a:bodyPr/>
          <a:lstStyle/>
          <a:p>
            <a:fld id="{B4348B96-59DA-4C06-9690-F7735864B0B7}" type="slidenum">
              <a:rPr lang="en-US" smtClean="0"/>
              <a:pPr/>
              <a:t>2</a:t>
            </a:fld>
            <a:endParaRPr lang="en-US"/>
          </a:p>
        </p:txBody>
      </p:sp>
    </p:spTree>
    <p:extLst>
      <p:ext uri="{BB962C8B-B14F-4D97-AF65-F5344CB8AC3E}">
        <p14:creationId xmlns:p14="http://schemas.microsoft.com/office/powerpoint/2010/main" val="393499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So the solution is</a:t>
            </a:r>
            <a:r>
              <a:rPr lang="en-SG" baseline="0" dirty="0"/>
              <a:t> trunking. This is also called trunking theory.</a:t>
            </a:r>
          </a:p>
          <a:p>
            <a:endParaRPr lang="en-SG" baseline="0" dirty="0"/>
          </a:p>
          <a:p>
            <a:r>
              <a:rPr lang="en-US" sz="1200" b="0" i="0" u="none" strike="noStrike" kern="1200" baseline="0" dirty="0">
                <a:solidFill>
                  <a:schemeClr val="tx1"/>
                </a:solidFill>
                <a:latin typeface="+mn-lt"/>
                <a:ea typeface="+mn-ea"/>
                <a:cs typeface="+mn-cs"/>
              </a:rPr>
              <a:t>In cellular mobile communication, the two major aspects that have to be considered with extra care are: </a:t>
            </a:r>
            <a:r>
              <a:rPr lang="en-US" sz="1200" b="0" i="0" u="none" strike="noStrike" kern="1200" baseline="0" dirty="0" err="1">
                <a:solidFill>
                  <a:schemeClr val="tx1"/>
                </a:solidFill>
                <a:latin typeface="+mn-lt"/>
                <a:ea typeface="+mn-ea"/>
                <a:cs typeface="+mn-cs"/>
              </a:rPr>
              <a:t>trunking</a:t>
            </a:r>
            <a:r>
              <a:rPr lang="en-US" sz="1200" b="0" i="0" u="none" strike="noStrike" kern="1200" baseline="0" dirty="0">
                <a:solidFill>
                  <a:schemeClr val="tx1"/>
                </a:solidFill>
                <a:latin typeface="+mn-lt"/>
                <a:ea typeface="+mn-ea"/>
                <a:cs typeface="+mn-cs"/>
              </a:rPr>
              <a:t>, and grade of service. These aspects are to be planned very well in order to get a better system performance. </a:t>
            </a:r>
            <a:endParaRPr lang="en-SG" dirty="0"/>
          </a:p>
        </p:txBody>
      </p:sp>
      <p:sp>
        <p:nvSpPr>
          <p:cNvPr id="4" name="Slide Number Placeholder 3"/>
          <p:cNvSpPr>
            <a:spLocks noGrp="1"/>
          </p:cNvSpPr>
          <p:nvPr>
            <p:ph type="sldNum" sz="quarter" idx="10"/>
          </p:nvPr>
        </p:nvSpPr>
        <p:spPr/>
        <p:txBody>
          <a:bodyPr/>
          <a:lstStyle/>
          <a:p>
            <a:fld id="{B4348B96-59DA-4C06-9690-F7735864B0B7}" type="slidenum">
              <a:rPr lang="en-US" smtClean="0"/>
              <a:pPr/>
              <a:t>3</a:t>
            </a:fld>
            <a:endParaRPr lang="en-US"/>
          </a:p>
        </p:txBody>
      </p:sp>
    </p:spTree>
    <p:extLst>
      <p:ext uri="{BB962C8B-B14F-4D97-AF65-F5344CB8AC3E}">
        <p14:creationId xmlns:p14="http://schemas.microsoft.com/office/powerpoint/2010/main" val="3934994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itchFamily="18" charset="0"/>
                <a:cs typeface="Times New Roman" pitchFamily="18" charset="0"/>
              </a:rPr>
              <a:t>The fundamentals of </a:t>
            </a:r>
            <a:r>
              <a:rPr lang="en-US" sz="1200" dirty="0" err="1">
                <a:solidFill>
                  <a:schemeClr val="tx1"/>
                </a:solidFill>
                <a:latin typeface="Times New Roman" pitchFamily="18" charset="0"/>
                <a:cs typeface="Times New Roman" pitchFamily="18" charset="0"/>
              </a:rPr>
              <a:t>trunking</a:t>
            </a:r>
            <a:r>
              <a:rPr lang="en-US" sz="1200" dirty="0">
                <a:solidFill>
                  <a:schemeClr val="tx1"/>
                </a:solidFill>
                <a:latin typeface="Times New Roman" pitchFamily="18" charset="0"/>
                <a:cs typeface="Times New Roman" pitchFamily="18" charset="0"/>
              </a:rPr>
              <a:t> theory was developed by </a:t>
            </a:r>
            <a:r>
              <a:rPr lang="en-US" sz="1200" dirty="0" err="1">
                <a:solidFill>
                  <a:schemeClr val="tx1"/>
                </a:solidFill>
                <a:latin typeface="Times New Roman" pitchFamily="18" charset="0"/>
                <a:cs typeface="Times New Roman" pitchFamily="18" charset="0"/>
              </a:rPr>
              <a:t>Erlang</a:t>
            </a:r>
            <a:r>
              <a:rPr lang="en-US" sz="1200" dirty="0">
                <a:solidFill>
                  <a:schemeClr val="tx1"/>
                </a:solidFill>
                <a:latin typeface="Times New Roman" pitchFamily="18" charset="0"/>
                <a:cs typeface="Times New Roman" pitchFamily="18" charset="0"/>
              </a:rPr>
              <a:t>, a Danish mathematician, the unit bears his name. </a:t>
            </a:r>
          </a:p>
          <a:p>
            <a:endParaRPr lang="en-US" dirty="0"/>
          </a:p>
        </p:txBody>
      </p:sp>
      <p:sp>
        <p:nvSpPr>
          <p:cNvPr id="4" name="Slide Number Placeholder 3"/>
          <p:cNvSpPr>
            <a:spLocks noGrp="1"/>
          </p:cNvSpPr>
          <p:nvPr>
            <p:ph type="sldNum" sz="quarter" idx="10"/>
          </p:nvPr>
        </p:nvSpPr>
        <p:spPr/>
        <p:txBody>
          <a:bodyPr/>
          <a:lstStyle/>
          <a:p>
            <a:fld id="{B4348B96-59DA-4C06-9690-F7735864B0B7}" type="slidenum">
              <a:rPr lang="en-US" smtClean="0"/>
              <a:pPr/>
              <a:t>5</a:t>
            </a:fld>
            <a:endParaRPr lang="en-US"/>
          </a:p>
        </p:txBody>
      </p:sp>
    </p:spTree>
    <p:extLst>
      <p:ext uri="{BB962C8B-B14F-4D97-AF65-F5344CB8AC3E}">
        <p14:creationId xmlns:p14="http://schemas.microsoft.com/office/powerpoint/2010/main" val="132178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Table:</a:t>
            </a:r>
            <a:r>
              <a:rPr lang="en-SG" baseline="0" dirty="0"/>
              <a:t> shows the amount of traffic (in </a:t>
            </a:r>
            <a:r>
              <a:rPr lang="en-SG" baseline="0" dirty="0" err="1"/>
              <a:t>Erlangs</a:t>
            </a:r>
            <a:r>
              <a:rPr lang="en-SG" baseline="0" dirty="0"/>
              <a:t>) carried by a given number of channels n for different blocking probability values.</a:t>
            </a:r>
            <a:endParaRPr lang="en-SG" dirty="0"/>
          </a:p>
        </p:txBody>
      </p:sp>
      <p:sp>
        <p:nvSpPr>
          <p:cNvPr id="4" name="Slide Number Placeholder 3"/>
          <p:cNvSpPr>
            <a:spLocks noGrp="1"/>
          </p:cNvSpPr>
          <p:nvPr>
            <p:ph type="sldNum" sz="quarter" idx="10"/>
          </p:nvPr>
        </p:nvSpPr>
        <p:spPr/>
        <p:txBody>
          <a:bodyPr/>
          <a:lstStyle/>
          <a:p>
            <a:fld id="{B4348B96-59DA-4C06-9690-F7735864B0B7}" type="slidenum">
              <a:rPr lang="en-US" smtClean="0"/>
              <a:pPr/>
              <a:t>14</a:t>
            </a:fld>
            <a:endParaRPr lang="en-US"/>
          </a:p>
        </p:txBody>
      </p:sp>
    </p:spTree>
    <p:extLst>
      <p:ext uri="{BB962C8B-B14F-4D97-AF65-F5344CB8AC3E}">
        <p14:creationId xmlns:p14="http://schemas.microsoft.com/office/powerpoint/2010/main" val="2840960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9ECCF-3628-4800-A82A-6FD3B13A12FC}" type="datetime1">
              <a:rPr lang="en-US" smtClean="0"/>
              <a:t>11-03-2023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ACFC8-8A8F-43C3-9C33-97EFFB6FB05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A6D66D-BF59-41C6-8141-B45A9A9F9AA9}" type="datetime1">
              <a:rPr lang="en-US" smtClean="0"/>
              <a:t>11-03-2023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ACFC8-8A8F-43C3-9C33-97EFFB6FB0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A91961-3E74-4858-889A-B1691DDCE2FD}" type="datetime1">
              <a:rPr lang="en-US" smtClean="0"/>
              <a:t>11-03-2023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ACFC8-8A8F-43C3-9C33-97EFFB6FB054}" type="slidenum">
              <a:rPr lang="en-US" smtClean="0"/>
              <a:pPr/>
              <a:t>‹#›</a:t>
            </a:fld>
            <a:endParaRPr lang="en-US"/>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E5E6B4-A086-4BA5-87B1-C2B2154EC455}" type="datetime1">
              <a:rPr lang="en-US" smtClean="0"/>
              <a:t>11-03-2023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ACFC8-8A8F-43C3-9C33-97EFFB6FB05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C7EA17-E606-4772-A8DB-0FB888FBA419}" type="datetime1">
              <a:rPr lang="en-US" smtClean="0"/>
              <a:t>11-03-2023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ACFC8-8A8F-43C3-9C33-97EFFB6FB054}" type="slidenum">
              <a:rPr lang="en-US" smtClean="0"/>
              <a:pPr/>
              <a:t>‹#›</a:t>
            </a:fld>
            <a:endParaRPr lang="en-US"/>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C19B6-301C-4FA5-B12E-F8D1581F24CE}" type="datetime1">
              <a:rPr lang="en-US" smtClean="0"/>
              <a:t>11-03-2023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ACFC8-8A8F-43C3-9C33-97EFFB6FB05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C24E4-877C-4F6A-BE79-7F5C02AE0795}" type="datetime1">
              <a:rPr lang="en-US" smtClean="0"/>
              <a:t>11-03-2023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ACFC8-8A8F-43C3-9C33-97EFFB6FB05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A990B-6DFB-41AF-9CD7-101EBD007384}" type="datetime1">
              <a:rPr lang="en-US" smtClean="0"/>
              <a:t>11-03-2023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ACFC8-8A8F-43C3-9C33-97EFFB6FB05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771A73-E19F-49EE-942C-120FABCCD6BC}" type="datetime1">
              <a:rPr lang="en-US" smtClean="0"/>
              <a:t>11-03-2023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ACFC8-8A8F-43C3-9C33-97EFFB6FB05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FB09CE-935D-42C3-B1B0-3E87162988A9}" type="datetime1">
              <a:rPr lang="en-US" smtClean="0"/>
              <a:t>11-03-2023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ACFC8-8A8F-43C3-9C33-97EFFB6FB05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F0B520-6B54-421C-813C-C2973165FF7B}" type="datetime1">
              <a:rPr lang="en-US" smtClean="0"/>
              <a:t>11-03-2023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ACFC8-8A8F-43C3-9C33-97EFFB6FB05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D68CB1-6F4E-4A63-B00B-C6EDBEB53368}" type="datetime1">
              <a:rPr lang="en-US" smtClean="0"/>
              <a:t>11-03-2023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1ACFC8-8A8F-43C3-9C33-97EFFB6FB05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3A1213-832D-4A50-85AF-0FCBBD8FBA25}" type="datetime1">
              <a:rPr lang="en-US" smtClean="0"/>
              <a:t>11-03-2023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1ACFC8-8A8F-43C3-9C33-97EFFB6FB05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4040B-1814-4788-A771-57D389B24E7F}" type="datetime1">
              <a:rPr lang="en-US" smtClean="0"/>
              <a:t>11-03-2023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1ACFC8-8A8F-43C3-9C33-97EFFB6FB0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295660-CB91-4F97-80F0-B8F7502C543D}" type="datetime1">
              <a:rPr lang="en-US" smtClean="0"/>
              <a:t>11-03-2023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ACFC8-8A8F-43C3-9C33-97EFFB6FB05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F59D3C-AC9C-435F-B450-C2B32320492A}" type="datetime1">
              <a:rPr lang="en-US" smtClean="0"/>
              <a:t>11-03-2023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ACFC8-8A8F-43C3-9C33-97EFFB6FB05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BE8EF4-7594-4314-B6C8-AECBDE8E4164}" type="datetime1">
              <a:rPr lang="en-US" smtClean="0"/>
              <a:t>11-03-2023</a:t>
            </a:fld>
            <a:endParaRPr lang="en-US"/>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fld id="{5C1ACFC8-8A8F-43C3-9C33-97EFFB6FB0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en-US" sz="3600" dirty="0">
                <a:latin typeface="Times New Roman" pitchFamily="18" charset="0"/>
                <a:cs typeface="Times New Roman" pitchFamily="18" charset="0"/>
              </a:rPr>
              <a:t>CSE4255</a:t>
            </a:r>
            <a:br>
              <a:rPr lang="en-GB" altLang="en-US" sz="3600" dirty="0">
                <a:latin typeface="Times New Roman" pitchFamily="18" charset="0"/>
                <a:cs typeface="Times New Roman" pitchFamily="18" charset="0"/>
              </a:rPr>
            </a:br>
            <a:r>
              <a:rPr lang="en-GB" altLang="en-US" sz="3600" dirty="0">
                <a:latin typeface="Times New Roman" pitchFamily="18" charset="0"/>
                <a:cs typeface="Times New Roman" pitchFamily="18" charset="0"/>
              </a:rPr>
              <a:t>Cellular Network</a:t>
            </a:r>
            <a:endParaRPr lang="en-US" sz="3600" dirty="0"/>
          </a:p>
        </p:txBody>
      </p:sp>
      <p:sp>
        <p:nvSpPr>
          <p:cNvPr id="4" name="Slide Number Placeholder 3"/>
          <p:cNvSpPr>
            <a:spLocks noGrp="1"/>
          </p:cNvSpPr>
          <p:nvPr>
            <p:ph type="sldNum" sz="quarter" idx="12"/>
          </p:nvPr>
        </p:nvSpPr>
        <p:spPr/>
        <p:txBody>
          <a:bodyPr/>
          <a:lstStyle/>
          <a:p>
            <a:fld id="{5C1ACFC8-8A8F-43C3-9C33-97EFFB6FB054}" type="slidenum">
              <a:rPr lang="en-US" smtClean="0"/>
              <a:pPr/>
              <a:t>1</a:t>
            </a:fld>
            <a:endParaRPr lang="en-US"/>
          </a:p>
        </p:txBody>
      </p:sp>
      <p:sp>
        <p:nvSpPr>
          <p:cNvPr id="5" name="Rectangle 4"/>
          <p:cNvSpPr/>
          <p:nvPr/>
        </p:nvSpPr>
        <p:spPr>
          <a:xfrm>
            <a:off x="2362200" y="4191000"/>
            <a:ext cx="4572000" cy="830997"/>
          </a:xfrm>
          <a:prstGeom prst="rect">
            <a:avLst/>
          </a:prstGeom>
        </p:spPr>
        <p:txBody>
          <a:bodyPr>
            <a:spAutoFit/>
          </a:bodyPr>
          <a:lstStyle/>
          <a:p>
            <a:pPr algn="r">
              <a:defRPr/>
            </a:pPr>
            <a:r>
              <a:rPr lang="en-GB" altLang="en-US" sz="2400" dirty="0">
                <a:latin typeface="Times New Roman" pitchFamily="18" charset="0"/>
                <a:cs typeface="Times New Roman" pitchFamily="18" charset="0"/>
              </a:rPr>
              <a:t>Lecture 7:</a:t>
            </a:r>
          </a:p>
          <a:p>
            <a:pPr algn="r">
              <a:defRPr/>
            </a:pPr>
            <a:r>
              <a:rPr lang="en-GB" altLang="en-US" sz="2400" dirty="0">
                <a:latin typeface="Times New Roman" pitchFamily="18" charset="0"/>
                <a:cs typeface="Times New Roman" pitchFamily="18" charset="0"/>
              </a:rPr>
              <a:t>Trunking and Grade of Service</a:t>
            </a:r>
          </a:p>
        </p:txBody>
      </p:sp>
    </p:spTree>
    <p:extLst>
      <p:ext uri="{BB962C8B-B14F-4D97-AF65-F5344CB8AC3E}">
        <p14:creationId xmlns:p14="http://schemas.microsoft.com/office/powerpoint/2010/main" val="2672740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492761" y="76200"/>
            <a:ext cx="6447501" cy="838200"/>
          </a:xfrm>
        </p:spPr>
        <p:txBody>
          <a:bodyPr/>
          <a:lstStyle/>
          <a:p>
            <a:r>
              <a:rPr lang="en-US" dirty="0"/>
              <a:t>Traffic Intensity</a:t>
            </a:r>
          </a:p>
        </p:txBody>
      </p:sp>
      <p:sp>
        <p:nvSpPr>
          <p:cNvPr id="5" name="Slide Number Placeholder 4"/>
          <p:cNvSpPr>
            <a:spLocks noGrp="1"/>
          </p:cNvSpPr>
          <p:nvPr>
            <p:ph type="sldNum" sz="quarter" idx="12"/>
          </p:nvPr>
        </p:nvSpPr>
        <p:spPr/>
        <p:txBody>
          <a:bodyPr/>
          <a:lstStyle/>
          <a:p>
            <a:fld id="{5C1ACFC8-8A8F-43C3-9C33-97EFFB6FB054}" type="slidenum">
              <a:rPr lang="en-US" smtClean="0"/>
              <a:pPr/>
              <a:t>10</a:t>
            </a:fld>
            <a:endParaRPr lang="en-US"/>
          </a:p>
        </p:txBody>
      </p:sp>
      <p:sp>
        <p:nvSpPr>
          <p:cNvPr id="7" name="Text Box 2"/>
          <p:cNvSpPr txBox="1">
            <a:spLocks noChangeArrowheads="1"/>
          </p:cNvSpPr>
          <p:nvPr/>
        </p:nvSpPr>
        <p:spPr bwMode="auto">
          <a:xfrm>
            <a:off x="228600" y="762000"/>
            <a:ext cx="8839200" cy="607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spcBef>
                <a:spcPct val="50000"/>
              </a:spcBef>
              <a:buFont typeface="Wingdings" panose="05000000000000000000" pitchFamily="2" charset="2"/>
              <a:buChar char="Ø"/>
            </a:pPr>
            <a:r>
              <a:rPr lang="en-US" sz="2200" dirty="0">
                <a:latin typeface="Times New Roman" pitchFamily="18" charset="0"/>
                <a:cs typeface="Times New Roman" pitchFamily="18" charset="0"/>
              </a:rPr>
              <a:t>Traffic intensity generated by each user :   A</a:t>
            </a:r>
            <a:r>
              <a:rPr lang="en-US" sz="2200" baseline="-25000" dirty="0">
                <a:latin typeface="Times New Roman" pitchFamily="18" charset="0"/>
                <a:cs typeface="Times New Roman" pitchFamily="18" charset="0"/>
              </a:rPr>
              <a:t>u </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Erlangs</a:t>
            </a:r>
            <a:endParaRPr lang="en-US" sz="2200" dirty="0">
              <a:latin typeface="Times New Roman" pitchFamily="18" charset="0"/>
              <a:cs typeface="Times New Roman" pitchFamily="18" charset="0"/>
            </a:endParaRPr>
          </a:p>
          <a:p>
            <a:pPr>
              <a:spcBef>
                <a:spcPct val="50000"/>
              </a:spcBef>
            </a:pPr>
            <a:r>
              <a:rPr lang="en-US" sz="2200" baseline="-25000" dirty="0">
                <a:latin typeface="Times New Roman" pitchFamily="18" charset="0"/>
                <a:cs typeface="Times New Roman" pitchFamily="18" charset="0"/>
              </a:rPr>
              <a:t>  			 	</a:t>
            </a:r>
            <a:r>
              <a:rPr lang="en-US" sz="2200" dirty="0">
                <a:latin typeface="Times New Roman" pitchFamily="18" charset="0"/>
                <a:cs typeface="Times New Roman" pitchFamily="18" charset="0"/>
              </a:rPr>
              <a:t>A</a:t>
            </a:r>
            <a:r>
              <a:rPr lang="en-US" sz="2200" baseline="-25000" dirty="0">
                <a:latin typeface="Times New Roman" pitchFamily="18" charset="0"/>
                <a:cs typeface="Times New Roman" pitchFamily="18" charset="0"/>
              </a:rPr>
              <a:t>u </a:t>
            </a:r>
            <a:r>
              <a:rPr lang="en-US" sz="2200" dirty="0">
                <a:latin typeface="Times New Roman" pitchFamily="18" charset="0"/>
                <a:cs typeface="Times New Roman" pitchFamily="18" charset="0"/>
              </a:rPr>
              <a:t>= </a:t>
            </a:r>
            <a:r>
              <a:rPr lang="en-US" sz="2200" dirty="0">
                <a:latin typeface="Times New Roman" pitchFamily="18" charset="0"/>
                <a:cs typeface="Times New Roman" pitchFamily="18" charset="0"/>
                <a:sym typeface="Symbol" panose="05050102010706020507" pitchFamily="18" charset="2"/>
              </a:rPr>
              <a:t>H</a:t>
            </a:r>
          </a:p>
          <a:p>
            <a:pPr lvl="2">
              <a:spcBef>
                <a:spcPct val="50000"/>
              </a:spcBef>
            </a:pPr>
            <a:r>
              <a:rPr lang="en-US" sz="2200" dirty="0">
                <a:latin typeface="Times New Roman" pitchFamily="18" charset="0"/>
                <a:cs typeface="Times New Roman" pitchFamily="18" charset="0"/>
                <a:sym typeface="Symbol" panose="05050102010706020507" pitchFamily="18" charset="2"/>
              </a:rPr>
              <a:t>H : average duration of the call</a:t>
            </a:r>
          </a:p>
          <a:p>
            <a:pPr lvl="2">
              <a:spcBef>
                <a:spcPct val="50000"/>
              </a:spcBef>
              <a:buFont typeface="Symbol" panose="05050102010706020507" pitchFamily="18" charset="2"/>
              <a:buChar char="l"/>
            </a:pPr>
            <a:r>
              <a:rPr lang="en-US" sz="2200" dirty="0">
                <a:latin typeface="Times New Roman" pitchFamily="18" charset="0"/>
                <a:cs typeface="Times New Roman" pitchFamily="18" charset="0"/>
                <a:sym typeface="Symbol" panose="05050102010706020507" pitchFamily="18" charset="2"/>
              </a:rPr>
              <a:t> : average number of call requests per unit time </a:t>
            </a:r>
          </a:p>
          <a:p>
            <a:pPr>
              <a:spcBef>
                <a:spcPct val="50000"/>
              </a:spcBef>
              <a:buFont typeface="Symbol" panose="05050102010706020507" pitchFamily="18" charset="2"/>
              <a:buNone/>
            </a:pPr>
            <a:endParaRPr lang="en-US" sz="1200" dirty="0">
              <a:latin typeface="Times New Roman" pitchFamily="18" charset="0"/>
              <a:cs typeface="Times New Roman" pitchFamily="18" charset="0"/>
              <a:sym typeface="Symbol" panose="05050102010706020507" pitchFamily="18" charset="2"/>
            </a:endParaRPr>
          </a:p>
          <a:p>
            <a:pPr marL="285750" indent="-285750">
              <a:spcBef>
                <a:spcPct val="50000"/>
              </a:spcBef>
              <a:buFont typeface="Wingdings" panose="05000000000000000000" pitchFamily="2" charset="2"/>
              <a:buChar char="Ø"/>
            </a:pPr>
            <a:r>
              <a:rPr lang="en-US" sz="2200" dirty="0">
                <a:latin typeface="Times New Roman" pitchFamily="18" charset="0"/>
                <a:cs typeface="Times New Roman" pitchFamily="18" charset="0"/>
                <a:sym typeface="Symbol" panose="05050102010706020507" pitchFamily="18" charset="2"/>
              </a:rPr>
              <a:t>For a system containing U users and unspecified number of channels,</a:t>
            </a:r>
          </a:p>
          <a:p>
            <a:pPr lvl="2">
              <a:spcBef>
                <a:spcPct val="50000"/>
              </a:spcBef>
              <a:buFont typeface="Symbol" panose="05050102010706020507" pitchFamily="18" charset="2"/>
              <a:buNone/>
            </a:pPr>
            <a:r>
              <a:rPr lang="en-US" sz="2200" dirty="0">
                <a:latin typeface="Times New Roman" pitchFamily="18" charset="0"/>
                <a:cs typeface="Times New Roman" pitchFamily="18" charset="0"/>
                <a:sym typeface="Symbol" panose="05050102010706020507" pitchFamily="18" charset="2"/>
              </a:rPr>
              <a:t>Total offered traffic intensity : A  </a:t>
            </a:r>
            <a:r>
              <a:rPr lang="en-US" sz="2200" dirty="0" err="1">
                <a:latin typeface="Times New Roman" pitchFamily="18" charset="0"/>
                <a:cs typeface="Times New Roman" pitchFamily="18" charset="0"/>
              </a:rPr>
              <a:t>Erlangs</a:t>
            </a:r>
            <a:endParaRPr lang="en-US" sz="2200" dirty="0">
              <a:latin typeface="Times New Roman" pitchFamily="18" charset="0"/>
              <a:cs typeface="Times New Roman" pitchFamily="18" charset="0"/>
            </a:endParaRPr>
          </a:p>
          <a:p>
            <a:pPr>
              <a:spcBef>
                <a:spcPct val="50000"/>
              </a:spcBef>
              <a:buFont typeface="Symbol" panose="05050102010706020507" pitchFamily="18" charset="2"/>
              <a:buNone/>
            </a:pPr>
            <a:r>
              <a:rPr lang="en-US" sz="2200" dirty="0">
                <a:latin typeface="Times New Roman" pitchFamily="18" charset="0"/>
                <a:cs typeface="Times New Roman" pitchFamily="18" charset="0"/>
              </a:rPr>
              <a:t>				A = U A</a:t>
            </a:r>
            <a:r>
              <a:rPr lang="en-US" sz="2200" baseline="-25000" dirty="0">
                <a:latin typeface="Times New Roman" pitchFamily="18" charset="0"/>
                <a:cs typeface="Times New Roman" pitchFamily="18" charset="0"/>
              </a:rPr>
              <a:t>u</a:t>
            </a:r>
          </a:p>
          <a:p>
            <a:pPr>
              <a:spcBef>
                <a:spcPct val="50000"/>
              </a:spcBef>
              <a:buFont typeface="Symbol" panose="05050102010706020507" pitchFamily="18" charset="2"/>
              <a:buNone/>
            </a:pPr>
            <a:endParaRPr lang="en-US" sz="1600" dirty="0">
              <a:latin typeface="Times New Roman" pitchFamily="18" charset="0"/>
              <a:cs typeface="Times New Roman" pitchFamily="18" charset="0"/>
            </a:endParaRPr>
          </a:p>
          <a:p>
            <a:pPr marL="285750" indent="-285750">
              <a:spcBef>
                <a:spcPct val="50000"/>
              </a:spcBef>
              <a:buFont typeface="Wingdings" panose="05000000000000000000" pitchFamily="2" charset="2"/>
              <a:buChar char="Ø"/>
            </a:pPr>
            <a:r>
              <a:rPr lang="en-US" sz="2200" dirty="0">
                <a:latin typeface="Times New Roman" pitchFamily="18" charset="0"/>
                <a:cs typeface="Times New Roman" pitchFamily="18" charset="0"/>
              </a:rPr>
              <a:t>In C channel trunked system, if the traffic is equally distributed among the channels,</a:t>
            </a:r>
          </a:p>
          <a:p>
            <a:pPr lvl="1">
              <a:spcBef>
                <a:spcPct val="50000"/>
              </a:spcBef>
              <a:buFont typeface="Symbol" panose="05050102010706020507" pitchFamily="18" charset="2"/>
              <a:buNone/>
            </a:pPr>
            <a:r>
              <a:rPr lang="en-US" sz="2200" dirty="0">
                <a:latin typeface="Times New Roman" pitchFamily="18" charset="0"/>
                <a:cs typeface="Times New Roman" pitchFamily="18" charset="0"/>
              </a:rPr>
              <a:t>Traffic intensity per channel : A</a:t>
            </a:r>
            <a:r>
              <a:rPr lang="en-US" sz="2200" baseline="-25000" dirty="0">
                <a:latin typeface="Times New Roman" pitchFamily="18" charset="0"/>
                <a:cs typeface="Times New Roman" pitchFamily="18" charset="0"/>
              </a:rPr>
              <a:t>c  </a:t>
            </a:r>
            <a:r>
              <a:rPr lang="en-US" sz="2200" dirty="0" err="1">
                <a:latin typeface="Times New Roman" pitchFamily="18" charset="0"/>
                <a:cs typeface="Times New Roman" pitchFamily="18" charset="0"/>
              </a:rPr>
              <a:t>Erlangs</a:t>
            </a:r>
            <a:endParaRPr lang="en-US" sz="2200" baseline="-25000" dirty="0">
              <a:latin typeface="Times New Roman" pitchFamily="18" charset="0"/>
              <a:cs typeface="Times New Roman" pitchFamily="18" charset="0"/>
            </a:endParaRPr>
          </a:p>
          <a:p>
            <a:pPr>
              <a:spcBef>
                <a:spcPct val="50000"/>
              </a:spcBef>
              <a:buFont typeface="Symbol" panose="05050102010706020507" pitchFamily="18" charset="2"/>
              <a:buNone/>
            </a:pPr>
            <a:r>
              <a:rPr lang="en-US" sz="2200" dirty="0">
                <a:latin typeface="Times New Roman" pitchFamily="18" charset="0"/>
                <a:cs typeface="Times New Roman" pitchFamily="18" charset="0"/>
              </a:rPr>
              <a:t>				 A</a:t>
            </a:r>
            <a:r>
              <a:rPr lang="en-US" sz="2200" baseline="-25000" dirty="0">
                <a:latin typeface="Times New Roman" pitchFamily="18" charset="0"/>
                <a:cs typeface="Times New Roman" pitchFamily="18" charset="0"/>
              </a:rPr>
              <a:t>c </a:t>
            </a:r>
            <a:r>
              <a:rPr lang="en-US" sz="2200" dirty="0">
                <a:latin typeface="Times New Roman" pitchFamily="18" charset="0"/>
                <a:cs typeface="Times New Roman" pitchFamily="18" charset="0"/>
              </a:rPr>
              <a:t>= U A</a:t>
            </a:r>
            <a:r>
              <a:rPr lang="en-US" sz="2200" baseline="-25000" dirty="0">
                <a:latin typeface="Times New Roman" pitchFamily="18" charset="0"/>
                <a:cs typeface="Times New Roman" pitchFamily="18" charset="0"/>
              </a:rPr>
              <a:t>u</a:t>
            </a:r>
            <a:r>
              <a:rPr lang="en-US" sz="2200" dirty="0">
                <a:latin typeface="Times New Roman" pitchFamily="18" charset="0"/>
                <a:cs typeface="Times New Roman" pitchFamily="18" charset="0"/>
              </a:rPr>
              <a:t>/ 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r>
              <a:rPr lang="en-US" dirty="0"/>
              <a:t>Grade of Service</a:t>
            </a:r>
          </a:p>
        </p:txBody>
      </p:sp>
      <p:sp>
        <p:nvSpPr>
          <p:cNvPr id="3" name="Content Placeholder 2"/>
          <p:cNvSpPr>
            <a:spLocks noGrp="1"/>
          </p:cNvSpPr>
          <p:nvPr>
            <p:ph idx="1"/>
          </p:nvPr>
        </p:nvSpPr>
        <p:spPr>
          <a:xfrm>
            <a:off x="381000" y="1066800"/>
            <a:ext cx="7467600" cy="4876800"/>
          </a:xfrm>
        </p:spPr>
        <p:txBody>
          <a:bodyPr>
            <a:noAutofit/>
          </a:bodyPr>
          <a:lstStyle/>
          <a:p>
            <a:pPr algn="just"/>
            <a:r>
              <a:rPr lang="en-US" sz="2400" dirty="0">
                <a:solidFill>
                  <a:schemeClr val="tx1"/>
                </a:solidFill>
                <a:latin typeface="Times New Roman" pitchFamily="18" charset="0"/>
                <a:cs typeface="Times New Roman" pitchFamily="18" charset="0"/>
              </a:rPr>
              <a:t>The grade of service (GOS) is related to the ability of a mobile phone to access the trunked mobile phone system during the busiest hour.</a:t>
            </a:r>
          </a:p>
          <a:p>
            <a:pPr algn="just"/>
            <a:r>
              <a:rPr lang="en-US" sz="2400" dirty="0">
                <a:solidFill>
                  <a:schemeClr val="tx1"/>
                </a:solidFill>
                <a:latin typeface="Times New Roman" pitchFamily="18" charset="0"/>
                <a:cs typeface="Times New Roman" pitchFamily="18" charset="0"/>
              </a:rPr>
              <a:t>To meet a specific GOS, the maximum required capacity of the system must be estimated and the proper number of channels must be allocated for the system</a:t>
            </a:r>
          </a:p>
          <a:p>
            <a:pPr algn="just"/>
            <a:r>
              <a:rPr lang="en-US" sz="2400" dirty="0">
                <a:solidFill>
                  <a:schemeClr val="tx1"/>
                </a:solidFill>
                <a:latin typeface="Times New Roman" pitchFamily="18" charset="0"/>
                <a:cs typeface="Times New Roman" pitchFamily="18" charset="0"/>
              </a:rPr>
              <a:t>GOS is a measure of the congestion of the system which is specified as</a:t>
            </a:r>
          </a:p>
          <a:p>
            <a:pPr lvl="1" algn="just"/>
            <a:r>
              <a:rPr lang="en-US" sz="2000" dirty="0">
                <a:solidFill>
                  <a:schemeClr val="tx1"/>
                </a:solidFill>
                <a:latin typeface="Times New Roman" pitchFamily="18" charset="0"/>
                <a:cs typeface="Times New Roman" pitchFamily="18" charset="0"/>
              </a:rPr>
              <a:t>The probability of a call being blocked:</a:t>
            </a:r>
            <a:r>
              <a:rPr lang="en-US" sz="1800" dirty="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Blocked calls cleared (BCC) or Lost Call Cleared (LCC) or Erlang B systems  or</a:t>
            </a:r>
          </a:p>
          <a:p>
            <a:pPr lvl="1" algn="just"/>
            <a:r>
              <a:rPr lang="en-US" sz="2000" dirty="0">
                <a:solidFill>
                  <a:schemeClr val="tx1"/>
                </a:solidFill>
                <a:latin typeface="Times New Roman" pitchFamily="18" charset="0"/>
                <a:cs typeface="Times New Roman" pitchFamily="18" charset="0"/>
              </a:rPr>
              <a:t>The probability of a call being delayed beyond a certain amount of time before being granted access: Blocked call delayed or Lost Call Delayed (LCD) or Erlang C systems</a:t>
            </a:r>
          </a:p>
          <a:p>
            <a:endParaRPr lang="en-US" sz="2800"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normAutofit/>
          </a:bodyPr>
          <a:lstStyle/>
          <a:p>
            <a:r>
              <a:rPr lang="en-US" dirty="0"/>
              <a:t>Blocked Call Cleared (BCC) Systems</a:t>
            </a:r>
          </a:p>
        </p:txBody>
      </p:sp>
      <p:sp>
        <p:nvSpPr>
          <p:cNvPr id="3" name="Content Placeholder 2"/>
          <p:cNvSpPr>
            <a:spLocks noGrp="1"/>
          </p:cNvSpPr>
          <p:nvPr>
            <p:ph idx="1"/>
          </p:nvPr>
        </p:nvSpPr>
        <p:spPr>
          <a:xfrm>
            <a:off x="304800" y="1143000"/>
            <a:ext cx="7162800" cy="5257800"/>
          </a:xfrm>
        </p:spPr>
        <p:txBody>
          <a:bodyPr>
            <a:normAutofit fontScale="92500" lnSpcReduction="10000"/>
          </a:bodyPr>
          <a:lstStyle/>
          <a:p>
            <a:pPr algn="just"/>
            <a:r>
              <a:rPr lang="en-US" sz="2800" dirty="0">
                <a:solidFill>
                  <a:schemeClr val="tx1"/>
                </a:solidFill>
                <a:latin typeface="Times New Roman" pitchFamily="18" charset="0"/>
                <a:cs typeface="Times New Roman" pitchFamily="18" charset="0"/>
              </a:rPr>
              <a:t>When a user requests service, there is a minimal call set-up time and the user is given immediate access to a channel if one is available</a:t>
            </a:r>
          </a:p>
          <a:p>
            <a:pPr algn="just"/>
            <a:r>
              <a:rPr lang="en-US" sz="2800" dirty="0">
                <a:solidFill>
                  <a:schemeClr val="tx1"/>
                </a:solidFill>
                <a:latin typeface="Times New Roman" pitchFamily="18" charset="0"/>
                <a:cs typeface="Times New Roman" pitchFamily="18" charset="0"/>
              </a:rPr>
              <a:t>If channels are already in use and no new channels are available, call is blocked without access to the system</a:t>
            </a:r>
          </a:p>
          <a:p>
            <a:pPr algn="just"/>
            <a:r>
              <a:rPr lang="en-US" sz="2800" dirty="0">
                <a:solidFill>
                  <a:schemeClr val="tx1"/>
                </a:solidFill>
                <a:latin typeface="Times New Roman" pitchFamily="18" charset="0"/>
                <a:cs typeface="Times New Roman" pitchFamily="18" charset="0"/>
              </a:rPr>
              <a:t>The user does not receive service, but is free to try again later</a:t>
            </a:r>
          </a:p>
          <a:p>
            <a:pPr algn="just"/>
            <a:r>
              <a:rPr lang="en-US" sz="2800" dirty="0">
                <a:solidFill>
                  <a:schemeClr val="tx1"/>
                </a:solidFill>
                <a:latin typeface="Times New Roman" pitchFamily="18" charset="0"/>
                <a:cs typeface="Times New Roman" pitchFamily="18" charset="0"/>
              </a:rPr>
              <a:t>All blocked calls are instantly returned to the user pool</a:t>
            </a:r>
          </a:p>
          <a:p>
            <a:pPr algn="just"/>
            <a:r>
              <a:rPr lang="en-US" sz="2800" dirty="0">
                <a:solidFill>
                  <a:schemeClr val="tx1"/>
                </a:solidFill>
                <a:latin typeface="Times New Roman" pitchFamily="18" charset="0"/>
                <a:cs typeface="Times New Roman" pitchFamily="18" charset="0"/>
              </a:rPr>
              <a:t>Mathematical modeling of such systems is done by </a:t>
            </a:r>
            <a:r>
              <a:rPr lang="en-US" sz="2800" dirty="0" err="1">
                <a:solidFill>
                  <a:schemeClr val="tx1"/>
                </a:solidFill>
                <a:latin typeface="Times New Roman" pitchFamily="18" charset="0"/>
                <a:cs typeface="Times New Roman" pitchFamily="18" charset="0"/>
              </a:rPr>
              <a:t>Erlang</a:t>
            </a:r>
            <a:r>
              <a:rPr lang="en-US" sz="2800" dirty="0">
                <a:solidFill>
                  <a:schemeClr val="tx1"/>
                </a:solidFill>
                <a:latin typeface="Times New Roman" pitchFamily="18" charset="0"/>
                <a:cs typeface="Times New Roman" pitchFamily="18" charset="0"/>
              </a:rPr>
              <a:t> B formula</a:t>
            </a:r>
          </a:p>
          <a:p>
            <a:endParaRPr lang="en-US" sz="3200" dirty="0"/>
          </a:p>
          <a:p>
            <a:endParaRPr lang="en-US" sz="2800"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normAutofit/>
          </a:bodyPr>
          <a:lstStyle/>
          <a:p>
            <a:r>
              <a:rPr lang="en-US" dirty="0"/>
              <a:t>Modeling of BCC Systems</a:t>
            </a:r>
          </a:p>
        </p:txBody>
      </p:sp>
      <p:sp>
        <p:nvSpPr>
          <p:cNvPr id="3" name="Content Placeholder 2"/>
          <p:cNvSpPr>
            <a:spLocks noGrp="1"/>
          </p:cNvSpPr>
          <p:nvPr>
            <p:ph idx="1"/>
          </p:nvPr>
        </p:nvSpPr>
        <p:spPr>
          <a:xfrm>
            <a:off x="228600" y="1143000"/>
            <a:ext cx="7696200" cy="5562600"/>
          </a:xfrm>
        </p:spPr>
        <p:txBody>
          <a:bodyPr>
            <a:normAutofit fontScale="92500" lnSpcReduction="20000"/>
          </a:bodyPr>
          <a:lstStyle/>
          <a:p>
            <a:pPr algn="just"/>
            <a:r>
              <a:rPr lang="en-US" sz="2600" b="1" dirty="0" err="1">
                <a:solidFill>
                  <a:schemeClr val="tx1"/>
                </a:solidFill>
                <a:latin typeface="Times New Roman" pitchFamily="18" charset="0"/>
                <a:cs typeface="Times New Roman" pitchFamily="18" charset="0"/>
              </a:rPr>
              <a:t>Erlang</a:t>
            </a:r>
            <a:r>
              <a:rPr lang="en-US" sz="2600" b="1" dirty="0">
                <a:solidFill>
                  <a:schemeClr val="tx1"/>
                </a:solidFill>
                <a:latin typeface="Times New Roman" pitchFamily="18" charset="0"/>
                <a:cs typeface="Times New Roman" pitchFamily="18" charset="0"/>
              </a:rPr>
              <a:t> B formula: </a:t>
            </a:r>
            <a:r>
              <a:rPr lang="en-US" sz="2600" dirty="0">
                <a:solidFill>
                  <a:schemeClr val="tx1"/>
                </a:solidFill>
                <a:latin typeface="Times New Roman" pitchFamily="18" charset="0"/>
                <a:cs typeface="Times New Roman" pitchFamily="18" charset="0"/>
              </a:rPr>
              <a:t>determines the probability that the call is blocked, and is the measure of the GOS for a trunked system that provides no queuing for blocked calls.</a:t>
            </a:r>
          </a:p>
          <a:p>
            <a:pPr algn="just"/>
            <a:endParaRPr lang="en-US" sz="2600" b="1" dirty="0">
              <a:solidFill>
                <a:schemeClr val="tx1"/>
              </a:solidFill>
              <a:latin typeface="Times New Roman" pitchFamily="18" charset="0"/>
              <a:cs typeface="Times New Roman" pitchFamily="18" charset="0"/>
            </a:endParaRPr>
          </a:p>
          <a:p>
            <a:pPr algn="just"/>
            <a:endParaRPr lang="en-US" sz="1900" i="1" dirty="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fontAlgn="base"/>
            <a:endParaRPr lang="en-US" sz="2300" dirty="0">
              <a:solidFill>
                <a:schemeClr val="tx1"/>
              </a:solidFill>
              <a:latin typeface="Times New Roman" pitchFamily="18" charset="0"/>
              <a:cs typeface="Times New Roman" pitchFamily="18" charset="0"/>
            </a:endParaRPr>
          </a:p>
          <a:p>
            <a:pPr fontAlgn="base"/>
            <a:endParaRPr lang="en-US" sz="2300" dirty="0">
              <a:solidFill>
                <a:schemeClr val="tx1"/>
              </a:solidFill>
              <a:latin typeface="Times New Roman" pitchFamily="18" charset="0"/>
              <a:cs typeface="Times New Roman" pitchFamily="18" charset="0"/>
            </a:endParaRPr>
          </a:p>
          <a:p>
            <a:pPr fontAlgn="base"/>
            <a:endParaRPr lang="en-US" sz="2300" dirty="0">
              <a:solidFill>
                <a:schemeClr val="tx1"/>
              </a:solidFill>
              <a:latin typeface="Times New Roman" pitchFamily="18" charset="0"/>
              <a:cs typeface="Times New Roman" pitchFamily="18" charset="0"/>
            </a:endParaRPr>
          </a:p>
          <a:p>
            <a:pPr fontAlgn="base"/>
            <a:r>
              <a:rPr lang="en-US" sz="2300" dirty="0">
                <a:solidFill>
                  <a:schemeClr val="tx1"/>
                </a:solidFill>
                <a:latin typeface="Times New Roman" pitchFamily="18" charset="0"/>
                <a:cs typeface="Times New Roman" pitchFamily="18" charset="0"/>
              </a:rPr>
              <a:t>Where:</a:t>
            </a:r>
            <a:br>
              <a:rPr lang="en-US" sz="2300" dirty="0">
                <a:solidFill>
                  <a:schemeClr val="tx1"/>
                </a:solidFill>
                <a:latin typeface="Times New Roman" pitchFamily="18" charset="0"/>
                <a:cs typeface="Times New Roman" pitchFamily="18" charset="0"/>
              </a:rPr>
            </a:br>
            <a:r>
              <a:rPr lang="en-US" sz="2300" dirty="0">
                <a:solidFill>
                  <a:schemeClr val="tx1"/>
                </a:solidFill>
                <a:latin typeface="Times New Roman" pitchFamily="18" charset="0"/>
                <a:cs typeface="Times New Roman" pitchFamily="18" charset="0"/>
              </a:rPr>
              <a:t>   </a:t>
            </a:r>
            <a:br>
              <a:rPr lang="en-US" sz="2300" dirty="0">
                <a:solidFill>
                  <a:schemeClr val="tx1"/>
                </a:solidFill>
                <a:latin typeface="Times New Roman" pitchFamily="18" charset="0"/>
                <a:cs typeface="Times New Roman" pitchFamily="18" charset="0"/>
              </a:rPr>
            </a:br>
            <a:r>
              <a:rPr lang="en-US" sz="2300" dirty="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C = number of trunked channels offered by a trunked radio system</a:t>
            </a:r>
            <a:br>
              <a:rPr lang="en-US" sz="2000" dirty="0">
                <a:solidFill>
                  <a:schemeClr val="tx1"/>
                </a:solidFill>
                <a:latin typeface="Times New Roman" pitchFamily="18" charset="0"/>
                <a:cs typeface="Times New Roman" pitchFamily="18" charset="0"/>
              </a:rPr>
            </a:br>
            <a:r>
              <a:rPr lang="en-US" sz="2000" dirty="0">
                <a:solidFill>
                  <a:schemeClr val="tx1"/>
                </a:solidFill>
                <a:latin typeface="Times New Roman" pitchFamily="18" charset="0"/>
                <a:cs typeface="Times New Roman" pitchFamily="18" charset="0"/>
              </a:rPr>
              <a:t>     A = Total offered traffic.</a:t>
            </a:r>
          </a:p>
          <a:p>
            <a:pPr marL="0" indent="0" fontAlgn="base">
              <a:buNone/>
            </a:pPr>
            <a:br>
              <a:rPr lang="en-US" sz="2000" dirty="0"/>
            </a:br>
            <a:endParaRPr lang="en-US" sz="2000"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13</a:t>
            </a:fld>
            <a:endParaRPr lang="en-US" alt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12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12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51"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14600"/>
            <a:ext cx="3886200" cy="190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Erlang B</a:t>
            </a:r>
          </a:p>
        </p:txBody>
      </p:sp>
      <p:pic>
        <p:nvPicPr>
          <p:cNvPr id="73730" name="Picture 2"/>
          <p:cNvPicPr>
            <a:picLocks noGrp="1" noChangeAspect="1" noChangeArrowheads="1"/>
          </p:cNvPicPr>
          <p:nvPr>
            <p:ph idx="1"/>
          </p:nvPr>
        </p:nvPicPr>
        <p:blipFill>
          <a:blip r:embed="rId3" cstate="print"/>
          <a:srcRect/>
          <a:stretch>
            <a:fillRect/>
          </a:stretch>
        </p:blipFill>
        <p:spPr bwMode="auto">
          <a:xfrm>
            <a:off x="152400" y="1219200"/>
            <a:ext cx="7924800" cy="48006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F67B4017-4E2D-4641-91CD-A7F4504DF9F8}"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6629400" cy="609600"/>
          </a:xfrm>
        </p:spPr>
        <p:txBody>
          <a:bodyPr>
            <a:normAutofit/>
          </a:bodyPr>
          <a:lstStyle/>
          <a:p>
            <a:r>
              <a:rPr lang="en-US" sz="2800" dirty="0"/>
              <a:t>Erlang B Trunking GOS</a:t>
            </a:r>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15</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0"/>
            <a:ext cx="6629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r>
              <a:rPr lang="en-US" dirty="0"/>
              <a:t>BCC System Example-1</a:t>
            </a:r>
          </a:p>
        </p:txBody>
      </p:sp>
      <p:sp>
        <p:nvSpPr>
          <p:cNvPr id="3" name="Content Placeholder 2"/>
          <p:cNvSpPr>
            <a:spLocks noGrp="1"/>
          </p:cNvSpPr>
          <p:nvPr>
            <p:ph idx="1"/>
          </p:nvPr>
        </p:nvSpPr>
        <p:spPr>
          <a:xfrm>
            <a:off x="457200" y="990600"/>
            <a:ext cx="7391400" cy="5140325"/>
          </a:xfrm>
        </p:spPr>
        <p:txBody>
          <a:bodyPr>
            <a:noAutofit/>
          </a:bodyPr>
          <a:lstStyle/>
          <a:p>
            <a:r>
              <a:rPr lang="en-US" sz="2800" dirty="0">
                <a:solidFill>
                  <a:schemeClr val="tx1"/>
                </a:solidFill>
                <a:latin typeface="Times New Roman" pitchFamily="18" charset="0"/>
                <a:cs typeface="Times New Roman" pitchFamily="18" charset="0"/>
              </a:rPr>
              <a:t>How many users can be supported for 0.5% blocking probability for the following number of trunked channels in a BCC system? (a) 5, (b) 10,(c)=20. Assumed that each user generates 0.1 Erlangs of traffic.</a:t>
            </a:r>
          </a:p>
          <a:p>
            <a:r>
              <a:rPr lang="en-US" sz="2800" dirty="0">
                <a:solidFill>
                  <a:schemeClr val="tx1"/>
                </a:solidFill>
                <a:latin typeface="Times New Roman" pitchFamily="18" charset="0"/>
                <a:cs typeface="Times New Roman" pitchFamily="18" charset="0"/>
              </a:rPr>
              <a:t>Solution: </a:t>
            </a:r>
          </a:p>
          <a:p>
            <a:r>
              <a:rPr lang="en-US" sz="2800" dirty="0">
                <a:solidFill>
                  <a:schemeClr val="tx1"/>
                </a:solidFill>
                <a:latin typeface="Times New Roman" pitchFamily="18" charset="0"/>
                <a:cs typeface="Times New Roman" pitchFamily="18" charset="0"/>
              </a:rPr>
              <a:t>Given C=5, GOS=0.005, Au=0.1,</a:t>
            </a:r>
          </a:p>
          <a:p>
            <a:r>
              <a:rPr lang="en-US" sz="2800" dirty="0">
                <a:solidFill>
                  <a:schemeClr val="tx1"/>
                </a:solidFill>
                <a:latin typeface="Times New Roman" pitchFamily="18" charset="0"/>
                <a:cs typeface="Times New Roman" pitchFamily="18" charset="0"/>
              </a:rPr>
              <a:t>From graph/Table using C=5 and GOS=0.005,A=1.13</a:t>
            </a:r>
          </a:p>
          <a:p>
            <a:r>
              <a:rPr lang="en-US" sz="2800" dirty="0">
                <a:solidFill>
                  <a:schemeClr val="tx1"/>
                </a:solidFill>
                <a:latin typeface="Times New Roman" pitchFamily="18" charset="0"/>
                <a:cs typeface="Times New Roman" pitchFamily="18" charset="0"/>
              </a:rPr>
              <a:t>Total Number of users U=A/Au=1.13/0.1=11 users</a:t>
            </a:r>
          </a:p>
          <a:p>
            <a:endParaRPr lang="en-US" sz="3600" dirty="0">
              <a:solidFill>
                <a:schemeClr val="tx1"/>
              </a:solidFill>
            </a:endParaRPr>
          </a:p>
          <a:p>
            <a:endParaRPr lang="en-US" sz="3600" dirty="0"/>
          </a:p>
          <a:p>
            <a:endParaRPr lang="en-US" sz="2800"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16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normAutofit/>
          </a:bodyPr>
          <a:lstStyle/>
          <a:p>
            <a:r>
              <a:rPr lang="en-US" dirty="0"/>
              <a:t>BCC System Example-2</a:t>
            </a:r>
          </a:p>
        </p:txBody>
      </p:sp>
      <p:sp>
        <p:nvSpPr>
          <p:cNvPr id="3" name="Content Placeholder 2"/>
          <p:cNvSpPr>
            <a:spLocks noGrp="1"/>
          </p:cNvSpPr>
          <p:nvPr>
            <p:ph idx="1"/>
          </p:nvPr>
        </p:nvSpPr>
        <p:spPr>
          <a:xfrm>
            <a:off x="457200" y="1143000"/>
            <a:ext cx="8229600" cy="4987925"/>
          </a:xfrm>
        </p:spPr>
        <p:txBody>
          <a:bodyPr>
            <a:normAutofit/>
          </a:bodyPr>
          <a:lstStyle/>
          <a:p>
            <a:pPr algn="just"/>
            <a:r>
              <a:rPr lang="en-US" sz="2000" dirty="0">
                <a:solidFill>
                  <a:schemeClr val="tx1"/>
                </a:solidFill>
                <a:latin typeface="Times New Roman" pitchFamily="18" charset="0"/>
                <a:cs typeface="Times New Roman" pitchFamily="18" charset="0"/>
              </a:rPr>
              <a:t>Assuming that each user in a system generates a traffic intensity of 0.2 Erlangs, how many users can be supported for 0.1% probability of blocking in an Erlang B system for a number of trunked channels equal to 60.</a:t>
            </a:r>
          </a:p>
          <a:p>
            <a:pPr algn="just"/>
            <a:r>
              <a:rPr lang="en-US" sz="2000" dirty="0">
                <a:solidFill>
                  <a:schemeClr val="tx1"/>
                </a:solidFill>
                <a:latin typeface="Times New Roman" pitchFamily="18" charset="0"/>
                <a:cs typeface="Times New Roman" pitchFamily="18" charset="0"/>
              </a:rPr>
              <a:t>Solution :</a:t>
            </a:r>
          </a:p>
          <a:p>
            <a:pPr algn="just">
              <a:buNone/>
            </a:pPr>
            <a:r>
              <a:rPr lang="en-US" sz="2000" dirty="0">
                <a:solidFill>
                  <a:schemeClr val="tx1"/>
                </a:solidFill>
                <a:latin typeface="Times New Roman" pitchFamily="18" charset="0"/>
                <a:cs typeface="Times New Roman" pitchFamily="18" charset="0"/>
              </a:rPr>
              <a:t>System is an Erlang B</a:t>
            </a:r>
          </a:p>
          <a:p>
            <a:pPr algn="just">
              <a:buNone/>
            </a:pPr>
            <a:r>
              <a:rPr lang="en-US" sz="2000" i="1" dirty="0">
                <a:solidFill>
                  <a:schemeClr val="tx1"/>
                </a:solidFill>
                <a:latin typeface="Times New Roman" pitchFamily="18" charset="0"/>
                <a:cs typeface="Times New Roman" pitchFamily="18" charset="0"/>
              </a:rPr>
              <a:t>A</a:t>
            </a:r>
            <a:r>
              <a:rPr lang="en-US" sz="2000" i="1" baseline="-25000" dirty="0">
                <a:solidFill>
                  <a:schemeClr val="tx1"/>
                </a:solidFill>
                <a:latin typeface="Times New Roman" pitchFamily="18" charset="0"/>
                <a:cs typeface="Times New Roman" pitchFamily="18" charset="0"/>
              </a:rPr>
              <a:t>u</a:t>
            </a:r>
            <a:r>
              <a:rPr lang="en-US" sz="2000" i="1" dirty="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 0.2 Erlangs </a:t>
            </a:r>
            <a:endParaRPr lang="en-US" sz="2000" i="1" dirty="0">
              <a:solidFill>
                <a:schemeClr val="tx1"/>
              </a:solidFill>
              <a:latin typeface="Times New Roman" pitchFamily="18" charset="0"/>
              <a:cs typeface="Times New Roman" pitchFamily="18" charset="0"/>
            </a:endParaRPr>
          </a:p>
          <a:p>
            <a:pPr algn="just">
              <a:buNone/>
            </a:pPr>
            <a:r>
              <a:rPr lang="en-US" sz="2000" dirty="0">
                <a:solidFill>
                  <a:schemeClr val="tx1"/>
                </a:solidFill>
                <a:latin typeface="Times New Roman" pitchFamily="18" charset="0"/>
                <a:cs typeface="Times New Roman" pitchFamily="18" charset="0"/>
              </a:rPr>
              <a:t>Pr [Blocking] = 0.001</a:t>
            </a:r>
          </a:p>
          <a:p>
            <a:pPr algn="just">
              <a:buNone/>
            </a:pPr>
            <a:r>
              <a:rPr lang="en-US" sz="2000" i="1" dirty="0">
                <a:solidFill>
                  <a:schemeClr val="tx1"/>
                </a:solidFill>
                <a:latin typeface="Times New Roman" pitchFamily="18" charset="0"/>
                <a:cs typeface="Times New Roman" pitchFamily="18" charset="0"/>
              </a:rPr>
              <a:t>C = 60 Channels</a:t>
            </a:r>
          </a:p>
          <a:p>
            <a:pPr algn="just">
              <a:buNone/>
            </a:pPr>
            <a:r>
              <a:rPr lang="en-US" sz="2000" dirty="0">
                <a:solidFill>
                  <a:schemeClr val="tx1"/>
                </a:solidFill>
                <a:latin typeface="Times New Roman" pitchFamily="18" charset="0"/>
                <a:cs typeface="Times New Roman" pitchFamily="18" charset="0"/>
              </a:rPr>
              <a:t>From the Erlang B figure, we see that</a:t>
            </a:r>
          </a:p>
          <a:p>
            <a:pPr algn="just">
              <a:buNone/>
            </a:pPr>
            <a:r>
              <a:rPr lang="en-US" sz="2000" i="1" dirty="0">
                <a:solidFill>
                  <a:schemeClr val="tx1"/>
                </a:solidFill>
                <a:latin typeface="Times New Roman" pitchFamily="18" charset="0"/>
                <a:cs typeface="Times New Roman" pitchFamily="18" charset="0"/>
              </a:rPr>
              <a:t>A ≈ 40 Erlangs</a:t>
            </a:r>
          </a:p>
          <a:p>
            <a:pPr algn="just">
              <a:buNone/>
            </a:pPr>
            <a:r>
              <a:rPr lang="en-US" sz="2000" i="1" dirty="0">
                <a:solidFill>
                  <a:schemeClr val="tx1"/>
                </a:solidFill>
                <a:latin typeface="Times New Roman" pitchFamily="18" charset="0"/>
                <a:cs typeface="Times New Roman" pitchFamily="18" charset="0"/>
              </a:rPr>
              <a:t>Therefore U=A/Au=40/0.02=2000users.</a:t>
            </a:r>
            <a:endParaRPr lang="en-US" sz="20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17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sz="3600" dirty="0"/>
              <a:t>Blocked Call Delayed(BCD) Systems</a:t>
            </a:r>
          </a:p>
        </p:txBody>
      </p:sp>
      <p:sp>
        <p:nvSpPr>
          <p:cNvPr id="3" name="Content Placeholder 2"/>
          <p:cNvSpPr>
            <a:spLocks noGrp="1"/>
          </p:cNvSpPr>
          <p:nvPr>
            <p:ph idx="1"/>
          </p:nvPr>
        </p:nvSpPr>
        <p:spPr>
          <a:xfrm>
            <a:off x="457200" y="990600"/>
            <a:ext cx="6858000" cy="4911725"/>
          </a:xfrm>
        </p:spPr>
        <p:txBody>
          <a:bodyPr/>
          <a:lstStyle/>
          <a:p>
            <a:pPr algn="just"/>
            <a:r>
              <a:rPr lang="en-US" sz="2400" dirty="0">
                <a:solidFill>
                  <a:schemeClr val="tx1"/>
                </a:solidFill>
                <a:latin typeface="Times New Roman" pitchFamily="18" charset="0"/>
                <a:cs typeface="Times New Roman" pitchFamily="18" charset="0"/>
              </a:rPr>
              <a:t>Queues are used to hold call requests that are initially blocked</a:t>
            </a:r>
          </a:p>
          <a:p>
            <a:pPr algn="just"/>
            <a:r>
              <a:rPr lang="en-US" sz="2400" dirty="0">
                <a:solidFill>
                  <a:schemeClr val="tx1"/>
                </a:solidFill>
                <a:latin typeface="Times New Roman" pitchFamily="18" charset="0"/>
                <a:cs typeface="Times New Roman" pitchFamily="18" charset="0"/>
              </a:rPr>
              <a:t>When a user attempts a call and a channel is not immediately available, the call request may be delayed until a channel becomes available</a:t>
            </a:r>
          </a:p>
          <a:p>
            <a:pPr algn="just"/>
            <a:r>
              <a:rPr lang="en-US" sz="2400" dirty="0">
                <a:solidFill>
                  <a:schemeClr val="tx1"/>
                </a:solidFill>
                <a:latin typeface="Times New Roman" pitchFamily="18" charset="0"/>
                <a:cs typeface="Times New Roman" pitchFamily="18" charset="0"/>
              </a:rPr>
              <a:t>Mathematical modeling of such systems is done by Erlang C formula</a:t>
            </a:r>
          </a:p>
          <a:p>
            <a:pPr algn="just"/>
            <a:r>
              <a:rPr lang="en-US" sz="2400" dirty="0" err="1">
                <a:solidFill>
                  <a:schemeClr val="tx1"/>
                </a:solidFill>
                <a:latin typeface="Times New Roman" pitchFamily="18" charset="0"/>
                <a:cs typeface="Times New Roman" pitchFamily="18" charset="0"/>
              </a:rPr>
              <a:t>Erlang</a:t>
            </a:r>
            <a:r>
              <a:rPr lang="en-US" sz="2400" dirty="0">
                <a:solidFill>
                  <a:schemeClr val="tx1"/>
                </a:solidFill>
                <a:latin typeface="Times New Roman" pitchFamily="18" charset="0"/>
                <a:cs typeface="Times New Roman" pitchFamily="18" charset="0"/>
              </a:rPr>
              <a:t> C formula which gives likelihood of a call not having immediate access to a channel (all channels are already in use):</a:t>
            </a:r>
          </a:p>
          <a:p>
            <a:pPr algn="just"/>
            <a:endParaRPr lang="en-US"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18</a:t>
            </a:fld>
            <a:endParaRPr lang="en-US" altLang="en-US"/>
          </a:p>
        </p:txBody>
      </p:sp>
      <p:pic>
        <p:nvPicPr>
          <p:cNvPr id="5" name="Picture 4" descr="http://www.ece.utah.edu/%7Eece5960/lectures/L4%20--%20Trunking%20and%20Capacity/L4_files/image004.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5257800"/>
            <a:ext cx="36957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823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r>
              <a:rPr lang="en-US" dirty="0"/>
              <a:t>Modeling of BCD Systems </a:t>
            </a:r>
          </a:p>
        </p:txBody>
      </p:sp>
      <p:sp>
        <p:nvSpPr>
          <p:cNvPr id="3" name="Content Placeholder 2"/>
          <p:cNvSpPr>
            <a:spLocks noGrp="1"/>
          </p:cNvSpPr>
          <p:nvPr>
            <p:ph idx="1"/>
          </p:nvPr>
        </p:nvSpPr>
        <p:spPr>
          <a:xfrm>
            <a:off x="457200" y="1143000"/>
            <a:ext cx="7239000" cy="4987925"/>
          </a:xfrm>
        </p:spPr>
        <p:txBody>
          <a:bodyPr>
            <a:normAutofit fontScale="92500"/>
          </a:bodyPr>
          <a:lstStyle/>
          <a:p>
            <a:r>
              <a:rPr lang="en-US" sz="2200" dirty="0">
                <a:solidFill>
                  <a:schemeClr val="tx1"/>
                </a:solidFill>
                <a:latin typeface="Times New Roman" pitchFamily="18" charset="0"/>
                <a:cs typeface="Times New Roman" pitchFamily="18" charset="0"/>
              </a:rPr>
              <a:t>Probability that any caller is delayed in queue for a wait time greater than t seconds is given as GOS of a BCD System </a:t>
            </a:r>
          </a:p>
          <a:p>
            <a:r>
              <a:rPr lang="en-US" sz="2200" dirty="0">
                <a:solidFill>
                  <a:schemeClr val="tx1"/>
                </a:solidFill>
                <a:latin typeface="Times New Roman" pitchFamily="18" charset="0"/>
                <a:cs typeface="Times New Roman" pitchFamily="18" charset="0"/>
              </a:rPr>
              <a:t>The probability that the delayed call is forced to wait more than t seconds is given by the probability that a call is delayed, multiplied by the conditional probability that the delay is greater than t seconds. </a:t>
            </a:r>
          </a:p>
          <a:p>
            <a:r>
              <a:rPr lang="en-US" sz="2200" dirty="0">
                <a:solidFill>
                  <a:schemeClr val="tx1"/>
                </a:solidFill>
                <a:latin typeface="Times New Roman" pitchFamily="18" charset="0"/>
                <a:cs typeface="Times New Roman" pitchFamily="18" charset="0"/>
              </a:rPr>
              <a:t>The GOS of a trunked system where blocked calls are delayed is hence given by</a:t>
            </a:r>
          </a:p>
          <a:p>
            <a:pPr>
              <a:buNone/>
            </a:pPr>
            <a:r>
              <a:rPr lang="en-US" sz="2200" dirty="0">
                <a:solidFill>
                  <a:schemeClr val="tx1"/>
                </a:solidFill>
                <a:latin typeface="Times New Roman" pitchFamily="18" charset="0"/>
                <a:cs typeface="Times New Roman" pitchFamily="18" charset="0"/>
              </a:rPr>
              <a:t>			Pr[delay&gt;t] = Pr [delay&gt;0] Pr [delay&gt;t| delay&gt;0] </a:t>
            </a:r>
          </a:p>
          <a:p>
            <a:r>
              <a:rPr lang="en-US" sz="2200" dirty="0">
                <a:solidFill>
                  <a:schemeClr val="tx1"/>
                </a:solidFill>
                <a:latin typeface="Times New Roman" pitchFamily="18" charset="0"/>
                <a:cs typeface="Times New Roman" pitchFamily="18" charset="0"/>
              </a:rPr>
              <a:t>Where 	P[delay&gt;t| delay&gt;0]= e</a:t>
            </a:r>
            <a:r>
              <a:rPr lang="en-US" sz="2200" baseline="30000" dirty="0">
                <a:solidFill>
                  <a:schemeClr val="tx1"/>
                </a:solidFill>
                <a:latin typeface="Times New Roman" pitchFamily="18" charset="0"/>
                <a:cs typeface="Times New Roman" pitchFamily="18" charset="0"/>
              </a:rPr>
              <a:t>(-(C-A)t/H) </a:t>
            </a:r>
          </a:p>
          <a:p>
            <a:pPr>
              <a:buNone/>
            </a:pPr>
            <a:r>
              <a:rPr lang="en-US" sz="2200" dirty="0">
                <a:solidFill>
                  <a:schemeClr val="tx1"/>
                </a:solidFill>
                <a:latin typeface="Times New Roman" pitchFamily="18" charset="0"/>
                <a:cs typeface="Times New Roman" pitchFamily="18" charset="0"/>
              </a:rPr>
              <a:t>			Pr[delay&gt;t] = Pr [delay&gt;0] e(-(C-A)t/H) </a:t>
            </a:r>
          </a:p>
          <a:p>
            <a:pPr lvl="1"/>
            <a:r>
              <a:rPr lang="en-US" sz="2200" dirty="0">
                <a:solidFill>
                  <a:schemeClr val="tx1"/>
                </a:solidFill>
                <a:latin typeface="Times New Roman" pitchFamily="18" charset="0"/>
                <a:cs typeface="Times New Roman" pitchFamily="18" charset="0"/>
              </a:rPr>
              <a:t>where C = total number of channels, </a:t>
            </a:r>
            <a:r>
              <a:rPr lang="en-US" sz="2200" i="1" dirty="0">
                <a:solidFill>
                  <a:schemeClr val="tx1"/>
                </a:solidFill>
                <a:latin typeface="Times New Roman" pitchFamily="18" charset="0"/>
                <a:cs typeface="Times New Roman" pitchFamily="18" charset="0"/>
              </a:rPr>
              <a:t>t =delay time of interest, H=average duration of call </a:t>
            </a:r>
          </a:p>
          <a:p>
            <a:endParaRPr lang="en-US" sz="2200"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normAutofit/>
          </a:bodyPr>
          <a:lstStyle/>
          <a:p>
            <a:r>
              <a:rPr lang="en-US" dirty="0"/>
              <a:t>Why </a:t>
            </a:r>
            <a:r>
              <a:rPr lang="en-US" dirty="0" err="1"/>
              <a:t>Trunking</a:t>
            </a:r>
            <a:r>
              <a:rPr lang="en-US" dirty="0"/>
              <a:t>?</a:t>
            </a:r>
          </a:p>
        </p:txBody>
      </p:sp>
      <p:sp>
        <p:nvSpPr>
          <p:cNvPr id="3" name="Content Placeholder 2"/>
          <p:cNvSpPr>
            <a:spLocks noGrp="1"/>
          </p:cNvSpPr>
          <p:nvPr>
            <p:ph idx="1"/>
          </p:nvPr>
        </p:nvSpPr>
        <p:spPr>
          <a:xfrm>
            <a:off x="304800" y="1219200"/>
            <a:ext cx="7391400" cy="5334000"/>
          </a:xfrm>
        </p:spPr>
        <p:txBody>
          <a:bodyPr>
            <a:noAutofit/>
          </a:bodyPr>
          <a:lstStyle/>
          <a:p>
            <a:pPr algn="just"/>
            <a:r>
              <a:rPr lang="en-US" sz="2800" dirty="0">
                <a:solidFill>
                  <a:schemeClr val="tx1"/>
                </a:solidFill>
                <a:latin typeface="Times New Roman" pitchFamily="18" charset="0"/>
                <a:cs typeface="Times New Roman" pitchFamily="18" charset="0"/>
              </a:rPr>
              <a:t>Main Problems in Subscriber Service:</a:t>
            </a:r>
          </a:p>
          <a:p>
            <a:pPr lvl="1" algn="just">
              <a:buFont typeface="Wingdings" pitchFamily="2" charset="2"/>
              <a:buChar char="§"/>
            </a:pPr>
            <a:r>
              <a:rPr lang="en-US" sz="2600" dirty="0">
                <a:solidFill>
                  <a:schemeClr val="tx1"/>
                </a:solidFill>
                <a:latin typeface="Times New Roman" pitchFamily="18" charset="0"/>
                <a:cs typeface="Times New Roman" pitchFamily="18" charset="0"/>
              </a:rPr>
              <a:t>Limited number of channels</a:t>
            </a:r>
          </a:p>
          <a:p>
            <a:pPr lvl="1" algn="just">
              <a:buFont typeface="Wingdings" pitchFamily="2" charset="2"/>
              <a:buChar char="§"/>
            </a:pPr>
            <a:r>
              <a:rPr lang="en-US" sz="2600" dirty="0">
                <a:solidFill>
                  <a:schemeClr val="tx1"/>
                </a:solidFill>
                <a:latin typeface="Times New Roman" pitchFamily="18" charset="0"/>
                <a:cs typeface="Times New Roman" pitchFamily="18" charset="0"/>
              </a:rPr>
              <a:t>Many Users</a:t>
            </a:r>
          </a:p>
          <a:p>
            <a:pPr algn="just"/>
            <a:r>
              <a:rPr lang="en-US" sz="2800" dirty="0">
                <a:solidFill>
                  <a:schemeClr val="tx1"/>
                </a:solidFill>
                <a:latin typeface="Times New Roman" pitchFamily="18" charset="0"/>
                <a:cs typeface="Times New Roman" pitchFamily="18" charset="0"/>
              </a:rPr>
              <a:t>Purpose of </a:t>
            </a:r>
            <a:r>
              <a:rPr lang="en-US" sz="2800" dirty="0" err="1">
                <a:solidFill>
                  <a:schemeClr val="tx1"/>
                </a:solidFill>
                <a:latin typeface="Times New Roman" pitchFamily="18" charset="0"/>
                <a:cs typeface="Times New Roman" pitchFamily="18" charset="0"/>
              </a:rPr>
              <a:t>trunking</a:t>
            </a:r>
            <a:r>
              <a:rPr lang="en-US" sz="2800" dirty="0">
                <a:solidFill>
                  <a:schemeClr val="tx1"/>
                </a:solidFill>
                <a:latin typeface="Times New Roman" pitchFamily="18" charset="0"/>
                <a:cs typeface="Times New Roman" pitchFamily="18" charset="0"/>
              </a:rPr>
              <a:t> theory is </a:t>
            </a:r>
          </a:p>
          <a:p>
            <a:pPr lvl="1" algn="just">
              <a:buFont typeface="Wingdings" pitchFamily="2" charset="2"/>
              <a:buChar char="§"/>
            </a:pPr>
            <a:r>
              <a:rPr lang="en-US" sz="2600" dirty="0">
                <a:solidFill>
                  <a:schemeClr val="tx1"/>
                </a:solidFill>
                <a:latin typeface="Times New Roman" pitchFamily="18" charset="0"/>
                <a:cs typeface="Times New Roman" pitchFamily="18" charset="0"/>
              </a:rPr>
              <a:t>To determine the required capacity and allocate the proper number of channel in order to meet GOS.</a:t>
            </a:r>
          </a:p>
          <a:p>
            <a:pPr algn="just"/>
            <a:r>
              <a:rPr lang="en-US" sz="2800" dirty="0">
                <a:solidFill>
                  <a:schemeClr val="tx1"/>
                </a:solidFill>
                <a:latin typeface="Times New Roman" pitchFamily="18" charset="0"/>
                <a:cs typeface="Times New Roman" pitchFamily="18" charset="0"/>
              </a:rPr>
              <a:t>GOS: </a:t>
            </a:r>
          </a:p>
          <a:p>
            <a:pPr lvl="1" algn="just">
              <a:buFont typeface="Wingdings" pitchFamily="2" charset="2"/>
              <a:buChar char="§"/>
            </a:pPr>
            <a:r>
              <a:rPr lang="en-US" sz="2600" dirty="0">
                <a:solidFill>
                  <a:schemeClr val="tx1"/>
                </a:solidFill>
                <a:latin typeface="Times New Roman" pitchFamily="18" charset="0"/>
                <a:cs typeface="Times New Roman" pitchFamily="18" charset="0"/>
              </a:rPr>
              <a:t>Grade of service is the measure of user’s ability to access a trunked system during busiest hour.</a:t>
            </a:r>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76200"/>
            <a:ext cx="6447501" cy="1320800"/>
          </a:xfrm>
        </p:spPr>
        <p:txBody>
          <a:bodyPr/>
          <a:lstStyle/>
          <a:p>
            <a:r>
              <a:rPr lang="en-US" dirty="0"/>
              <a:t>Erlang C</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0" y="762000"/>
            <a:ext cx="9144000" cy="5943599"/>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F67B4017-4E2D-4641-91CD-A7F4504DF9F8}" type="slidenum">
              <a:rPr lang="en-US" altLang="en-US" smtClean="0"/>
              <a:pPr/>
              <a:t>20</a:t>
            </a:fld>
            <a:endParaRPr lang="en-US" altLang="en-US"/>
          </a:p>
        </p:txBody>
      </p:sp>
      <p:sp>
        <p:nvSpPr>
          <p:cNvPr id="6" name="Rectangle 5"/>
          <p:cNvSpPr/>
          <p:nvPr/>
        </p:nvSpPr>
        <p:spPr>
          <a:xfrm>
            <a:off x="2971800" y="3352800"/>
            <a:ext cx="248786" cy="369332"/>
          </a:xfrm>
          <a:prstGeom prst="rect">
            <a:avLst/>
          </a:prstGeom>
        </p:spPr>
        <p:txBody>
          <a:bodyPr wrap="none">
            <a:spAutoFit/>
          </a:bodyPr>
          <a:lstStyle/>
          <a:p>
            <a:r>
              <a:rPr lang="en-US" dirty="0"/>
              <a:t> </a:t>
            </a:r>
          </a:p>
        </p:txBody>
      </p:sp>
      <p:sp>
        <p:nvSpPr>
          <p:cNvPr id="7" name="Rectangle 6"/>
          <p:cNvSpPr/>
          <p:nvPr/>
        </p:nvSpPr>
        <p:spPr>
          <a:xfrm>
            <a:off x="3962400" y="3429000"/>
            <a:ext cx="383438" cy="369332"/>
          </a:xfrm>
          <a:prstGeom prst="rect">
            <a:avLst/>
          </a:prstGeom>
        </p:spPr>
        <p:txBody>
          <a:bodyPr wrap="square">
            <a:spAutoFit/>
          </a:bodyPr>
          <a:lstStyle/>
          <a:p>
            <a:r>
              <a:rPr lang="en-US"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563562"/>
          </a:xfrm>
        </p:spPr>
        <p:txBody>
          <a:bodyPr>
            <a:normAutofit fontScale="90000"/>
          </a:bodyPr>
          <a:lstStyle/>
          <a:p>
            <a:r>
              <a:rPr lang="en-US" dirty="0"/>
              <a:t>Trunking Efficiency</a:t>
            </a:r>
          </a:p>
        </p:txBody>
      </p:sp>
      <p:sp>
        <p:nvSpPr>
          <p:cNvPr id="3" name="Content Placeholder 2"/>
          <p:cNvSpPr>
            <a:spLocks noGrp="1"/>
          </p:cNvSpPr>
          <p:nvPr>
            <p:ph idx="1"/>
          </p:nvPr>
        </p:nvSpPr>
        <p:spPr>
          <a:xfrm>
            <a:off x="457200" y="1066800"/>
            <a:ext cx="6781800" cy="5064125"/>
          </a:xfrm>
        </p:spPr>
        <p:txBody>
          <a:bodyPr>
            <a:normAutofit/>
          </a:bodyPr>
          <a:lstStyle/>
          <a:p>
            <a:pPr algn="just"/>
            <a:r>
              <a:rPr lang="en-US" dirty="0">
                <a:solidFill>
                  <a:schemeClr val="tx1"/>
                </a:solidFill>
                <a:latin typeface="Times New Roman" pitchFamily="18" charset="0"/>
                <a:cs typeface="Times New Roman" pitchFamily="18" charset="0"/>
              </a:rPr>
              <a:t>Trunking efficiency is a measure of the number of users which can be offered a particular GOS with a particular configuration of fixed channels.</a:t>
            </a:r>
          </a:p>
          <a:p>
            <a:pPr algn="just"/>
            <a:r>
              <a:rPr lang="en-US" dirty="0">
                <a:solidFill>
                  <a:schemeClr val="tx1"/>
                </a:solidFill>
                <a:latin typeface="Times New Roman" pitchFamily="18" charset="0"/>
                <a:cs typeface="Times New Roman" pitchFamily="18" charset="0"/>
              </a:rPr>
              <a:t>The way in which channels are grouped can substantially alter the number of users handled by a trunked system.</a:t>
            </a:r>
          </a:p>
          <a:p>
            <a:pPr algn="just"/>
            <a:r>
              <a:rPr lang="en-US" b="1" dirty="0">
                <a:solidFill>
                  <a:schemeClr val="tx1"/>
                </a:solidFill>
                <a:latin typeface="Times New Roman" pitchFamily="18" charset="0"/>
                <a:cs typeface="Times New Roman" pitchFamily="18" charset="0"/>
              </a:rPr>
              <a:t>Example:</a:t>
            </a:r>
          </a:p>
          <a:p>
            <a:pPr lvl="1" algn="just"/>
            <a:r>
              <a:rPr lang="en-US" sz="1800" dirty="0">
                <a:solidFill>
                  <a:schemeClr val="tx1"/>
                </a:solidFill>
                <a:latin typeface="Times New Roman" pitchFamily="18" charset="0"/>
                <a:cs typeface="Times New Roman" pitchFamily="18" charset="0"/>
              </a:rPr>
              <a:t>10 trunked channels at a GOS of 0.01 can support 4.46 Erlangs, where as two groups of 5 trunked channels can support 2x1.36=2.72 Erlangs of traffic</a:t>
            </a:r>
          </a:p>
          <a:p>
            <a:pPr lvl="1" algn="just"/>
            <a:r>
              <a:rPr lang="en-US" sz="1800" dirty="0">
                <a:solidFill>
                  <a:schemeClr val="tx1"/>
                </a:solidFill>
                <a:latin typeface="Times New Roman" pitchFamily="18" charset="0"/>
                <a:cs typeface="Times New Roman" pitchFamily="18" charset="0"/>
              </a:rPr>
              <a:t>10 trunked channels can offer 60% more traffic at a specific GOS than two 5 channel trunks.</a:t>
            </a:r>
          </a:p>
          <a:p>
            <a:pPr lvl="1" algn="just"/>
            <a:r>
              <a:rPr lang="en-US" sz="1800" dirty="0">
                <a:solidFill>
                  <a:schemeClr val="tx1"/>
                </a:solidFill>
                <a:latin typeface="Times New Roman" pitchFamily="18" charset="0"/>
                <a:cs typeface="Times New Roman" pitchFamily="18" charset="0"/>
              </a:rPr>
              <a:t>Therefore, if in a certain situation we sub-divide the total channels in a cell into smaller channel groups then the total carried traffic will reduce with increasing number of groups</a:t>
            </a:r>
          </a:p>
          <a:p>
            <a:endParaRPr lang="en-US"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a:t>
            </a:r>
          </a:p>
        </p:txBody>
      </p:sp>
      <p:sp>
        <p:nvSpPr>
          <p:cNvPr id="3" name="Content Placeholder 2"/>
          <p:cNvSpPr>
            <a:spLocks noGrp="1"/>
          </p:cNvSpPr>
          <p:nvPr>
            <p:ph idx="1"/>
          </p:nvPr>
        </p:nvSpPr>
        <p:spPr>
          <a:xfrm>
            <a:off x="508001" y="1524000"/>
            <a:ext cx="7416799" cy="4517363"/>
          </a:xfrm>
        </p:spPr>
        <p:txBody>
          <a:bodyPr>
            <a:normAutofit/>
          </a:bodyPr>
          <a:lstStyle/>
          <a:p>
            <a:pPr marL="0" indent="0" algn="just">
              <a:buNone/>
            </a:pPr>
            <a:r>
              <a:rPr lang="en-US" dirty="0">
                <a:solidFill>
                  <a:schemeClr val="tx1"/>
                </a:solidFill>
                <a:latin typeface="Times New Roman" pitchFamily="18" charset="0"/>
                <a:cs typeface="Times New Roman" pitchFamily="18" charset="0"/>
              </a:rPr>
              <a:t>An urban area has a population of two million residents. Three competing trunked mobile networks (systems A, B, and C) provide cellular service in this area. System A has 394 cells with 19 channels each, system B has 98 cells with 57 channels each, and system C has 49 cells, each with 100 channels. Find the number of users that can be supported at 2% blocking if each user averages two calls per hour at an average call duration of three minutes. Assuming that all three trunked systems are operated at maximum capacity, compute the percentage market penetration of each cellular provider..</a:t>
            </a:r>
          </a:p>
        </p:txBody>
      </p:sp>
      <p:sp>
        <p:nvSpPr>
          <p:cNvPr id="4" name="Slide Number Placeholder 3"/>
          <p:cNvSpPr>
            <a:spLocks noGrp="1"/>
          </p:cNvSpPr>
          <p:nvPr>
            <p:ph type="sldNum" sz="quarter" idx="12"/>
          </p:nvPr>
        </p:nvSpPr>
        <p:spPr/>
        <p:txBody>
          <a:bodyPr/>
          <a:lstStyle/>
          <a:p>
            <a:fld id="{5C1ACFC8-8A8F-43C3-9C33-97EFFB6FB054}"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a:t>
            </a:r>
          </a:p>
        </p:txBody>
      </p:sp>
      <p:sp>
        <p:nvSpPr>
          <p:cNvPr id="3" name="Content Placeholder 2"/>
          <p:cNvSpPr>
            <a:spLocks noGrp="1"/>
          </p:cNvSpPr>
          <p:nvPr>
            <p:ph idx="1"/>
          </p:nvPr>
        </p:nvSpPr>
        <p:spPr>
          <a:xfrm>
            <a:off x="508001" y="1524000"/>
            <a:ext cx="7416799" cy="4517363"/>
          </a:xfrm>
        </p:spPr>
        <p:txBody>
          <a:bodyPr>
            <a:normAutofit/>
          </a:bodyPr>
          <a:lstStyle/>
          <a:p>
            <a:pPr marL="0" indent="0" algn="just">
              <a:buNone/>
            </a:pPr>
            <a:r>
              <a:rPr lang="en-US" dirty="0">
                <a:solidFill>
                  <a:schemeClr val="tx1"/>
                </a:solidFill>
                <a:latin typeface="Times New Roman" pitchFamily="18" charset="0"/>
                <a:cs typeface="Times New Roman" pitchFamily="18" charset="0"/>
              </a:rPr>
              <a:t>A certain city has an area of 1,300 square miles and is covered by a cellular</a:t>
            </a:r>
          </a:p>
          <a:p>
            <a:pPr marL="0" indent="0" algn="just">
              <a:buNone/>
            </a:pPr>
            <a:r>
              <a:rPr lang="en-US" dirty="0">
                <a:solidFill>
                  <a:schemeClr val="tx1"/>
                </a:solidFill>
                <a:latin typeface="Times New Roman" pitchFamily="18" charset="0"/>
                <a:cs typeface="Times New Roman" pitchFamily="18" charset="0"/>
              </a:rPr>
              <a:t>system using a seven-cell reuse pattern. Each cell has a radius of four miles</a:t>
            </a:r>
          </a:p>
          <a:p>
            <a:pPr marL="0" indent="0" algn="just">
              <a:buNone/>
            </a:pPr>
            <a:r>
              <a:rPr lang="en-US" dirty="0">
                <a:solidFill>
                  <a:schemeClr val="tx1"/>
                </a:solidFill>
                <a:latin typeface="Times New Roman" pitchFamily="18" charset="0"/>
                <a:cs typeface="Times New Roman" pitchFamily="18" charset="0"/>
              </a:rPr>
              <a:t>and the city is allocated 40 MHz of spectrum with a full duplex channel bandwidth of 60 kHz. Assume a GOS of 2% for an </a:t>
            </a:r>
            <a:r>
              <a:rPr lang="en-US" dirty="0" err="1">
                <a:solidFill>
                  <a:schemeClr val="tx1"/>
                </a:solidFill>
                <a:latin typeface="Times New Roman" pitchFamily="18" charset="0"/>
                <a:cs typeface="Times New Roman" pitchFamily="18" charset="0"/>
              </a:rPr>
              <a:t>Erlang</a:t>
            </a:r>
            <a:r>
              <a:rPr lang="en-US" dirty="0">
                <a:solidFill>
                  <a:schemeClr val="tx1"/>
                </a:solidFill>
                <a:latin typeface="Times New Roman" pitchFamily="18" charset="0"/>
                <a:cs typeface="Times New Roman" pitchFamily="18" charset="0"/>
              </a:rPr>
              <a:t> B system is specified. If the offered traffic per user is 0.03 </a:t>
            </a:r>
            <a:r>
              <a:rPr lang="en-US" dirty="0" err="1">
                <a:solidFill>
                  <a:schemeClr val="tx1"/>
                </a:solidFill>
                <a:latin typeface="Times New Roman" pitchFamily="18" charset="0"/>
                <a:cs typeface="Times New Roman" pitchFamily="18" charset="0"/>
              </a:rPr>
              <a:t>Erlangs</a:t>
            </a:r>
            <a:r>
              <a:rPr lang="en-US" dirty="0">
                <a:solidFill>
                  <a:schemeClr val="tx1"/>
                </a:solidFill>
                <a:latin typeface="Times New Roman" pitchFamily="18" charset="0"/>
                <a:cs typeface="Times New Roman" pitchFamily="18" charset="0"/>
              </a:rPr>
              <a:t>, compute (a) the number of cells in the service area, (b) the number of channels per cell, (c) traffic intensity of each cell, (d) the maximum carried traffic, (e) the total number of users that can be served for 2% GOS, (f) the number of mobiles per unique channel (where it is understood that channels are reused), and (g) the theoretical maximum number of users that could be served at one time by the system.</a:t>
            </a:r>
          </a:p>
        </p:txBody>
      </p:sp>
      <p:sp>
        <p:nvSpPr>
          <p:cNvPr id="4" name="Slide Number Placeholder 3"/>
          <p:cNvSpPr>
            <a:spLocks noGrp="1"/>
          </p:cNvSpPr>
          <p:nvPr>
            <p:ph type="sldNum" sz="quarter" idx="12"/>
          </p:nvPr>
        </p:nvSpPr>
        <p:spPr/>
        <p:txBody>
          <a:bodyPr/>
          <a:lstStyle/>
          <a:p>
            <a:fld id="{5C1ACFC8-8A8F-43C3-9C33-97EFFB6FB054}" type="slidenum">
              <a:rPr lang="en-US" smtClean="0"/>
              <a:pPr/>
              <a:t>23</a:t>
            </a:fld>
            <a:endParaRPr lang="en-US"/>
          </a:p>
        </p:txBody>
      </p:sp>
    </p:spTree>
    <p:extLst>
      <p:ext uri="{BB962C8B-B14F-4D97-AF65-F5344CB8AC3E}">
        <p14:creationId xmlns:p14="http://schemas.microsoft.com/office/powerpoint/2010/main" val="952424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a:t>
            </a:r>
          </a:p>
        </p:txBody>
      </p:sp>
      <p:sp>
        <p:nvSpPr>
          <p:cNvPr id="3" name="Content Placeholder 2"/>
          <p:cNvSpPr>
            <a:spLocks noGrp="1"/>
          </p:cNvSpPr>
          <p:nvPr>
            <p:ph idx="1"/>
          </p:nvPr>
        </p:nvSpPr>
        <p:spPr>
          <a:xfrm>
            <a:off x="508001" y="1524000"/>
            <a:ext cx="7416799" cy="4517363"/>
          </a:xfrm>
        </p:spPr>
        <p:txBody>
          <a:bodyPr>
            <a:normAutofit/>
          </a:bodyPr>
          <a:lstStyle/>
          <a:p>
            <a:pPr marL="0" indent="0" algn="just">
              <a:buNone/>
            </a:pPr>
            <a:r>
              <a:rPr lang="en-US" dirty="0">
                <a:solidFill>
                  <a:schemeClr val="tx1"/>
                </a:solidFill>
                <a:latin typeface="Times New Roman" pitchFamily="18" charset="0"/>
                <a:cs typeface="Times New Roman" pitchFamily="18" charset="0"/>
              </a:rPr>
              <a:t>A hexagonal cell within a four-cell system has a radius of 1.387 km. A total</a:t>
            </a:r>
          </a:p>
          <a:p>
            <a:pPr marL="0" indent="0" algn="just">
              <a:buNone/>
            </a:pPr>
            <a:r>
              <a:rPr lang="en-US" dirty="0">
                <a:solidFill>
                  <a:schemeClr val="tx1"/>
                </a:solidFill>
                <a:latin typeface="Times New Roman" pitchFamily="18" charset="0"/>
                <a:cs typeface="Times New Roman" pitchFamily="18" charset="0"/>
              </a:rPr>
              <a:t>of 60 channels are used within the entire system. If the load per user is</a:t>
            </a:r>
          </a:p>
          <a:p>
            <a:pPr marL="0" indent="0" algn="just">
              <a:buNone/>
            </a:pPr>
            <a:r>
              <a:rPr lang="en-US" dirty="0">
                <a:solidFill>
                  <a:schemeClr val="tx1"/>
                </a:solidFill>
                <a:latin typeface="Times New Roman" pitchFamily="18" charset="0"/>
                <a:cs typeface="Times New Roman" pitchFamily="18" charset="0"/>
              </a:rPr>
              <a:t>0.029 </a:t>
            </a:r>
            <a:r>
              <a:rPr lang="en-US" dirty="0" err="1">
                <a:solidFill>
                  <a:schemeClr val="tx1"/>
                </a:solidFill>
                <a:latin typeface="Times New Roman" pitchFamily="18" charset="0"/>
                <a:cs typeface="Times New Roman" pitchFamily="18" charset="0"/>
              </a:rPr>
              <a:t>Erlangs</a:t>
            </a:r>
            <a:r>
              <a:rPr lang="en-US" dirty="0">
                <a:solidFill>
                  <a:schemeClr val="tx1"/>
                </a:solidFill>
                <a:latin typeface="Times New Roman" pitchFamily="18" charset="0"/>
                <a:cs typeface="Times New Roman" pitchFamily="18" charset="0"/>
              </a:rPr>
              <a:t>, and λ = 1 call/hour, compute the following for an </a:t>
            </a:r>
            <a:r>
              <a:rPr lang="en-US" dirty="0" err="1">
                <a:solidFill>
                  <a:schemeClr val="tx1"/>
                </a:solidFill>
                <a:latin typeface="Times New Roman" pitchFamily="18" charset="0"/>
                <a:cs typeface="Times New Roman" pitchFamily="18" charset="0"/>
              </a:rPr>
              <a:t>Erlang</a:t>
            </a:r>
            <a:r>
              <a:rPr lang="en-US" dirty="0">
                <a:solidFill>
                  <a:schemeClr val="tx1"/>
                </a:solidFill>
                <a:latin typeface="Times New Roman" pitchFamily="18" charset="0"/>
                <a:cs typeface="Times New Roman" pitchFamily="18" charset="0"/>
              </a:rPr>
              <a:t> C</a:t>
            </a:r>
          </a:p>
          <a:p>
            <a:pPr marL="0" indent="0" algn="just">
              <a:buNone/>
            </a:pPr>
            <a:r>
              <a:rPr lang="en-US" dirty="0">
                <a:solidFill>
                  <a:schemeClr val="tx1"/>
                </a:solidFill>
                <a:latin typeface="Times New Roman" pitchFamily="18" charset="0"/>
                <a:cs typeface="Times New Roman" pitchFamily="18" charset="0"/>
              </a:rPr>
              <a:t>system that has a 5% probability of a delayed call:</a:t>
            </a:r>
          </a:p>
          <a:p>
            <a:pPr marL="0" indent="0" algn="just">
              <a:buNone/>
            </a:pPr>
            <a:r>
              <a:rPr lang="en-US" dirty="0">
                <a:solidFill>
                  <a:schemeClr val="tx1"/>
                </a:solidFill>
                <a:latin typeface="Times New Roman" pitchFamily="18" charset="0"/>
                <a:cs typeface="Times New Roman" pitchFamily="18" charset="0"/>
              </a:rPr>
              <a:t>(a) How many users per square kilometer will this system support?</a:t>
            </a:r>
          </a:p>
          <a:p>
            <a:pPr marL="0" indent="0" algn="just">
              <a:buNone/>
            </a:pPr>
            <a:r>
              <a:rPr lang="en-US" dirty="0">
                <a:solidFill>
                  <a:schemeClr val="tx1"/>
                </a:solidFill>
                <a:latin typeface="Times New Roman" pitchFamily="18" charset="0"/>
                <a:cs typeface="Times New Roman" pitchFamily="18" charset="0"/>
              </a:rPr>
              <a:t>(b) What is the probability that a delayed call will have to wait for</a:t>
            </a:r>
          </a:p>
          <a:p>
            <a:pPr marL="0" indent="0" algn="just">
              <a:buNone/>
            </a:pPr>
            <a:r>
              <a:rPr lang="en-US" dirty="0">
                <a:solidFill>
                  <a:schemeClr val="tx1"/>
                </a:solidFill>
                <a:latin typeface="Times New Roman" pitchFamily="18" charset="0"/>
                <a:cs typeface="Times New Roman" pitchFamily="18" charset="0"/>
              </a:rPr>
              <a:t>more than 10 s?</a:t>
            </a:r>
          </a:p>
          <a:p>
            <a:pPr marL="0" indent="0" algn="just">
              <a:buNone/>
            </a:pPr>
            <a:r>
              <a:rPr lang="en-US" dirty="0">
                <a:solidFill>
                  <a:schemeClr val="tx1"/>
                </a:solidFill>
                <a:latin typeface="Times New Roman" pitchFamily="18" charset="0"/>
                <a:cs typeface="Times New Roman" pitchFamily="18" charset="0"/>
              </a:rPr>
              <a:t>(c) What is the probability that a call will be delayed for more than 10</a:t>
            </a:r>
          </a:p>
          <a:p>
            <a:pPr marL="0" indent="0" algn="just">
              <a:buNone/>
            </a:pPr>
            <a:r>
              <a:rPr lang="en-US" dirty="0">
                <a:solidFill>
                  <a:schemeClr val="tx1"/>
                </a:solidFill>
                <a:latin typeface="Times New Roman" pitchFamily="18" charset="0"/>
                <a:cs typeface="Times New Roman" pitchFamily="18" charset="0"/>
              </a:rPr>
              <a:t>seconds?</a:t>
            </a:r>
          </a:p>
        </p:txBody>
      </p:sp>
      <p:sp>
        <p:nvSpPr>
          <p:cNvPr id="4" name="Slide Number Placeholder 3"/>
          <p:cNvSpPr>
            <a:spLocks noGrp="1"/>
          </p:cNvSpPr>
          <p:nvPr>
            <p:ph type="sldNum" sz="quarter" idx="12"/>
          </p:nvPr>
        </p:nvSpPr>
        <p:spPr/>
        <p:txBody>
          <a:bodyPr/>
          <a:lstStyle/>
          <a:p>
            <a:fld id="{5C1ACFC8-8A8F-43C3-9C33-97EFFB6FB054}" type="slidenum">
              <a:rPr lang="en-US" smtClean="0"/>
              <a:pPr/>
              <a:t>24</a:t>
            </a:fld>
            <a:endParaRPr lang="en-US"/>
          </a:p>
        </p:txBody>
      </p:sp>
    </p:spTree>
    <p:extLst>
      <p:ext uri="{BB962C8B-B14F-4D97-AF65-F5344CB8AC3E}">
        <p14:creationId xmlns:p14="http://schemas.microsoft.com/office/powerpoint/2010/main" val="4230018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533400"/>
          </a:xfrm>
        </p:spPr>
        <p:txBody>
          <a:bodyPr>
            <a:normAutofit fontScale="90000"/>
          </a:bodyPr>
          <a:lstStyle/>
          <a:p>
            <a:r>
              <a:rPr lang="en-US" dirty="0"/>
              <a:t>Problem 4</a:t>
            </a:r>
          </a:p>
        </p:txBody>
      </p:sp>
      <p:sp>
        <p:nvSpPr>
          <p:cNvPr id="3" name="Content Placeholder 2"/>
          <p:cNvSpPr>
            <a:spLocks noGrp="1"/>
          </p:cNvSpPr>
          <p:nvPr>
            <p:ph idx="1"/>
          </p:nvPr>
        </p:nvSpPr>
        <p:spPr>
          <a:xfrm>
            <a:off x="508001" y="1219200"/>
            <a:ext cx="7111999" cy="5181600"/>
          </a:xfrm>
        </p:spPr>
        <p:txBody>
          <a:bodyPr>
            <a:noAutofit/>
          </a:bodyPr>
          <a:lstStyle/>
          <a:p>
            <a:pPr>
              <a:buFont typeface="+mj-lt"/>
              <a:buAutoNum type="alphaLcPeriod"/>
            </a:pPr>
            <a:r>
              <a:rPr lang="en-US" dirty="0">
                <a:latin typeface="Times New Roman" pitchFamily="18" charset="0"/>
                <a:cs typeface="Times New Roman" pitchFamily="18" charset="0"/>
              </a:rPr>
              <a:t>Consider a 7-cell system covering an area of 3100 km2. The traffic in the seven cells is as follows:</a:t>
            </a:r>
          </a:p>
          <a:p>
            <a:pPr marL="400050" lvl="1" indent="0">
              <a:buNone/>
            </a:pPr>
            <a:r>
              <a:rPr lang="en-US" sz="1800" dirty="0">
                <a:latin typeface="Times New Roman" pitchFamily="18" charset="0"/>
                <a:cs typeface="Times New Roman" pitchFamily="18" charset="0"/>
              </a:rPr>
              <a:t>Cell number           1      2       3         4        5          6        7</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Traffic (</a:t>
            </a:r>
            <a:r>
              <a:rPr lang="en-US" sz="1800" dirty="0" err="1">
                <a:latin typeface="Times New Roman" pitchFamily="18" charset="0"/>
                <a:cs typeface="Times New Roman" pitchFamily="18" charset="0"/>
              </a:rPr>
              <a:t>Erlangs</a:t>
            </a:r>
            <a:r>
              <a:rPr lang="en-US" sz="1800" dirty="0">
                <a:latin typeface="Times New Roman" pitchFamily="18" charset="0"/>
                <a:cs typeface="Times New Roman" pitchFamily="18" charset="0"/>
              </a:rPr>
              <a:t>) 30.8   66.7   48.6   33.2   38.2   37.8    32.6</a:t>
            </a:r>
          </a:p>
          <a:p>
            <a:pPr marL="0" indent="0">
              <a:buNone/>
            </a:pPr>
            <a:r>
              <a:rPr lang="en-US" dirty="0">
                <a:latin typeface="Times New Roman" pitchFamily="18" charset="0"/>
                <a:cs typeface="Times New Roman" pitchFamily="18" charset="0"/>
              </a:rPr>
              <a:t>Each user generates an average of 0.03 </a:t>
            </a:r>
            <a:r>
              <a:rPr lang="en-US" dirty="0" err="1">
                <a:latin typeface="Times New Roman" pitchFamily="18" charset="0"/>
                <a:cs typeface="Times New Roman" pitchFamily="18" charset="0"/>
              </a:rPr>
              <a:t>Erlangs</a:t>
            </a:r>
            <a:r>
              <a:rPr lang="en-US" dirty="0">
                <a:latin typeface="Times New Roman" pitchFamily="18" charset="0"/>
                <a:cs typeface="Times New Roman" pitchFamily="18" charset="0"/>
              </a:rPr>
              <a:t> of traffic per hour, with a mean holding time of 120 s. The system consists of a total of 395 channels and is designed for a grade of service of 0.01.</a:t>
            </a:r>
            <a:br>
              <a:rPr lang="en-US" dirty="0">
                <a:latin typeface="Times New Roman" pitchFamily="18" charset="0"/>
                <a:cs typeface="Times New Roman" pitchFamily="18" charset="0"/>
              </a:rPr>
            </a:br>
            <a:r>
              <a:rPr lang="en-US" dirty="0">
                <a:solidFill>
                  <a:srgbClr val="FF0000"/>
                </a:solidFill>
                <a:latin typeface="Times New Roman" pitchFamily="18" charset="0"/>
                <a:cs typeface="Times New Roman" pitchFamily="18" charset="0"/>
              </a:rPr>
              <a:t>a.</a:t>
            </a:r>
            <a:r>
              <a:rPr lang="en-US" dirty="0">
                <a:latin typeface="Times New Roman" pitchFamily="18" charset="0"/>
                <a:cs typeface="Times New Roman" pitchFamily="18" charset="0"/>
              </a:rPr>
              <a:t> Determine the number of subscribers in each cell.</a:t>
            </a:r>
            <a:br>
              <a:rPr lang="en-US" dirty="0">
                <a:latin typeface="Times New Roman" pitchFamily="18" charset="0"/>
                <a:cs typeface="Times New Roman" pitchFamily="18" charset="0"/>
              </a:rPr>
            </a:br>
            <a:r>
              <a:rPr lang="en-US" dirty="0">
                <a:solidFill>
                  <a:srgbClr val="FF0000"/>
                </a:solidFill>
                <a:latin typeface="Times New Roman" pitchFamily="18" charset="0"/>
                <a:cs typeface="Times New Roman" pitchFamily="18" charset="0"/>
              </a:rPr>
              <a:t>b.</a:t>
            </a:r>
            <a:r>
              <a:rPr lang="en-US" dirty="0">
                <a:latin typeface="Times New Roman" pitchFamily="18" charset="0"/>
                <a:cs typeface="Times New Roman" pitchFamily="18" charset="0"/>
              </a:rPr>
              <a:t> Determine the number of calls per hour per subscriber.</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c. Determine the number of calls per hour in each cell.</a:t>
            </a:r>
            <a:br>
              <a:rPr lang="en-US" dirty="0">
                <a:latin typeface="Times New Roman" pitchFamily="18" charset="0"/>
                <a:cs typeface="Times New Roman" pitchFamily="18" charset="0"/>
              </a:rPr>
            </a:br>
            <a:r>
              <a:rPr lang="en-US" dirty="0">
                <a:solidFill>
                  <a:srgbClr val="FF0000"/>
                </a:solidFill>
                <a:latin typeface="Times New Roman" pitchFamily="18" charset="0"/>
                <a:cs typeface="Times New Roman" pitchFamily="18" charset="0"/>
              </a:rPr>
              <a:t>d.</a:t>
            </a:r>
            <a:r>
              <a:rPr lang="en-US" dirty="0">
                <a:latin typeface="Times New Roman" pitchFamily="18" charset="0"/>
                <a:cs typeface="Times New Roman" pitchFamily="18" charset="0"/>
              </a:rPr>
              <a:t> Determine the number of channels required in each cell. </a:t>
            </a:r>
            <a:r>
              <a:rPr lang="en-US" i="1" dirty="0">
                <a:latin typeface="Times New Roman" pitchFamily="18" charset="0"/>
                <a:cs typeface="Times New Roman" pitchFamily="18" charset="0"/>
              </a:rPr>
              <a:t>Hint: </a:t>
            </a:r>
            <a:r>
              <a:rPr lang="en-US" dirty="0">
                <a:latin typeface="Times New Roman" pitchFamily="18" charset="0"/>
                <a:cs typeface="Times New Roman" pitchFamily="18" charset="0"/>
              </a:rPr>
              <a:t>You will need to extrapolate using Table 10.3.</a:t>
            </a:r>
            <a:br>
              <a:rPr lang="en-US" dirty="0">
                <a:latin typeface="Times New Roman" pitchFamily="18" charset="0"/>
                <a:cs typeface="Times New Roman" pitchFamily="18" charset="0"/>
              </a:rPr>
            </a:br>
            <a:r>
              <a:rPr lang="en-US" dirty="0">
                <a:solidFill>
                  <a:srgbClr val="FF0000"/>
                </a:solidFill>
                <a:latin typeface="Times New Roman" pitchFamily="18" charset="0"/>
                <a:cs typeface="Times New Roman" pitchFamily="18" charset="0"/>
              </a:rPr>
              <a:t>e.</a:t>
            </a:r>
            <a:r>
              <a:rPr lang="en-US" dirty="0">
                <a:latin typeface="Times New Roman" pitchFamily="18" charset="0"/>
                <a:cs typeface="Times New Roman" pitchFamily="18" charset="0"/>
              </a:rPr>
              <a:t> Determine the total number of subscribers.</a:t>
            </a:r>
            <a:br>
              <a:rPr lang="en-US" dirty="0">
                <a:latin typeface="Times New Roman" pitchFamily="18" charset="0"/>
                <a:cs typeface="Times New Roman" pitchFamily="18" charset="0"/>
              </a:rPr>
            </a:br>
            <a:r>
              <a:rPr lang="en-US" dirty="0">
                <a:solidFill>
                  <a:srgbClr val="FF0000"/>
                </a:solidFill>
                <a:latin typeface="Times New Roman" pitchFamily="18" charset="0"/>
                <a:cs typeface="Times New Roman" pitchFamily="18" charset="0"/>
              </a:rPr>
              <a:t>f.</a:t>
            </a:r>
            <a:r>
              <a:rPr lang="en-US" dirty="0">
                <a:latin typeface="Times New Roman" pitchFamily="18" charset="0"/>
                <a:cs typeface="Times New Roman" pitchFamily="18" charset="0"/>
              </a:rPr>
              <a:t> Determine the average number of subscribers per channel.</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g. Determine the subscriber density per km2•</a:t>
            </a:r>
            <a:br>
              <a:rPr lang="en-US" dirty="0">
                <a:latin typeface="Times New Roman" pitchFamily="18" charset="0"/>
                <a:cs typeface="Times New Roman" pitchFamily="18" charset="0"/>
              </a:rPr>
            </a:br>
            <a:r>
              <a:rPr lang="en-US" dirty="0">
                <a:solidFill>
                  <a:srgbClr val="FF0000"/>
                </a:solidFill>
                <a:latin typeface="Times New Roman" pitchFamily="18" charset="0"/>
                <a:cs typeface="Times New Roman" pitchFamily="18" charset="0"/>
              </a:rPr>
              <a:t>h.</a:t>
            </a:r>
            <a:r>
              <a:rPr lang="en-US" dirty="0">
                <a:latin typeface="Times New Roman" pitchFamily="18" charset="0"/>
                <a:cs typeface="Times New Roman" pitchFamily="18" charset="0"/>
              </a:rPr>
              <a:t> Determine the total traffic (total </a:t>
            </a:r>
            <a:r>
              <a:rPr lang="en-US" dirty="0" err="1">
                <a:latin typeface="Times New Roman" pitchFamily="18" charset="0"/>
                <a:cs typeface="Times New Roman" pitchFamily="18" charset="0"/>
              </a:rPr>
              <a:t>Erlangs</a:t>
            </a: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r>
              <a:rPr lang="en-US" dirty="0" err="1">
                <a:solidFill>
                  <a:srgbClr val="FF0000"/>
                </a:solidFill>
                <a:latin typeface="Times New Roman" pitchFamily="18" charset="0"/>
                <a:cs typeface="Times New Roman" pitchFamily="18" charset="0"/>
              </a:rPr>
              <a:t>i</a:t>
            </a:r>
            <a:r>
              <a:rPr lang="en-US" dirty="0">
                <a:solidFill>
                  <a:srgbClr val="FF0000"/>
                </a:solidFill>
                <a:latin typeface="Times New Roman" pitchFamily="18" charset="0"/>
                <a:cs typeface="Times New Roman" pitchFamily="18" charset="0"/>
              </a:rPr>
              <a:t>.</a:t>
            </a:r>
            <a:r>
              <a:rPr lang="en-US" dirty="0">
                <a:latin typeface="Times New Roman" pitchFamily="18" charset="0"/>
                <a:cs typeface="Times New Roman" pitchFamily="18" charset="0"/>
              </a:rPr>
              <a:t> Determine the </a:t>
            </a:r>
            <a:r>
              <a:rPr lang="en-US" dirty="0" err="1">
                <a:latin typeface="Times New Roman" pitchFamily="18" charset="0"/>
                <a:cs typeface="Times New Roman" pitchFamily="18" charset="0"/>
              </a:rPr>
              <a:t>Erlangs</a:t>
            </a:r>
            <a:r>
              <a:rPr lang="en-US" dirty="0">
                <a:latin typeface="Times New Roman" pitchFamily="18" charset="0"/>
                <a:cs typeface="Times New Roman" pitchFamily="18" charset="0"/>
              </a:rPr>
              <a:t> per km2.</a:t>
            </a:r>
            <a:br>
              <a:rPr lang="en-US" dirty="0">
                <a:latin typeface="Times New Roman" pitchFamily="18" charset="0"/>
                <a:cs typeface="Times New Roman" pitchFamily="18" charset="0"/>
              </a:rPr>
            </a:br>
            <a:r>
              <a:rPr lang="en-US" dirty="0">
                <a:solidFill>
                  <a:srgbClr val="FF0000"/>
                </a:solidFill>
                <a:latin typeface="Times New Roman" pitchFamily="18" charset="0"/>
                <a:cs typeface="Times New Roman" pitchFamily="18" charset="0"/>
              </a:rPr>
              <a:t>j.</a:t>
            </a:r>
            <a:r>
              <a:rPr lang="en-US" dirty="0">
                <a:latin typeface="Times New Roman" pitchFamily="18" charset="0"/>
                <a:cs typeface="Times New Roman" pitchFamily="18" charset="0"/>
              </a:rPr>
              <a:t> What is the radius of a cell?</a:t>
            </a: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C1ACFC8-8A8F-43C3-9C33-97EFFB6FB054}" type="slidenum">
              <a:rPr lang="en-US" smtClean="0"/>
              <a:pPr/>
              <a:t>25</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normAutofit/>
          </a:bodyPr>
          <a:lstStyle/>
          <a:p>
            <a:r>
              <a:rPr lang="en-US" dirty="0" err="1"/>
              <a:t>Trunking</a:t>
            </a:r>
            <a:endParaRPr lang="en-US" dirty="0"/>
          </a:p>
        </p:txBody>
      </p:sp>
      <p:sp>
        <p:nvSpPr>
          <p:cNvPr id="3" name="Content Placeholder 2"/>
          <p:cNvSpPr>
            <a:spLocks noGrp="1"/>
          </p:cNvSpPr>
          <p:nvPr>
            <p:ph idx="1"/>
          </p:nvPr>
        </p:nvSpPr>
        <p:spPr>
          <a:xfrm>
            <a:off x="304800" y="1219200"/>
            <a:ext cx="7391400" cy="5334000"/>
          </a:xfrm>
        </p:spPr>
        <p:txBody>
          <a:bodyPr>
            <a:noAutofit/>
          </a:bodyPr>
          <a:lstStyle/>
          <a:p>
            <a:pPr algn="just"/>
            <a:r>
              <a:rPr lang="en-US" sz="2800" dirty="0" err="1">
                <a:solidFill>
                  <a:schemeClr val="tx1"/>
                </a:solidFill>
                <a:latin typeface="Times New Roman" pitchFamily="18" charset="0"/>
                <a:cs typeface="Times New Roman" pitchFamily="18" charset="0"/>
              </a:rPr>
              <a:t>Trunking</a:t>
            </a:r>
            <a:r>
              <a:rPr lang="en-US" sz="2800" dirty="0">
                <a:solidFill>
                  <a:schemeClr val="tx1"/>
                </a:solidFill>
                <a:latin typeface="Times New Roman" pitchFamily="18" charset="0"/>
                <a:cs typeface="Times New Roman" pitchFamily="18" charset="0"/>
              </a:rPr>
              <a:t> theory was represented by </a:t>
            </a:r>
            <a:r>
              <a:rPr lang="en-US" sz="2800" dirty="0" err="1">
                <a:solidFill>
                  <a:schemeClr val="tx1"/>
                </a:solidFill>
                <a:latin typeface="Times New Roman" pitchFamily="18" charset="0"/>
                <a:cs typeface="Times New Roman" pitchFamily="18" charset="0"/>
              </a:rPr>
              <a:t>Erlang</a:t>
            </a:r>
            <a:r>
              <a:rPr lang="en-US" sz="2800" dirty="0">
                <a:solidFill>
                  <a:schemeClr val="tx1"/>
                </a:solidFill>
                <a:latin typeface="Times New Roman" pitchFamily="18" charset="0"/>
                <a:cs typeface="Times New Roman" pitchFamily="18" charset="0"/>
              </a:rPr>
              <a:t> in late 19</a:t>
            </a:r>
            <a:r>
              <a:rPr lang="en-US" sz="2800" baseline="30000" dirty="0">
                <a:solidFill>
                  <a:schemeClr val="tx1"/>
                </a:solidFill>
                <a:latin typeface="Times New Roman" pitchFamily="18" charset="0"/>
                <a:cs typeface="Times New Roman" pitchFamily="18" charset="0"/>
              </a:rPr>
              <a:t>th</a:t>
            </a:r>
            <a:r>
              <a:rPr lang="en-US" sz="2800" dirty="0">
                <a:solidFill>
                  <a:schemeClr val="tx1"/>
                </a:solidFill>
                <a:latin typeface="Times New Roman" pitchFamily="18" charset="0"/>
                <a:cs typeface="Times New Roman" pitchFamily="18" charset="0"/>
              </a:rPr>
              <a:t> century.</a:t>
            </a:r>
          </a:p>
          <a:p>
            <a:pPr algn="just"/>
            <a:r>
              <a:rPr lang="en-US" sz="2800" dirty="0" err="1">
                <a:solidFill>
                  <a:schemeClr val="tx1"/>
                </a:solidFill>
                <a:latin typeface="Times New Roman" pitchFamily="18" charset="0"/>
                <a:cs typeface="Times New Roman" pitchFamily="18" charset="0"/>
              </a:rPr>
              <a:t>Trunking</a:t>
            </a:r>
            <a:r>
              <a:rPr lang="en-US" sz="2800" dirty="0">
                <a:solidFill>
                  <a:schemeClr val="tx1"/>
                </a:solidFill>
                <a:latin typeface="Times New Roman" pitchFamily="18" charset="0"/>
                <a:cs typeface="Times New Roman" pitchFamily="18" charset="0"/>
              </a:rPr>
              <a:t> is the concept that allows a large no of users to share a relatively small number of channels in a cell.</a:t>
            </a:r>
          </a:p>
          <a:p>
            <a:pPr algn="just"/>
            <a:r>
              <a:rPr lang="en-US" sz="2800" dirty="0">
                <a:solidFill>
                  <a:schemeClr val="tx1"/>
                </a:solidFill>
                <a:latin typeface="Times New Roman" pitchFamily="18" charset="0"/>
                <a:cs typeface="Times New Roman" pitchFamily="18" charset="0"/>
              </a:rPr>
              <a:t>In a trunked radio system (TRS) –</a:t>
            </a:r>
          </a:p>
          <a:p>
            <a:pPr lvl="1" algn="just">
              <a:buFont typeface="Wingdings" pitchFamily="2" charset="2"/>
              <a:buChar char="§"/>
            </a:pPr>
            <a:r>
              <a:rPr lang="en-US" sz="2600" dirty="0">
                <a:solidFill>
                  <a:schemeClr val="tx1"/>
                </a:solidFill>
                <a:latin typeface="Times New Roman" pitchFamily="18" charset="0"/>
                <a:cs typeface="Times New Roman" pitchFamily="18" charset="0"/>
              </a:rPr>
              <a:t>Each user is allocated a channel on a per call basis from a pool of available channels. </a:t>
            </a:r>
          </a:p>
          <a:p>
            <a:pPr lvl="1" algn="just">
              <a:buFont typeface="Wingdings" pitchFamily="2" charset="2"/>
              <a:buChar char="§"/>
            </a:pPr>
            <a:r>
              <a:rPr lang="en-US" sz="2600" dirty="0">
                <a:solidFill>
                  <a:schemeClr val="tx1"/>
                </a:solidFill>
                <a:latin typeface="Times New Roman" pitchFamily="18" charset="0"/>
                <a:cs typeface="Times New Roman" pitchFamily="18" charset="0"/>
              </a:rPr>
              <a:t>Upon termination of the call, the previously occupied channel is immediately returned to the pool of available channels.</a:t>
            </a:r>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3</a:t>
            </a:fld>
            <a:endParaRPr lang="en-US" altLang="en-US"/>
          </a:p>
        </p:txBody>
      </p:sp>
    </p:spTree>
    <p:extLst>
      <p:ext uri="{BB962C8B-B14F-4D97-AF65-F5344CB8AC3E}">
        <p14:creationId xmlns:p14="http://schemas.microsoft.com/office/powerpoint/2010/main" val="20840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normAutofit/>
          </a:bodyPr>
          <a:lstStyle/>
          <a:p>
            <a:r>
              <a:rPr lang="en-US" dirty="0"/>
              <a:t>Common terms in </a:t>
            </a:r>
            <a:r>
              <a:rPr lang="en-US" dirty="0" err="1"/>
              <a:t>Trunking</a:t>
            </a:r>
            <a:endParaRPr lang="en-US" dirty="0"/>
          </a:p>
        </p:txBody>
      </p:sp>
      <p:sp>
        <p:nvSpPr>
          <p:cNvPr id="3" name="Content Placeholder 2"/>
          <p:cNvSpPr>
            <a:spLocks noGrp="1"/>
          </p:cNvSpPr>
          <p:nvPr>
            <p:ph idx="1"/>
          </p:nvPr>
        </p:nvSpPr>
        <p:spPr>
          <a:xfrm>
            <a:off x="533400" y="1143000"/>
            <a:ext cx="7543800" cy="5334000"/>
          </a:xfrm>
        </p:spPr>
        <p:txBody>
          <a:bodyPr>
            <a:noAutofit/>
          </a:bodyPr>
          <a:lstStyle/>
          <a:p>
            <a:r>
              <a:rPr lang="en-US" sz="2400" b="1" dirty="0">
                <a:solidFill>
                  <a:schemeClr val="tx1"/>
                </a:solidFill>
                <a:latin typeface="Times New Roman" pitchFamily="18" charset="0"/>
                <a:cs typeface="Times New Roman" pitchFamily="18" charset="0"/>
              </a:rPr>
              <a:t>Setup Time:</a:t>
            </a:r>
            <a:r>
              <a:rPr lang="en-US" sz="2400" dirty="0">
                <a:solidFill>
                  <a:schemeClr val="tx1"/>
                </a:solidFill>
                <a:latin typeface="Times New Roman" pitchFamily="18" charset="0"/>
                <a:cs typeface="Times New Roman" pitchFamily="18" charset="0"/>
              </a:rPr>
              <a:t> Time required to allocate a radio channel to a requesting user.</a:t>
            </a:r>
          </a:p>
          <a:p>
            <a:r>
              <a:rPr lang="en-US" sz="2400" b="1" dirty="0">
                <a:solidFill>
                  <a:schemeClr val="tx1"/>
                </a:solidFill>
                <a:latin typeface="Times New Roman" pitchFamily="18" charset="0"/>
                <a:cs typeface="Times New Roman" pitchFamily="18" charset="0"/>
              </a:rPr>
              <a:t>Blocked Call:</a:t>
            </a:r>
            <a:r>
              <a:rPr lang="en-US" sz="2400" dirty="0">
                <a:solidFill>
                  <a:schemeClr val="tx1"/>
                </a:solidFill>
                <a:latin typeface="Times New Roman" pitchFamily="18" charset="0"/>
                <a:cs typeface="Times New Roman" pitchFamily="18" charset="0"/>
              </a:rPr>
              <a:t> Call which cannot be completed at the time of request, due to congestion(</a:t>
            </a:r>
            <a:r>
              <a:rPr lang="en-US" sz="2400" i="1" dirty="0">
                <a:solidFill>
                  <a:schemeClr val="tx1"/>
                </a:solidFill>
                <a:latin typeface="Times New Roman" pitchFamily="18" charset="0"/>
                <a:cs typeface="Times New Roman" pitchFamily="18" charset="0"/>
              </a:rPr>
              <a:t>lost call)</a:t>
            </a:r>
          </a:p>
          <a:p>
            <a:r>
              <a:rPr lang="en-US" sz="2400" b="1" dirty="0">
                <a:solidFill>
                  <a:schemeClr val="tx1"/>
                </a:solidFill>
                <a:latin typeface="Times New Roman" pitchFamily="18" charset="0"/>
                <a:cs typeface="Times New Roman" pitchFamily="18" charset="0"/>
              </a:rPr>
              <a:t>Holding Time:</a:t>
            </a:r>
            <a:r>
              <a:rPr lang="en-US" sz="2400" dirty="0">
                <a:solidFill>
                  <a:schemeClr val="tx1"/>
                </a:solidFill>
                <a:latin typeface="Times New Roman" pitchFamily="18" charset="0"/>
                <a:cs typeface="Times New Roman" pitchFamily="18" charset="0"/>
              </a:rPr>
              <a:t> Average duration of a typical call. Denoted by </a:t>
            </a:r>
            <a:r>
              <a:rPr lang="en-US" sz="2400" i="1" dirty="0">
                <a:solidFill>
                  <a:schemeClr val="tx1"/>
                </a:solidFill>
                <a:latin typeface="Times New Roman" pitchFamily="18" charset="0"/>
                <a:cs typeface="Times New Roman" pitchFamily="18" charset="0"/>
              </a:rPr>
              <a:t>H(in seconds)</a:t>
            </a:r>
          </a:p>
          <a:p>
            <a:r>
              <a:rPr lang="en-US" sz="2400" b="1" dirty="0">
                <a:solidFill>
                  <a:schemeClr val="tx1"/>
                </a:solidFill>
                <a:latin typeface="Times New Roman" pitchFamily="18" charset="0"/>
                <a:cs typeface="Times New Roman" pitchFamily="18" charset="0"/>
              </a:rPr>
              <a:t>Request Rate:</a:t>
            </a:r>
            <a:r>
              <a:rPr lang="en-US" sz="2400" dirty="0">
                <a:solidFill>
                  <a:schemeClr val="tx1"/>
                </a:solidFill>
                <a:latin typeface="Times New Roman" pitchFamily="18" charset="0"/>
                <a:cs typeface="Times New Roman" pitchFamily="18" charset="0"/>
              </a:rPr>
              <a:t> The average number of calls requests per unit time( λ)</a:t>
            </a:r>
          </a:p>
          <a:p>
            <a:r>
              <a:rPr lang="en-US" sz="2400" b="1" dirty="0">
                <a:solidFill>
                  <a:schemeClr val="tx1"/>
                </a:solidFill>
                <a:latin typeface="Times New Roman" pitchFamily="18" charset="0"/>
                <a:cs typeface="Times New Roman" pitchFamily="18" charset="0"/>
              </a:rPr>
              <a:t>Traffic Intensity:</a:t>
            </a:r>
            <a:r>
              <a:rPr lang="en-US" sz="2400" dirty="0">
                <a:solidFill>
                  <a:schemeClr val="tx1"/>
                </a:solidFill>
                <a:latin typeface="Times New Roman" pitchFamily="18" charset="0"/>
                <a:cs typeface="Times New Roman" pitchFamily="18" charset="0"/>
              </a:rPr>
              <a:t> Measure of channel time utilization or the average channel occupancy measured in Erlangs. Dimensionless quantity. Denoted by A</a:t>
            </a:r>
          </a:p>
          <a:p>
            <a:r>
              <a:rPr lang="en-US" sz="2400" b="1" dirty="0">
                <a:solidFill>
                  <a:schemeClr val="tx1"/>
                </a:solidFill>
                <a:latin typeface="Times New Roman" pitchFamily="18" charset="0"/>
                <a:cs typeface="Times New Roman" pitchFamily="18" charset="0"/>
              </a:rPr>
              <a:t>Load:</a:t>
            </a:r>
            <a:r>
              <a:rPr lang="en-US" sz="2400" dirty="0">
                <a:solidFill>
                  <a:schemeClr val="tx1"/>
                </a:solidFill>
                <a:latin typeface="Times New Roman" pitchFamily="18" charset="0"/>
                <a:cs typeface="Times New Roman" pitchFamily="18" charset="0"/>
              </a:rPr>
              <a:t> Traffic intensity across the entire TRS (Erlangs)</a:t>
            </a:r>
          </a:p>
          <a:p>
            <a:endParaRPr lang="en-US" sz="2800" dirty="0"/>
          </a:p>
          <a:p>
            <a:endParaRPr lang="en-US" sz="2800"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636587"/>
          </a:xfrm>
        </p:spPr>
        <p:txBody>
          <a:bodyPr>
            <a:normAutofit fontScale="90000"/>
          </a:bodyPr>
          <a:lstStyle/>
          <a:p>
            <a:r>
              <a:rPr lang="en-US" dirty="0" err="1"/>
              <a:t>Erlang</a:t>
            </a:r>
            <a:r>
              <a:rPr lang="en-US" dirty="0"/>
              <a:t>--a Unit of Traffic</a:t>
            </a:r>
          </a:p>
        </p:txBody>
      </p:sp>
      <p:sp>
        <p:nvSpPr>
          <p:cNvPr id="3" name="Content Placeholder 2"/>
          <p:cNvSpPr>
            <a:spLocks noGrp="1"/>
          </p:cNvSpPr>
          <p:nvPr>
            <p:ph idx="1"/>
          </p:nvPr>
        </p:nvSpPr>
        <p:spPr>
          <a:xfrm>
            <a:off x="457200" y="1143000"/>
            <a:ext cx="7010400" cy="4987925"/>
          </a:xfrm>
        </p:spPr>
        <p:txBody>
          <a:bodyPr>
            <a:noAutofit/>
          </a:bodyPr>
          <a:lstStyle/>
          <a:p>
            <a:pPr algn="just"/>
            <a:r>
              <a:rPr lang="en-US" sz="2400" dirty="0">
                <a:solidFill>
                  <a:schemeClr val="tx1"/>
                </a:solidFill>
                <a:latin typeface="Times New Roman" pitchFamily="18" charset="0"/>
                <a:cs typeface="Times New Roman" pitchFamily="18" charset="0"/>
              </a:rPr>
              <a:t>An Erlang is a unit of telecommunications traffic measurement: </a:t>
            </a:r>
          </a:p>
          <a:p>
            <a:pPr lvl="1" algn="just"/>
            <a:r>
              <a:rPr lang="en-US" sz="2000" dirty="0">
                <a:solidFill>
                  <a:schemeClr val="tx1"/>
                </a:solidFill>
                <a:latin typeface="Times New Roman" pitchFamily="18" charset="0"/>
                <a:cs typeface="Times New Roman" pitchFamily="18" charset="0"/>
              </a:rPr>
              <a:t>Represents the continuous use of one voice path.</a:t>
            </a:r>
          </a:p>
          <a:p>
            <a:pPr lvl="1" algn="just"/>
            <a:r>
              <a:rPr lang="en-US" sz="2000" dirty="0">
                <a:solidFill>
                  <a:schemeClr val="tx1"/>
                </a:solidFill>
                <a:latin typeface="Times New Roman" pitchFamily="18" charset="0"/>
                <a:cs typeface="Times New Roman" pitchFamily="18" charset="0"/>
              </a:rPr>
              <a:t>Describe the total traffic volume of one hour</a:t>
            </a:r>
          </a:p>
          <a:p>
            <a:pPr algn="just"/>
            <a:r>
              <a:rPr lang="en-US" sz="2400" dirty="0">
                <a:solidFill>
                  <a:schemeClr val="tx1"/>
                </a:solidFill>
                <a:latin typeface="Times New Roman" pitchFamily="18" charset="0"/>
                <a:cs typeface="Times New Roman" pitchFamily="18" charset="0"/>
              </a:rPr>
              <a:t>A channel kept busy for one hour is defined as having a load of one Erlang</a:t>
            </a:r>
          </a:p>
          <a:p>
            <a:pPr algn="just"/>
            <a:r>
              <a:rPr lang="en-US" sz="2400" dirty="0">
                <a:solidFill>
                  <a:schemeClr val="tx1"/>
                </a:solidFill>
                <a:latin typeface="Times New Roman" pitchFamily="18" charset="0"/>
                <a:cs typeface="Times New Roman" pitchFamily="18" charset="0"/>
              </a:rPr>
              <a:t>For example, a radio channel that is occupied for thirty minutes during an hour carries 0.5 Erlangs of traffic</a:t>
            </a:r>
          </a:p>
          <a:p>
            <a:pPr algn="just"/>
            <a:r>
              <a:rPr lang="en-US" sz="2400" dirty="0">
                <a:solidFill>
                  <a:schemeClr val="tx1"/>
                </a:solidFill>
                <a:latin typeface="Times New Roman" pitchFamily="18" charset="0"/>
                <a:cs typeface="Times New Roman" pitchFamily="18" charset="0"/>
              </a:rPr>
              <a:t>For 1 channel</a:t>
            </a:r>
          </a:p>
          <a:p>
            <a:pPr lvl="1" algn="just"/>
            <a:r>
              <a:rPr lang="en-US" sz="2000" dirty="0">
                <a:solidFill>
                  <a:schemeClr val="tx1"/>
                </a:solidFill>
                <a:latin typeface="Times New Roman" pitchFamily="18" charset="0"/>
                <a:cs typeface="Times New Roman" pitchFamily="18" charset="0"/>
              </a:rPr>
              <a:t>Min load=0 Erlang (0% time utilization)</a:t>
            </a:r>
          </a:p>
          <a:p>
            <a:pPr lvl="1" algn="just"/>
            <a:r>
              <a:rPr lang="en-US" sz="2000" dirty="0">
                <a:solidFill>
                  <a:schemeClr val="tx1"/>
                </a:solidFill>
                <a:latin typeface="Times New Roman" pitchFamily="18" charset="0"/>
                <a:cs typeface="Times New Roman" pitchFamily="18" charset="0"/>
              </a:rPr>
              <a:t>Max load=1 Erlang (100% time utilization)</a:t>
            </a:r>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865187"/>
          </a:xfrm>
        </p:spPr>
        <p:txBody>
          <a:bodyPr/>
          <a:lstStyle/>
          <a:p>
            <a:r>
              <a:rPr lang="en-US" dirty="0" err="1"/>
              <a:t>Erlang</a:t>
            </a:r>
            <a:r>
              <a:rPr lang="en-US" dirty="0"/>
              <a:t>--Example</a:t>
            </a:r>
          </a:p>
        </p:txBody>
      </p:sp>
      <p:sp>
        <p:nvSpPr>
          <p:cNvPr id="3" name="Content Placeholder 2"/>
          <p:cNvSpPr>
            <a:spLocks noGrp="1"/>
          </p:cNvSpPr>
          <p:nvPr>
            <p:ph idx="1"/>
          </p:nvPr>
        </p:nvSpPr>
        <p:spPr>
          <a:xfrm>
            <a:off x="457200" y="1143000"/>
            <a:ext cx="6858000" cy="4987925"/>
          </a:xfrm>
        </p:spPr>
        <p:txBody>
          <a:bodyPr>
            <a:noAutofit/>
          </a:bodyPr>
          <a:lstStyle/>
          <a:p>
            <a:pPr algn="just"/>
            <a:r>
              <a:rPr lang="en-US" sz="2400" dirty="0">
                <a:solidFill>
                  <a:schemeClr val="tx1"/>
                </a:solidFill>
                <a:latin typeface="Times New Roman" pitchFamily="18" charset="0"/>
                <a:cs typeface="Times New Roman" pitchFamily="18" charset="0"/>
              </a:rPr>
              <a:t>If a group of 100 users made 30 calls in one hour, and each call had an average call duration (holding time) of 5 minutes, then the number of </a:t>
            </a:r>
            <a:r>
              <a:rPr lang="en-US" sz="2400" dirty="0" err="1">
                <a:solidFill>
                  <a:schemeClr val="tx1"/>
                </a:solidFill>
                <a:latin typeface="Times New Roman" pitchFamily="18" charset="0"/>
                <a:cs typeface="Times New Roman" pitchFamily="18" charset="0"/>
              </a:rPr>
              <a:t>Erlangs</a:t>
            </a:r>
            <a:r>
              <a:rPr lang="en-US" sz="2400" dirty="0">
                <a:solidFill>
                  <a:schemeClr val="tx1"/>
                </a:solidFill>
                <a:latin typeface="Times New Roman" pitchFamily="18" charset="0"/>
                <a:cs typeface="Times New Roman" pitchFamily="18" charset="0"/>
              </a:rPr>
              <a:t> is worked out as follows:</a:t>
            </a:r>
          </a:p>
          <a:p>
            <a:pPr lvl="1" algn="just"/>
            <a:r>
              <a:rPr lang="en-US" sz="2400" dirty="0">
                <a:solidFill>
                  <a:schemeClr val="tx1"/>
                </a:solidFill>
                <a:latin typeface="Times New Roman" pitchFamily="18" charset="0"/>
                <a:cs typeface="Times New Roman" pitchFamily="18" charset="0"/>
              </a:rPr>
              <a:t>Minutes of traffic in the hour = number of calls x duration </a:t>
            </a:r>
          </a:p>
          <a:p>
            <a:pPr lvl="1" algn="just"/>
            <a:r>
              <a:rPr lang="en-US" sz="2400" dirty="0">
                <a:solidFill>
                  <a:schemeClr val="tx1"/>
                </a:solidFill>
                <a:latin typeface="Times New Roman" pitchFamily="18" charset="0"/>
                <a:cs typeface="Times New Roman" pitchFamily="18" charset="0"/>
              </a:rPr>
              <a:t>Minutes of traffic in the hour = 30 x 5 = 150 </a:t>
            </a:r>
          </a:p>
          <a:p>
            <a:pPr lvl="1" algn="just"/>
            <a:r>
              <a:rPr lang="en-US" sz="2400" dirty="0">
                <a:solidFill>
                  <a:schemeClr val="tx1"/>
                </a:solidFill>
                <a:latin typeface="Times New Roman" pitchFamily="18" charset="0"/>
                <a:cs typeface="Times New Roman" pitchFamily="18" charset="0"/>
              </a:rPr>
              <a:t>Hours of traffic in the hour = 150 / 60 = 2.5 </a:t>
            </a:r>
          </a:p>
          <a:p>
            <a:pPr lvl="1" algn="just"/>
            <a:r>
              <a:rPr lang="en-US" sz="2400" dirty="0">
                <a:solidFill>
                  <a:schemeClr val="tx1"/>
                </a:solidFill>
                <a:latin typeface="Times New Roman" pitchFamily="18" charset="0"/>
                <a:cs typeface="Times New Roman" pitchFamily="18" charset="0"/>
              </a:rPr>
              <a:t>Traffic Intensity= 2.5 Erlangs</a:t>
            </a:r>
          </a:p>
          <a:p>
            <a:endParaRPr lang="en-US" sz="2400"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Intensity: Example</a:t>
            </a:r>
          </a:p>
        </p:txBody>
      </p:sp>
      <p:sp>
        <p:nvSpPr>
          <p:cNvPr id="4" name="Slide Number Placeholder 3"/>
          <p:cNvSpPr>
            <a:spLocks noGrp="1"/>
          </p:cNvSpPr>
          <p:nvPr>
            <p:ph type="sldNum" sz="quarter" idx="12"/>
          </p:nvPr>
        </p:nvSpPr>
        <p:spPr/>
        <p:txBody>
          <a:bodyPr/>
          <a:lstStyle/>
          <a:p>
            <a:fld id="{5C1ACFC8-8A8F-43C3-9C33-97EFFB6FB054}" type="slidenum">
              <a:rPr lang="en-US" smtClean="0"/>
              <a:pPr/>
              <a:t>7</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7733347" cy="4648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Intensity: Example</a:t>
            </a:r>
          </a:p>
        </p:txBody>
      </p:sp>
      <p:pic>
        <p:nvPicPr>
          <p:cNvPr id="55298" name="Picture 2"/>
          <p:cNvPicPr>
            <a:picLocks noGrp="1" noChangeAspect="1" noChangeArrowheads="1"/>
          </p:cNvPicPr>
          <p:nvPr>
            <p:ph idx="1"/>
          </p:nvPr>
        </p:nvPicPr>
        <p:blipFill>
          <a:blip r:embed="rId2" cstate="print"/>
          <a:stretch>
            <a:fillRect/>
          </a:stretch>
        </p:blipFill>
        <p:spPr bwMode="auto">
          <a:xfrm>
            <a:off x="457200" y="1295400"/>
            <a:ext cx="7162800" cy="48006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C1ACFC8-8A8F-43C3-9C33-97EFFB6FB054}" type="slidenum">
              <a:rPr lang="en-US" smtClean="0"/>
              <a:pPr/>
              <a:t>8</a:t>
            </a:fld>
            <a:endParaRPr lang="en-US"/>
          </a:p>
        </p:txBody>
      </p:sp>
    </p:spTree>
    <p:extLst>
      <p:ext uri="{BB962C8B-B14F-4D97-AF65-F5344CB8AC3E}">
        <p14:creationId xmlns:p14="http://schemas.microsoft.com/office/powerpoint/2010/main" val="4276024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Intensity: Example</a:t>
            </a:r>
          </a:p>
        </p:txBody>
      </p:sp>
      <p:pic>
        <p:nvPicPr>
          <p:cNvPr id="56322" name="Picture 2"/>
          <p:cNvPicPr>
            <a:picLocks noGrp="1" noChangeAspect="1" noChangeArrowheads="1"/>
          </p:cNvPicPr>
          <p:nvPr>
            <p:ph idx="1"/>
          </p:nvPr>
        </p:nvPicPr>
        <p:blipFill>
          <a:blip r:embed="rId2" cstate="print"/>
          <a:srcRect/>
          <a:stretch>
            <a:fillRect/>
          </a:stretch>
        </p:blipFill>
        <p:spPr bwMode="auto">
          <a:xfrm>
            <a:off x="152400" y="1371600"/>
            <a:ext cx="8458200" cy="43434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C1ACFC8-8A8F-43C3-9C33-97EFFB6FB054}" type="slidenum">
              <a:rPr lang="en-US" smtClean="0"/>
              <a:pPr/>
              <a:t>9</a:t>
            </a:fld>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tf00001240</Template>
  <TotalTime>1737</TotalTime>
  <Words>2209</Words>
  <Application>Microsoft Office PowerPoint</Application>
  <PresentationFormat>On-screen Show (4:3)</PresentationFormat>
  <Paragraphs>177</Paragraphs>
  <Slides>25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Symbol</vt:lpstr>
      <vt:lpstr>Times New Roman</vt:lpstr>
      <vt:lpstr>Trebuchet MS</vt:lpstr>
      <vt:lpstr>Wingdings</vt:lpstr>
      <vt:lpstr>Wingdings 3</vt:lpstr>
      <vt:lpstr>Facet</vt:lpstr>
      <vt:lpstr>CSE4255 Cellular Network</vt:lpstr>
      <vt:lpstr>Why Trunking?</vt:lpstr>
      <vt:lpstr>Trunking</vt:lpstr>
      <vt:lpstr>Common terms in Trunking</vt:lpstr>
      <vt:lpstr>Erlang--a Unit of Traffic</vt:lpstr>
      <vt:lpstr>Erlang--Example</vt:lpstr>
      <vt:lpstr>Traffic Intensity: Example</vt:lpstr>
      <vt:lpstr>Traffic Intensity: Example</vt:lpstr>
      <vt:lpstr>Traffic Intensity: Example</vt:lpstr>
      <vt:lpstr>Traffic Intensity</vt:lpstr>
      <vt:lpstr>Grade of Service</vt:lpstr>
      <vt:lpstr>Blocked Call Cleared (BCC) Systems</vt:lpstr>
      <vt:lpstr>Modeling of BCC Systems</vt:lpstr>
      <vt:lpstr>Erlang B</vt:lpstr>
      <vt:lpstr>Erlang B Trunking GOS</vt:lpstr>
      <vt:lpstr>BCC System Example-1</vt:lpstr>
      <vt:lpstr>BCC System Example-2</vt:lpstr>
      <vt:lpstr>Blocked Call Delayed(BCD) Systems</vt:lpstr>
      <vt:lpstr>Modeling of BCD Systems </vt:lpstr>
      <vt:lpstr>Erlang C</vt:lpstr>
      <vt:lpstr>Trunking Efficiency</vt:lpstr>
      <vt:lpstr>Problem 1</vt:lpstr>
      <vt:lpstr>Problem 2</vt:lpstr>
      <vt:lpstr>Problem 3</vt:lpstr>
      <vt:lpstr>Problem 4</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 of Mobile CommunicationII</dc:title>
  <dc:creator>Tanvir</dc:creator>
  <cp:lastModifiedBy>Tasnimul Hasan Samit</cp:lastModifiedBy>
  <cp:revision>130</cp:revision>
  <dcterms:created xsi:type="dcterms:W3CDTF">2016-05-13T02:51:16Z</dcterms:created>
  <dcterms:modified xsi:type="dcterms:W3CDTF">2023-03-11T17:29:40Z</dcterms:modified>
</cp:coreProperties>
</file>