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256" r:id="rId2"/>
    <p:sldId id="274" r:id="rId3"/>
    <p:sldId id="356" r:id="rId4"/>
    <p:sldId id="278" r:id="rId5"/>
    <p:sldId id="281" r:id="rId6"/>
    <p:sldId id="352" r:id="rId7"/>
    <p:sldId id="357" r:id="rId8"/>
    <p:sldId id="351" r:id="rId9"/>
    <p:sldId id="285" r:id="rId10"/>
    <p:sldId id="286" r:id="rId11"/>
    <p:sldId id="348" r:id="rId12"/>
    <p:sldId id="358" r:id="rId13"/>
    <p:sldId id="290" r:id="rId14"/>
    <p:sldId id="288" r:id="rId15"/>
    <p:sldId id="353" r:id="rId16"/>
    <p:sldId id="354" r:id="rId17"/>
    <p:sldId id="345" r:id="rId18"/>
    <p:sldId id="355" r:id="rId19"/>
    <p:sldId id="343" r:id="rId20"/>
    <p:sldId id="347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4" autoAdjust="0"/>
    <p:restoredTop sz="81329" autoAdjust="0"/>
  </p:normalViewPr>
  <p:slideViewPr>
    <p:cSldViewPr>
      <p:cViewPr varScale="1">
        <p:scale>
          <a:sx n="60" d="100"/>
          <a:sy n="60" d="100"/>
        </p:scale>
        <p:origin x="148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C7E00-519F-4DC5-BC6A-18C0D330C3DF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48B96-59DA-4C06-9690-F7735864B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</a:t>
            </a:r>
            <a:r>
              <a:rPr lang="en-US" baseline="0" dirty="0" smtClean="0"/>
              <a:t> Sectoring: N = 7 and n= 4, SIR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(3N)</a:t>
            </a:r>
            <a:r>
              <a:rPr lang="en-US" i="0" baseline="30000" dirty="0" smtClean="0">
                <a:latin typeface="+mj-lt"/>
              </a:rPr>
              <a:t>4</a:t>
            </a:r>
            <a:r>
              <a:rPr lang="en-US" baseline="0" dirty="0" smtClean="0"/>
              <a:t>/i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(3x7)</a:t>
            </a:r>
            <a:r>
              <a:rPr lang="en-US" baseline="30000" dirty="0" smtClean="0"/>
              <a:t>4</a:t>
            </a:r>
            <a:r>
              <a:rPr lang="en-US" baseline="0" dirty="0" smtClean="0"/>
              <a:t>/6 = 18.66dB</a:t>
            </a:r>
          </a:p>
          <a:p>
            <a:r>
              <a:rPr lang="en-US" baseline="0" dirty="0" smtClean="0"/>
              <a:t>With 120 Sectoring: N = 7 and n = 4, SIR = 24.2 </a:t>
            </a:r>
            <a:r>
              <a:rPr lang="en-US" baseline="0" dirty="0" err="1" smtClean="0"/>
              <a:t>dB.</a:t>
            </a:r>
            <a:r>
              <a:rPr lang="en-US" baseline="0" dirty="0" smtClean="0"/>
              <a:t> If we need 18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then we can reduce N. Reducing N will increase capacity.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sz="120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divided = that is conceptually not practically. Practically is 3 cell make a group.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single zone,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 = 7, </a:t>
            </a:r>
            <a:r>
              <a:rPr lang="en-US" dirty="0" err="1" smtClean="0"/>
              <a:t>Dz</a:t>
            </a:r>
            <a:r>
              <a:rPr lang="en-US" dirty="0" smtClean="0"/>
              <a:t>/</a:t>
            </a:r>
            <a:r>
              <a:rPr lang="en-US" dirty="0" err="1" smtClean="0"/>
              <a:t>Rz</a:t>
            </a:r>
            <a:r>
              <a:rPr lang="en-US" dirty="0" smtClean="0"/>
              <a:t> = Q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(3N) = 4.6, SIR = Q^4/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4.6 ^4/6 = 18.66 dB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3 zone form a group or cell,</a:t>
            </a:r>
          </a:p>
          <a:p>
            <a:r>
              <a:rPr lang="en-US" baseline="0" dirty="0" smtClean="0"/>
              <a:t>From figure we can identify N = 3, D/R = Q = 3, SIR = Q^4/i=1; SIR = 20dB </a:t>
            </a:r>
          </a:p>
          <a:p>
            <a:r>
              <a:rPr lang="en-US" baseline="0" dirty="0" smtClean="0"/>
              <a:t>Here, I = 1 coz directional antenna and radiates in to cell makes only one co cell 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</a:t>
            </a:r>
            <a:r>
              <a:rPr lang="en-US" baseline="0" dirty="0" smtClean="0"/>
              <a:t> know that if we increase the number of cluster within limited area then we can use the same frequency more times. That is the concept of cell splitting.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**More number of cells implies more number of clusters, more number of clusters implies more number of channels </a:t>
            </a:r>
            <a:endParaRPr lang="en-US" dirty="0" smtClean="0"/>
          </a:p>
          <a:p>
            <a:pPr eaLnBrk="1" hangingPunct="1"/>
            <a:r>
              <a:rPr lang="en-US" dirty="0" smtClean="0"/>
              <a:t>**The distance between co-channel cells also reduces to half (D=D/2) as the cell radius is reduced to half (R=R/2).</a:t>
            </a:r>
          </a:p>
          <a:p>
            <a:pPr eaLnBrk="1" hangingPunct="1"/>
            <a:r>
              <a:rPr lang="en-US" dirty="0" smtClean="0"/>
              <a:t>Thus the co-channel reuse ratio(Q=D/R) remains same.</a:t>
            </a:r>
          </a:p>
          <a:p>
            <a:pPr eaLnBrk="1" hangingPunct="1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Assume that area served by BS A is saturated with traffic.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BSs are needed to increase the no. of channels in the area and to reduce the area served by single BS.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BS A has been surrounded by 6 new 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Assume that area served by BS A is saturated with traffic.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BSs are needed to increase the no. of channels in the area and to reduce the area served by single BS.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BS A has been surrounded by 6 new 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Find the received power (</a:t>
            </a:r>
            <a:r>
              <a:rPr lang="en-US" dirty="0" err="1" smtClean="0"/>
              <a:t>Pr</a:t>
            </a:r>
            <a:r>
              <a:rPr lang="en-US" dirty="0" smtClean="0"/>
              <a:t>) at the new and old cell boundaries and setting them equal to each other.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altLang="en-US" sz="240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take n = 4 and set the received power equal to each other, then</a:t>
            </a:r>
          </a:p>
          <a:p>
            <a:pPr marL="0" lvl="1" indent="0" algn="just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/16;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transmit power must be reduced by 12 dB in order to fill in the original coverage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By decreasing the cell radius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keeping the co-channel reuse ratio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unchanged, cell splitting increases the number of channels per unit area.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 SIR will decrease CCI and reduce cluster size will improve capacity.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decrease D/R, then CCI will increase. But sectoring doing opposite. How? See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dr.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ranjan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lec7.pdf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By decreasing the cell radius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keeping the co-channel reuse ratio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unchanged, cell splitting increases the number of channels per unit area.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 SIR will decrease CCI and reduce cluster size will improve capacity.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decrease D/R, then CCI will increase. But sectoring doing opposite. How? See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dr.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ranjan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lec7.pdf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667-8825-4491-BBCE-58E751B31F10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A640-03C8-4C0C-8C50-CB21873A262D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52EF-16EC-4EDA-9897-666D845DF70C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E6E7-D035-4BD3-8FE3-76D7B02B44F0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77-5928-49AA-94B3-02E00F937F7E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6B74-6DF3-4F5D-8380-1554774A7027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79A-7086-4A5D-9ED6-9D57359E044B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929-2892-4FF5-AA0F-BCC6835B8EDD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D07B-EA83-44FE-908A-F43E9C3F67D9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1803-9C2B-4F4B-A14A-9BFB57330CA2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3370-A8E7-4109-853B-44B037046A15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CC12-33AC-4138-9229-EAB61742C312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03DD-7D3E-43FE-A481-CBAB9470E370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461-9E03-46F5-9009-74469A2EE0B5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BA7-56F2-4EC1-A260-696F39EE581E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1A0-82A5-4E01-883F-D8C8DEEDA999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0106-DE84-41E5-9CD3-E0980ADE2847}" type="datetime1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CSE 4255</a:t>
            </a:r>
            <a:br>
              <a:rPr lang="en-US" sz="3200" dirty="0" smtClean="0"/>
            </a:br>
            <a:r>
              <a:rPr lang="en-US" sz="3200" dirty="0" smtClean="0"/>
              <a:t>Cellular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438400" y="4343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Lecture 8</a:t>
            </a:r>
          </a:p>
          <a:p>
            <a:pPr algn="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Improving Coverage and Capacity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229600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5x60 = 300 channels</a:t>
            </a:r>
          </a:p>
          <a:p>
            <a:pPr marL="0" indent="0" algn="just" eaLnBrk="1" hangingPunct="1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5+6 = 11</a:t>
            </a:r>
          </a:p>
          <a:p>
            <a:pPr marL="0" indent="0" algn="just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11 x 60 = 660 channels</a:t>
            </a:r>
          </a:p>
          <a:p>
            <a:pPr marL="0" indent="0" algn="just" eaLnBrk="1" hangingPunct="1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 5 + 12 = 17 channels</a:t>
            </a:r>
          </a:p>
          <a:p>
            <a:pPr marL="0" indent="0" algn="just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17 x 60 = 1020 channels</a:t>
            </a:r>
          </a:p>
        </p:txBody>
      </p:sp>
      <p:pic>
        <p:nvPicPr>
          <p:cNvPr id="62468" name="Picture 4" descr="F3_9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8" t="1086" r="27849" b="8029"/>
          <a:stretch>
            <a:fillRect/>
          </a:stretch>
        </p:blipFill>
        <p:spPr bwMode="auto">
          <a:xfrm>
            <a:off x="4924425" y="1066800"/>
            <a:ext cx="38385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8293" name="Oval 5"/>
          <p:cNvSpPr>
            <a:spLocks noChangeArrowheads="1"/>
          </p:cNvSpPr>
          <p:nvPr/>
        </p:nvSpPr>
        <p:spPr bwMode="auto">
          <a:xfrm>
            <a:off x="7286625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>
            <a:off x="6448425" y="3733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>
            <a:off x="5381625" y="3733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6" name="Oval 8"/>
          <p:cNvSpPr>
            <a:spLocks noChangeArrowheads="1"/>
          </p:cNvSpPr>
          <p:nvPr/>
        </p:nvSpPr>
        <p:spPr bwMode="auto">
          <a:xfrm>
            <a:off x="7286625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297" name="Oval 9"/>
          <p:cNvSpPr>
            <a:spLocks noChangeArrowheads="1"/>
          </p:cNvSpPr>
          <p:nvPr/>
        </p:nvSpPr>
        <p:spPr bwMode="auto">
          <a:xfrm>
            <a:off x="5457825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298" name="Oval 10"/>
          <p:cNvSpPr>
            <a:spLocks noChangeArrowheads="1"/>
          </p:cNvSpPr>
          <p:nvPr/>
        </p:nvSpPr>
        <p:spPr bwMode="auto">
          <a:xfrm>
            <a:off x="6296025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299" name="Oval 11"/>
          <p:cNvSpPr>
            <a:spLocks noChangeArrowheads="1"/>
          </p:cNvSpPr>
          <p:nvPr/>
        </p:nvSpPr>
        <p:spPr bwMode="auto">
          <a:xfrm>
            <a:off x="5229225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0" name="Line 12"/>
          <p:cNvSpPr>
            <a:spLocks noChangeShapeType="1"/>
          </p:cNvSpPr>
          <p:nvPr/>
        </p:nvSpPr>
        <p:spPr bwMode="auto">
          <a:xfrm>
            <a:off x="6448425" y="27432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301" name="Line 13"/>
          <p:cNvSpPr>
            <a:spLocks noChangeShapeType="1"/>
          </p:cNvSpPr>
          <p:nvPr/>
        </p:nvSpPr>
        <p:spPr bwMode="auto">
          <a:xfrm>
            <a:off x="6448425" y="3810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303" name="Oval 15"/>
          <p:cNvSpPr>
            <a:spLocks noChangeArrowheads="1"/>
          </p:cNvSpPr>
          <p:nvPr/>
        </p:nvSpPr>
        <p:spPr bwMode="auto">
          <a:xfrm>
            <a:off x="6629400" y="3962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4" name="Oval 16"/>
          <p:cNvSpPr>
            <a:spLocks noChangeArrowheads="1"/>
          </p:cNvSpPr>
          <p:nvPr/>
        </p:nvSpPr>
        <p:spPr bwMode="auto">
          <a:xfrm>
            <a:off x="5638800" y="3962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5" name="Oval 17"/>
          <p:cNvSpPr>
            <a:spLocks noChangeArrowheads="1"/>
          </p:cNvSpPr>
          <p:nvPr/>
        </p:nvSpPr>
        <p:spPr bwMode="auto">
          <a:xfrm>
            <a:off x="6172200" y="4191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6" name="Oval 18"/>
          <p:cNvSpPr>
            <a:spLocks noChangeArrowheads="1"/>
          </p:cNvSpPr>
          <p:nvPr/>
        </p:nvSpPr>
        <p:spPr bwMode="auto">
          <a:xfrm>
            <a:off x="6705600" y="33528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7" name="Oval 19"/>
          <p:cNvSpPr>
            <a:spLocks noChangeArrowheads="1"/>
          </p:cNvSpPr>
          <p:nvPr/>
        </p:nvSpPr>
        <p:spPr bwMode="auto">
          <a:xfrm>
            <a:off x="61722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8" name="Oval 20"/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09" name="Oval 21"/>
          <p:cNvSpPr>
            <a:spLocks noChangeArrowheads="1"/>
          </p:cNvSpPr>
          <p:nvPr/>
        </p:nvSpPr>
        <p:spPr bwMode="auto">
          <a:xfrm>
            <a:off x="5715000" y="44958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10" name="Oval 22"/>
          <p:cNvSpPr>
            <a:spLocks noChangeArrowheads="1"/>
          </p:cNvSpPr>
          <p:nvPr/>
        </p:nvSpPr>
        <p:spPr bwMode="auto">
          <a:xfrm>
            <a:off x="6705600" y="44958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11" name="Oval 23"/>
          <p:cNvSpPr>
            <a:spLocks noChangeArrowheads="1"/>
          </p:cNvSpPr>
          <p:nvPr/>
        </p:nvSpPr>
        <p:spPr bwMode="auto">
          <a:xfrm>
            <a:off x="5181600" y="35052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12" name="Oval 24"/>
          <p:cNvSpPr>
            <a:spLocks noChangeArrowheads="1"/>
          </p:cNvSpPr>
          <p:nvPr/>
        </p:nvSpPr>
        <p:spPr bwMode="auto">
          <a:xfrm>
            <a:off x="7391400" y="35052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13" name="Oval 25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8314" name="Oval 26"/>
          <p:cNvSpPr>
            <a:spLocks noChangeArrowheads="1"/>
          </p:cNvSpPr>
          <p:nvPr/>
        </p:nvSpPr>
        <p:spPr bwMode="auto">
          <a:xfrm>
            <a:off x="6705600" y="2743200"/>
            <a:ext cx="228600" cy="228600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0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0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0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0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0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294" grpId="0" animBg="1"/>
      <p:bldP spid="908295" grpId="0" animBg="1"/>
      <p:bldP spid="908296" grpId="0" animBg="1"/>
      <p:bldP spid="908297" grpId="0" animBg="1"/>
      <p:bldP spid="908298" grpId="0" animBg="1"/>
      <p:bldP spid="908299" grpId="0" animBg="1"/>
      <p:bldP spid="908300" grpId="0" animBg="1"/>
      <p:bldP spid="908301" grpId="0" animBg="1"/>
      <p:bldP spid="908303" grpId="0" animBg="1"/>
      <p:bldP spid="908304" grpId="0" animBg="1"/>
      <p:bldP spid="908305" grpId="0" animBg="1"/>
      <p:bldP spid="908306" grpId="0" animBg="1"/>
      <p:bldP spid="908307" grpId="0" animBg="1"/>
      <p:bldP spid="908308" grpId="0" animBg="1"/>
      <p:bldP spid="908309" grpId="0" animBg="1"/>
      <p:bldP spid="908310" grpId="0" animBg="1"/>
      <p:bldP spid="908311" grpId="0" animBg="1"/>
      <p:bldP spid="908312" grpId="0" animBg="1"/>
      <p:bldP spid="908313" grpId="0" animBg="1"/>
      <p:bldP spid="9083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6498302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Cell Splitting: Problems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629400" cy="502920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 increases the number of base stations in order to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 capacity.</a:t>
            </a: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Decreasing the cell radius in </a:t>
            </a:r>
            <a:r>
              <a:rPr lang="en-US" alt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size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increase CCI.</a:t>
            </a: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Handoff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 must be addressed so that high speed and low speed traffic can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simultaneously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accommodated (the umbrella cell approach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commonly used).</a:t>
            </a:r>
            <a:endParaRPr lang="en-US" alt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6498302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2. Cell Sectoring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629400" cy="502920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technique for decreasing co-channel interference and for increasing system performance by using directional antennas  is called sectoring.</a:t>
            </a: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opposed to cell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splitting, where D/R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ratio is kept constant while decreasing R, sectoring keeps the R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untouched and reduces the D/R.</a:t>
            </a:r>
          </a:p>
          <a:p>
            <a:pPr algn="just"/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Capacity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improvement is achieved by reducing the number of cells per cluster, thus increasing frequency reuse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endParaRPr lang="en-US" alt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498302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Process of Cell Sectoring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6629400" cy="5029200"/>
          </a:xfrm>
        </p:spPr>
        <p:txBody>
          <a:bodyPr>
            <a:normAutofit/>
          </a:bodyPr>
          <a:lstStyle/>
          <a:p>
            <a:pPr marL="342900" lvl="1" indent="-342900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Sectoring, cells are divided into a number of wedge-shaped sectors--typically three or six sectors per cell.</a:t>
            </a:r>
          </a:p>
          <a:p>
            <a:pPr marL="342900" lvl="1" indent="-342900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Replacing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omnidirectional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antenna at the base station by several directional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antennas.</a:t>
            </a:r>
          </a:p>
          <a:p>
            <a:pPr marL="342900" lvl="1" indent="-342900" algn="just"/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Directional antennas are used at the base station to focus on each sector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sector is assigned a separate subset of the cell’s channels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cell is normally partitioned into three 120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sectors or six 60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6443246"/>
            <a:ext cx="45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Figure : Cell Sectoring (a)120 degree (b) 60 degree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73" y="4865167"/>
            <a:ext cx="3924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9342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Cell Sectoring: R</a:t>
            </a:r>
            <a:r>
              <a:rPr lang="en-US" altLang="en-US" sz="2000" dirty="0" smtClean="0"/>
              <a:t>educe CCI and Increase SIR</a:t>
            </a:r>
            <a:endParaRPr lang="en-US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24200" y="6324600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 5: Improving SIR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9C73-E2D5-432C-B880-1EEF8FBFCA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400175"/>
            <a:ext cx="7343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Cell Sectoring: Decrease </a:t>
            </a:r>
            <a:r>
              <a:rPr lang="en-US" altLang="en-US" sz="2800" dirty="0" err="1" smtClean="0"/>
              <a:t>Trunking</a:t>
            </a:r>
            <a:r>
              <a:rPr lang="en-US" altLang="en-US" sz="2800" dirty="0" smtClean="0"/>
              <a:t> Efficiency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9C73-E2D5-432C-B880-1EEF8FBFCA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71575"/>
            <a:ext cx="8410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048000"/>
            <a:ext cx="84105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8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9C73-E2D5-432C-B880-1EEF8FBFCA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3950"/>
            <a:ext cx="8001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9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0"/>
            <a:ext cx="6498302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Cell Sectoring: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0"/>
            <a:ext cx="7340599" cy="44411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Increased number of antennas at each base station</a:t>
            </a:r>
          </a:p>
          <a:p>
            <a:pPr marL="342900" lvl="1" indent="-342900"/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in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efficiency due to channel sectoring at each base station</a:t>
            </a:r>
          </a:p>
          <a:p>
            <a:pPr marL="342900" lvl="1" indent="-342900"/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sectoring reduces the coverage area of a particular group of channels, the number of handoffs increase.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273799" cy="762000"/>
          </a:xfrm>
        </p:spPr>
        <p:txBody>
          <a:bodyPr/>
          <a:lstStyle/>
          <a:p>
            <a:r>
              <a:rPr lang="en-US" dirty="0" smtClean="0"/>
              <a:t>Microcell Zone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480628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Problems of sectoring can be addressed by Microcell Zone Concept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cell is conceptually divided into microcells or zones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microcell (zone)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a directional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antenna.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Antennas are placed at the outer edges of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and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radiates power into the cell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zone is connected to the same base station(fiber/microwave link).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channel may be assigned to any zone by the base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station and MS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served by strongest zone.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travels from one zone to another, it retains the same channel,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 hand off.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BS simply switches the channel to the next zone site.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5892799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Microcell Zone Concepts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6400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381000"/>
            <a:ext cx="6447501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Capacity Problem?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6883399" cy="5334000"/>
          </a:xfrm>
        </p:spPr>
        <p:txBody>
          <a:bodyPr>
            <a:noAutofit/>
          </a:bodyPr>
          <a:lstStyle/>
          <a:p>
            <a:pPr marL="342900" lvl="1" indent="-342900" algn="just">
              <a:buClr>
                <a:srgbClr val="90C226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the demand for wireless service increases, the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number of channels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assigned to a cell eventually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becomes insufficient to support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required number of users which </a:t>
            </a:r>
            <a:r>
              <a:rPr lang="en-US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leads </a:t>
            </a:r>
            <a:r>
              <a:rPr lang="en-US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Capacity Problem.</a:t>
            </a:r>
          </a:p>
          <a:p>
            <a:pPr marL="342900" lvl="1" indent="-34290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improve capacity by</a:t>
            </a:r>
          </a:p>
          <a:p>
            <a:pPr marL="742950" lvl="2" indent="-342900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Adding New Channel</a:t>
            </a:r>
          </a:p>
          <a:p>
            <a:pPr marL="742950" lvl="2" indent="-342900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the cluster size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new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cellular design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are needed to provide more channels per unit coverage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area.</a:t>
            </a: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172199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Advantage of Microcell Zone Concept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47501" cy="5181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Co-channel interference is reduces since a large central base station is replaced by several lower powered transmitter on the edges of the cell.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 of co-channel ratio, increase SIR which in turn decrease the cluster size N hence increase the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40094"/>
              </p:ext>
            </p:extLst>
          </p:nvPr>
        </p:nvGraphicFramePr>
        <p:xfrm>
          <a:off x="533400" y="2803634"/>
          <a:ext cx="6019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Bitmap Image" r:id="rId4" imgW="5858693" imgH="4161905" progId="PBrush">
                  <p:embed/>
                </p:oleObj>
              </mc:Choice>
              <mc:Fallback>
                <p:oleObj name="Bitmap Image" r:id="rId4" imgW="5858693" imgH="4161905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03634"/>
                        <a:ext cx="6019800" cy="3962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0"/>
            <a:ext cx="6498302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71600"/>
            <a:ext cx="6447501" cy="4876800"/>
          </a:xfrm>
        </p:spPr>
        <p:txBody>
          <a:bodyPr/>
          <a:lstStyle/>
          <a:p>
            <a:pPr lvl="0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cellular service provider decides to use a digital TDMA scheme which can tolerate a signal to interference ration 15 dB in the worst case. Find the optimal value of N for 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Omni directional antenna 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120 degree sectoring and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 degree sectoring. 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Should sectoring be used? </a:t>
            </a:r>
          </a:p>
          <a:p>
            <a:pPr lvl="1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so, which case (120 degree or 60 degree) should be used? (Assuming a path loss factor n = 4 and consider trunking efficiency.)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381000"/>
            <a:ext cx="6447501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Techniques to Improve Capacity: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1219200"/>
            <a:ext cx="6883399" cy="5334000"/>
          </a:xfrm>
        </p:spPr>
        <p:txBody>
          <a:bodyPr>
            <a:normAutofit/>
          </a:bodyPr>
          <a:lstStyle/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endParaRPr lang="en-US" altLang="en-US" sz="1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r>
              <a:rPr lang="en-US" alt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r>
              <a:rPr lang="en-US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plitting</a:t>
            </a:r>
          </a:p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endParaRPr lang="en-US" alt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r>
              <a:rPr lang="en-US" alt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</a:t>
            </a:r>
            <a:r>
              <a:rPr lang="en-US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ectoring</a:t>
            </a:r>
          </a:p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endParaRPr lang="en-US" alt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algn="just">
              <a:spcBef>
                <a:spcPts val="0"/>
              </a:spcBef>
              <a:buFont typeface="+mj-lt"/>
              <a:buAutoNum type="arabicPeriod"/>
            </a:pPr>
            <a:r>
              <a:rPr lang="en-US" alt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Microcell Zone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447501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1</a:t>
            </a:r>
            <a:r>
              <a:rPr lang="en-US" altLang="en-US" dirty="0" smtClean="0"/>
              <a:t>. Cell Splitting :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143000"/>
            <a:ext cx="7162800" cy="5257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process of subdividing the congested cell into smaller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 with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 base station </a:t>
            </a: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reduction in antenna height and transmitted power.</a:t>
            </a: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cell reduces the cell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 thus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number of cells have to be used.</a:t>
            </a:r>
            <a:endParaRPr lang="en-US" alt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Splitting allows the system to grow by replacing large cells with smaller cells without changing the co-channel re-use ratio Q.</a:t>
            </a: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6447501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of Cell Splitting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4953000" cy="4876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stations are placed at the corners of the cells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area served by base station A is assumed to be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saturated with traffic.  </a:t>
            </a: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Splitting is applied,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 base station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has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been surrounded by six new microcell base stations.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radius of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new microcell is half that of the original cell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Microcell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was placed half way between two larger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stations utilizing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channel set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601980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1: Cell Splitting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1358668"/>
            <a:ext cx="3810000" cy="43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6447501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of Cell Splitting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4953000" cy="4876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stations are placed at the corners of the cells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area served by base station A is assumed to be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saturated with traffic.  </a:t>
            </a: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Splitting is applied,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 base station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has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been surrounded by six new microcell base stations.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radius of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new microcell is half that of the original cell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Microcell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 was placed half way between two larger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stations utilizing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channel set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</a:t>
            </a:r>
          </a:p>
        </p:txBody>
      </p:sp>
      <p:pic>
        <p:nvPicPr>
          <p:cNvPr id="57348" name="Picture 4" descr="F3_8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4144" r="10753" b="9369"/>
          <a:stretch>
            <a:fillRect/>
          </a:stretch>
        </p:blipFill>
        <p:spPr bwMode="auto">
          <a:xfrm>
            <a:off x="5486401" y="1371600"/>
            <a:ext cx="350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601980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1: Cell Splitting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609600"/>
            <a:ext cx="649830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Cell Splitting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029200" cy="4830763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decreasing the cell radius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keeping the co-channel reuse ratio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D/R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unchanged, cell splitting increases the number of channels per unit area.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distance between co-channel cells also reduces to half (D=D/2) as the cell radius is reduced to half (R=R/2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Thus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co-channel reuse ratio(Q=D/R) remains same.</a:t>
            </a:r>
          </a:p>
          <a:p>
            <a:pPr algn="just"/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2" name="Picture 4" descr="F3_8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4144" r="10753" b="9369"/>
          <a:stretch>
            <a:fillRect/>
          </a:stretch>
        </p:blipFill>
        <p:spPr bwMode="auto">
          <a:xfrm>
            <a:off x="5402263" y="1524000"/>
            <a:ext cx="336073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4197" name="Line 5"/>
          <p:cNvSpPr>
            <a:spLocks noChangeShapeType="1"/>
          </p:cNvSpPr>
          <p:nvPr/>
        </p:nvSpPr>
        <p:spPr bwMode="auto">
          <a:xfrm>
            <a:off x="7083425" y="2606675"/>
            <a:ext cx="668338" cy="20066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4198" name="Line 6"/>
          <p:cNvSpPr>
            <a:spLocks noChangeShapeType="1"/>
          </p:cNvSpPr>
          <p:nvPr/>
        </p:nvSpPr>
        <p:spPr bwMode="auto">
          <a:xfrm>
            <a:off x="7235825" y="2559050"/>
            <a:ext cx="300038" cy="10509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4199" name="Text Box 7"/>
          <p:cNvSpPr txBox="1">
            <a:spLocks noChangeArrowheads="1"/>
          </p:cNvSpPr>
          <p:nvPr/>
        </p:nvSpPr>
        <p:spPr bwMode="auto">
          <a:xfrm>
            <a:off x="7318375" y="3752850"/>
            <a:ext cx="69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0000CC"/>
                </a:solidFill>
              </a:rPr>
              <a:t>D</a:t>
            </a:r>
            <a:endParaRPr lang="en-US" altLang="en-US" sz="2000" b="1" dirty="0">
              <a:solidFill>
                <a:srgbClr val="0000CC"/>
              </a:solidFill>
            </a:endParaRPr>
          </a:p>
        </p:txBody>
      </p:sp>
      <p:sp>
        <p:nvSpPr>
          <p:cNvPr id="904200" name="Text Box 8"/>
          <p:cNvSpPr txBox="1">
            <a:spLocks noChangeArrowheads="1"/>
          </p:cNvSpPr>
          <p:nvPr/>
        </p:nvSpPr>
        <p:spPr bwMode="auto">
          <a:xfrm>
            <a:off x="7292975" y="2554288"/>
            <a:ext cx="69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0000CC"/>
                </a:solidFill>
              </a:rPr>
              <a:t>D/2</a:t>
            </a:r>
            <a:endParaRPr lang="en-US" altLang="en-US" sz="20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334000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Figure 2: Cell Splitting 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>
                <a:solidFill>
                  <a:srgbClr val="90C226"/>
                </a:solidFill>
              </a:rPr>
              <a:pPr/>
              <a:t>7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 animBg="1"/>
      <p:bldP spid="904198" grpId="0" animBg="1"/>
      <p:bldP spid="9041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162800" cy="68580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transmit power must be reduced for the new smaller cells?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010400" cy="48768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receiving power at the new and old cell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boundary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[received power at old cell boundary]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∞ P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[received at new cell boundary]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∞ P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(R/2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-n </a:t>
            </a:r>
            <a:endParaRPr lang="en-US" altLang="en-US" sz="24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en-US" sz="24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the transmit powers of the larger and smaller cell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respectively, and n is the path loss exponent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6447501" cy="74341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Example-1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5486400" cy="4525963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Figure; Assume each base station uses 60 channels, regardless of cell size. If each original cell has a radius of 1 Km and each microcell has a radius of 0.5 Km, find the number of channels contained in a 3 Km by 3 Km square centered around </a:t>
            </a:r>
            <a:r>
              <a:rPr lang="en-US" alt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under the following conditions: </a:t>
            </a:r>
          </a:p>
          <a:p>
            <a:pPr marL="381000" indent="-381000" algn="just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without the use of microcells; </a:t>
            </a:r>
          </a:p>
          <a:p>
            <a:pPr marL="381000" indent="-381000" algn="just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the lettered microcells as shown in Figure 3 are used, also calculate increase in capacity; and </a:t>
            </a:r>
          </a:p>
          <a:p>
            <a:pPr marL="381000" indent="-381000" algn="just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all the original base stations are replaced by microcells. Assume cells on the edge of the square to be contained within the square.</a:t>
            </a:r>
          </a:p>
        </p:txBody>
      </p:sp>
      <p:pic>
        <p:nvPicPr>
          <p:cNvPr id="61444" name="Picture 4" descr="F3_9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8" t="1086" r="27849" b="8029"/>
          <a:stretch>
            <a:fillRect/>
          </a:stretch>
        </p:blipFill>
        <p:spPr bwMode="auto">
          <a:xfrm>
            <a:off x="5867400" y="13716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5715000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3: Figure for Example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4578</TotalTime>
  <Words>1651</Words>
  <Application>Microsoft Office PowerPoint</Application>
  <PresentationFormat>On-screen Show (4:3)</PresentationFormat>
  <Paragraphs>171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Bitmap Image</vt:lpstr>
      <vt:lpstr>CSE 4255 Cellular Network</vt:lpstr>
      <vt:lpstr>Capacity Problem?</vt:lpstr>
      <vt:lpstr>Techniques to Improve Capacity:</vt:lpstr>
      <vt:lpstr>1. Cell Splitting :</vt:lpstr>
      <vt:lpstr>Process of Cell Splitting</vt:lpstr>
      <vt:lpstr>Process of Cell Splitting</vt:lpstr>
      <vt:lpstr>Cell Splitting</vt:lpstr>
      <vt:lpstr>How much the transmit power must be reduced for the new smaller cells?</vt:lpstr>
      <vt:lpstr>Example-1</vt:lpstr>
      <vt:lpstr>Solution</vt:lpstr>
      <vt:lpstr>Cell Splitting: Problems</vt:lpstr>
      <vt:lpstr>2. Cell Sectoring</vt:lpstr>
      <vt:lpstr>Process of Cell Sectoring</vt:lpstr>
      <vt:lpstr>Cell Sectoring: Reduce CCI and Increase SIR</vt:lpstr>
      <vt:lpstr>Cell Sectoring: Decrease Trunking Efficiency</vt:lpstr>
      <vt:lpstr>PowerPoint Presentation</vt:lpstr>
      <vt:lpstr>Cell Sectoring: Disadvantages</vt:lpstr>
      <vt:lpstr>Microcell Zone Concept</vt:lpstr>
      <vt:lpstr>Microcell Zone Concepts</vt:lpstr>
      <vt:lpstr>Advantage of Microcell Zone Concept</vt:lpstr>
      <vt:lpstr>Problem 1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Mobile CommunicationII</dc:title>
  <dc:creator>MASHA</dc:creator>
  <cp:lastModifiedBy>Microsoft account</cp:lastModifiedBy>
  <cp:revision>173</cp:revision>
  <dcterms:created xsi:type="dcterms:W3CDTF">2016-05-13T02:51:16Z</dcterms:created>
  <dcterms:modified xsi:type="dcterms:W3CDTF">2022-08-02T03:05:55Z</dcterms:modified>
</cp:coreProperties>
</file>