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 id="2147483870" r:id="rId2"/>
  </p:sldMasterIdLst>
  <p:notesMasterIdLst>
    <p:notesMasterId r:id="rId50"/>
  </p:notesMasterIdLst>
  <p:sldIdLst>
    <p:sldId id="256" r:id="rId3"/>
    <p:sldId id="348" r:id="rId4"/>
    <p:sldId id="396" r:id="rId5"/>
    <p:sldId id="350" r:id="rId6"/>
    <p:sldId id="361" r:id="rId7"/>
    <p:sldId id="362" r:id="rId8"/>
    <p:sldId id="352" r:id="rId9"/>
    <p:sldId id="363" r:id="rId10"/>
    <p:sldId id="397" r:id="rId11"/>
    <p:sldId id="353" r:id="rId12"/>
    <p:sldId id="336" r:id="rId13"/>
    <p:sldId id="366" r:id="rId14"/>
    <p:sldId id="367" r:id="rId15"/>
    <p:sldId id="381" r:id="rId16"/>
    <p:sldId id="368" r:id="rId17"/>
    <p:sldId id="369" r:id="rId18"/>
    <p:sldId id="370" r:id="rId19"/>
    <p:sldId id="372" r:id="rId20"/>
    <p:sldId id="374" r:id="rId21"/>
    <p:sldId id="383" r:id="rId22"/>
    <p:sldId id="375" r:id="rId23"/>
    <p:sldId id="378" r:id="rId24"/>
    <p:sldId id="398" r:id="rId25"/>
    <p:sldId id="399" r:id="rId26"/>
    <p:sldId id="376" r:id="rId27"/>
    <p:sldId id="377" r:id="rId28"/>
    <p:sldId id="379" r:id="rId29"/>
    <p:sldId id="380" r:id="rId30"/>
    <p:sldId id="384" r:id="rId31"/>
    <p:sldId id="386" r:id="rId32"/>
    <p:sldId id="401" r:id="rId33"/>
    <p:sldId id="402" r:id="rId34"/>
    <p:sldId id="389" r:id="rId35"/>
    <p:sldId id="390" r:id="rId36"/>
    <p:sldId id="391" r:id="rId37"/>
    <p:sldId id="403" r:id="rId38"/>
    <p:sldId id="404" r:id="rId39"/>
    <p:sldId id="406" r:id="rId40"/>
    <p:sldId id="405" r:id="rId41"/>
    <p:sldId id="407" r:id="rId42"/>
    <p:sldId id="355" r:id="rId43"/>
    <p:sldId id="408" r:id="rId44"/>
    <p:sldId id="357" r:id="rId45"/>
    <p:sldId id="359" r:id="rId46"/>
    <p:sldId id="321" r:id="rId47"/>
    <p:sldId id="322" r:id="rId48"/>
    <p:sldId id="360"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80" autoAdjust="0"/>
  </p:normalViewPr>
  <p:slideViewPr>
    <p:cSldViewPr>
      <p:cViewPr varScale="1">
        <p:scale>
          <a:sx n="69" d="100"/>
          <a:sy n="69" d="100"/>
        </p:scale>
        <p:origin x="141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CA99E0-9AB8-4C85-A384-43686A68087D}" type="datetimeFigureOut">
              <a:rPr lang="en-US" smtClean="0"/>
              <a:pPr/>
              <a:t>17-Jan-23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BD3D7E-0A9F-4F35-8AE6-6D531DF4B3C0}" type="slidenum">
              <a:rPr lang="en-US" smtClean="0"/>
              <a:pPr/>
              <a:t>‹#›</a:t>
            </a:fld>
            <a:endParaRPr lang="en-US" dirty="0"/>
          </a:p>
        </p:txBody>
      </p:sp>
    </p:spTree>
    <p:extLst>
      <p:ext uri="{BB962C8B-B14F-4D97-AF65-F5344CB8AC3E}">
        <p14:creationId xmlns:p14="http://schemas.microsoft.com/office/powerpoint/2010/main" val="3626261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www.telecomabc.com/m/msc.html"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EBD3D7E-0A9F-4F35-8AE6-6D531DF4B3C0}" type="slidenum">
              <a:rPr lang="en-US" smtClean="0"/>
              <a:pPr/>
              <a:t>1</a:t>
            </a:fld>
            <a:endParaRPr lang="en-US" dirty="0"/>
          </a:p>
        </p:txBody>
      </p:sp>
    </p:spTree>
    <p:extLst>
      <p:ext uri="{BB962C8B-B14F-4D97-AF65-F5344CB8AC3E}">
        <p14:creationId xmlns:p14="http://schemas.microsoft.com/office/powerpoint/2010/main" val="2751121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BSC sends a paging message to certain BTSs depending on the called mobile unit number. Each BTS transmits the paging signal on its own assigned setup channel.</a:t>
            </a:r>
            <a:endParaRPr lang="en-SG" dirty="0"/>
          </a:p>
        </p:txBody>
      </p:sp>
      <p:sp>
        <p:nvSpPr>
          <p:cNvPr id="4" name="Slide Number Placeholder 3"/>
          <p:cNvSpPr>
            <a:spLocks noGrp="1"/>
          </p:cNvSpPr>
          <p:nvPr>
            <p:ph type="sldNum" sz="quarter" idx="10"/>
          </p:nvPr>
        </p:nvSpPr>
        <p:spPr/>
        <p:txBody>
          <a:bodyPr/>
          <a:lstStyle/>
          <a:p>
            <a:fld id="{9EBD3D7E-0A9F-4F35-8AE6-6D531DF4B3C0}"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540397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9EBD3D7E-0A9F-4F35-8AE6-6D531DF4B3C0}"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504365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HLR:- Store data for the home customers or subscribers. Like if you buy SIM from Delhi reason then Your data will store in Delhi HLR and it is </a:t>
            </a:r>
            <a:r>
              <a:rPr lang="en-US" i="1" dirty="0" smtClean="0"/>
              <a:t>permanen</a:t>
            </a:r>
            <a:r>
              <a:rPr lang="en-US" dirty="0" smtClean="0"/>
              <a:t>t store. Its Called </a:t>
            </a:r>
            <a:r>
              <a:rPr lang="en-US" b="1" dirty="0" smtClean="0"/>
              <a:t>Home Locator Register.</a:t>
            </a:r>
            <a:endParaRPr lang="en-US" dirty="0" smtClean="0"/>
          </a:p>
          <a:p>
            <a:r>
              <a:rPr lang="en-US" dirty="0" smtClean="0"/>
              <a:t>VLR:- It store data of visitor location customers or subscribers. If you have Delhi SIM card and you go to </a:t>
            </a:r>
            <a:r>
              <a:rPr lang="en-US" dirty="0" err="1" smtClean="0"/>
              <a:t>Tamilnadu</a:t>
            </a:r>
            <a:r>
              <a:rPr lang="en-US" dirty="0" smtClean="0"/>
              <a:t> then in </a:t>
            </a:r>
            <a:r>
              <a:rPr lang="en-US" dirty="0" err="1" smtClean="0"/>
              <a:t>Tamilnadu</a:t>
            </a:r>
            <a:r>
              <a:rPr lang="en-US" dirty="0" smtClean="0"/>
              <a:t> VLR will work for you </a:t>
            </a:r>
            <a:r>
              <a:rPr lang="en-US" dirty="0" err="1" smtClean="0"/>
              <a:t>tamilnadu</a:t>
            </a:r>
            <a:r>
              <a:rPr lang="en-US" dirty="0" smtClean="0"/>
              <a:t> VLR will store your data</a:t>
            </a:r>
            <a:r>
              <a:rPr lang="en-US" i="1" dirty="0" smtClean="0"/>
              <a:t> on temporary </a:t>
            </a:r>
            <a:r>
              <a:rPr lang="en-US" dirty="0" smtClean="0"/>
              <a:t>basis for calls. But still your data is remain in Delhi HLR because HLR data is permanent and VLR data is temporary. Its called </a:t>
            </a:r>
            <a:r>
              <a:rPr lang="en-US" b="1" dirty="0" smtClean="0"/>
              <a:t>Visitor Locator Register</a:t>
            </a:r>
            <a:r>
              <a:rPr lang="en-US" dirty="0" smtClean="0"/>
              <a:t>.</a:t>
            </a:r>
          </a:p>
          <a:p>
            <a:endParaRPr lang="en-SG" dirty="0"/>
          </a:p>
        </p:txBody>
      </p:sp>
      <p:sp>
        <p:nvSpPr>
          <p:cNvPr id="4" name="Slide Number Placeholder 3"/>
          <p:cNvSpPr>
            <a:spLocks noGrp="1"/>
          </p:cNvSpPr>
          <p:nvPr>
            <p:ph type="sldNum" sz="quarter" idx="10"/>
          </p:nvPr>
        </p:nvSpPr>
        <p:spPr/>
        <p:txBody>
          <a:bodyPr/>
          <a:lstStyle/>
          <a:p>
            <a:fld id="{9EBD3D7E-0A9F-4F35-8AE6-6D531DF4B3C0}"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891904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According to NFAP, spectrum of 900 MHz &amp; 1800 MHz bands are allocated for second generation mobile service. At present five operators are providing this second generation mobile service by GSM technology.</a:t>
            </a:r>
            <a:endParaRPr lang="en-SG" dirty="0"/>
          </a:p>
        </p:txBody>
      </p:sp>
      <p:sp>
        <p:nvSpPr>
          <p:cNvPr id="4" name="Slide Number Placeholder 3"/>
          <p:cNvSpPr>
            <a:spLocks noGrp="1"/>
          </p:cNvSpPr>
          <p:nvPr>
            <p:ph type="sldNum" sz="quarter" idx="10"/>
          </p:nvPr>
        </p:nvSpPr>
        <p:spPr/>
        <p:txBody>
          <a:bodyPr/>
          <a:lstStyle/>
          <a:p>
            <a:fld id="{9EBD3D7E-0A9F-4F35-8AE6-6D531DF4B3C0}" type="slidenum">
              <a:rPr lang="en-US" smtClean="0"/>
              <a:pPr/>
              <a:t>18</a:t>
            </a:fld>
            <a:endParaRPr lang="en-US" dirty="0"/>
          </a:p>
        </p:txBody>
      </p:sp>
    </p:spTree>
    <p:extLst>
      <p:ext uri="{BB962C8B-B14F-4D97-AF65-F5344CB8AC3E}">
        <p14:creationId xmlns:p14="http://schemas.microsoft.com/office/powerpoint/2010/main" val="1400042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p:spPr>
        <p:txBody>
          <a:bodyPr/>
          <a:lstStyle/>
          <a:p>
            <a:pPr eaLnBrk="1" hangingPunct="1"/>
            <a:r>
              <a:rPr lang="en-SG" dirty="0" smtClean="0"/>
              <a:t>Band = 25 MHz</a:t>
            </a:r>
          </a:p>
          <a:p>
            <a:pPr eaLnBrk="1" hangingPunct="1"/>
            <a:r>
              <a:rPr lang="en-SG" dirty="0" smtClean="0"/>
              <a:t>Channel BW = 200 KHz</a:t>
            </a:r>
          </a:p>
          <a:p>
            <a:pPr eaLnBrk="1" hangingPunct="1"/>
            <a:r>
              <a:rPr lang="en-SG" dirty="0" smtClean="0"/>
              <a:t>Total channel = 25 MHz/200 KHz = 125 channels = 124 channel + 1 guard band</a:t>
            </a:r>
          </a:p>
          <a:p>
            <a:pPr eaLnBrk="1" hangingPunct="1"/>
            <a:r>
              <a:rPr lang="en-SG" dirty="0" smtClean="0"/>
              <a:t>1 guard band = 200 KHz</a:t>
            </a:r>
          </a:p>
        </p:txBody>
      </p:sp>
      <p:sp>
        <p:nvSpPr>
          <p:cNvPr id="24580" name="Slide Number Placeholder 3"/>
          <p:cNvSpPr>
            <a:spLocks noGrp="1"/>
          </p:cNvSpPr>
          <p:nvPr>
            <p:ph type="sldNum" sz="quarter" idx="5"/>
          </p:nvPr>
        </p:nvSpPr>
        <p:spPr>
          <a:noFill/>
        </p:spPr>
        <p:txBody>
          <a:bodyPr/>
          <a:lstStyle>
            <a:lvl1pPr defTabSz="990600">
              <a:defRPr sz="2400">
                <a:solidFill>
                  <a:schemeClr val="tx1"/>
                </a:solidFill>
                <a:latin typeface="Times New Roman" panose="02020603050405020304" pitchFamily="18" charset="0"/>
              </a:defRPr>
            </a:lvl1pPr>
            <a:lvl2pPr marL="742950" indent="-285750" defTabSz="990600">
              <a:defRPr sz="2400">
                <a:solidFill>
                  <a:schemeClr val="tx1"/>
                </a:solidFill>
                <a:latin typeface="Times New Roman" panose="02020603050405020304" pitchFamily="18" charset="0"/>
              </a:defRPr>
            </a:lvl2pPr>
            <a:lvl3pPr marL="1143000" indent="-228600" defTabSz="990600">
              <a:defRPr sz="2400">
                <a:solidFill>
                  <a:schemeClr val="tx1"/>
                </a:solidFill>
                <a:latin typeface="Times New Roman" panose="02020603050405020304" pitchFamily="18" charset="0"/>
              </a:defRPr>
            </a:lvl3pPr>
            <a:lvl4pPr marL="1600200" indent="-228600" defTabSz="990600">
              <a:defRPr sz="2400">
                <a:solidFill>
                  <a:schemeClr val="tx1"/>
                </a:solidFill>
                <a:latin typeface="Times New Roman" panose="02020603050405020304" pitchFamily="18" charset="0"/>
              </a:defRPr>
            </a:lvl4pPr>
            <a:lvl5pPr marL="2057400" indent="-228600" defTabSz="990600">
              <a:defRPr sz="2400">
                <a:solidFill>
                  <a:schemeClr val="tx1"/>
                </a:solidFill>
                <a:latin typeface="Times New Roman" panose="02020603050405020304" pitchFamily="18" charset="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defRPr>
            </a:lvl9pPr>
          </a:lstStyle>
          <a:p>
            <a:fld id="{310D432D-0C76-407D-8007-F52F91CC5D62}" type="slidenum">
              <a:rPr lang="en-GB" sz="1300"/>
              <a:pPr/>
              <a:t>19</a:t>
            </a:fld>
            <a:endParaRPr lang="en-GB" sz="1300"/>
          </a:p>
        </p:txBody>
      </p:sp>
    </p:spTree>
    <p:extLst>
      <p:ext uri="{BB962C8B-B14F-4D97-AF65-F5344CB8AC3E}">
        <p14:creationId xmlns:p14="http://schemas.microsoft.com/office/powerpoint/2010/main" val="43273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defTabSz="990600">
              <a:defRPr sz="2400">
                <a:solidFill>
                  <a:schemeClr val="tx1"/>
                </a:solidFill>
                <a:latin typeface="Times New Roman" panose="02020603050405020304" pitchFamily="18" charset="0"/>
              </a:defRPr>
            </a:lvl1pPr>
            <a:lvl2pPr marL="742950" indent="-285750" defTabSz="990600">
              <a:defRPr sz="2400">
                <a:solidFill>
                  <a:schemeClr val="tx1"/>
                </a:solidFill>
                <a:latin typeface="Times New Roman" panose="02020603050405020304" pitchFamily="18" charset="0"/>
              </a:defRPr>
            </a:lvl2pPr>
            <a:lvl3pPr marL="1143000" indent="-228600" defTabSz="990600">
              <a:defRPr sz="2400">
                <a:solidFill>
                  <a:schemeClr val="tx1"/>
                </a:solidFill>
                <a:latin typeface="Times New Roman" panose="02020603050405020304" pitchFamily="18" charset="0"/>
              </a:defRPr>
            </a:lvl3pPr>
            <a:lvl4pPr marL="1600200" indent="-228600" defTabSz="990600">
              <a:defRPr sz="2400">
                <a:solidFill>
                  <a:schemeClr val="tx1"/>
                </a:solidFill>
                <a:latin typeface="Times New Roman" panose="02020603050405020304" pitchFamily="18" charset="0"/>
              </a:defRPr>
            </a:lvl4pPr>
            <a:lvl5pPr marL="2057400" indent="-228600" defTabSz="990600">
              <a:defRPr sz="2400">
                <a:solidFill>
                  <a:schemeClr val="tx1"/>
                </a:solidFill>
                <a:latin typeface="Times New Roman" panose="02020603050405020304" pitchFamily="18" charset="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defRPr>
            </a:lvl9pPr>
          </a:lstStyle>
          <a:p>
            <a:fld id="{FD9D25D0-DC31-4441-BBD0-498699A94006}" type="slidenum">
              <a:rPr lang="en-GB" sz="1300"/>
              <a:pPr/>
              <a:t>20</a:t>
            </a:fld>
            <a:endParaRPr lang="en-GB" sz="130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r>
              <a:rPr lang="en-GB" smtClean="0">
                <a:solidFill>
                  <a:srgbClr val="000000"/>
                </a:solidFill>
                <a:cs typeface="Times New Roman" panose="02020603050405020304" pitchFamily="18" charset="0"/>
              </a:rPr>
              <a:t>Normally a 25 Mhz frequency band can provide 125 carrier frequencies but the first carrier frequency is used as a guard band between GSM and other services working on lower frequencies.</a:t>
            </a:r>
          </a:p>
        </p:txBody>
      </p:sp>
    </p:spTree>
    <p:extLst>
      <p:ext uri="{BB962C8B-B14F-4D97-AF65-F5344CB8AC3E}">
        <p14:creationId xmlns:p14="http://schemas.microsoft.com/office/powerpoint/2010/main" val="968339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defTabSz="990600">
              <a:defRPr sz="2400">
                <a:solidFill>
                  <a:schemeClr val="tx1"/>
                </a:solidFill>
                <a:latin typeface="Times New Roman" panose="02020603050405020304" pitchFamily="18" charset="0"/>
              </a:defRPr>
            </a:lvl1pPr>
            <a:lvl2pPr marL="742950" indent="-285750" defTabSz="990600">
              <a:defRPr sz="2400">
                <a:solidFill>
                  <a:schemeClr val="tx1"/>
                </a:solidFill>
                <a:latin typeface="Times New Roman" panose="02020603050405020304" pitchFamily="18" charset="0"/>
              </a:defRPr>
            </a:lvl2pPr>
            <a:lvl3pPr marL="1143000" indent="-228600" defTabSz="990600">
              <a:defRPr sz="2400">
                <a:solidFill>
                  <a:schemeClr val="tx1"/>
                </a:solidFill>
                <a:latin typeface="Times New Roman" panose="02020603050405020304" pitchFamily="18" charset="0"/>
              </a:defRPr>
            </a:lvl3pPr>
            <a:lvl4pPr marL="1600200" indent="-228600" defTabSz="990600">
              <a:defRPr sz="2400">
                <a:solidFill>
                  <a:schemeClr val="tx1"/>
                </a:solidFill>
                <a:latin typeface="Times New Roman" panose="02020603050405020304" pitchFamily="18" charset="0"/>
              </a:defRPr>
            </a:lvl4pPr>
            <a:lvl5pPr marL="2057400" indent="-228600" defTabSz="990600">
              <a:defRPr sz="2400">
                <a:solidFill>
                  <a:schemeClr val="tx1"/>
                </a:solidFill>
                <a:latin typeface="Times New Roman" panose="02020603050405020304" pitchFamily="18" charset="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defRPr>
            </a:lvl9pPr>
          </a:lstStyle>
          <a:p>
            <a:fld id="{E1214C13-603E-4E1E-B79E-D478C6569E2B}" type="slidenum">
              <a:rPr lang="en-GB" sz="1300"/>
              <a:pPr/>
              <a:t>21</a:t>
            </a:fld>
            <a:endParaRPr lang="en-GB" sz="13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r>
              <a:rPr lang="en-GB" dirty="0" smtClean="0"/>
              <a:t>GMSK: Gaussian Minimum Shift Keying</a:t>
            </a:r>
          </a:p>
          <a:p>
            <a:r>
              <a:rPr lang="en-US" sz="1200" b="0" i="0" u="none" strike="noStrike" kern="1200" baseline="0" dirty="0" smtClean="0">
                <a:solidFill>
                  <a:schemeClr val="tx1"/>
                </a:solidFill>
                <a:latin typeface="+mn-lt"/>
                <a:ea typeface="+mn-ea"/>
                <a:cs typeface="+mn-cs"/>
              </a:rPr>
              <a:t>Each voice channel is digitized and compressed to a 13-kbps digital signal. Each slot carries 156.25 bits. Eight slots share a frame (TDMA). Twenty-six frames also share a </a:t>
            </a:r>
            <a:r>
              <a:rPr lang="en-US" sz="1200" b="0" i="0" u="none" strike="noStrike" kern="1200" baseline="0" dirty="0" err="1" smtClean="0">
                <a:solidFill>
                  <a:schemeClr val="tx1"/>
                </a:solidFill>
                <a:latin typeface="+mn-lt"/>
                <a:ea typeface="+mn-ea"/>
                <a:cs typeface="+mn-cs"/>
              </a:rPr>
              <a:t>multiframe</a:t>
            </a:r>
            <a:r>
              <a:rPr lang="en-US" sz="1200" b="0" i="0" u="none" strike="noStrike" kern="1200" baseline="0" dirty="0" smtClean="0">
                <a:solidFill>
                  <a:schemeClr val="tx1"/>
                </a:solidFill>
                <a:latin typeface="+mn-lt"/>
                <a:ea typeface="+mn-ea"/>
                <a:cs typeface="+mn-cs"/>
              </a:rPr>
              <a:t> (TDMA). Each channel takes one </a:t>
            </a:r>
            <a:r>
              <a:rPr lang="en-US" sz="1200" b="0" i="0" u="none" strike="noStrike" kern="1200" baseline="0" dirty="0" err="1" smtClean="0">
                <a:solidFill>
                  <a:schemeClr val="tx1"/>
                </a:solidFill>
                <a:latin typeface="+mn-lt"/>
                <a:ea typeface="+mn-ea"/>
                <a:cs typeface="+mn-cs"/>
              </a:rPr>
              <a:t>multiframe</a:t>
            </a:r>
            <a:r>
              <a:rPr lang="en-US" sz="1200" b="0" i="0" u="none" strike="noStrike" kern="1200" baseline="0" dirty="0" smtClean="0">
                <a:solidFill>
                  <a:schemeClr val="tx1"/>
                </a:solidFill>
                <a:latin typeface="+mn-lt"/>
                <a:ea typeface="+mn-ea"/>
                <a:cs typeface="+mn-cs"/>
              </a:rPr>
              <a:t>. We can calculate the bit rate of each channel as follows:</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Channel Data Rate = 1/120ms x 26</a:t>
            </a:r>
            <a:r>
              <a:rPr lang="en-GB" baseline="0" dirty="0" smtClean="0"/>
              <a:t> x 8 x 156.25 bits =</a:t>
            </a:r>
            <a:r>
              <a:rPr lang="en-SG" sz="1200" b="0" i="0" u="none" strike="noStrike" kern="1200" baseline="0" dirty="0" smtClean="0">
                <a:solidFill>
                  <a:schemeClr val="tx1"/>
                </a:solidFill>
                <a:latin typeface="+mn-lt"/>
                <a:ea typeface="+mn-ea"/>
                <a:cs typeface="+mn-cs"/>
              </a:rPr>
              <a:t> 270.8 kbps</a:t>
            </a:r>
            <a:endParaRPr lang="en-GB" dirty="0" smtClean="0"/>
          </a:p>
          <a:p>
            <a:pPr eaLnBrk="1" hangingPunct="1"/>
            <a:endParaRPr lang="en-GB" dirty="0" smtClean="0"/>
          </a:p>
        </p:txBody>
      </p:sp>
    </p:spTree>
    <p:extLst>
      <p:ext uri="{BB962C8B-B14F-4D97-AF65-F5344CB8AC3E}">
        <p14:creationId xmlns:p14="http://schemas.microsoft.com/office/powerpoint/2010/main" val="4229894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u="none" strike="noStrike" kern="1200" baseline="0" dirty="0" smtClean="0">
                <a:solidFill>
                  <a:schemeClr val="tx1"/>
                </a:solidFill>
                <a:latin typeface="+mn-lt"/>
                <a:ea typeface="+mn-ea"/>
                <a:cs typeface="+mn-cs"/>
              </a:rPr>
              <a:t>The user </a:t>
            </a:r>
            <a:r>
              <a:rPr lang="en-US" sz="1200" b="0" i="0" u="none" strike="noStrike" kern="1200" baseline="0" dirty="0" smtClean="0">
                <a:solidFill>
                  <a:schemeClr val="tx1"/>
                </a:solidFill>
                <a:latin typeface="+mn-lt"/>
                <a:ea typeface="+mn-ea"/>
                <a:cs typeface="+mn-cs"/>
              </a:rPr>
              <a:t>data are only 65 bits per slot. The system adds extra bits for error correction to make it 114 bits per slot. To this, control bits are added to bring it up to 156.25 bits per slot. Eight slots are encapsulated in a frame. Twenty-four traffic frames and two additional control frames make a </a:t>
            </a:r>
            <a:r>
              <a:rPr lang="en-US" sz="1200" b="0" i="0" u="none" strike="noStrike" kern="1200" baseline="0" dirty="0" err="1" smtClean="0">
                <a:solidFill>
                  <a:schemeClr val="tx1"/>
                </a:solidFill>
                <a:latin typeface="+mn-lt"/>
                <a:ea typeface="+mn-ea"/>
                <a:cs typeface="+mn-cs"/>
              </a:rPr>
              <a:t>multiframe</a:t>
            </a:r>
            <a:r>
              <a:rPr lang="en-US" sz="1200" b="0" i="0" u="none" strike="noStrike" kern="1200" baseline="0" dirty="0" smtClean="0">
                <a:solidFill>
                  <a:schemeClr val="tx1"/>
                </a:solidFill>
                <a:latin typeface="+mn-lt"/>
                <a:ea typeface="+mn-ea"/>
                <a:cs typeface="+mn-cs"/>
              </a:rPr>
              <a:t>. A </a:t>
            </a:r>
            <a:r>
              <a:rPr lang="en-US" sz="1200" b="0" i="0" u="none" strike="noStrike" kern="1200" baseline="0" dirty="0" err="1" smtClean="0">
                <a:solidFill>
                  <a:schemeClr val="tx1"/>
                </a:solidFill>
                <a:latin typeface="+mn-lt"/>
                <a:ea typeface="+mn-ea"/>
                <a:cs typeface="+mn-cs"/>
              </a:rPr>
              <a:t>multiframe</a:t>
            </a:r>
            <a:r>
              <a:rPr lang="en-US" sz="1200" b="0" i="0" u="none" strike="noStrike" kern="1200" baseline="0" dirty="0" smtClean="0">
                <a:solidFill>
                  <a:schemeClr val="tx1"/>
                </a:solidFill>
                <a:latin typeface="+mn-lt"/>
                <a:ea typeface="+mn-ea"/>
                <a:cs typeface="+mn-cs"/>
              </a:rPr>
              <a:t> has a duration of 120 </a:t>
            </a:r>
            <a:r>
              <a:rPr lang="en-US" sz="1200" b="0" i="0" u="none" strike="noStrike" kern="1200" baseline="0" dirty="0" err="1" smtClean="0">
                <a:solidFill>
                  <a:schemeClr val="tx1"/>
                </a:solidFill>
                <a:latin typeface="+mn-lt"/>
                <a:ea typeface="+mn-ea"/>
                <a:cs typeface="+mn-cs"/>
              </a:rPr>
              <a:t>ms.</a:t>
            </a:r>
            <a:endParaRPr lang="en-SG" dirty="0"/>
          </a:p>
        </p:txBody>
      </p:sp>
      <p:sp>
        <p:nvSpPr>
          <p:cNvPr id="4" name="Slide Number Placeholder 3"/>
          <p:cNvSpPr>
            <a:spLocks noGrp="1"/>
          </p:cNvSpPr>
          <p:nvPr>
            <p:ph type="sldNum" sz="quarter" idx="10"/>
          </p:nvPr>
        </p:nvSpPr>
        <p:spPr/>
        <p:txBody>
          <a:bodyPr/>
          <a:lstStyle/>
          <a:p>
            <a:fld id="{9EBD3D7E-0A9F-4F35-8AE6-6D531DF4B3C0}" type="slidenum">
              <a:rPr lang="en-US" smtClean="0"/>
              <a:pPr/>
              <a:t>25</a:t>
            </a:fld>
            <a:endParaRPr lang="en-US" dirty="0"/>
          </a:p>
        </p:txBody>
      </p:sp>
    </p:spTree>
    <p:extLst>
      <p:ext uri="{BB962C8B-B14F-4D97-AF65-F5344CB8AC3E}">
        <p14:creationId xmlns:p14="http://schemas.microsoft.com/office/powerpoint/2010/main" val="910714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GSM frame structure</a:t>
            </a:r>
            <a:r>
              <a:rPr lang="en-US" sz="1200" b="0" i="0" kern="1200" dirty="0" smtClean="0">
                <a:solidFill>
                  <a:schemeClr val="tx1"/>
                </a:solidFill>
                <a:effectLst/>
                <a:latin typeface="+mn-lt"/>
                <a:ea typeface="+mn-ea"/>
                <a:cs typeface="+mn-cs"/>
              </a:rPr>
              <a:t> is designated as </a:t>
            </a:r>
            <a:r>
              <a:rPr lang="en-US" sz="1200" b="0" i="0" kern="1200" dirty="0" err="1" smtClean="0">
                <a:solidFill>
                  <a:schemeClr val="tx1"/>
                </a:solidFill>
                <a:effectLst/>
                <a:latin typeface="+mn-lt"/>
                <a:ea typeface="+mn-ea"/>
                <a:cs typeface="+mn-cs"/>
              </a:rPr>
              <a:t>hyperframe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superframe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multiframe</a:t>
            </a:r>
            <a:r>
              <a:rPr lang="en-US" sz="1200" b="0" i="0" kern="1200" dirty="0" smtClean="0">
                <a:solidFill>
                  <a:schemeClr val="tx1"/>
                </a:solidFill>
                <a:effectLst/>
                <a:latin typeface="+mn-lt"/>
                <a:ea typeface="+mn-ea"/>
                <a:cs typeface="+mn-cs"/>
              </a:rPr>
              <a:t> and frame. The minimum unit being frame (or TDMA frame) is made of 8 time slots. </a:t>
            </a:r>
            <a:r>
              <a:rPr lang="en-US" dirty="0" smtClean="0"/>
              <a:t/>
            </a:r>
            <a:br>
              <a:rPr lang="en-US" dirty="0" smtClean="0"/>
            </a:br>
            <a:r>
              <a:rPr lang="en-US" sz="1200" b="0" i="0" kern="1200" dirty="0" smtClean="0">
                <a:solidFill>
                  <a:schemeClr val="tx1"/>
                </a:solidFill>
                <a:effectLst/>
                <a:latin typeface="+mn-lt"/>
                <a:ea typeface="+mn-ea"/>
                <a:cs typeface="+mn-cs"/>
              </a:rPr>
              <a:t>One GSM </a:t>
            </a:r>
            <a:r>
              <a:rPr lang="en-US" sz="1200" b="0" i="0" kern="1200" dirty="0" err="1" smtClean="0">
                <a:solidFill>
                  <a:schemeClr val="tx1"/>
                </a:solidFill>
                <a:effectLst/>
                <a:latin typeface="+mn-lt"/>
                <a:ea typeface="+mn-ea"/>
                <a:cs typeface="+mn-cs"/>
              </a:rPr>
              <a:t>hyperframe</a:t>
            </a:r>
            <a:r>
              <a:rPr lang="en-US" sz="1200" b="0" i="0" kern="1200" dirty="0" smtClean="0">
                <a:solidFill>
                  <a:schemeClr val="tx1"/>
                </a:solidFill>
                <a:effectLst/>
                <a:latin typeface="+mn-lt"/>
                <a:ea typeface="+mn-ea"/>
                <a:cs typeface="+mn-cs"/>
              </a:rPr>
              <a:t> composed of 2048 </a:t>
            </a:r>
            <a:r>
              <a:rPr lang="en-US" sz="1200" b="0" i="0" kern="1200" dirty="0" err="1" smtClean="0">
                <a:solidFill>
                  <a:schemeClr val="tx1"/>
                </a:solidFill>
                <a:effectLst/>
                <a:latin typeface="+mn-lt"/>
                <a:ea typeface="+mn-ea"/>
                <a:cs typeface="+mn-cs"/>
              </a:rPr>
              <a:t>superframes</a:t>
            </a:r>
            <a:r>
              <a:rPr lang="en-US" sz="1200" b="0" i="0" kern="1200" dirty="0" smtClean="0">
                <a:solidFill>
                  <a:schemeClr val="tx1"/>
                </a:solidFill>
                <a:effectLst/>
                <a:latin typeface="+mn-lt"/>
                <a:ea typeface="+mn-ea"/>
                <a:cs typeface="+mn-cs"/>
              </a:rPr>
              <a:t>. </a:t>
            </a:r>
            <a:r>
              <a:rPr lang="en-US" dirty="0" smtClean="0"/>
              <a:t/>
            </a:r>
            <a:br>
              <a:rPr lang="en-US" dirty="0" smtClean="0"/>
            </a:br>
            <a:r>
              <a:rPr lang="en-US" sz="1200" b="0" i="0" kern="1200" dirty="0" smtClean="0">
                <a:solidFill>
                  <a:schemeClr val="tx1"/>
                </a:solidFill>
                <a:effectLst/>
                <a:latin typeface="+mn-lt"/>
                <a:ea typeface="+mn-ea"/>
                <a:cs typeface="+mn-cs"/>
              </a:rPr>
              <a:t>Each GSM </a:t>
            </a:r>
            <a:r>
              <a:rPr lang="en-US" sz="1200" b="0" i="0" kern="1200" dirty="0" err="1" smtClean="0">
                <a:solidFill>
                  <a:schemeClr val="tx1"/>
                </a:solidFill>
                <a:effectLst/>
                <a:latin typeface="+mn-lt"/>
                <a:ea typeface="+mn-ea"/>
                <a:cs typeface="+mn-cs"/>
              </a:rPr>
              <a:t>superframe</a:t>
            </a:r>
            <a:r>
              <a:rPr lang="en-US" sz="1200" b="0" i="0" kern="1200" dirty="0" smtClean="0">
                <a:solidFill>
                  <a:schemeClr val="tx1"/>
                </a:solidFill>
                <a:effectLst/>
                <a:latin typeface="+mn-lt"/>
                <a:ea typeface="+mn-ea"/>
                <a:cs typeface="+mn-cs"/>
              </a:rPr>
              <a:t> composed of </a:t>
            </a:r>
            <a:r>
              <a:rPr lang="en-US" sz="1200" b="0" i="0" kern="1200" dirty="0" err="1" smtClean="0">
                <a:solidFill>
                  <a:schemeClr val="tx1"/>
                </a:solidFill>
                <a:effectLst/>
                <a:latin typeface="+mn-lt"/>
                <a:ea typeface="+mn-ea"/>
                <a:cs typeface="+mn-cs"/>
              </a:rPr>
              <a:t>multiframes</a:t>
            </a:r>
            <a:r>
              <a:rPr lang="en-US" sz="1200" b="0" i="0" kern="1200" dirty="0" smtClean="0">
                <a:solidFill>
                  <a:schemeClr val="tx1"/>
                </a:solidFill>
                <a:effectLst/>
                <a:latin typeface="+mn-lt"/>
                <a:ea typeface="+mn-ea"/>
                <a:cs typeface="+mn-cs"/>
              </a:rPr>
              <a:t> (either 26 or 51 as described below).</a:t>
            </a:r>
            <a:r>
              <a:rPr lang="en-US" dirty="0" smtClean="0"/>
              <a:t/>
            </a:r>
            <a:br>
              <a:rPr lang="en-US" dirty="0" smtClean="0"/>
            </a:br>
            <a:r>
              <a:rPr lang="en-US" sz="1200" b="0" i="0" kern="1200" dirty="0" smtClean="0">
                <a:solidFill>
                  <a:schemeClr val="tx1"/>
                </a:solidFill>
                <a:effectLst/>
                <a:latin typeface="+mn-lt"/>
                <a:ea typeface="+mn-ea"/>
                <a:cs typeface="+mn-cs"/>
              </a:rPr>
              <a:t>Each GSM </a:t>
            </a:r>
            <a:r>
              <a:rPr lang="en-US" sz="1200" b="0" i="0" kern="1200" dirty="0" err="1" smtClean="0">
                <a:solidFill>
                  <a:schemeClr val="tx1"/>
                </a:solidFill>
                <a:effectLst/>
                <a:latin typeface="+mn-lt"/>
                <a:ea typeface="+mn-ea"/>
                <a:cs typeface="+mn-cs"/>
              </a:rPr>
              <a:t>multiframe</a:t>
            </a:r>
            <a:r>
              <a:rPr lang="en-US" sz="1200" b="0" i="0" kern="1200" dirty="0" smtClean="0">
                <a:solidFill>
                  <a:schemeClr val="tx1"/>
                </a:solidFill>
                <a:effectLst/>
                <a:latin typeface="+mn-lt"/>
                <a:ea typeface="+mn-ea"/>
                <a:cs typeface="+mn-cs"/>
              </a:rPr>
              <a:t> composed of frames (either 51 or 26 based on </a:t>
            </a:r>
            <a:r>
              <a:rPr lang="en-US" sz="1200" b="0" i="0" kern="1200" dirty="0" err="1" smtClean="0">
                <a:solidFill>
                  <a:schemeClr val="tx1"/>
                </a:solidFill>
                <a:effectLst/>
                <a:latin typeface="+mn-lt"/>
                <a:ea typeface="+mn-ea"/>
                <a:cs typeface="+mn-cs"/>
              </a:rPr>
              <a:t>multiframe</a:t>
            </a:r>
            <a:r>
              <a:rPr lang="en-US" sz="1200" b="0" i="0" kern="1200" dirty="0" smtClean="0">
                <a:solidFill>
                  <a:schemeClr val="tx1"/>
                </a:solidFill>
                <a:effectLst/>
                <a:latin typeface="+mn-lt"/>
                <a:ea typeface="+mn-ea"/>
                <a:cs typeface="+mn-cs"/>
              </a:rPr>
              <a:t> type). </a:t>
            </a:r>
            <a:r>
              <a:rPr lang="en-US" dirty="0" smtClean="0"/>
              <a:t/>
            </a:r>
            <a:br>
              <a:rPr lang="en-US" dirty="0" smtClean="0"/>
            </a:br>
            <a:r>
              <a:rPr lang="en-US" sz="1200" b="0" i="0" kern="1200" dirty="0" smtClean="0">
                <a:solidFill>
                  <a:schemeClr val="tx1"/>
                </a:solidFill>
                <a:effectLst/>
                <a:latin typeface="+mn-lt"/>
                <a:ea typeface="+mn-ea"/>
                <a:cs typeface="+mn-cs"/>
              </a:rPr>
              <a:t>Each frame composed of 8 time slots. </a:t>
            </a:r>
            <a:r>
              <a:rPr lang="en-US" dirty="0" smtClean="0"/>
              <a:t/>
            </a:r>
            <a:br>
              <a:rPr lang="en-US" dirty="0" smtClean="0"/>
            </a:br>
            <a:r>
              <a:rPr lang="en-US" sz="1200" b="0" i="0" kern="1200" dirty="0" smtClean="0">
                <a:solidFill>
                  <a:schemeClr val="tx1"/>
                </a:solidFill>
                <a:effectLst/>
                <a:latin typeface="+mn-lt"/>
                <a:ea typeface="+mn-ea"/>
                <a:cs typeface="+mn-cs"/>
              </a:rPr>
              <a:t>Hence there will be total of 2715648  (2048 x 51 x 26 x 8) TDMA frames available in GSM and the same cycle continues.</a:t>
            </a:r>
          </a:p>
          <a:p>
            <a:r>
              <a:rPr lang="en-US" sz="1200" b="0" i="0" kern="1200" dirty="0" smtClean="0">
                <a:solidFill>
                  <a:schemeClr val="tx1"/>
                </a:solidFill>
                <a:effectLst/>
                <a:latin typeface="+mn-lt"/>
                <a:ea typeface="+mn-ea"/>
                <a:cs typeface="+mn-cs"/>
              </a:rPr>
              <a:t>There are two </a:t>
            </a:r>
            <a:r>
              <a:rPr lang="en-US" sz="1200" b="0" i="0" kern="1200" dirty="0" err="1" smtClean="0">
                <a:solidFill>
                  <a:schemeClr val="tx1"/>
                </a:solidFill>
                <a:effectLst/>
                <a:latin typeface="+mn-lt"/>
                <a:ea typeface="+mn-ea"/>
                <a:cs typeface="+mn-cs"/>
              </a:rPr>
              <a:t>varients</a:t>
            </a:r>
            <a:r>
              <a:rPr lang="en-US" sz="1200" b="0" i="0" kern="1200" dirty="0" smtClean="0">
                <a:solidFill>
                  <a:schemeClr val="tx1"/>
                </a:solidFill>
                <a:effectLst/>
                <a:latin typeface="+mn-lt"/>
                <a:ea typeface="+mn-ea"/>
                <a:cs typeface="+mn-cs"/>
              </a:rPr>
              <a:t> to </a:t>
            </a:r>
            <a:r>
              <a:rPr lang="en-US" sz="1200" b="0" i="0" kern="1200" dirty="0" err="1" smtClean="0">
                <a:solidFill>
                  <a:schemeClr val="tx1"/>
                </a:solidFill>
                <a:effectLst/>
                <a:latin typeface="+mn-lt"/>
                <a:ea typeface="+mn-ea"/>
                <a:cs typeface="+mn-cs"/>
              </a:rPr>
              <a:t>multiframe</a:t>
            </a:r>
            <a:r>
              <a:rPr lang="en-US" sz="1200" b="0" i="0" kern="1200" dirty="0" smtClean="0">
                <a:solidFill>
                  <a:schemeClr val="tx1"/>
                </a:solidFill>
                <a:effectLst/>
                <a:latin typeface="+mn-lt"/>
                <a:ea typeface="+mn-ea"/>
                <a:cs typeface="+mn-cs"/>
              </a:rPr>
              <a:t> structure. </a:t>
            </a:r>
            <a:r>
              <a:rPr lang="en-US" dirty="0" smtClean="0"/>
              <a:t/>
            </a:r>
            <a:br>
              <a:rPr lang="en-US" dirty="0" smtClean="0"/>
            </a:br>
            <a:r>
              <a:rPr lang="en-US" sz="1200" b="0" i="0" kern="1200" dirty="0" smtClean="0">
                <a:solidFill>
                  <a:schemeClr val="tx1"/>
                </a:solidFill>
                <a:effectLst/>
                <a:latin typeface="+mn-lt"/>
                <a:ea typeface="+mn-ea"/>
                <a:cs typeface="+mn-cs"/>
              </a:rPr>
              <a:t>1. 26 frame </a:t>
            </a:r>
            <a:r>
              <a:rPr lang="en-US" sz="1200" b="0" i="0" kern="1200" dirty="0" err="1" smtClean="0">
                <a:solidFill>
                  <a:schemeClr val="tx1"/>
                </a:solidFill>
                <a:effectLst/>
                <a:latin typeface="+mn-lt"/>
                <a:ea typeface="+mn-ea"/>
                <a:cs typeface="+mn-cs"/>
              </a:rPr>
              <a:t>multiframe</a:t>
            </a:r>
            <a:r>
              <a:rPr lang="en-US" sz="1200" b="0" i="0" kern="1200" dirty="0" smtClean="0">
                <a:solidFill>
                  <a:schemeClr val="tx1"/>
                </a:solidFill>
                <a:effectLst/>
                <a:latin typeface="+mn-lt"/>
                <a:ea typeface="+mn-ea"/>
                <a:cs typeface="+mn-cs"/>
              </a:rPr>
              <a:t> - Called traffic </a:t>
            </a:r>
            <a:r>
              <a:rPr lang="en-US" sz="1200" b="0" i="0" kern="1200" dirty="0" err="1" smtClean="0">
                <a:solidFill>
                  <a:schemeClr val="tx1"/>
                </a:solidFill>
                <a:effectLst/>
                <a:latin typeface="+mn-lt"/>
                <a:ea typeface="+mn-ea"/>
                <a:cs typeface="+mn-cs"/>
              </a:rPr>
              <a:t>multiframe</a:t>
            </a:r>
            <a:r>
              <a:rPr lang="en-US" sz="1200" b="0" i="0" kern="1200" dirty="0" smtClean="0">
                <a:solidFill>
                  <a:schemeClr val="tx1"/>
                </a:solidFill>
                <a:effectLst/>
                <a:latin typeface="+mn-lt"/>
                <a:ea typeface="+mn-ea"/>
                <a:cs typeface="+mn-cs"/>
              </a:rPr>
              <a:t>, The 26 traffic </a:t>
            </a:r>
            <a:r>
              <a:rPr lang="en-US" sz="1200" b="0" i="0" kern="1200" dirty="0" err="1" smtClean="0">
                <a:solidFill>
                  <a:schemeClr val="tx1"/>
                </a:solidFill>
                <a:effectLst/>
                <a:latin typeface="+mn-lt"/>
                <a:ea typeface="+mn-ea"/>
                <a:cs typeface="+mn-cs"/>
              </a:rPr>
              <a:t>multiframe</a:t>
            </a:r>
            <a:r>
              <a:rPr lang="en-US" sz="1200" b="0" i="0" kern="1200" dirty="0" smtClean="0">
                <a:solidFill>
                  <a:schemeClr val="tx1"/>
                </a:solidFill>
                <a:effectLst/>
                <a:latin typeface="+mn-lt"/>
                <a:ea typeface="+mn-ea"/>
                <a:cs typeface="+mn-cs"/>
              </a:rPr>
              <a:t> structure is used to send information on the traffic channel. composed of 26 bursts in a duration of 120ms, out of these 24 are used for traffic, one for SACCH and one is not used. </a:t>
            </a:r>
            <a:r>
              <a:rPr lang="en-US" dirty="0" smtClean="0"/>
              <a:t/>
            </a:r>
            <a:br>
              <a:rPr lang="en-US" dirty="0" smtClean="0"/>
            </a:br>
            <a:r>
              <a:rPr lang="en-US" sz="1200" b="0" i="0" kern="1200" dirty="0" smtClean="0">
                <a:solidFill>
                  <a:schemeClr val="tx1"/>
                </a:solidFill>
                <a:effectLst/>
                <a:latin typeface="+mn-lt"/>
                <a:ea typeface="+mn-ea"/>
                <a:cs typeface="+mn-cs"/>
              </a:rPr>
              <a:t>2. 51 frame </a:t>
            </a:r>
            <a:r>
              <a:rPr lang="en-US" sz="1200" b="0" i="0" kern="1200" dirty="0" err="1" smtClean="0">
                <a:solidFill>
                  <a:schemeClr val="tx1"/>
                </a:solidFill>
                <a:effectLst/>
                <a:latin typeface="+mn-lt"/>
                <a:ea typeface="+mn-ea"/>
                <a:cs typeface="+mn-cs"/>
              </a:rPr>
              <a:t>multiframe</a:t>
            </a:r>
            <a:r>
              <a:rPr lang="en-US" sz="1200" b="0" i="0" kern="1200" dirty="0" smtClean="0">
                <a:solidFill>
                  <a:schemeClr val="tx1"/>
                </a:solidFill>
                <a:effectLst/>
                <a:latin typeface="+mn-lt"/>
                <a:ea typeface="+mn-ea"/>
                <a:cs typeface="+mn-cs"/>
              </a:rPr>
              <a:t>- Called control </a:t>
            </a:r>
            <a:r>
              <a:rPr lang="en-US" sz="1200" b="0" i="0" kern="1200" dirty="0" err="1" smtClean="0">
                <a:solidFill>
                  <a:schemeClr val="tx1"/>
                </a:solidFill>
                <a:effectLst/>
                <a:latin typeface="+mn-lt"/>
                <a:ea typeface="+mn-ea"/>
                <a:cs typeface="+mn-cs"/>
              </a:rPr>
              <a:t>multiframe,composed</a:t>
            </a:r>
            <a:r>
              <a:rPr lang="en-US" sz="1200" b="0" i="0" kern="1200" dirty="0" smtClean="0">
                <a:solidFill>
                  <a:schemeClr val="tx1"/>
                </a:solidFill>
                <a:effectLst/>
                <a:latin typeface="+mn-lt"/>
                <a:ea typeface="+mn-ea"/>
                <a:cs typeface="+mn-cs"/>
              </a:rPr>
              <a:t> of 51 bursts in a duration of 235.4 </a:t>
            </a:r>
            <a:r>
              <a:rPr lang="en-US" sz="1200" b="0" i="0" kern="1200" dirty="0" err="1" smtClean="0">
                <a:solidFill>
                  <a:schemeClr val="tx1"/>
                </a:solidFill>
                <a:effectLst/>
                <a:latin typeface="+mn-lt"/>
                <a:ea typeface="+mn-ea"/>
                <a:cs typeface="+mn-cs"/>
              </a:rPr>
              <a:t>ms.</a:t>
            </a:r>
            <a:r>
              <a:rPr lang="en-US" sz="1200" b="0" i="0" kern="1200" dirty="0" smtClean="0">
                <a:solidFill>
                  <a:schemeClr val="tx1"/>
                </a:solidFill>
                <a:effectLst/>
                <a:latin typeface="+mn-lt"/>
                <a:ea typeface="+mn-ea"/>
                <a:cs typeface="+mn-cs"/>
              </a:rPr>
              <a:t> The 51 control </a:t>
            </a:r>
            <a:r>
              <a:rPr lang="en-US" sz="1200" b="0" i="0" kern="1200" dirty="0" err="1" smtClean="0">
                <a:solidFill>
                  <a:schemeClr val="tx1"/>
                </a:solidFill>
                <a:effectLst/>
                <a:latin typeface="+mn-lt"/>
                <a:ea typeface="+mn-ea"/>
                <a:cs typeface="+mn-cs"/>
              </a:rPr>
              <a:t>multiframe</a:t>
            </a:r>
            <a:r>
              <a:rPr lang="en-US" sz="1200" b="0" i="0" kern="1200" dirty="0" smtClean="0">
                <a:solidFill>
                  <a:schemeClr val="tx1"/>
                </a:solidFill>
                <a:effectLst/>
                <a:latin typeface="+mn-lt"/>
                <a:ea typeface="+mn-ea"/>
                <a:cs typeface="+mn-cs"/>
              </a:rPr>
              <a:t> structure is used to send information on the control channel.</a:t>
            </a:r>
            <a:endParaRPr lang="en-SG" dirty="0"/>
          </a:p>
        </p:txBody>
      </p:sp>
      <p:sp>
        <p:nvSpPr>
          <p:cNvPr id="4" name="Slide Number Placeholder 3"/>
          <p:cNvSpPr>
            <a:spLocks noGrp="1"/>
          </p:cNvSpPr>
          <p:nvPr>
            <p:ph type="sldNum" sz="quarter" idx="10"/>
          </p:nvPr>
        </p:nvSpPr>
        <p:spPr/>
        <p:txBody>
          <a:bodyPr/>
          <a:lstStyle/>
          <a:p>
            <a:fld id="{9EBD3D7E-0A9F-4F35-8AE6-6D531DF4B3C0}" type="slidenum">
              <a:rPr lang="en-US" smtClean="0"/>
              <a:pPr/>
              <a:t>26</a:t>
            </a:fld>
            <a:endParaRPr lang="en-US" dirty="0"/>
          </a:p>
        </p:txBody>
      </p:sp>
    </p:spTree>
    <p:extLst>
      <p:ext uri="{BB962C8B-B14F-4D97-AF65-F5344CB8AC3E}">
        <p14:creationId xmlns:p14="http://schemas.microsoft.com/office/powerpoint/2010/main" val="11945835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defTabSz="990600">
              <a:defRPr sz="2400">
                <a:solidFill>
                  <a:schemeClr val="tx1"/>
                </a:solidFill>
                <a:latin typeface="Times New Roman" panose="02020603050405020304" pitchFamily="18" charset="0"/>
              </a:defRPr>
            </a:lvl1pPr>
            <a:lvl2pPr marL="742950" indent="-285750" defTabSz="990600">
              <a:defRPr sz="2400">
                <a:solidFill>
                  <a:schemeClr val="tx1"/>
                </a:solidFill>
                <a:latin typeface="Times New Roman" panose="02020603050405020304" pitchFamily="18" charset="0"/>
              </a:defRPr>
            </a:lvl2pPr>
            <a:lvl3pPr marL="1143000" indent="-228600" defTabSz="990600">
              <a:defRPr sz="2400">
                <a:solidFill>
                  <a:schemeClr val="tx1"/>
                </a:solidFill>
                <a:latin typeface="Times New Roman" panose="02020603050405020304" pitchFamily="18" charset="0"/>
              </a:defRPr>
            </a:lvl3pPr>
            <a:lvl4pPr marL="1600200" indent="-228600" defTabSz="990600">
              <a:defRPr sz="2400">
                <a:solidFill>
                  <a:schemeClr val="tx1"/>
                </a:solidFill>
                <a:latin typeface="Times New Roman" panose="02020603050405020304" pitchFamily="18" charset="0"/>
              </a:defRPr>
            </a:lvl4pPr>
            <a:lvl5pPr marL="2057400" indent="-228600" defTabSz="990600">
              <a:defRPr sz="2400">
                <a:solidFill>
                  <a:schemeClr val="tx1"/>
                </a:solidFill>
                <a:latin typeface="Times New Roman" panose="02020603050405020304" pitchFamily="18" charset="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defRPr>
            </a:lvl9pPr>
          </a:lstStyle>
          <a:p>
            <a:fld id="{EA6DD6FC-9D65-407D-BFD2-6EBB79F6D7C9}" type="slidenum">
              <a:rPr lang="en-GB" sz="1300"/>
              <a:pPr/>
              <a:t>27</a:t>
            </a:fld>
            <a:endParaRPr lang="en-GB" sz="1300"/>
          </a:p>
        </p:txBody>
      </p:sp>
      <p:sp>
        <p:nvSpPr>
          <p:cNvPr id="31747" name="Rectangle 2"/>
          <p:cNvSpPr>
            <a:spLocks noGrp="1" noRot="1" noChangeAspect="1" noChangeArrowheads="1" noTextEdit="1"/>
          </p:cNvSpPr>
          <p:nvPr>
            <p:ph type="sldImg"/>
          </p:nvPr>
        </p:nvSpPr>
        <p:spPr>
          <a:xfrm>
            <a:off x="992188" y="768350"/>
            <a:ext cx="5114925" cy="3836988"/>
          </a:xfrm>
          <a:ln/>
        </p:spPr>
      </p:sp>
      <p:sp>
        <p:nvSpPr>
          <p:cNvPr id="31748" name="Rectangle 3"/>
          <p:cNvSpPr>
            <a:spLocks noGrp="1" noChangeArrowheads="1"/>
          </p:cNvSpPr>
          <p:nvPr>
            <p:ph type="body" idx="1"/>
          </p:nvPr>
        </p:nvSpPr>
        <p:spPr>
          <a:xfrm>
            <a:off x="709613" y="4860925"/>
            <a:ext cx="5680075" cy="4605338"/>
          </a:xfrm>
          <a:noFill/>
        </p:spPr>
        <p:txBody>
          <a:bodyPr/>
          <a:lstStyle/>
          <a:p>
            <a:pPr eaLnBrk="1" hangingPunct="1"/>
            <a:r>
              <a:rPr lang="en-US" smtClean="0"/>
              <a:t>Fig. 2.5</a:t>
            </a:r>
          </a:p>
        </p:txBody>
      </p:sp>
    </p:spTree>
    <p:extLst>
      <p:ext uri="{BB962C8B-B14F-4D97-AF65-F5344CB8AC3E}">
        <p14:creationId xmlns:p14="http://schemas.microsoft.com/office/powerpoint/2010/main" val="396059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BD3D7E-0A9F-4F35-8AE6-6D531DF4B3C0}" type="slidenum">
              <a:rPr lang="en-US" smtClean="0"/>
              <a:pPr/>
              <a:t>4</a:t>
            </a:fld>
            <a:endParaRPr lang="en-US" dirty="0"/>
          </a:p>
        </p:txBody>
      </p:sp>
    </p:spTree>
    <p:extLst>
      <p:ext uri="{BB962C8B-B14F-4D97-AF65-F5344CB8AC3E}">
        <p14:creationId xmlns:p14="http://schemas.microsoft.com/office/powerpoint/2010/main" val="24007951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defTabSz="990600">
              <a:defRPr sz="2400">
                <a:solidFill>
                  <a:schemeClr val="tx1"/>
                </a:solidFill>
                <a:latin typeface="Times New Roman" panose="02020603050405020304" pitchFamily="18" charset="0"/>
              </a:defRPr>
            </a:lvl1pPr>
            <a:lvl2pPr marL="742950" indent="-285750" defTabSz="990600">
              <a:defRPr sz="2400">
                <a:solidFill>
                  <a:schemeClr val="tx1"/>
                </a:solidFill>
                <a:latin typeface="Times New Roman" panose="02020603050405020304" pitchFamily="18" charset="0"/>
              </a:defRPr>
            </a:lvl2pPr>
            <a:lvl3pPr marL="1143000" indent="-228600" defTabSz="990600">
              <a:defRPr sz="2400">
                <a:solidFill>
                  <a:schemeClr val="tx1"/>
                </a:solidFill>
                <a:latin typeface="Times New Roman" panose="02020603050405020304" pitchFamily="18" charset="0"/>
              </a:defRPr>
            </a:lvl3pPr>
            <a:lvl4pPr marL="1600200" indent="-228600" defTabSz="990600">
              <a:defRPr sz="2400">
                <a:solidFill>
                  <a:schemeClr val="tx1"/>
                </a:solidFill>
                <a:latin typeface="Times New Roman" panose="02020603050405020304" pitchFamily="18" charset="0"/>
              </a:defRPr>
            </a:lvl4pPr>
            <a:lvl5pPr marL="2057400" indent="-228600" defTabSz="990600">
              <a:defRPr sz="2400">
                <a:solidFill>
                  <a:schemeClr val="tx1"/>
                </a:solidFill>
                <a:latin typeface="Times New Roman" panose="02020603050405020304" pitchFamily="18" charset="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defRPr>
            </a:lvl9pPr>
          </a:lstStyle>
          <a:p>
            <a:fld id="{FD9D25D0-DC31-4441-BBD0-498699A94006}" type="slidenum">
              <a:rPr lang="en-GB" sz="1300"/>
              <a:pPr/>
              <a:t>29</a:t>
            </a:fld>
            <a:endParaRPr lang="en-GB" sz="130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GB" dirty="0" smtClean="0">
              <a:solidFill>
                <a:srgbClr val="000000"/>
              </a:solidFill>
              <a:cs typeface="Times New Roman" panose="02020603050405020304" pitchFamily="18" charset="0"/>
            </a:endParaRPr>
          </a:p>
        </p:txBody>
      </p:sp>
    </p:spTree>
    <p:extLst>
      <p:ext uri="{BB962C8B-B14F-4D97-AF65-F5344CB8AC3E}">
        <p14:creationId xmlns:p14="http://schemas.microsoft.com/office/powerpoint/2010/main" val="36536942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In order to send the voice information across a radio network, first thing to be done is to turn the voice into a digital signal.</a:t>
            </a:r>
          </a:p>
          <a:p>
            <a:r>
              <a:rPr lang="en-SG" dirty="0" smtClean="0"/>
              <a:t>36 bits/ 20 </a:t>
            </a:r>
            <a:r>
              <a:rPr lang="en-SG" dirty="0" err="1" smtClean="0"/>
              <a:t>ms</a:t>
            </a:r>
            <a:endParaRPr lang="en-SG" dirty="0" smtClean="0"/>
          </a:p>
          <a:p>
            <a:r>
              <a:rPr lang="en-SG" dirty="0" smtClean="0"/>
              <a:t>9 bits/</a:t>
            </a:r>
            <a:r>
              <a:rPr lang="en-SG" baseline="0" dirty="0" smtClean="0"/>
              <a:t> 5 </a:t>
            </a:r>
            <a:r>
              <a:rPr lang="en-SG" baseline="0" dirty="0" err="1" smtClean="0"/>
              <a:t>ms</a:t>
            </a:r>
            <a:r>
              <a:rPr lang="en-SG" baseline="0" dirty="0" smtClean="0"/>
              <a:t> = 36 bits/20ms</a:t>
            </a:r>
          </a:p>
          <a:p>
            <a:r>
              <a:rPr lang="en-SG" baseline="0" dirty="0" smtClean="0"/>
              <a:t>47 bits/ 5 </a:t>
            </a:r>
            <a:r>
              <a:rPr lang="en-SG" baseline="0" dirty="0" err="1" smtClean="0"/>
              <a:t>ms</a:t>
            </a:r>
            <a:r>
              <a:rPr lang="en-SG" baseline="0" dirty="0" smtClean="0"/>
              <a:t> = 188 bits/20ms</a:t>
            </a:r>
          </a:p>
          <a:p>
            <a:r>
              <a:rPr lang="en-SG" baseline="0" dirty="0" smtClean="0"/>
              <a:t>Total = (36+36+188)/20ms = 260 bits/20ms</a:t>
            </a:r>
            <a:endParaRPr lang="en-SG" dirty="0"/>
          </a:p>
        </p:txBody>
      </p:sp>
      <p:sp>
        <p:nvSpPr>
          <p:cNvPr id="4" name="Slide Number Placeholder 3"/>
          <p:cNvSpPr>
            <a:spLocks noGrp="1"/>
          </p:cNvSpPr>
          <p:nvPr>
            <p:ph type="sldNum" sz="quarter" idx="10"/>
          </p:nvPr>
        </p:nvSpPr>
        <p:spPr/>
        <p:txBody>
          <a:bodyPr/>
          <a:lstStyle/>
          <a:p>
            <a:fld id="{9EBD3D7E-0A9F-4F35-8AE6-6D531DF4B3C0}" type="slidenum">
              <a:rPr lang="en-US" smtClean="0"/>
              <a:pPr/>
              <a:t>31</a:t>
            </a:fld>
            <a:endParaRPr lang="en-US" dirty="0"/>
          </a:p>
        </p:txBody>
      </p:sp>
    </p:spTree>
    <p:extLst>
      <p:ext uri="{BB962C8B-B14F-4D97-AF65-F5344CB8AC3E}">
        <p14:creationId xmlns:p14="http://schemas.microsoft.com/office/powerpoint/2010/main" val="518513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Channel coding adds redundancy bits to the original information in order to detect and correct, if possible, errors occurred during the transmission.</a:t>
            </a:r>
          </a:p>
          <a:p>
            <a:r>
              <a:rPr lang="en-US" dirty="0" smtClean="0"/>
              <a:t>The channel coding is performed using two codes: a block code and a convolution code.</a:t>
            </a:r>
          </a:p>
          <a:p>
            <a:endParaRPr lang="en-US" dirty="0" smtClean="0"/>
          </a:p>
          <a:p>
            <a:r>
              <a:rPr lang="en-US" dirty="0" smtClean="0"/>
              <a:t>R=1/2 means –</a:t>
            </a:r>
            <a:r>
              <a:rPr lang="en-US" baseline="0" dirty="0" smtClean="0"/>
              <a:t> input bit 1 and output bit 2. K = 5 means # of shift register stages.</a:t>
            </a:r>
            <a:endParaRPr lang="en-US" dirty="0" smtClean="0"/>
          </a:p>
          <a:p>
            <a:endParaRPr lang="en-SG" dirty="0"/>
          </a:p>
        </p:txBody>
      </p:sp>
      <p:sp>
        <p:nvSpPr>
          <p:cNvPr id="4" name="Slide Number Placeholder 3"/>
          <p:cNvSpPr>
            <a:spLocks noGrp="1"/>
          </p:cNvSpPr>
          <p:nvPr>
            <p:ph type="sldNum" sz="quarter" idx="10"/>
          </p:nvPr>
        </p:nvSpPr>
        <p:spPr/>
        <p:txBody>
          <a:bodyPr/>
          <a:lstStyle/>
          <a:p>
            <a:fld id="{9EBD3D7E-0A9F-4F35-8AE6-6D531DF4B3C0}"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35778119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9EBD3D7E-0A9F-4F35-8AE6-6D531DF4B3C0}" type="slidenum">
              <a:rPr lang="en-US" smtClean="0"/>
              <a:pPr/>
              <a:t>33</a:t>
            </a:fld>
            <a:endParaRPr lang="en-US" dirty="0"/>
          </a:p>
        </p:txBody>
      </p:sp>
    </p:spTree>
    <p:extLst>
      <p:ext uri="{BB962C8B-B14F-4D97-AF65-F5344CB8AC3E}">
        <p14:creationId xmlns:p14="http://schemas.microsoft.com/office/powerpoint/2010/main" val="8276104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9EBD3D7E-0A9F-4F35-8AE6-6D531DF4B3C0}" type="slidenum">
              <a:rPr lang="en-US" smtClean="0"/>
              <a:pPr/>
              <a:t>34</a:t>
            </a:fld>
            <a:endParaRPr lang="en-US" dirty="0"/>
          </a:p>
        </p:txBody>
      </p:sp>
    </p:spTree>
    <p:extLst>
      <p:ext uri="{BB962C8B-B14F-4D97-AF65-F5344CB8AC3E}">
        <p14:creationId xmlns:p14="http://schemas.microsoft.com/office/powerpoint/2010/main" val="28697916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9EBD3D7E-0A9F-4F35-8AE6-6D531DF4B3C0}" type="slidenum">
              <a:rPr lang="en-US" smtClean="0"/>
              <a:pPr/>
              <a:t>35</a:t>
            </a:fld>
            <a:endParaRPr lang="en-US" dirty="0"/>
          </a:p>
        </p:txBody>
      </p:sp>
    </p:spTree>
    <p:extLst>
      <p:ext uri="{BB962C8B-B14F-4D97-AF65-F5344CB8AC3E}">
        <p14:creationId xmlns:p14="http://schemas.microsoft.com/office/powerpoint/2010/main" val="8365928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Global system for mobile communications (GSM) of 2G is mainly used for circuit-switched</a:t>
            </a:r>
          </a:p>
          <a:p>
            <a:r>
              <a:rPr lang="en-US" dirty="0" smtClean="0"/>
              <a:t>communications. The general packet radio service (GPRS) is an extension of the GSM system, and</a:t>
            </a:r>
          </a:p>
          <a:p>
            <a:r>
              <a:rPr lang="en-US" dirty="0" smtClean="0"/>
              <a:t>uses the same channels, the same modulation, and the same network backbone as the existing</a:t>
            </a:r>
          </a:p>
          <a:p>
            <a:r>
              <a:rPr lang="en-US" dirty="0" smtClean="0"/>
              <a:t>GSM network. </a:t>
            </a:r>
            <a:r>
              <a:rPr lang="en-US" dirty="0" smtClean="0">
                <a:latin typeface="Times New Roman" pitchFamily="18" charset="0"/>
                <a:cs typeface="Times New Roman" pitchFamily="18" charset="0"/>
              </a:rPr>
              <a:t>But the major difference is that GPRS is a packet-switching-based data service. </a:t>
            </a:r>
            <a:endParaRPr lang="en-US" dirty="0"/>
          </a:p>
        </p:txBody>
      </p:sp>
      <p:sp>
        <p:nvSpPr>
          <p:cNvPr id="4" name="Slide Number Placeholder 3"/>
          <p:cNvSpPr>
            <a:spLocks noGrp="1"/>
          </p:cNvSpPr>
          <p:nvPr>
            <p:ph type="sldNum" sz="quarter" idx="10"/>
          </p:nvPr>
        </p:nvSpPr>
        <p:spPr/>
        <p:txBody>
          <a:bodyPr/>
          <a:lstStyle/>
          <a:p>
            <a:fld id="{9EBD3D7E-0A9F-4F35-8AE6-6D531DF4B3C0}"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13278426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dirty="0" smtClean="0">
                <a:latin typeface="Times New Roman" pitchFamily="18" charset="0"/>
                <a:cs typeface="Times New Roman" pitchFamily="18" charset="0"/>
              </a:rPr>
              <a:t>GPRS offers a number of coding schemes with different levels of error detection and correction. These are given labels CS-1 to CS-4:</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CS-1: </a:t>
            </a:r>
            <a:r>
              <a:rPr lang="en-US" dirty="0" smtClean="0">
                <a:latin typeface="Times New Roman" pitchFamily="18" charset="0"/>
                <a:cs typeface="Times New Roman" pitchFamily="18" charset="0"/>
              </a:rPr>
              <a:t>It is used in scenarios when interference levels are high or signal levels are low. </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smtClean="0">
              <a:latin typeface="Times New Roman" pitchFamily="18" charset="0"/>
              <a:cs typeface="Times New Roman"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CS-2: is a less reliable coding scheme</a:t>
            </a:r>
            <a:r>
              <a:rPr lang="en-US" baseline="0" dirty="0" smtClean="0">
                <a:latin typeface="Times New Roman" pitchFamily="18" charset="0"/>
                <a:cs typeface="Times New Roman" pitchFamily="18" charset="0"/>
              </a:rPr>
              <a:t> and used for better channel.</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baseline="0" dirty="0" smtClean="0">
              <a:latin typeface="Times New Roman" pitchFamily="18" charset="0"/>
              <a:cs typeface="Times New Roman"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baseline="0" dirty="0" smtClean="0">
                <a:latin typeface="Times New Roman" pitchFamily="18" charset="0"/>
                <a:cs typeface="Times New Roman" pitchFamily="18" charset="0"/>
              </a:rPr>
              <a:t>CS-3: is an even less reliable coding scheme and used for more reliable channel than CS-2.</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baseline="0" dirty="0" smtClean="0">
              <a:latin typeface="Times New Roman" pitchFamily="18" charset="0"/>
              <a:cs typeface="Times New Roman"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baseline="0" dirty="0" smtClean="0">
                <a:latin typeface="Times New Roman" pitchFamily="18" charset="0"/>
                <a:cs typeface="Times New Roman" pitchFamily="18" charset="0"/>
              </a:rPr>
              <a:t>CS-4: is an unreliable coding scheme and</a:t>
            </a:r>
            <a:r>
              <a:rPr lang="en-US" dirty="0" smtClean="0">
                <a:latin typeface="Times New Roman" pitchFamily="18" charset="0"/>
                <a:cs typeface="Times New Roman" pitchFamily="18" charset="0"/>
              </a:rPr>
              <a:t> used in when interference levels are low or signal levels are high.</a:t>
            </a:r>
          </a:p>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 </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chemeClr val="folHlink"/>
              </a:solidFill>
              <a:latin typeface="Comic Sans MS" pitchFamily="66"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folHlink"/>
                </a:solidFill>
                <a:latin typeface="Comic Sans MS" pitchFamily="66" charset="0"/>
              </a:rPr>
              <a:t>Maximal data rate = 8*21.4 = </a:t>
            </a:r>
            <a:r>
              <a:rPr lang="en-US" altLang="zh-CN" sz="1200" dirty="0" smtClean="0">
                <a:solidFill>
                  <a:schemeClr val="hlink"/>
                </a:solidFill>
                <a:latin typeface="Comic Sans MS" pitchFamily="66" charset="0"/>
              </a:rPr>
              <a:t>171.2Kbps</a:t>
            </a:r>
            <a:r>
              <a:rPr lang="en-US" altLang="zh-CN" sz="1200" dirty="0" smtClean="0">
                <a:solidFill>
                  <a:schemeClr val="folHlink"/>
                </a:solidFill>
                <a:latin typeface="Comic Sans MS" pitchFamily="66" charset="0"/>
              </a:rPr>
              <a:t> per user</a:t>
            </a:r>
            <a:r>
              <a:rPr lang="en-US" altLang="zh-CN" dirty="0" smtClean="0">
                <a:solidFill>
                  <a:schemeClr val="folHlink"/>
                </a:solidFill>
              </a:rPr>
              <a:t> </a:t>
            </a:r>
          </a:p>
        </p:txBody>
      </p:sp>
      <p:sp>
        <p:nvSpPr>
          <p:cNvPr id="4" name="Slide Number Placeholder 3"/>
          <p:cNvSpPr>
            <a:spLocks noGrp="1"/>
          </p:cNvSpPr>
          <p:nvPr>
            <p:ph type="sldNum" sz="quarter" idx="10"/>
          </p:nvPr>
        </p:nvSpPr>
        <p:spPr/>
        <p:txBody>
          <a:bodyPr/>
          <a:lstStyle/>
          <a:p>
            <a:fld id="{9EBD3D7E-0A9F-4F35-8AE6-6D531DF4B3C0}"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16452495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folHlink"/>
                </a:solidFill>
                <a:latin typeface="Comic Sans MS" pitchFamily="66" charset="0"/>
              </a:rPr>
              <a:t>Maximal data rate = 8*21.4 = </a:t>
            </a:r>
            <a:r>
              <a:rPr lang="en-US" altLang="zh-CN" sz="1200" dirty="0" smtClean="0">
                <a:solidFill>
                  <a:schemeClr val="hlink"/>
                </a:solidFill>
                <a:latin typeface="Comic Sans MS" pitchFamily="66" charset="0"/>
              </a:rPr>
              <a:t>171.2Kbps</a:t>
            </a:r>
            <a:r>
              <a:rPr lang="en-US" altLang="zh-CN" sz="1200" dirty="0" smtClean="0">
                <a:solidFill>
                  <a:schemeClr val="folHlink"/>
                </a:solidFill>
                <a:latin typeface="Comic Sans MS" pitchFamily="66" charset="0"/>
              </a:rPr>
              <a:t> per user</a:t>
            </a:r>
            <a:r>
              <a:rPr lang="en-US" altLang="zh-CN" dirty="0" smtClean="0">
                <a:solidFill>
                  <a:schemeClr val="folHlink"/>
                </a:solidFill>
              </a:rPr>
              <a:t> </a:t>
            </a:r>
          </a:p>
        </p:txBody>
      </p:sp>
      <p:sp>
        <p:nvSpPr>
          <p:cNvPr id="4" name="Slide Number Placeholder 3"/>
          <p:cNvSpPr>
            <a:spLocks noGrp="1"/>
          </p:cNvSpPr>
          <p:nvPr>
            <p:ph type="sldNum" sz="quarter" idx="10"/>
          </p:nvPr>
        </p:nvSpPr>
        <p:spPr/>
        <p:txBody>
          <a:bodyPr/>
          <a:lstStyle/>
          <a:p>
            <a:fld id="{9EBD3D7E-0A9F-4F35-8AE6-6D531DF4B3C0}"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27667413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smtClean="0">
                <a:latin typeface="Times New Roman" pitchFamily="18" charset="0"/>
                <a:cs typeface="Times New Roman" pitchFamily="18" charset="0"/>
              </a:rPr>
              <a:t>GMSC = Gateway Mobile Switching Center:</a:t>
            </a:r>
            <a:r>
              <a:rPr lang="en-US" baseline="0" dirty="0" smtClean="0">
                <a:latin typeface="Times New Roman" pitchFamily="18" charset="0"/>
                <a:cs typeface="Times New Roman" pitchFamily="18" charset="0"/>
              </a:rPr>
              <a:t> </a:t>
            </a:r>
            <a:r>
              <a:rPr lang="en-US" sz="1200" b="0" i="0" kern="1200" dirty="0" smtClean="0">
                <a:solidFill>
                  <a:schemeClr val="tx1"/>
                </a:solidFill>
                <a:effectLst/>
                <a:latin typeface="+mn-lt"/>
                <a:ea typeface="+mn-ea"/>
                <a:cs typeface="+mn-cs"/>
              </a:rPr>
              <a:t>The </a:t>
            </a:r>
            <a:r>
              <a:rPr lang="en-US" sz="1200" b="1" i="1" kern="1200" dirty="0" smtClean="0">
                <a:solidFill>
                  <a:schemeClr val="tx1"/>
                </a:solidFill>
                <a:effectLst/>
                <a:latin typeface="+mn-lt"/>
                <a:ea typeface="+mn-ea"/>
                <a:cs typeface="+mn-cs"/>
              </a:rPr>
              <a:t>Gateway Mobile Switching Centre</a:t>
            </a:r>
            <a:r>
              <a:rPr lang="en-US" sz="1200" b="0" i="0" kern="1200" dirty="0" smtClean="0">
                <a:solidFill>
                  <a:schemeClr val="tx1"/>
                </a:solidFill>
                <a:effectLst/>
                <a:latin typeface="+mn-lt"/>
                <a:ea typeface="+mn-ea"/>
                <a:cs typeface="+mn-cs"/>
              </a:rPr>
              <a:t> (GMSC) is a special kind of </a:t>
            </a:r>
            <a:r>
              <a:rPr lang="en-US" sz="1200" b="0" i="0" u="sng" kern="1200" dirty="0" smtClean="0">
                <a:solidFill>
                  <a:schemeClr val="tx1"/>
                </a:solidFill>
                <a:effectLst/>
                <a:latin typeface="+mn-lt"/>
                <a:ea typeface="+mn-ea"/>
                <a:cs typeface="+mn-cs"/>
                <a:hlinkClick r:id="rId3"/>
              </a:rPr>
              <a:t>MSC</a:t>
            </a:r>
            <a:r>
              <a:rPr lang="en-US" sz="1200" b="0" i="0" kern="1200" dirty="0" smtClean="0">
                <a:solidFill>
                  <a:schemeClr val="tx1"/>
                </a:solidFill>
                <a:effectLst/>
                <a:latin typeface="+mn-lt"/>
                <a:ea typeface="+mn-ea"/>
                <a:cs typeface="+mn-cs"/>
              </a:rPr>
              <a:t> that is used to route calls outside the mobile network. Whenever a call for a mobile subscriber comes from outside the mobile network, or the subscriber wants to make a call to somebody outside the mobile network the call is routed through the GMSC.</a:t>
            </a: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9EBD3D7E-0A9F-4F35-8AE6-6D531DF4B3C0}"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1360853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band between 824 and 849 MHz carries reverse communication; the band between 869 and 894 MHz carries forward communication.</a:t>
            </a:r>
          </a:p>
          <a:p>
            <a:endParaRPr lang="en-SG" dirty="0"/>
          </a:p>
        </p:txBody>
      </p:sp>
      <p:sp>
        <p:nvSpPr>
          <p:cNvPr id="4" name="Slide Number Placeholder 3"/>
          <p:cNvSpPr>
            <a:spLocks noGrp="1"/>
          </p:cNvSpPr>
          <p:nvPr>
            <p:ph type="sldNum" sz="quarter" idx="10"/>
          </p:nvPr>
        </p:nvSpPr>
        <p:spPr/>
        <p:txBody>
          <a:bodyPr/>
          <a:lstStyle/>
          <a:p>
            <a:fld id="{9EBD3D7E-0A9F-4F35-8AE6-6D531DF4B3C0}" type="slidenum">
              <a:rPr lang="en-US" smtClean="0"/>
              <a:pPr/>
              <a:t>5</a:t>
            </a:fld>
            <a:endParaRPr lang="en-US" dirty="0"/>
          </a:p>
        </p:txBody>
      </p:sp>
    </p:spTree>
    <p:extLst>
      <p:ext uri="{BB962C8B-B14F-4D97-AF65-F5344CB8AC3E}">
        <p14:creationId xmlns:p14="http://schemas.microsoft.com/office/powerpoint/2010/main" val="1788057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 are nine different Modulation and Coding Schemes (MCS) that can be used with EDGE. </a:t>
            </a:r>
            <a:r>
              <a:rPr lang="en-US" sz="1200" b="0" i="0" kern="1200" smtClean="0">
                <a:solidFill>
                  <a:schemeClr val="tx1"/>
                </a:solidFill>
                <a:effectLst/>
                <a:latin typeface="+mn-lt"/>
                <a:ea typeface="+mn-ea"/>
                <a:cs typeface="+mn-cs"/>
              </a:rPr>
              <a:t>MCS 1 to MCS-9.</a:t>
            </a:r>
            <a:endParaRPr lang="en-US"/>
          </a:p>
        </p:txBody>
      </p:sp>
      <p:sp>
        <p:nvSpPr>
          <p:cNvPr id="4" name="Slide Number Placeholder 3"/>
          <p:cNvSpPr>
            <a:spLocks noGrp="1"/>
          </p:cNvSpPr>
          <p:nvPr>
            <p:ph type="sldNum" sz="quarter" idx="10"/>
          </p:nvPr>
        </p:nvSpPr>
        <p:spPr/>
        <p:txBody>
          <a:bodyPr/>
          <a:lstStyle/>
          <a:p>
            <a:fld id="{9EBD3D7E-0A9F-4F35-8AE6-6D531DF4B3C0}" type="slidenum">
              <a:rPr lang="en-US" smtClean="0"/>
              <a:pPr/>
              <a:t>40</a:t>
            </a:fld>
            <a:endParaRPr lang="en-US" dirty="0"/>
          </a:p>
        </p:txBody>
      </p:sp>
    </p:spTree>
    <p:extLst>
      <p:ext uri="{BB962C8B-B14F-4D97-AF65-F5344CB8AC3E}">
        <p14:creationId xmlns:p14="http://schemas.microsoft.com/office/powerpoint/2010/main" val="2987843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Transmission AMPS uses FM and FSK for modulation. Figure shows the transmission in the reverse direction. Voice channels are modulated using FM, and control</a:t>
            </a:r>
          </a:p>
          <a:p>
            <a:r>
              <a:rPr lang="en-US" sz="1200" b="0" i="0" u="none" strike="noStrike" kern="1200" baseline="0" dirty="0" smtClean="0">
                <a:solidFill>
                  <a:schemeClr val="tx1"/>
                </a:solidFill>
                <a:latin typeface="+mn-lt"/>
                <a:ea typeface="+mn-ea"/>
                <a:cs typeface="+mn-cs"/>
              </a:rPr>
              <a:t>channels use FSK to create 30-kHz analog signals. AMPS uses FDMA to divide each 25-MHz band into 30-kHz channels. </a:t>
            </a:r>
          </a:p>
          <a:p>
            <a:r>
              <a:rPr lang="en-US" sz="1200" b="0" i="0" u="none" strike="noStrike" kern="1200" baseline="0" dirty="0" smtClean="0">
                <a:solidFill>
                  <a:schemeClr val="tx1"/>
                </a:solidFill>
                <a:latin typeface="+mn-lt"/>
                <a:ea typeface="+mn-ea"/>
                <a:cs typeface="+mn-cs"/>
              </a:rPr>
              <a:t>NB:  We know human voice frequency BW 3 kHz. That’s why it is 3kHz. And control signal deals with data, that’s why it is 10kbps. </a:t>
            </a:r>
            <a:endParaRPr lang="en-SG" dirty="0"/>
          </a:p>
        </p:txBody>
      </p:sp>
      <p:sp>
        <p:nvSpPr>
          <p:cNvPr id="4" name="Slide Number Placeholder 3"/>
          <p:cNvSpPr>
            <a:spLocks noGrp="1"/>
          </p:cNvSpPr>
          <p:nvPr>
            <p:ph type="sldNum" sz="quarter" idx="10"/>
          </p:nvPr>
        </p:nvSpPr>
        <p:spPr/>
        <p:txBody>
          <a:bodyPr/>
          <a:lstStyle/>
          <a:p>
            <a:fld id="{9EBD3D7E-0A9F-4F35-8AE6-6D531DF4B3C0}"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1417615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u="none" strike="noStrike" kern="1200" baseline="0" dirty="0" smtClean="0">
                <a:solidFill>
                  <a:schemeClr val="tx1"/>
                </a:solidFill>
                <a:latin typeface="+mn-lt"/>
                <a:ea typeface="+mn-ea"/>
                <a:cs typeface="+mn-cs"/>
              </a:rPr>
              <a:t>IS-136 (Interim Standard 136)</a:t>
            </a:r>
            <a:endParaRPr lang="en-SG" dirty="0"/>
          </a:p>
        </p:txBody>
      </p:sp>
      <p:sp>
        <p:nvSpPr>
          <p:cNvPr id="4" name="Slide Number Placeholder 3"/>
          <p:cNvSpPr>
            <a:spLocks noGrp="1"/>
          </p:cNvSpPr>
          <p:nvPr>
            <p:ph type="sldNum" sz="quarter" idx="10"/>
          </p:nvPr>
        </p:nvSpPr>
        <p:spPr/>
        <p:txBody>
          <a:bodyPr/>
          <a:lstStyle/>
          <a:p>
            <a:fld id="{9EBD3D7E-0A9F-4F35-8AE6-6D531DF4B3C0}" type="slidenum">
              <a:rPr lang="en-US" smtClean="0"/>
              <a:pPr/>
              <a:t>10</a:t>
            </a:fld>
            <a:endParaRPr lang="en-US" dirty="0"/>
          </a:p>
        </p:txBody>
      </p:sp>
    </p:spTree>
    <p:extLst>
      <p:ext uri="{BB962C8B-B14F-4D97-AF65-F5344CB8AC3E}">
        <p14:creationId xmlns:p14="http://schemas.microsoft.com/office/powerpoint/2010/main" val="3489381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9EBD3D7E-0A9F-4F35-8AE6-6D531DF4B3C0}" type="slidenum">
              <a:rPr lang="en-US" smtClean="0"/>
              <a:pPr/>
              <a:t>11</a:t>
            </a:fld>
            <a:endParaRPr lang="en-US" dirty="0"/>
          </a:p>
        </p:txBody>
      </p:sp>
    </p:spTree>
    <p:extLst>
      <p:ext uri="{BB962C8B-B14F-4D97-AF65-F5344CB8AC3E}">
        <p14:creationId xmlns:p14="http://schemas.microsoft.com/office/powerpoint/2010/main" val="776077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smtClean="0">
                <a:solidFill>
                  <a:schemeClr val="tx1"/>
                </a:solidFill>
                <a:effectLst/>
                <a:latin typeface="+mn-lt"/>
                <a:ea typeface="+mn-ea"/>
                <a:cs typeface="+mn-cs"/>
              </a:rPr>
              <a:t>Um interface</a:t>
            </a:r>
            <a:r>
              <a:rPr lang="en-US" sz="1200" b="0" i="0" kern="1200" dirty="0" smtClean="0">
                <a:solidFill>
                  <a:schemeClr val="tx1"/>
                </a:solidFill>
                <a:effectLst/>
                <a:latin typeface="+mn-lt"/>
                <a:ea typeface="+mn-ea"/>
                <a:cs typeface="+mn-cs"/>
              </a:rPr>
              <a:t>   The "air" or radio interface standard that is used for exchanges between a mobile (ME) and a base station (BTS / BSC).</a:t>
            </a:r>
          </a:p>
          <a:p>
            <a:r>
              <a:rPr lang="en-US" sz="1200" b="1" i="1" kern="1200" dirty="0" err="1" smtClean="0">
                <a:solidFill>
                  <a:schemeClr val="tx1"/>
                </a:solidFill>
                <a:effectLst/>
                <a:latin typeface="+mn-lt"/>
                <a:ea typeface="+mn-ea"/>
                <a:cs typeface="+mn-cs"/>
              </a:rPr>
              <a:t>Abis</a:t>
            </a:r>
            <a:r>
              <a:rPr lang="en-US" sz="1200" b="1" i="1" kern="1200" dirty="0" smtClean="0">
                <a:solidFill>
                  <a:schemeClr val="tx1"/>
                </a:solidFill>
                <a:effectLst/>
                <a:latin typeface="+mn-lt"/>
                <a:ea typeface="+mn-ea"/>
                <a:cs typeface="+mn-cs"/>
              </a:rPr>
              <a:t> interface</a:t>
            </a:r>
            <a:r>
              <a:rPr lang="en-US" sz="1200" b="0" i="0" kern="1200" dirty="0" smtClean="0">
                <a:solidFill>
                  <a:schemeClr val="tx1"/>
                </a:solidFill>
                <a:effectLst/>
                <a:latin typeface="+mn-lt"/>
                <a:ea typeface="+mn-ea"/>
                <a:cs typeface="+mn-cs"/>
              </a:rPr>
              <a:t>   This is a BSS internal interface linking the BSC and a BTS,</a:t>
            </a:r>
          </a:p>
          <a:p>
            <a:r>
              <a:rPr lang="en-US" sz="1200" b="1" i="1" kern="1200" dirty="0" smtClean="0">
                <a:solidFill>
                  <a:schemeClr val="tx1"/>
                </a:solidFill>
                <a:effectLst/>
                <a:latin typeface="+mn-lt"/>
                <a:ea typeface="+mn-ea"/>
                <a:cs typeface="+mn-cs"/>
              </a:rPr>
              <a:t>A interface</a:t>
            </a:r>
            <a:r>
              <a:rPr lang="en-US" sz="1200" b="0" i="0" kern="1200" dirty="0" smtClean="0">
                <a:solidFill>
                  <a:schemeClr val="tx1"/>
                </a:solidFill>
                <a:effectLst/>
                <a:latin typeface="+mn-lt"/>
                <a:ea typeface="+mn-ea"/>
                <a:cs typeface="+mn-cs"/>
              </a:rPr>
              <a:t>   The A interface is used to provide communication between the BSS and the MSC.</a:t>
            </a:r>
            <a:endParaRPr lang="en-SG" dirty="0"/>
          </a:p>
        </p:txBody>
      </p:sp>
      <p:sp>
        <p:nvSpPr>
          <p:cNvPr id="4" name="Slide Number Placeholder 3"/>
          <p:cNvSpPr>
            <a:spLocks noGrp="1"/>
          </p:cNvSpPr>
          <p:nvPr>
            <p:ph type="sldNum" sz="quarter" idx="10"/>
          </p:nvPr>
        </p:nvSpPr>
        <p:spPr/>
        <p:txBody>
          <a:bodyPr/>
          <a:lstStyle/>
          <a:p>
            <a:fld id="{9EBD3D7E-0A9F-4F35-8AE6-6D531DF4B3C0}" type="slidenum">
              <a:rPr lang="en-US" smtClean="0"/>
              <a:pPr/>
              <a:t>12</a:t>
            </a:fld>
            <a:endParaRPr lang="en-US" dirty="0"/>
          </a:p>
        </p:txBody>
      </p:sp>
    </p:spTree>
    <p:extLst>
      <p:ext uri="{BB962C8B-B14F-4D97-AF65-F5344CB8AC3E}">
        <p14:creationId xmlns:p14="http://schemas.microsoft.com/office/powerpoint/2010/main" val="3122384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a:t>
            </a:r>
            <a:r>
              <a:rPr lang="en-US" sz="1200" b="1" i="0" u="none" strike="noStrike" kern="1200" baseline="0" dirty="0" smtClean="0">
                <a:solidFill>
                  <a:schemeClr val="tx1"/>
                </a:solidFill>
                <a:latin typeface="+mn-lt"/>
                <a:ea typeface="+mn-ea"/>
                <a:cs typeface="+mn-cs"/>
              </a:rPr>
              <a:t>mobile equipment </a:t>
            </a:r>
            <a:r>
              <a:rPr lang="en-US" sz="1200" b="0" i="0" u="none" strike="noStrike" kern="1200" baseline="0" dirty="0" smtClean="0">
                <a:solidFill>
                  <a:schemeClr val="tx1"/>
                </a:solidFill>
                <a:latin typeface="+mn-lt"/>
                <a:ea typeface="+mn-ea"/>
                <a:cs typeface="+mn-cs"/>
              </a:rPr>
              <a:t>(ME) refers to the physical terminal, such as a telephone or PCS (personal communications service) device, which includes the radio transceiver, digital signal processors, and the </a:t>
            </a:r>
            <a:r>
              <a:rPr lang="en-US" sz="1200" b="1" i="0" u="none" strike="noStrike" kern="1200" baseline="0" dirty="0" smtClean="0">
                <a:solidFill>
                  <a:schemeClr val="tx1"/>
                </a:solidFill>
                <a:latin typeface="+mn-lt"/>
                <a:ea typeface="+mn-ea"/>
                <a:cs typeface="+mn-cs"/>
              </a:rPr>
              <a:t>subscriber identity module </a:t>
            </a:r>
            <a:r>
              <a:rPr lang="en-SG" sz="1200" b="0" i="0" u="none" strike="noStrike" kern="1200" baseline="0" dirty="0" smtClean="0">
                <a:solidFill>
                  <a:schemeClr val="tx1"/>
                </a:solidFill>
                <a:latin typeface="+mn-lt"/>
                <a:ea typeface="+mn-ea"/>
                <a:cs typeface="+mn-cs"/>
              </a:rPr>
              <a:t>(SIM).</a:t>
            </a:r>
            <a:endParaRPr lang="en-SG" dirty="0"/>
          </a:p>
        </p:txBody>
      </p:sp>
      <p:sp>
        <p:nvSpPr>
          <p:cNvPr id="4" name="Slide Number Placeholder 3"/>
          <p:cNvSpPr>
            <a:spLocks noGrp="1"/>
          </p:cNvSpPr>
          <p:nvPr>
            <p:ph type="sldNum" sz="quarter" idx="10"/>
          </p:nvPr>
        </p:nvSpPr>
        <p:spPr/>
        <p:txBody>
          <a:bodyPr/>
          <a:lstStyle/>
          <a:p>
            <a:fld id="{9EBD3D7E-0A9F-4F35-8AE6-6D531DF4B3C0}"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361430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9EBD3D7E-0A9F-4F35-8AE6-6D531DF4B3C0}" type="slidenum">
              <a:rPr lang="en-US" smtClean="0"/>
              <a:pPr/>
              <a:t>14</a:t>
            </a:fld>
            <a:endParaRPr lang="en-US" dirty="0"/>
          </a:p>
        </p:txBody>
      </p:sp>
    </p:spTree>
    <p:extLst>
      <p:ext uri="{BB962C8B-B14F-4D97-AF65-F5344CB8AC3E}">
        <p14:creationId xmlns:p14="http://schemas.microsoft.com/office/powerpoint/2010/main" val="776077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404534"/>
            <a:ext cx="5825202"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4050834"/>
            <a:ext cx="5825202"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C913C4A-C4E0-450E-9E6D-B51879763D32}" type="datetime1">
              <a:rPr lang="en-US" smtClean="0"/>
              <a:pPr/>
              <a:t>17-Jan-23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27DDED-DC54-4FAD-8216-B8B1BDF2DB5E}" type="datetime1">
              <a:rPr lang="en-US" smtClean="0"/>
              <a:pPr/>
              <a:t>17-Jan-23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3632200"/>
            <a:ext cx="5418393"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27DDED-DC54-4FAD-8216-B8B1BDF2DB5E}" type="datetime1">
              <a:rPr lang="en-US" smtClean="0"/>
              <a:pPr/>
              <a:t>17-Jan-23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0" name="TextBox 19"/>
          <p:cNvSpPr txBox="1"/>
          <p:nvPr/>
        </p:nvSpPr>
        <p:spPr>
          <a:xfrm>
            <a:off x="406403"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931988"/>
            <a:ext cx="6447501"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27DDED-DC54-4FAD-8216-B8B1BDF2DB5E}" type="datetime1">
              <a:rPr lang="en-US" smtClean="0"/>
              <a:pPr/>
              <a:t>17-Jan-23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27DDED-DC54-4FAD-8216-B8B1BDF2DB5E}" type="datetime1">
              <a:rPr lang="en-US" smtClean="0"/>
              <a:pPr/>
              <a:t>17-Jan-23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4" name="TextBox 23"/>
          <p:cNvSpPr txBox="1"/>
          <p:nvPr/>
        </p:nvSpPr>
        <p:spPr>
          <a:xfrm>
            <a:off x="406403"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609600"/>
            <a:ext cx="644115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27DDED-DC54-4FAD-8216-B8B1BDF2DB5E}" type="datetime1">
              <a:rPr lang="en-US" smtClean="0"/>
              <a:pPr/>
              <a:t>17-Jan-23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652D68-ABF8-497F-944B-385C7D4F6513}" type="datetime1">
              <a:rPr lang="en-US" smtClean="0"/>
              <a:pPr/>
              <a:t>17-Jan-23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609600"/>
            <a:ext cx="978557"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609600"/>
            <a:ext cx="5295113"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0FF356-603C-4DC7-AD4C-8E29C6F6065A}" type="datetime1">
              <a:rPr lang="en-US" smtClean="0"/>
              <a:pPr/>
              <a:t>17-Jan-23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762000"/>
          </a:xfrm>
        </p:spPr>
        <p:txBody>
          <a:bodyPr/>
          <a:lstStyle/>
          <a:p>
            <a:r>
              <a:rPr lang="en-US" smtClean="0"/>
              <a:t>Click to edit Master title style</a:t>
            </a:r>
            <a:endParaRPr lang="en-SG"/>
          </a:p>
        </p:txBody>
      </p:sp>
      <p:sp>
        <p:nvSpPr>
          <p:cNvPr id="3" name="Text Placeholder 2"/>
          <p:cNvSpPr>
            <a:spLocks noGrp="1"/>
          </p:cNvSpPr>
          <p:nvPr>
            <p:ph type="body" sz="half" idx="1"/>
          </p:nvPr>
        </p:nvSpPr>
        <p:spPr>
          <a:xfrm>
            <a:off x="152400" y="838200"/>
            <a:ext cx="43053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10100" y="838200"/>
            <a:ext cx="43053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CCEFB21D-D44D-432E-A10A-7EB84EC7FBD3}" type="slidenum">
              <a:rPr lang="en-GB"/>
              <a:pPr>
                <a:defRPr/>
              </a:pPr>
              <a:t>‹#›</a:t>
            </a:fld>
            <a:endParaRPr lang="en-GB"/>
          </a:p>
        </p:txBody>
      </p:sp>
    </p:spTree>
    <p:extLst>
      <p:ext uri="{BB962C8B-B14F-4D97-AF65-F5344CB8AC3E}">
        <p14:creationId xmlns:p14="http://schemas.microsoft.com/office/powerpoint/2010/main" val="6323958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SG"/>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a:p>
        </p:txBody>
      </p:sp>
      <p:sp>
        <p:nvSpPr>
          <p:cNvPr id="4"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B75467D-17C0-4664-BE5F-2801963C3E55}" type="slidenum">
              <a:rPr lang="en-GB">
                <a:solidFill>
                  <a:srgbClr val="000000"/>
                </a:solidFill>
              </a:rPr>
              <a:pPr>
                <a:defRPr/>
              </a:pPr>
              <a:t>‹#›</a:t>
            </a:fld>
            <a:endParaRPr lang="en-GB">
              <a:solidFill>
                <a:srgbClr val="000000"/>
              </a:solidFill>
            </a:endParaRPr>
          </a:p>
        </p:txBody>
      </p:sp>
    </p:spTree>
    <p:extLst>
      <p:ext uri="{BB962C8B-B14F-4D97-AF65-F5344CB8AC3E}">
        <p14:creationId xmlns:p14="http://schemas.microsoft.com/office/powerpoint/2010/main" val="8455608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2173820-28BE-4046-9709-F624D7B4B2A8}" type="slidenum">
              <a:rPr lang="en-GB">
                <a:solidFill>
                  <a:srgbClr val="000000"/>
                </a:solidFill>
              </a:rPr>
              <a:pPr>
                <a:defRPr/>
              </a:pPr>
              <a:t>‹#›</a:t>
            </a:fld>
            <a:endParaRPr lang="en-GB">
              <a:solidFill>
                <a:srgbClr val="000000"/>
              </a:solidFill>
            </a:endParaRPr>
          </a:p>
        </p:txBody>
      </p:sp>
    </p:spTree>
    <p:extLst>
      <p:ext uri="{BB962C8B-B14F-4D97-AF65-F5344CB8AC3E}">
        <p14:creationId xmlns:p14="http://schemas.microsoft.com/office/powerpoint/2010/main" val="2554096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789286-6B44-4916-9C1E-CBE079F10E29}" type="datetime1">
              <a:rPr lang="en-US" smtClean="0"/>
              <a:pPr/>
              <a:t>17-Jan-23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1096F6E-EF6A-4D4E-9354-EBCE6887FACF}" type="slidenum">
              <a:rPr lang="en-GB">
                <a:solidFill>
                  <a:srgbClr val="000000"/>
                </a:solidFill>
              </a:rPr>
              <a:pPr>
                <a:defRPr/>
              </a:pPr>
              <a:t>‹#›</a:t>
            </a:fld>
            <a:endParaRPr lang="en-GB">
              <a:solidFill>
                <a:srgbClr val="000000"/>
              </a:solidFill>
            </a:endParaRPr>
          </a:p>
        </p:txBody>
      </p:sp>
    </p:spTree>
    <p:extLst>
      <p:ext uri="{BB962C8B-B14F-4D97-AF65-F5344CB8AC3E}">
        <p14:creationId xmlns:p14="http://schemas.microsoft.com/office/powerpoint/2010/main" val="6745599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152400" y="838200"/>
            <a:ext cx="43053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10100" y="838200"/>
            <a:ext cx="43053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1B41103-1D48-4E46-A67D-B1C2188FEF8A}" type="slidenum">
              <a:rPr lang="en-GB">
                <a:solidFill>
                  <a:srgbClr val="000000"/>
                </a:solidFill>
              </a:rPr>
              <a:pPr>
                <a:defRPr/>
              </a:pPr>
              <a:t>‹#›</a:t>
            </a:fld>
            <a:endParaRPr lang="en-GB">
              <a:solidFill>
                <a:srgbClr val="000000"/>
              </a:solidFill>
            </a:endParaRPr>
          </a:p>
        </p:txBody>
      </p:sp>
    </p:spTree>
    <p:extLst>
      <p:ext uri="{BB962C8B-B14F-4D97-AF65-F5344CB8AC3E}">
        <p14:creationId xmlns:p14="http://schemas.microsoft.com/office/powerpoint/2010/main" val="26888975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6302D578-9C49-42A7-BCAC-0810508C7948}" type="slidenum">
              <a:rPr lang="en-GB">
                <a:solidFill>
                  <a:srgbClr val="000000"/>
                </a:solidFill>
              </a:rPr>
              <a:pPr>
                <a:defRPr/>
              </a:pPr>
              <a:t>‹#›</a:t>
            </a:fld>
            <a:endParaRPr lang="en-GB">
              <a:solidFill>
                <a:srgbClr val="000000"/>
              </a:solidFill>
            </a:endParaRPr>
          </a:p>
        </p:txBody>
      </p:sp>
    </p:spTree>
    <p:extLst>
      <p:ext uri="{BB962C8B-B14F-4D97-AF65-F5344CB8AC3E}">
        <p14:creationId xmlns:p14="http://schemas.microsoft.com/office/powerpoint/2010/main" val="1886527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2D26EE42-2FD2-4594-884B-31BA1D91434E}" type="slidenum">
              <a:rPr lang="en-GB">
                <a:solidFill>
                  <a:srgbClr val="000000"/>
                </a:solidFill>
              </a:rPr>
              <a:pPr>
                <a:defRPr/>
              </a:pPr>
              <a:t>‹#›</a:t>
            </a:fld>
            <a:endParaRPr lang="en-GB">
              <a:solidFill>
                <a:srgbClr val="000000"/>
              </a:solidFill>
            </a:endParaRPr>
          </a:p>
        </p:txBody>
      </p:sp>
    </p:spTree>
    <p:extLst>
      <p:ext uri="{BB962C8B-B14F-4D97-AF65-F5344CB8AC3E}">
        <p14:creationId xmlns:p14="http://schemas.microsoft.com/office/powerpoint/2010/main" val="25688380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7BA8F562-1920-4CD5-B405-9D5C44BE6EC0}" type="slidenum">
              <a:rPr lang="en-GB">
                <a:solidFill>
                  <a:srgbClr val="000000"/>
                </a:solidFill>
              </a:rPr>
              <a:pPr>
                <a:defRPr/>
              </a:pPr>
              <a:t>‹#›</a:t>
            </a:fld>
            <a:endParaRPr lang="en-GB">
              <a:solidFill>
                <a:srgbClr val="000000"/>
              </a:solidFill>
            </a:endParaRPr>
          </a:p>
        </p:txBody>
      </p:sp>
    </p:spTree>
    <p:extLst>
      <p:ext uri="{BB962C8B-B14F-4D97-AF65-F5344CB8AC3E}">
        <p14:creationId xmlns:p14="http://schemas.microsoft.com/office/powerpoint/2010/main" val="23094392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D7333B1-2770-442D-9FAF-8A2543AE611D}" type="slidenum">
              <a:rPr lang="en-GB">
                <a:solidFill>
                  <a:srgbClr val="000000"/>
                </a:solidFill>
              </a:rPr>
              <a:pPr>
                <a:defRPr/>
              </a:pPr>
              <a:t>‹#›</a:t>
            </a:fld>
            <a:endParaRPr lang="en-GB">
              <a:solidFill>
                <a:srgbClr val="000000"/>
              </a:solidFill>
            </a:endParaRPr>
          </a:p>
        </p:txBody>
      </p:sp>
    </p:spTree>
    <p:extLst>
      <p:ext uri="{BB962C8B-B14F-4D97-AF65-F5344CB8AC3E}">
        <p14:creationId xmlns:p14="http://schemas.microsoft.com/office/powerpoint/2010/main" val="12289871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6CB1BF2-6DB5-4CBB-AA92-86C83A4CEF6F}" type="slidenum">
              <a:rPr lang="en-GB">
                <a:solidFill>
                  <a:srgbClr val="000000"/>
                </a:solidFill>
              </a:rPr>
              <a:pPr>
                <a:defRPr/>
              </a:pPr>
              <a:t>‹#›</a:t>
            </a:fld>
            <a:endParaRPr lang="en-GB">
              <a:solidFill>
                <a:srgbClr val="000000"/>
              </a:solidFill>
            </a:endParaRPr>
          </a:p>
        </p:txBody>
      </p:sp>
    </p:spTree>
    <p:extLst>
      <p:ext uri="{BB962C8B-B14F-4D97-AF65-F5344CB8AC3E}">
        <p14:creationId xmlns:p14="http://schemas.microsoft.com/office/powerpoint/2010/main" val="28448293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982F48E-7A3B-48A8-8775-51137C4E1B12}" type="slidenum">
              <a:rPr lang="en-GB">
                <a:solidFill>
                  <a:srgbClr val="000000"/>
                </a:solidFill>
              </a:rPr>
              <a:pPr>
                <a:defRPr/>
              </a:pPr>
              <a:t>‹#›</a:t>
            </a:fld>
            <a:endParaRPr lang="en-GB">
              <a:solidFill>
                <a:srgbClr val="000000"/>
              </a:solidFill>
            </a:endParaRPr>
          </a:p>
        </p:txBody>
      </p:sp>
    </p:spTree>
    <p:extLst>
      <p:ext uri="{BB962C8B-B14F-4D97-AF65-F5344CB8AC3E}">
        <p14:creationId xmlns:p14="http://schemas.microsoft.com/office/powerpoint/2010/main" val="2310606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0"/>
            <a:ext cx="2190750" cy="6096000"/>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152400" y="0"/>
            <a:ext cx="64198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53894E7-5CAF-4918-9779-997BFC017D54}" type="slidenum">
              <a:rPr lang="en-GB">
                <a:solidFill>
                  <a:srgbClr val="000000"/>
                </a:solidFill>
              </a:rPr>
              <a:pPr>
                <a:defRPr/>
              </a:pPr>
              <a:t>‹#›</a:t>
            </a:fld>
            <a:endParaRPr lang="en-GB">
              <a:solidFill>
                <a:srgbClr val="000000"/>
              </a:solidFill>
            </a:endParaRPr>
          </a:p>
        </p:txBody>
      </p:sp>
    </p:spTree>
    <p:extLst>
      <p:ext uri="{BB962C8B-B14F-4D97-AF65-F5344CB8AC3E}">
        <p14:creationId xmlns:p14="http://schemas.microsoft.com/office/powerpoint/2010/main" val="22493313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762000"/>
          </a:xfrm>
        </p:spPr>
        <p:txBody>
          <a:bodyPr/>
          <a:lstStyle/>
          <a:p>
            <a:r>
              <a:rPr lang="en-US" smtClean="0"/>
              <a:t>Click to edit Master title style</a:t>
            </a:r>
            <a:endParaRPr lang="en-SG"/>
          </a:p>
        </p:txBody>
      </p:sp>
      <p:sp>
        <p:nvSpPr>
          <p:cNvPr id="3" name="Text Placeholder 2"/>
          <p:cNvSpPr>
            <a:spLocks noGrp="1"/>
          </p:cNvSpPr>
          <p:nvPr>
            <p:ph type="body" sz="half" idx="1"/>
          </p:nvPr>
        </p:nvSpPr>
        <p:spPr>
          <a:xfrm>
            <a:off x="152400" y="838200"/>
            <a:ext cx="43053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10100" y="838200"/>
            <a:ext cx="43053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1203F6F-D388-460B-B061-8751ACC8C3A5}" type="slidenum">
              <a:rPr lang="en-GB">
                <a:solidFill>
                  <a:srgbClr val="000000"/>
                </a:solidFill>
              </a:rPr>
              <a:pPr>
                <a:defRPr/>
              </a:pPr>
              <a:t>‹#›</a:t>
            </a:fld>
            <a:endParaRPr lang="en-GB">
              <a:solidFill>
                <a:srgbClr val="000000"/>
              </a:solidFill>
            </a:endParaRPr>
          </a:p>
        </p:txBody>
      </p:sp>
    </p:spTree>
    <p:extLst>
      <p:ext uri="{BB962C8B-B14F-4D97-AF65-F5344CB8AC3E}">
        <p14:creationId xmlns:p14="http://schemas.microsoft.com/office/powerpoint/2010/main" val="159755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700868"/>
            <a:ext cx="6447501"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C478FE-3EE6-4FED-9358-7ABC37487A0C}" type="datetime1">
              <a:rPr lang="en-US" smtClean="0"/>
              <a:pPr/>
              <a:t>17-Jan-23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2160589"/>
            <a:ext cx="3138026"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2160590"/>
            <a:ext cx="3138026"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E6C510-9E5C-4467-BF31-617D2B41D629}" type="datetime1">
              <a:rPr lang="en-US" smtClean="0"/>
              <a:pPr/>
              <a:t>17-Jan-23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2160983"/>
            <a:ext cx="313921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6809" y="2737246"/>
            <a:ext cx="31392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2160983"/>
            <a:ext cx="313921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16288" y="2737246"/>
            <a:ext cx="313921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8A40E99-38A7-4A96-99F9-BFD98106B17B}" type="datetime1">
              <a:rPr lang="en-US" smtClean="0"/>
              <a:pPr/>
              <a:t>17-Jan-23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EE2247A-6220-415D-AACB-3B7EF8016C16}" type="datetime1">
              <a:rPr lang="en-US" smtClean="0"/>
              <a:pPr/>
              <a:t>17-Jan-23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5439FA-97C7-4EEF-A293-CC6CB87FCD4A}" type="datetime1">
              <a:rPr lang="en-US" smtClean="0"/>
              <a:pPr/>
              <a:t>17-Jan-23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498604"/>
            <a:ext cx="2890896"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0346" y="514925"/>
            <a:ext cx="3385156"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777069"/>
            <a:ext cx="2890896"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1D6DCF-5C01-47A3-AFC8-F7FCCDA6AA89}" type="datetime1">
              <a:rPr lang="en-US" smtClean="0"/>
              <a:pPr/>
              <a:t>17-Jan-23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800600"/>
            <a:ext cx="64475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609600"/>
            <a:ext cx="6447501"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08001" y="5367338"/>
            <a:ext cx="644750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2BA199-D256-4736-8816-9EB92AF86F53}" type="datetime1">
              <a:rPr lang="en-US" smtClean="0"/>
              <a:pPr/>
              <a:t>17-Jan-23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27DDED-DC54-4FAD-8216-B8B1BDF2DB5E}" type="datetime1">
              <a:rPr lang="en-US" smtClean="0"/>
              <a:pPr/>
              <a:t>17-Jan-23</a:t>
            </a:fld>
            <a:endParaRPr lang="en-US" dirty="0"/>
          </a:p>
        </p:txBody>
      </p:sp>
      <p:sp>
        <p:nvSpPr>
          <p:cNvPr id="5" name="Footer Placeholder 4"/>
          <p:cNvSpPr>
            <a:spLocks noGrp="1"/>
          </p:cNvSpPr>
          <p:nvPr>
            <p:ph type="ftr" sz="quarter" idx="3"/>
          </p:nvPr>
        </p:nvSpPr>
        <p:spPr>
          <a:xfrm>
            <a:off x="508001" y="6041363"/>
            <a:ext cx="472320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027" name="Rectangle 3"/>
          <p:cNvSpPr>
            <a:spLocks noGrp="1" noChangeArrowheads="1"/>
          </p:cNvSpPr>
          <p:nvPr>
            <p:ph type="body" idx="1"/>
          </p:nvPr>
        </p:nvSpPr>
        <p:spPr bwMode="auto">
          <a:xfrm>
            <a:off x="152400" y="838200"/>
            <a:ext cx="87630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vl1pPr>
          </a:lstStyle>
          <a:p>
            <a:pPr fontAlgn="base">
              <a:spcBef>
                <a:spcPct val="0"/>
              </a:spcBef>
              <a:spcAft>
                <a:spcPct val="0"/>
              </a:spcAft>
              <a:defRPr/>
            </a:pPr>
            <a:endParaRPr lang="en-GB">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vl1pPr>
          </a:lstStyle>
          <a:p>
            <a:pPr fontAlgn="base">
              <a:spcBef>
                <a:spcPct val="0"/>
              </a:spcBef>
              <a:spcAft>
                <a:spcPct val="0"/>
              </a:spcAft>
              <a:defRPr/>
            </a:pPr>
            <a:endParaRPr lang="en-GB">
              <a:solidFill>
                <a:srgbClr val="000000"/>
              </a:solidFill>
            </a:endParaRPr>
          </a:p>
        </p:txBody>
      </p:sp>
      <p:sp>
        <p:nvSpPr>
          <p:cNvPr id="1030" name="Rectangle 6"/>
          <p:cNvSpPr>
            <a:spLocks noGrp="1" noChangeArrowheads="1"/>
          </p:cNvSpPr>
          <p:nvPr>
            <p:ph type="sldNum" sz="quarter" idx="4"/>
          </p:nvPr>
        </p:nvSpPr>
        <p:spPr bwMode="auto">
          <a:xfrm>
            <a:off x="72390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fontAlgn="base">
              <a:spcBef>
                <a:spcPct val="0"/>
              </a:spcBef>
              <a:spcAft>
                <a:spcPct val="0"/>
              </a:spcAft>
              <a:defRPr/>
            </a:pPr>
            <a:fld id="{537819A4-F5B4-40C1-92EB-8EA68F8AE9D7}" type="slidenum">
              <a:rPr lang="en-GB">
                <a:solidFill>
                  <a:srgbClr val="000000"/>
                </a:solidFill>
              </a:rPr>
              <a:pPr fontAlgn="base">
                <a:spcBef>
                  <a:spcPct val="0"/>
                </a:spcBef>
                <a:spcAft>
                  <a:spcPct val="0"/>
                </a:spcAft>
                <a:defRPr/>
              </a:pPr>
              <a:t>‹#›</a:t>
            </a:fld>
            <a:endParaRPr lang="en-GB">
              <a:solidFill>
                <a:srgbClr val="000000"/>
              </a:solidFill>
            </a:endParaRPr>
          </a:p>
        </p:txBody>
      </p:sp>
    </p:spTree>
    <p:extLst>
      <p:ext uri="{BB962C8B-B14F-4D97-AF65-F5344CB8AC3E}">
        <p14:creationId xmlns:p14="http://schemas.microsoft.com/office/powerpoint/2010/main" val="4007800210"/>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Lst>
  <p:hf hdr="0" ftr="0" dt="0"/>
  <p:txStyles>
    <p:titleStyle>
      <a:lvl1pPr algn="ctr" rtl="0" eaLnBrk="0" fontAlgn="base" hangingPunct="0">
        <a:spcBef>
          <a:spcPct val="0"/>
        </a:spcBef>
        <a:spcAft>
          <a:spcPct val="0"/>
        </a:spcAft>
        <a:defRPr sz="3600" b="1" kern="1200">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Times New Roman" panose="02020603050405020304" pitchFamily="18" charset="0"/>
        </a:defRPr>
      </a:lvl2pPr>
      <a:lvl3pPr algn="ctr" rtl="0" eaLnBrk="0" fontAlgn="base" hangingPunct="0">
        <a:spcBef>
          <a:spcPct val="0"/>
        </a:spcBef>
        <a:spcAft>
          <a:spcPct val="0"/>
        </a:spcAft>
        <a:defRPr sz="3600" b="1">
          <a:solidFill>
            <a:schemeClr val="tx2"/>
          </a:solidFill>
          <a:latin typeface="Times New Roman" panose="02020603050405020304" pitchFamily="18" charset="0"/>
        </a:defRPr>
      </a:lvl3pPr>
      <a:lvl4pPr algn="ctr" rtl="0" eaLnBrk="0" fontAlgn="base" hangingPunct="0">
        <a:spcBef>
          <a:spcPct val="0"/>
        </a:spcBef>
        <a:spcAft>
          <a:spcPct val="0"/>
        </a:spcAft>
        <a:defRPr sz="3600" b="1">
          <a:solidFill>
            <a:schemeClr val="tx2"/>
          </a:solidFill>
          <a:latin typeface="Times New Roman" panose="02020603050405020304" pitchFamily="18" charset="0"/>
        </a:defRPr>
      </a:lvl4pPr>
      <a:lvl5pPr algn="ctr" rtl="0" eaLnBrk="0" fontAlgn="base" hangingPunct="0">
        <a:spcBef>
          <a:spcPct val="0"/>
        </a:spcBef>
        <a:spcAft>
          <a:spcPct val="0"/>
        </a:spcAft>
        <a:defRPr sz="3600" b="1">
          <a:solidFill>
            <a:schemeClr val="tx2"/>
          </a:solidFill>
          <a:latin typeface="Times New Roman" panose="02020603050405020304" pitchFamily="18" charset="0"/>
        </a:defRPr>
      </a:lvl5pPr>
      <a:lvl6pPr marL="457200" algn="ctr" rtl="0" fontAlgn="base">
        <a:spcBef>
          <a:spcPct val="0"/>
        </a:spcBef>
        <a:spcAft>
          <a:spcPct val="0"/>
        </a:spcAft>
        <a:defRPr sz="3600" b="1">
          <a:solidFill>
            <a:schemeClr val="tx2"/>
          </a:solidFill>
          <a:latin typeface="Times New Roman" panose="02020603050405020304" pitchFamily="18" charset="0"/>
        </a:defRPr>
      </a:lvl6pPr>
      <a:lvl7pPr marL="914400" algn="ctr" rtl="0" fontAlgn="base">
        <a:spcBef>
          <a:spcPct val="0"/>
        </a:spcBef>
        <a:spcAft>
          <a:spcPct val="0"/>
        </a:spcAft>
        <a:defRPr sz="3600" b="1">
          <a:solidFill>
            <a:schemeClr val="tx2"/>
          </a:solidFill>
          <a:latin typeface="Times New Roman" panose="02020603050405020304" pitchFamily="18" charset="0"/>
        </a:defRPr>
      </a:lvl7pPr>
      <a:lvl8pPr marL="1371600" algn="ctr" rtl="0" fontAlgn="base">
        <a:spcBef>
          <a:spcPct val="0"/>
        </a:spcBef>
        <a:spcAft>
          <a:spcPct val="0"/>
        </a:spcAft>
        <a:defRPr sz="3600" b="1">
          <a:solidFill>
            <a:schemeClr val="tx2"/>
          </a:solidFill>
          <a:latin typeface="Times New Roman" panose="02020603050405020304" pitchFamily="18" charset="0"/>
        </a:defRPr>
      </a:lvl8pPr>
      <a:lvl9pPr marL="1828800" algn="ctr" rtl="0" fontAlgn="base">
        <a:spcBef>
          <a:spcPct val="0"/>
        </a:spcBef>
        <a:spcAft>
          <a:spcPct val="0"/>
        </a:spcAft>
        <a:defRPr sz="3600" b="1">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048000"/>
            <a:ext cx="6324600" cy="1143000"/>
          </a:xfrm>
        </p:spPr>
        <p:txBody>
          <a:bodyPr>
            <a:noAutofit/>
          </a:bodyPr>
          <a:lstStyle/>
          <a:p>
            <a:r>
              <a:rPr lang="en-US" sz="3600" b="1" dirty="0" smtClean="0">
                <a:solidFill>
                  <a:schemeClr val="accent2"/>
                </a:solidFill>
                <a:latin typeface="Times New Roman" pitchFamily="18" charset="0"/>
                <a:cs typeface="Times New Roman" pitchFamily="18" charset="0"/>
              </a:rPr>
              <a:t/>
            </a:r>
            <a:br>
              <a:rPr lang="en-US" sz="3600" b="1" dirty="0" smtClean="0">
                <a:solidFill>
                  <a:schemeClr val="accent2"/>
                </a:solidFill>
                <a:latin typeface="Times New Roman" pitchFamily="18" charset="0"/>
                <a:cs typeface="Times New Roman" pitchFamily="18" charset="0"/>
              </a:rPr>
            </a:br>
            <a:r>
              <a:rPr lang="en-US" sz="3600" b="1" dirty="0">
                <a:solidFill>
                  <a:schemeClr val="accent2"/>
                </a:solidFill>
                <a:latin typeface="Times New Roman" pitchFamily="18" charset="0"/>
                <a:cs typeface="Times New Roman" pitchFamily="18" charset="0"/>
              </a:rPr>
              <a:t/>
            </a:r>
            <a:br>
              <a:rPr lang="en-US" sz="3600" b="1" dirty="0">
                <a:solidFill>
                  <a:schemeClr val="accent2"/>
                </a:solidFill>
                <a:latin typeface="Times New Roman" pitchFamily="18" charset="0"/>
                <a:cs typeface="Times New Roman" pitchFamily="18" charset="0"/>
              </a:rPr>
            </a:br>
            <a:r>
              <a:rPr lang="en-US" sz="3600" b="1" dirty="0" smtClean="0">
                <a:solidFill>
                  <a:schemeClr val="accent2"/>
                </a:solidFill>
                <a:latin typeface="Times New Roman" pitchFamily="18" charset="0"/>
                <a:cs typeface="Times New Roman" pitchFamily="18" charset="0"/>
              </a:rPr>
              <a:t>Lecture-9</a:t>
            </a:r>
            <a:br>
              <a:rPr lang="en-US" sz="3600" b="1" dirty="0" smtClean="0">
                <a:solidFill>
                  <a:schemeClr val="accent2"/>
                </a:solidFill>
                <a:latin typeface="Times New Roman" pitchFamily="18" charset="0"/>
                <a:cs typeface="Times New Roman" pitchFamily="18" charset="0"/>
              </a:rPr>
            </a:br>
            <a:r>
              <a:rPr lang="en-US" sz="2800" b="1" dirty="0" smtClean="0">
                <a:solidFill>
                  <a:schemeClr val="accent2"/>
                </a:solidFill>
                <a:latin typeface="Times New Roman" pitchFamily="18" charset="0"/>
                <a:cs typeface="Times New Roman" pitchFamily="18" charset="0"/>
              </a:rPr>
              <a:t>Generations of Cellular System</a:t>
            </a:r>
            <a:endParaRPr lang="en-US" sz="2800" b="1" dirty="0">
              <a:solidFill>
                <a:schemeClr val="accent2"/>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914400"/>
          </a:xfrm>
        </p:spPr>
        <p:txBody>
          <a:bodyPr>
            <a:normAutofit fontScale="90000"/>
          </a:bodyPr>
          <a:lstStyle/>
          <a:p>
            <a:r>
              <a:rPr lang="en-US" dirty="0" smtClean="0"/>
              <a:t>2</a:t>
            </a:r>
            <a:r>
              <a:rPr lang="en-US" baseline="30000" dirty="0" smtClean="0"/>
              <a:t>nd</a:t>
            </a:r>
            <a:r>
              <a:rPr lang="en-US" dirty="0" smtClean="0"/>
              <a:t> Generation Cellular Systems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dirty="0"/>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00" y="2006600"/>
            <a:ext cx="7110413" cy="284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8001" y="304800"/>
            <a:ext cx="6959599" cy="685800"/>
          </a:xfrm>
        </p:spPr>
        <p:txBody>
          <a:bodyPr>
            <a:normAutofit/>
          </a:bodyPr>
          <a:lstStyle/>
          <a:p>
            <a:r>
              <a:rPr lang="en-US" dirty="0" smtClean="0"/>
              <a:t>2G: GSM</a:t>
            </a:r>
            <a:endParaRPr lang="en-US" dirty="0"/>
          </a:p>
        </p:txBody>
      </p:sp>
      <p:sp>
        <p:nvSpPr>
          <p:cNvPr id="4" name="Content Placeholder 3"/>
          <p:cNvSpPr>
            <a:spLocks noGrp="1"/>
          </p:cNvSpPr>
          <p:nvPr>
            <p:ph idx="1"/>
          </p:nvPr>
        </p:nvSpPr>
        <p:spPr>
          <a:xfrm>
            <a:off x="457200" y="1066800"/>
            <a:ext cx="6959599" cy="4876800"/>
          </a:xfrm>
        </p:spPr>
        <p:txBody>
          <a:bodyPr>
            <a:noAutofit/>
          </a:bodyPr>
          <a:lstStyle/>
          <a:p>
            <a:pPr algn="just">
              <a:lnSpc>
                <a:spcPct val="120000"/>
              </a:lnSpc>
            </a:pPr>
            <a:r>
              <a:rPr lang="en-US" sz="2000" dirty="0">
                <a:latin typeface="Times New Roman" pitchFamily="18" charset="0"/>
                <a:cs typeface="Times New Roman" pitchFamily="18" charset="0"/>
              </a:rPr>
              <a:t>The Global System for Mobile Communication (GSM) is </a:t>
            </a:r>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digital cellular phone system using TDMA and FDMA</a:t>
            </a:r>
            <a:r>
              <a:rPr lang="en-US" sz="2000" dirty="0" smtClean="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Reduced RF transmission power and longer battery life.</a:t>
            </a:r>
          </a:p>
          <a:p>
            <a:pPr algn="just"/>
            <a:r>
              <a:rPr lang="en-US" sz="2000" dirty="0">
                <a:latin typeface="Times New Roman" pitchFamily="18" charset="0"/>
                <a:cs typeface="Times New Roman" pitchFamily="18" charset="0"/>
              </a:rPr>
              <a:t>International roaming capability by using  SIM</a:t>
            </a:r>
          </a:p>
          <a:p>
            <a:pPr algn="just"/>
            <a:r>
              <a:rPr lang="en-US" sz="2000" dirty="0">
                <a:latin typeface="Times New Roman" pitchFamily="18" charset="0"/>
                <a:cs typeface="Times New Roman" pitchFamily="18" charset="0"/>
              </a:rPr>
              <a:t>Better security against fraud (through terminal validation and user authentication).</a:t>
            </a:r>
          </a:p>
          <a:p>
            <a:pPr algn="just"/>
            <a:r>
              <a:rPr lang="en-US" sz="2000" dirty="0">
                <a:latin typeface="Times New Roman" pitchFamily="18" charset="0"/>
                <a:cs typeface="Times New Roman" pitchFamily="18" charset="0"/>
              </a:rPr>
              <a:t>Encryption capability for information security and privacy.</a:t>
            </a:r>
          </a:p>
          <a:p>
            <a:pPr algn="just"/>
            <a:r>
              <a:rPr lang="en-US" sz="2000" dirty="0">
                <a:latin typeface="Times New Roman" pitchFamily="18" charset="0"/>
                <a:cs typeface="Times New Roman" pitchFamily="18" charset="0"/>
              </a:rPr>
              <a:t>Short Message Service (SMS) </a:t>
            </a:r>
          </a:p>
          <a:p>
            <a:pPr lvl="2"/>
            <a:r>
              <a:rPr lang="en-US" sz="2000" dirty="0">
                <a:latin typeface="Times New Roman" pitchFamily="18" charset="0"/>
                <a:cs typeface="Times New Roman" pitchFamily="18" charset="0"/>
              </a:rPr>
              <a:t> up to 160 character alphanumeric data transmission  to/from the mobile terminal</a:t>
            </a:r>
          </a:p>
          <a:p>
            <a:pPr algn="just">
              <a:lnSpc>
                <a:spcPct val="120000"/>
              </a:lnSpc>
            </a:pPr>
            <a:r>
              <a:rPr lang="en-US" sz="2000" dirty="0" smtClean="0">
                <a:latin typeface="Times New Roman" pitchFamily="18" charset="0"/>
                <a:cs typeface="Times New Roman" pitchFamily="18" charset="0"/>
              </a:rPr>
              <a:t>Provide </a:t>
            </a:r>
            <a:r>
              <a:rPr lang="en-US" sz="2000" dirty="0">
                <a:latin typeface="Times New Roman" pitchFamily="18" charset="0"/>
                <a:cs typeface="Times New Roman" pitchFamily="18" charset="0"/>
              </a:rPr>
              <a:t>data services for wireless </a:t>
            </a:r>
            <a:r>
              <a:rPr lang="en-US" sz="2000" dirty="0" smtClean="0">
                <a:latin typeface="Times New Roman" pitchFamily="18" charset="0"/>
                <a:cs typeface="Times New Roman" pitchFamily="18" charset="0"/>
              </a:rPr>
              <a:t>users.</a:t>
            </a:r>
            <a:endParaRPr lang="en-US" sz="2000" dirty="0">
              <a:latin typeface="Times New Roman" pitchFamily="18" charset="0"/>
              <a:cs typeface="Times New Roman" pitchFamily="18" charset="0"/>
            </a:endParaRPr>
          </a:p>
          <a:p>
            <a:pPr algn="just">
              <a:lnSpc>
                <a:spcPct val="120000"/>
              </a:lnSpc>
            </a:pPr>
            <a:endParaRPr lang="en-US" sz="2400" dirty="0" smtClean="0">
              <a:latin typeface="Times New Roman" pitchFamily="18" charset="0"/>
              <a:cs typeface="Times New Roman" pitchFamily="18" charset="0"/>
            </a:endParaRPr>
          </a:p>
          <a:p>
            <a:pPr algn="just">
              <a:lnSpc>
                <a:spcPct val="120000"/>
              </a:lnSpc>
            </a:pPr>
            <a:endParaRPr lang="en-US" sz="2400" dirty="0" smtClean="0">
              <a:latin typeface="Times New Roman" pitchFamily="18" charset="0"/>
              <a:cs typeface="Times New Roman" pitchFamily="18" charset="0"/>
            </a:endParaRPr>
          </a:p>
          <a:p>
            <a:pPr algn="just">
              <a:lnSpc>
                <a:spcPct val="120000"/>
              </a:lnSpc>
            </a:pPr>
            <a:endParaRPr lang="en-US" sz="2400" dirty="0" smtClean="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8001" y="76200"/>
            <a:ext cx="6959599" cy="914400"/>
          </a:xfrm>
        </p:spPr>
        <p:txBody>
          <a:bodyPr>
            <a:normAutofit/>
          </a:bodyPr>
          <a:lstStyle/>
          <a:p>
            <a:r>
              <a:rPr lang="en-US" dirty="0" smtClean="0"/>
              <a:t>GSM Network Architecture</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12</a:t>
            </a:fld>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38200"/>
            <a:ext cx="914400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3343519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8001" y="381000"/>
            <a:ext cx="6959599" cy="685800"/>
          </a:xfrm>
        </p:spPr>
        <p:txBody>
          <a:bodyPr>
            <a:normAutofit/>
          </a:bodyPr>
          <a:lstStyle/>
          <a:p>
            <a:r>
              <a:rPr lang="en-US" dirty="0" smtClean="0"/>
              <a:t>Mobile Station</a:t>
            </a:r>
            <a:endParaRPr lang="en-US" dirty="0"/>
          </a:p>
        </p:txBody>
      </p:sp>
      <p:sp>
        <p:nvSpPr>
          <p:cNvPr id="4" name="Content Placeholder 3"/>
          <p:cNvSpPr>
            <a:spLocks noGrp="1"/>
          </p:cNvSpPr>
          <p:nvPr>
            <p:ph idx="1"/>
          </p:nvPr>
        </p:nvSpPr>
        <p:spPr>
          <a:xfrm>
            <a:off x="508001" y="1295400"/>
            <a:ext cx="6959599" cy="4876800"/>
          </a:xfrm>
        </p:spPr>
        <p:txBody>
          <a:bodyPr>
            <a:noAutofit/>
          </a:bodyPr>
          <a:lstStyle/>
          <a:p>
            <a:pPr algn="just"/>
            <a:r>
              <a:rPr lang="en-US" sz="2400" dirty="0">
                <a:latin typeface="Times New Roman" pitchFamily="18" charset="0"/>
                <a:cs typeface="Times New Roman" pitchFamily="18" charset="0"/>
              </a:rPr>
              <a:t>Mobile station communicates across Um interface (air interface) with base station transceiver in same cell in which </a:t>
            </a:r>
            <a:r>
              <a:rPr lang="en-US" sz="2400" dirty="0" smtClean="0">
                <a:latin typeface="Times New Roman" pitchFamily="18" charset="0"/>
                <a:cs typeface="Times New Roman" pitchFamily="18" charset="0"/>
              </a:rPr>
              <a:t>the mobile </a:t>
            </a:r>
            <a:r>
              <a:rPr lang="en-US" sz="2400" dirty="0">
                <a:latin typeface="Times New Roman" pitchFamily="18" charset="0"/>
                <a:cs typeface="Times New Roman" pitchFamily="18" charset="0"/>
              </a:rPr>
              <a:t>unit is located.</a:t>
            </a:r>
          </a:p>
          <a:p>
            <a:pPr algn="just"/>
            <a:r>
              <a:rPr lang="en-US" sz="2400" dirty="0" smtClean="0">
                <a:latin typeface="Times New Roman" pitchFamily="18" charset="0"/>
                <a:cs typeface="Times New Roman" pitchFamily="18" charset="0"/>
              </a:rPr>
              <a:t>Mobile </a:t>
            </a:r>
            <a:r>
              <a:rPr lang="en-US" sz="2400" dirty="0">
                <a:latin typeface="Times New Roman" pitchFamily="18" charset="0"/>
                <a:cs typeface="Times New Roman" pitchFamily="18" charset="0"/>
              </a:rPr>
              <a:t>equipment (ME) – physical terminal, such as a telephone or PCS</a:t>
            </a:r>
          </a:p>
          <a:p>
            <a:pPr lvl="1" algn="just"/>
            <a:r>
              <a:rPr lang="en-US" sz="2000" dirty="0">
                <a:latin typeface="Times New Roman" pitchFamily="18" charset="0"/>
                <a:cs typeface="Times New Roman" pitchFamily="18" charset="0"/>
              </a:rPr>
              <a:t>ME includes radio transceiver, digital signal processors and subscriber identity module (SIM)</a:t>
            </a:r>
          </a:p>
          <a:p>
            <a:pPr algn="just"/>
            <a:r>
              <a:rPr lang="en-US" sz="2400" dirty="0">
                <a:latin typeface="Times New Roman" pitchFamily="18" charset="0"/>
                <a:cs typeface="Times New Roman" pitchFamily="18" charset="0"/>
              </a:rPr>
              <a:t>GSM subscriber units are generic until SIM is inserted</a:t>
            </a:r>
          </a:p>
          <a:p>
            <a:pPr lvl="1" algn="just"/>
            <a:r>
              <a:rPr lang="en-US" sz="2000" dirty="0">
                <a:latin typeface="Times New Roman" pitchFamily="18" charset="0"/>
                <a:cs typeface="Times New Roman" pitchFamily="18" charset="0"/>
              </a:rPr>
              <a:t>SIMs roam, not necessarily the subscriber </a:t>
            </a:r>
            <a:r>
              <a:rPr lang="en-US" sz="2000" dirty="0" smtClean="0">
                <a:latin typeface="Times New Roman" pitchFamily="18" charset="0"/>
                <a:cs typeface="Times New Roman" pitchFamily="18" charset="0"/>
              </a:rPr>
              <a:t>devices</a:t>
            </a:r>
          </a:p>
          <a:p>
            <a:pPr algn="just"/>
            <a:r>
              <a:rPr lang="en-US" sz="2200" dirty="0">
                <a:latin typeface="Times New Roman" pitchFamily="18" charset="0"/>
                <a:cs typeface="Times New Roman" pitchFamily="18" charset="0"/>
              </a:rPr>
              <a:t>The Um interface </a:t>
            </a:r>
            <a:r>
              <a:rPr lang="en-US" sz="2200" dirty="0" smtClean="0">
                <a:latin typeface="Times New Roman" pitchFamily="18" charset="0"/>
                <a:cs typeface="Times New Roman" pitchFamily="18" charset="0"/>
              </a:rPr>
              <a:t>contains all </a:t>
            </a:r>
            <a:r>
              <a:rPr lang="en-US" sz="2200" dirty="0">
                <a:latin typeface="Times New Roman" pitchFamily="18" charset="0"/>
                <a:cs typeface="Times New Roman" pitchFamily="18" charset="0"/>
              </a:rPr>
              <a:t>the mechanisms necessary for wireless transmission (TDMA, FDMA etc</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solidFill>
                  <a:srgbClr val="90C226"/>
                </a:solidFill>
              </a:rPr>
              <a:pPr/>
              <a:t>13</a:t>
            </a:fld>
            <a:endParaRPr lang="en-US" dirty="0">
              <a:solidFill>
                <a:srgbClr val="90C226"/>
              </a:solidFill>
            </a:endParaRPr>
          </a:p>
        </p:txBody>
      </p:sp>
    </p:spTree>
    <p:extLst>
      <p:ext uri="{BB962C8B-B14F-4D97-AF65-F5344CB8AC3E}">
        <p14:creationId xmlns:p14="http://schemas.microsoft.com/office/powerpoint/2010/main" val="18434315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8001" y="381000"/>
            <a:ext cx="6959599" cy="685800"/>
          </a:xfrm>
        </p:spPr>
        <p:txBody>
          <a:bodyPr>
            <a:normAutofit/>
          </a:bodyPr>
          <a:lstStyle/>
          <a:p>
            <a:r>
              <a:rPr lang="en-US" dirty="0"/>
              <a:t>GSM SIM</a:t>
            </a:r>
          </a:p>
        </p:txBody>
      </p:sp>
      <p:sp>
        <p:nvSpPr>
          <p:cNvPr id="4" name="Content Placeholder 3"/>
          <p:cNvSpPr>
            <a:spLocks noGrp="1"/>
          </p:cNvSpPr>
          <p:nvPr>
            <p:ph idx="1"/>
          </p:nvPr>
        </p:nvSpPr>
        <p:spPr>
          <a:xfrm>
            <a:off x="457200" y="1219200"/>
            <a:ext cx="6959599" cy="4876800"/>
          </a:xfrm>
        </p:spPr>
        <p:txBody>
          <a:bodyPr>
            <a:noAutofit/>
          </a:bodyPr>
          <a:lstStyle/>
          <a:p>
            <a:pPr algn="just">
              <a:lnSpc>
                <a:spcPct val="120000"/>
              </a:lnSpc>
            </a:pPr>
            <a:r>
              <a:rPr lang="en-US" sz="2400" dirty="0">
                <a:latin typeface="Times New Roman" pitchFamily="18" charset="0"/>
                <a:cs typeface="Times New Roman" pitchFamily="18" charset="0"/>
              </a:rPr>
              <a:t>Subscriber Identity Module</a:t>
            </a:r>
          </a:p>
          <a:p>
            <a:pPr algn="just">
              <a:lnSpc>
                <a:spcPct val="120000"/>
              </a:lnSpc>
            </a:pPr>
            <a:r>
              <a:rPr lang="en-US" sz="2400" dirty="0">
                <a:latin typeface="Times New Roman" pitchFamily="18" charset="0"/>
                <a:cs typeface="Times New Roman" pitchFamily="18" charset="0"/>
              </a:rPr>
              <a:t>Smart card or plug-in module to activate unit</a:t>
            </a:r>
          </a:p>
          <a:p>
            <a:pPr algn="just">
              <a:lnSpc>
                <a:spcPct val="120000"/>
              </a:lnSpc>
            </a:pPr>
            <a:r>
              <a:rPr lang="en-US" sz="2400" dirty="0" smtClean="0">
                <a:latin typeface="Times New Roman" pitchFamily="18" charset="0"/>
                <a:cs typeface="Times New Roman" pitchFamily="18" charset="0"/>
              </a:rPr>
              <a:t>Stores </a:t>
            </a:r>
            <a:endParaRPr lang="en-US" sz="2400" dirty="0">
              <a:latin typeface="Times New Roman" pitchFamily="18" charset="0"/>
              <a:cs typeface="Times New Roman" pitchFamily="18" charset="0"/>
            </a:endParaRPr>
          </a:p>
          <a:p>
            <a:pPr lvl="1" algn="just">
              <a:lnSpc>
                <a:spcPct val="120000"/>
              </a:lnSpc>
            </a:pPr>
            <a:r>
              <a:rPr lang="en-US" sz="2200" dirty="0">
                <a:latin typeface="Times New Roman" pitchFamily="18" charset="0"/>
                <a:cs typeface="Times New Roman" pitchFamily="18" charset="0"/>
              </a:rPr>
              <a:t>subscriber’s identification number</a:t>
            </a:r>
          </a:p>
          <a:p>
            <a:pPr lvl="1" algn="just">
              <a:lnSpc>
                <a:spcPct val="120000"/>
              </a:lnSpc>
            </a:pPr>
            <a:r>
              <a:rPr lang="en-US" sz="2200" dirty="0">
                <a:latin typeface="Times New Roman" pitchFamily="18" charset="0"/>
                <a:cs typeface="Times New Roman" pitchFamily="18" charset="0"/>
              </a:rPr>
              <a:t>networks subscriber is authorized to use</a:t>
            </a:r>
          </a:p>
          <a:p>
            <a:pPr lvl="1" algn="just">
              <a:lnSpc>
                <a:spcPct val="120000"/>
              </a:lnSpc>
            </a:pPr>
            <a:r>
              <a:rPr lang="en-US" sz="2200" dirty="0">
                <a:latin typeface="Times New Roman" pitchFamily="18" charset="0"/>
                <a:cs typeface="Times New Roman" pitchFamily="18" charset="0"/>
              </a:rPr>
              <a:t>encryption keys</a:t>
            </a:r>
          </a:p>
          <a:p>
            <a:pPr algn="just">
              <a:lnSpc>
                <a:spcPct val="120000"/>
              </a:lnSpc>
            </a:pPr>
            <a:r>
              <a:rPr lang="en-US" sz="2400" dirty="0">
                <a:latin typeface="Times New Roman" pitchFamily="18" charset="0"/>
                <a:cs typeface="Times New Roman" pitchFamily="18" charset="0"/>
              </a:rPr>
              <a:t>Can use any unit anywhere with your SIM</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2539679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8001" y="381000"/>
            <a:ext cx="6959599" cy="685800"/>
          </a:xfrm>
        </p:spPr>
        <p:txBody>
          <a:bodyPr>
            <a:normAutofit/>
          </a:bodyPr>
          <a:lstStyle/>
          <a:p>
            <a:r>
              <a:rPr lang="en-US" dirty="0" smtClean="0"/>
              <a:t>Base Station Subsystem (BSS)</a:t>
            </a:r>
            <a:endParaRPr lang="en-US" dirty="0"/>
          </a:p>
        </p:txBody>
      </p:sp>
      <p:sp>
        <p:nvSpPr>
          <p:cNvPr id="4" name="Content Placeholder 3"/>
          <p:cNvSpPr>
            <a:spLocks noGrp="1"/>
          </p:cNvSpPr>
          <p:nvPr>
            <p:ph idx="1"/>
          </p:nvPr>
        </p:nvSpPr>
        <p:spPr>
          <a:xfrm>
            <a:off x="508001" y="1295400"/>
            <a:ext cx="6959599" cy="4876800"/>
          </a:xfrm>
        </p:spPr>
        <p:txBody>
          <a:bodyPr>
            <a:noAutofit/>
          </a:bodyPr>
          <a:lstStyle/>
          <a:p>
            <a:pPr algn="just"/>
            <a:r>
              <a:rPr lang="en-US" sz="2400" dirty="0">
                <a:latin typeface="Times New Roman" pitchFamily="18" charset="0"/>
                <a:cs typeface="Times New Roman" pitchFamily="18" charset="0"/>
              </a:rPr>
              <a:t>BSS consists of base station controller and one or more base transceiver stations (BTS)</a:t>
            </a:r>
          </a:p>
          <a:p>
            <a:pPr algn="just"/>
            <a:r>
              <a:rPr lang="en-US" sz="2400" dirty="0">
                <a:latin typeface="Times New Roman" pitchFamily="18" charset="0"/>
                <a:cs typeface="Times New Roman" pitchFamily="18" charset="0"/>
              </a:rPr>
              <a:t>Each BTS defines a single cell</a:t>
            </a:r>
          </a:p>
          <a:p>
            <a:pPr lvl="1" algn="just"/>
            <a:r>
              <a:rPr lang="en-US" sz="2200" dirty="0">
                <a:latin typeface="Times New Roman" pitchFamily="18" charset="0"/>
                <a:cs typeface="Times New Roman" pitchFamily="18" charset="0"/>
              </a:rPr>
              <a:t>i</a:t>
            </a:r>
            <a:r>
              <a:rPr lang="en-US" sz="2200" dirty="0" smtClean="0">
                <a:latin typeface="Times New Roman" pitchFamily="18" charset="0"/>
                <a:cs typeface="Times New Roman" pitchFamily="18" charset="0"/>
              </a:rPr>
              <a:t>ncludes </a:t>
            </a:r>
            <a:r>
              <a:rPr lang="en-US" sz="2200" dirty="0">
                <a:latin typeface="Times New Roman" pitchFamily="18" charset="0"/>
                <a:cs typeface="Times New Roman" pitchFamily="18" charset="0"/>
              </a:rPr>
              <a:t>radio antenna, radio transceiver and a link to a base station controller (BSC)</a:t>
            </a:r>
          </a:p>
          <a:p>
            <a:pPr algn="just"/>
            <a:r>
              <a:rPr lang="en-US" sz="2400" dirty="0">
                <a:latin typeface="Times New Roman" pitchFamily="18" charset="0"/>
                <a:cs typeface="Times New Roman" pitchFamily="18" charset="0"/>
              </a:rPr>
              <a:t>BSC may control multiple BTS units and hence multiple </a:t>
            </a:r>
            <a:r>
              <a:rPr lang="en-US" sz="2400" dirty="0" smtClean="0">
                <a:latin typeface="Times New Roman" pitchFamily="18" charset="0"/>
                <a:cs typeface="Times New Roman" pitchFamily="18" charset="0"/>
              </a:rPr>
              <a:t>cells. </a:t>
            </a:r>
          </a:p>
          <a:p>
            <a:pPr lvl="1" algn="just"/>
            <a:r>
              <a:rPr lang="en-US" sz="2200" dirty="0" smtClean="0">
                <a:latin typeface="Times New Roman" pitchFamily="18" charset="0"/>
                <a:cs typeface="Times New Roman" pitchFamily="18" charset="0"/>
              </a:rPr>
              <a:t>reserves </a:t>
            </a:r>
            <a:r>
              <a:rPr lang="en-US" sz="2200" dirty="0">
                <a:latin typeface="Times New Roman" pitchFamily="18" charset="0"/>
                <a:cs typeface="Times New Roman" pitchFamily="18" charset="0"/>
              </a:rPr>
              <a:t>radio frequencies, manages handoff of mobile unit from one cell to another within BSS, and controls </a:t>
            </a:r>
            <a:r>
              <a:rPr lang="en-US" sz="2200" dirty="0" smtClean="0">
                <a:latin typeface="Times New Roman" pitchFamily="18" charset="0"/>
                <a:cs typeface="Times New Roman" pitchFamily="18" charset="0"/>
              </a:rPr>
              <a:t>paging.</a:t>
            </a:r>
          </a:p>
          <a:p>
            <a:pPr algn="just"/>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rPr>
              <a:t>Abis</a:t>
            </a:r>
            <a:r>
              <a:rPr lang="en-US" sz="2400" dirty="0">
                <a:latin typeface="Times New Roman" pitchFamily="18" charset="0"/>
                <a:cs typeface="Times New Roman" pitchFamily="18" charset="0"/>
              </a:rPr>
              <a:t> interface consists of 16 </a:t>
            </a:r>
            <a:r>
              <a:rPr lang="en-US" sz="2400" dirty="0" smtClean="0">
                <a:latin typeface="Times New Roman" pitchFamily="18" charset="0"/>
                <a:cs typeface="Times New Roman" pitchFamily="18" charset="0"/>
              </a:rPr>
              <a:t>or 64 </a:t>
            </a:r>
            <a:r>
              <a:rPr lang="en-US" sz="2400" dirty="0" err="1">
                <a:latin typeface="Times New Roman" pitchFamily="18" charset="0"/>
                <a:cs typeface="Times New Roman" pitchFamily="18" charset="0"/>
              </a:rPr>
              <a:t>kbit</a:t>
            </a:r>
            <a:r>
              <a:rPr lang="en-US" sz="2400" dirty="0">
                <a:latin typeface="Times New Roman" pitchFamily="18" charset="0"/>
                <a:cs typeface="Times New Roman" pitchFamily="18" charset="0"/>
              </a:rPr>
              <a:t>/s connections.</a:t>
            </a:r>
          </a:p>
        </p:txBody>
      </p:sp>
      <p:sp>
        <p:nvSpPr>
          <p:cNvPr id="2" name="Slide Number Placeholder 1"/>
          <p:cNvSpPr>
            <a:spLocks noGrp="1"/>
          </p:cNvSpPr>
          <p:nvPr>
            <p:ph type="sldNum" sz="quarter" idx="12"/>
          </p:nvPr>
        </p:nvSpPr>
        <p:spPr/>
        <p:txBody>
          <a:bodyPr/>
          <a:lstStyle/>
          <a:p>
            <a:fld id="{B6F15528-21DE-4FAA-801E-634DDDAF4B2B}" type="slidenum">
              <a:rPr lang="en-US" smtClean="0">
                <a:solidFill>
                  <a:srgbClr val="90C226"/>
                </a:solidFill>
              </a:rPr>
              <a:pPr/>
              <a:t>15</a:t>
            </a:fld>
            <a:endParaRPr lang="en-US" dirty="0">
              <a:solidFill>
                <a:srgbClr val="90C226"/>
              </a:solidFill>
            </a:endParaRPr>
          </a:p>
        </p:txBody>
      </p:sp>
    </p:spTree>
    <p:extLst>
      <p:ext uri="{BB962C8B-B14F-4D97-AF65-F5344CB8AC3E}">
        <p14:creationId xmlns:p14="http://schemas.microsoft.com/office/powerpoint/2010/main" val="29150938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8001" y="381000"/>
            <a:ext cx="6959599" cy="685800"/>
          </a:xfrm>
        </p:spPr>
        <p:txBody>
          <a:bodyPr>
            <a:normAutofit/>
          </a:bodyPr>
          <a:lstStyle/>
          <a:p>
            <a:r>
              <a:rPr lang="en-US" dirty="0" smtClean="0"/>
              <a:t>Network Subsystem (NS)</a:t>
            </a:r>
            <a:endParaRPr lang="en-US" dirty="0"/>
          </a:p>
        </p:txBody>
      </p:sp>
      <p:sp>
        <p:nvSpPr>
          <p:cNvPr id="4" name="Content Placeholder 3"/>
          <p:cNvSpPr>
            <a:spLocks noGrp="1"/>
          </p:cNvSpPr>
          <p:nvPr>
            <p:ph idx="1"/>
          </p:nvPr>
        </p:nvSpPr>
        <p:spPr>
          <a:xfrm>
            <a:off x="508001" y="1295400"/>
            <a:ext cx="6959599" cy="4876800"/>
          </a:xfrm>
        </p:spPr>
        <p:txBody>
          <a:bodyPr>
            <a:noAutofit/>
          </a:bodyPr>
          <a:lstStyle/>
          <a:p>
            <a:pPr algn="just"/>
            <a:r>
              <a:rPr lang="en-US" sz="2400" dirty="0">
                <a:latin typeface="Times New Roman" pitchFamily="18" charset="0"/>
                <a:cs typeface="Times New Roman" pitchFamily="18" charset="0"/>
              </a:rPr>
              <a:t>NS provides link between cellular network and public switched telecommunications networks</a:t>
            </a:r>
          </a:p>
          <a:p>
            <a:pPr lvl="1" algn="just"/>
            <a:r>
              <a:rPr lang="en-US" sz="2200" dirty="0">
                <a:latin typeface="Times New Roman" pitchFamily="18" charset="0"/>
                <a:cs typeface="Times New Roman" pitchFamily="18" charset="0"/>
              </a:rPr>
              <a:t>Controls handoffs between cells in different BSSs</a:t>
            </a:r>
          </a:p>
          <a:p>
            <a:pPr lvl="1" algn="just"/>
            <a:r>
              <a:rPr lang="en-US" sz="2200" dirty="0">
                <a:latin typeface="Times New Roman" pitchFamily="18" charset="0"/>
                <a:cs typeface="Times New Roman" pitchFamily="18" charset="0"/>
              </a:rPr>
              <a:t>Authenticates users and validates accounts</a:t>
            </a:r>
          </a:p>
          <a:p>
            <a:pPr lvl="1" algn="just"/>
            <a:r>
              <a:rPr lang="en-US" sz="2200" dirty="0">
                <a:latin typeface="Times New Roman" pitchFamily="18" charset="0"/>
                <a:cs typeface="Times New Roman" pitchFamily="18" charset="0"/>
              </a:rPr>
              <a:t>Enables worldwide roaming of mobile users</a:t>
            </a:r>
          </a:p>
          <a:p>
            <a:pPr algn="just"/>
            <a:r>
              <a:rPr lang="en-US" sz="2400" dirty="0">
                <a:latin typeface="Times New Roman" pitchFamily="18" charset="0"/>
                <a:cs typeface="Times New Roman" pitchFamily="18" charset="0"/>
              </a:rPr>
              <a:t>Central element of NS is the mobile switching center (MSC</a:t>
            </a:r>
            <a:r>
              <a:rPr lang="en-US" sz="2400" dirty="0" smtClean="0">
                <a:latin typeface="Times New Roman" pitchFamily="18" charset="0"/>
                <a:cs typeface="Times New Roman" pitchFamily="18" charset="0"/>
              </a:rPr>
              <a:t>).</a:t>
            </a:r>
          </a:p>
          <a:p>
            <a:pPr marL="800100" lvl="3" indent="-342900" algn="just"/>
            <a:r>
              <a:rPr lang="en-US" altLang="en-US" sz="2000" dirty="0">
                <a:latin typeface="Times New Roman" panose="02020603050405020304" pitchFamily="18" charset="0"/>
                <a:cs typeface="Times New Roman" panose="02020603050405020304" pitchFamily="18" charset="0"/>
              </a:rPr>
              <a:t>Heart of the network which manages communication between GSM and other networks</a:t>
            </a:r>
          </a:p>
          <a:p>
            <a:pPr lvl="1" algn="just"/>
            <a:r>
              <a:rPr lang="en-US" sz="2200" dirty="0" smtClean="0">
                <a:latin typeface="Times New Roman" pitchFamily="18" charset="0"/>
                <a:cs typeface="Times New Roman" pitchFamily="18" charset="0"/>
              </a:rPr>
              <a:t>It </a:t>
            </a:r>
            <a:r>
              <a:rPr lang="en-US" sz="2200" dirty="0">
                <a:latin typeface="Times New Roman" pitchFamily="18" charset="0"/>
                <a:cs typeface="Times New Roman" pitchFamily="18" charset="0"/>
              </a:rPr>
              <a:t>is </a:t>
            </a:r>
            <a:r>
              <a:rPr lang="en-US" sz="2200" dirty="0" smtClean="0">
                <a:latin typeface="Times New Roman" pitchFamily="18" charset="0"/>
                <a:cs typeface="Times New Roman" pitchFamily="18" charset="0"/>
              </a:rPr>
              <a:t>supported by </a:t>
            </a:r>
            <a:r>
              <a:rPr lang="en-US" sz="2200" dirty="0">
                <a:latin typeface="Times New Roman" pitchFamily="18" charset="0"/>
                <a:cs typeface="Times New Roman" pitchFamily="18" charset="0"/>
              </a:rPr>
              <a:t>four databases that it </a:t>
            </a:r>
            <a:r>
              <a:rPr lang="en-US" sz="2200" dirty="0" smtClean="0">
                <a:latin typeface="Times New Roman" pitchFamily="18" charset="0"/>
                <a:cs typeface="Times New Roman" pitchFamily="18" charset="0"/>
              </a:rPr>
              <a:t>controls.</a:t>
            </a:r>
            <a:endParaRPr lang="en-US" sz="22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solidFill>
                  <a:srgbClr val="90C226"/>
                </a:solidFill>
              </a:rPr>
              <a:pPr/>
              <a:t>16</a:t>
            </a:fld>
            <a:endParaRPr lang="en-US" dirty="0">
              <a:solidFill>
                <a:srgbClr val="90C226"/>
              </a:solidFill>
            </a:endParaRPr>
          </a:p>
        </p:txBody>
      </p:sp>
    </p:spTree>
    <p:extLst>
      <p:ext uri="{BB962C8B-B14F-4D97-AF65-F5344CB8AC3E}">
        <p14:creationId xmlns:p14="http://schemas.microsoft.com/office/powerpoint/2010/main" val="26495011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8001" y="381000"/>
            <a:ext cx="7002071" cy="685800"/>
          </a:xfrm>
        </p:spPr>
        <p:txBody>
          <a:bodyPr>
            <a:normAutofit/>
          </a:bodyPr>
          <a:lstStyle/>
          <a:p>
            <a:r>
              <a:rPr lang="en-US" dirty="0" smtClean="0"/>
              <a:t>MSC </a:t>
            </a:r>
            <a:r>
              <a:rPr lang="en-US" dirty="0"/>
              <a:t>Databases</a:t>
            </a:r>
          </a:p>
        </p:txBody>
      </p:sp>
      <p:sp>
        <p:nvSpPr>
          <p:cNvPr id="4" name="Content Placeholder 3"/>
          <p:cNvSpPr>
            <a:spLocks noGrp="1"/>
          </p:cNvSpPr>
          <p:nvPr>
            <p:ph idx="1"/>
          </p:nvPr>
        </p:nvSpPr>
        <p:spPr>
          <a:xfrm>
            <a:off x="508001" y="1295400"/>
            <a:ext cx="6959599" cy="4495800"/>
          </a:xfrm>
        </p:spPr>
        <p:txBody>
          <a:bodyPr>
            <a:noAutofit/>
          </a:bodyPr>
          <a:lstStyle/>
          <a:p>
            <a:pPr algn="just"/>
            <a:r>
              <a:rPr lang="en-US" sz="2400" b="1" dirty="0">
                <a:latin typeface="Times New Roman" pitchFamily="18" charset="0"/>
                <a:cs typeface="Times New Roman" pitchFamily="18" charset="0"/>
              </a:rPr>
              <a:t>Home location register (HLR) </a:t>
            </a:r>
            <a:r>
              <a:rPr lang="en-US" sz="2400" b="1" dirty="0" smtClean="0">
                <a:latin typeface="Times New Roman" pitchFamily="18" charset="0"/>
                <a:cs typeface="Times New Roman" pitchFamily="18" charset="0"/>
              </a:rPr>
              <a:t>database:</a:t>
            </a:r>
            <a:r>
              <a:rPr lang="en-US" sz="2400" dirty="0" smtClean="0">
                <a:latin typeface="Times New Roman" pitchFamily="18" charset="0"/>
                <a:cs typeface="Times New Roman" pitchFamily="18" charset="0"/>
              </a:rPr>
              <a:t> s</a:t>
            </a:r>
            <a:r>
              <a:rPr lang="en-US" altLang="en-US" sz="2400" dirty="0" smtClean="0">
                <a:latin typeface="Times New Roman" panose="02020603050405020304" pitchFamily="18" charset="0"/>
                <a:cs typeface="Times New Roman" panose="02020603050405020304" pitchFamily="18" charset="0"/>
              </a:rPr>
              <a:t>tores </a:t>
            </a:r>
            <a:r>
              <a:rPr lang="en-US" altLang="en-US" sz="2400" dirty="0">
                <a:latin typeface="Times New Roman" panose="02020603050405020304" pitchFamily="18" charset="0"/>
                <a:cs typeface="Times New Roman" panose="02020603050405020304" pitchFamily="18" charset="0"/>
              </a:rPr>
              <a:t>information about each subscriber and  update the information in HLR as soon as the subscriber leaves its current local area. </a:t>
            </a:r>
            <a:endParaRPr lang="en-US" sz="24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Visitor </a:t>
            </a:r>
            <a:r>
              <a:rPr lang="en-US" sz="2400" b="1" dirty="0">
                <a:latin typeface="Times New Roman" pitchFamily="18" charset="0"/>
                <a:cs typeface="Times New Roman" pitchFamily="18" charset="0"/>
              </a:rPr>
              <a:t>location register (VLR) </a:t>
            </a:r>
            <a:r>
              <a:rPr lang="en-US" sz="2400" b="1" dirty="0" smtClean="0">
                <a:latin typeface="Times New Roman" pitchFamily="18" charset="0"/>
                <a:cs typeface="Times New Roman" pitchFamily="18" charset="0"/>
              </a:rPr>
              <a:t>database:</a:t>
            </a:r>
            <a:r>
              <a:rPr lang="en-US" sz="2400" dirty="0" smtClean="0">
                <a:latin typeface="Times New Roman" pitchFamily="18" charset="0"/>
                <a:cs typeface="Times New Roman" pitchFamily="18" charset="0"/>
              </a:rPr>
              <a:t> maintains information </a:t>
            </a:r>
            <a:r>
              <a:rPr lang="en-US" sz="2400" dirty="0">
                <a:latin typeface="Times New Roman" pitchFamily="18" charset="0"/>
                <a:cs typeface="Times New Roman" pitchFamily="18" charset="0"/>
              </a:rPr>
              <a:t>about subscribers that are currently physically in the region </a:t>
            </a:r>
            <a:r>
              <a:rPr lang="en-US" sz="2400" dirty="0" smtClean="0">
                <a:latin typeface="Times New Roman" pitchFamily="18" charset="0"/>
                <a:cs typeface="Times New Roman" pitchFamily="18" charset="0"/>
              </a:rPr>
              <a:t>covered by </a:t>
            </a:r>
            <a:r>
              <a:rPr lang="en-US" sz="2400" dirty="0">
                <a:latin typeface="Times New Roman" pitchFamily="18" charset="0"/>
                <a:cs typeface="Times New Roman" pitchFamily="18" charset="0"/>
              </a:rPr>
              <a:t>the switching center</a:t>
            </a:r>
            <a:r>
              <a:rPr lang="en-US" sz="2400" dirty="0" smtClean="0">
                <a:latin typeface="Times New Roman" pitchFamily="18" charset="0"/>
                <a:cs typeface="Times New Roman" pitchFamily="18" charset="0"/>
              </a:rPr>
              <a:t>.</a:t>
            </a:r>
          </a:p>
          <a:p>
            <a:pPr algn="just"/>
            <a:r>
              <a:rPr lang="en-US" sz="2400" b="1" dirty="0" smtClean="0">
                <a:latin typeface="Times New Roman" pitchFamily="18" charset="0"/>
                <a:cs typeface="Times New Roman" pitchFamily="18" charset="0"/>
              </a:rPr>
              <a:t>Authentication </a:t>
            </a:r>
            <a:r>
              <a:rPr lang="en-US" sz="2400" b="1" dirty="0">
                <a:latin typeface="Times New Roman" pitchFamily="18" charset="0"/>
                <a:cs typeface="Times New Roman" pitchFamily="18" charset="0"/>
              </a:rPr>
              <a:t>center database (</a:t>
            </a:r>
            <a:r>
              <a:rPr lang="en-US" sz="2400" b="1" dirty="0" err="1">
                <a:latin typeface="Times New Roman" pitchFamily="18" charset="0"/>
                <a:cs typeface="Times New Roman" pitchFamily="18" charset="0"/>
              </a:rPr>
              <a:t>AuC</a:t>
            </a:r>
            <a:r>
              <a:rPr lang="en-US" sz="2400" b="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used for authentication activities, holds encryption </a:t>
            </a:r>
            <a:r>
              <a:rPr lang="en-US" sz="2400" dirty="0" smtClean="0">
                <a:latin typeface="Times New Roman" pitchFamily="18" charset="0"/>
                <a:cs typeface="Times New Roman" pitchFamily="18" charset="0"/>
              </a:rPr>
              <a:t>keys.</a:t>
            </a:r>
            <a:endParaRPr lang="en-US" sz="2400" dirty="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Equipment identity register database (EIR):</a:t>
            </a:r>
            <a:r>
              <a:rPr lang="en-US" sz="2400" dirty="0">
                <a:latin typeface="Times New Roman" pitchFamily="18" charset="0"/>
                <a:cs typeface="Times New Roman" pitchFamily="18" charset="0"/>
              </a:rPr>
              <a:t> Stores all devices identifications registered for this </a:t>
            </a:r>
            <a:r>
              <a:rPr lang="en-US" sz="2400" dirty="0" smtClean="0">
                <a:latin typeface="Times New Roman" pitchFamily="18" charset="0"/>
                <a:cs typeface="Times New Roman" pitchFamily="18" charset="0"/>
              </a:rPr>
              <a:t>network</a:t>
            </a:r>
            <a:r>
              <a:rPr lang="en-US" sz="2400" dirty="0" smtClean="0">
                <a:latin typeface="Times New Roman" pitchFamily="18" charset="0"/>
                <a:cs typeface="Times New Roman" pitchFamily="18" charset="0"/>
              </a:rPr>
              <a:t>. Ex-IMEI</a:t>
            </a:r>
            <a:endParaRPr lang="en-US" sz="24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solidFill>
                  <a:srgbClr val="90C226"/>
                </a:solidFill>
              </a:rPr>
              <a:pPr/>
              <a:t>17</a:t>
            </a:fld>
            <a:endParaRPr lang="en-US" dirty="0">
              <a:solidFill>
                <a:srgbClr val="90C226"/>
              </a:solidFill>
            </a:endParaRPr>
          </a:p>
        </p:txBody>
      </p:sp>
    </p:spTree>
    <p:extLst>
      <p:ext uri="{BB962C8B-B14F-4D97-AF65-F5344CB8AC3E}">
        <p14:creationId xmlns:p14="http://schemas.microsoft.com/office/powerpoint/2010/main" val="28424028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BA70927-6E4E-45BD-A5DA-98836A97B508}" type="slidenum">
              <a:rPr lang="en-GB" sz="1400"/>
              <a:pPr/>
              <a:t>18</a:t>
            </a:fld>
            <a:endParaRPr lang="en-GB" sz="1400"/>
          </a:p>
        </p:txBody>
      </p:sp>
      <p:sp>
        <p:nvSpPr>
          <p:cNvPr id="20483" name="Rectangle 2"/>
          <p:cNvSpPr>
            <a:spLocks noGrp="1" noChangeArrowheads="1"/>
          </p:cNvSpPr>
          <p:nvPr>
            <p:ph type="title"/>
          </p:nvPr>
        </p:nvSpPr>
        <p:spPr>
          <a:xfrm>
            <a:off x="508001" y="457200"/>
            <a:ext cx="6447501" cy="762000"/>
          </a:xfrm>
        </p:spPr>
        <p:txBody>
          <a:bodyPr>
            <a:normAutofit/>
          </a:bodyPr>
          <a:lstStyle/>
          <a:p>
            <a:pPr eaLnBrk="1" hangingPunct="1"/>
            <a:r>
              <a:rPr lang="en-US" altLang="zh-CN" dirty="0" smtClean="0">
                <a:solidFill>
                  <a:srgbClr val="92D050"/>
                </a:solidFill>
                <a:ea typeface="SimSun" panose="02010600030101010101" pitchFamily="2" charset="-122"/>
              </a:rPr>
              <a:t>GSM-900 Frequency Band:</a:t>
            </a:r>
            <a:endParaRPr lang="en-GB" b="0" dirty="0" smtClean="0">
              <a:solidFill>
                <a:srgbClr val="92D050"/>
              </a:solidFill>
            </a:endParaRPr>
          </a:p>
        </p:txBody>
      </p:sp>
      <p:sp>
        <p:nvSpPr>
          <p:cNvPr id="20484" name="Rectangle 3"/>
          <p:cNvSpPr>
            <a:spLocks noGrp="1" noChangeArrowheads="1"/>
          </p:cNvSpPr>
          <p:nvPr>
            <p:ph type="body" idx="1"/>
          </p:nvPr>
        </p:nvSpPr>
        <p:spPr>
          <a:xfrm>
            <a:off x="508001" y="1371600"/>
            <a:ext cx="7035799" cy="4364963"/>
          </a:xfrm>
        </p:spPr>
        <p:txBody>
          <a:bodyPr>
            <a:normAutofit fontScale="77500" lnSpcReduction="20000"/>
          </a:bodyPr>
          <a:lstStyle/>
          <a:p>
            <a:pPr algn="just" eaLnBrk="1" hangingPunct="1"/>
            <a:r>
              <a:rPr lang="en-GB" sz="2800" dirty="0" smtClean="0">
                <a:solidFill>
                  <a:srgbClr val="000000"/>
                </a:solidFill>
                <a:latin typeface="Times New Roman" panose="02020603050405020304" pitchFamily="18" charset="0"/>
                <a:cs typeface="Times New Roman" panose="02020603050405020304" pitchFamily="18" charset="0"/>
              </a:rPr>
              <a:t>Two frequency bands, of 25 MHz each one, have been allocated for the GSM system.</a:t>
            </a:r>
            <a:r>
              <a:rPr lang="en-GB" sz="2800" dirty="0" smtClean="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a:t>
            </a:r>
            <a:endParaRPr lang="en-GB" sz="2800" dirty="0" smtClean="0">
              <a:solidFill>
                <a:srgbClr val="0033CC"/>
              </a:solidFill>
              <a:latin typeface="Times New Roman" panose="02020603050405020304" pitchFamily="18" charset="0"/>
              <a:ea typeface="SimSun" panose="02010600030101010101" pitchFamily="2" charset="-122"/>
              <a:cs typeface="Times New Roman" panose="02020603050405020304" pitchFamily="18" charset="0"/>
            </a:endParaRPr>
          </a:p>
          <a:p>
            <a:pPr algn="just" eaLnBrk="1" hangingPunct="1"/>
            <a:r>
              <a:rPr lang="en-US" sz="2800" dirty="0" smtClean="0">
                <a:solidFill>
                  <a:srgbClr val="000000"/>
                </a:solidFill>
                <a:latin typeface="Times New Roman" panose="02020603050405020304" pitchFamily="18" charset="0"/>
                <a:cs typeface="Times New Roman" panose="02020603050405020304" pitchFamily="18" charset="0"/>
              </a:rPr>
              <a:t>The band 890-915 MHz has been allocated for the uplink direction (transmitting from the mobile station to the base station). </a:t>
            </a:r>
            <a:endParaRPr lang="en-GB" sz="2800" dirty="0" smtClean="0">
              <a:solidFill>
                <a:srgbClr val="000000"/>
              </a:solidFill>
              <a:latin typeface="Times New Roman" panose="02020603050405020304" pitchFamily="18" charset="0"/>
              <a:cs typeface="Times New Roman" panose="02020603050405020304" pitchFamily="18" charset="0"/>
            </a:endParaRPr>
          </a:p>
          <a:p>
            <a:pPr algn="just" eaLnBrk="1" hangingPunct="1"/>
            <a:r>
              <a:rPr lang="en-US" sz="2800" dirty="0" smtClean="0">
                <a:solidFill>
                  <a:srgbClr val="000000"/>
                </a:solidFill>
                <a:latin typeface="Times New Roman" panose="02020603050405020304" pitchFamily="18" charset="0"/>
                <a:cs typeface="Times New Roman" panose="02020603050405020304" pitchFamily="18" charset="0"/>
              </a:rPr>
              <a:t>The band 935-960 MHz has been allocated for the downlink direction (transmitting from the base station to the mobile station). </a:t>
            </a:r>
          </a:p>
          <a:p>
            <a:pPr algn="just">
              <a:lnSpc>
                <a:spcPct val="120000"/>
              </a:lnSpc>
            </a:pPr>
            <a:r>
              <a:rPr lang="en-US" sz="2800" dirty="0" smtClean="0">
                <a:latin typeface="Times New Roman" pitchFamily="18" charset="0"/>
                <a:cs typeface="Times New Roman" pitchFamily="18" charset="0"/>
              </a:rPr>
              <a:t>Channel spacing 200 kHz provide </a:t>
            </a:r>
            <a:r>
              <a:rPr lang="en-US" sz="2800" dirty="0">
                <a:latin typeface="Times New Roman" pitchFamily="18" charset="0"/>
                <a:cs typeface="Times New Roman" pitchFamily="18" charset="0"/>
              </a:rPr>
              <a:t>124 channels per cell.</a:t>
            </a:r>
          </a:p>
          <a:p>
            <a:pPr algn="just">
              <a:lnSpc>
                <a:spcPct val="120000"/>
              </a:lnSpc>
            </a:pPr>
            <a:r>
              <a:rPr lang="en-US" sz="2800" dirty="0">
                <a:latin typeface="Times New Roman" pitchFamily="18" charset="0"/>
                <a:cs typeface="Times New Roman" pitchFamily="18" charset="0"/>
              </a:rPr>
              <a:t>Each channel can support 8 users through TDMA (maximum 992 users per cell, in practice about 500). </a:t>
            </a:r>
            <a:endParaRPr lang="en-GB" sz="2800" dirty="0" smtClean="0">
              <a:solidFill>
                <a:srgbClr val="000000"/>
              </a:solidFill>
              <a:latin typeface="Times New Roman" panose="02020603050405020304" pitchFamily="18" charset="0"/>
              <a:cs typeface="Times New Roman" panose="02020603050405020304" pitchFamily="18" charset="0"/>
            </a:endParaRPr>
          </a:p>
          <a:p>
            <a:pPr algn="just" eaLnBrk="1" hangingPunct="1"/>
            <a:endParaRPr lang="en-GB"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55423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7553A05-69AE-4B9D-A946-EF6422DC9714}" type="slidenum">
              <a:rPr lang="en-GB" sz="1400"/>
              <a:pPr/>
              <a:t>19</a:t>
            </a:fld>
            <a:endParaRPr lang="en-GB" sz="1400"/>
          </a:p>
        </p:txBody>
      </p:sp>
      <p:sp>
        <p:nvSpPr>
          <p:cNvPr id="23555" name="Rectangle 2"/>
          <p:cNvSpPr>
            <a:spLocks noGrp="1" noChangeArrowheads="1"/>
          </p:cNvSpPr>
          <p:nvPr>
            <p:ph type="title"/>
          </p:nvPr>
        </p:nvSpPr>
        <p:spPr/>
        <p:txBody>
          <a:bodyPr/>
          <a:lstStyle/>
          <a:p>
            <a:pPr eaLnBrk="1" hangingPunct="1"/>
            <a:r>
              <a:rPr lang="en-US" altLang="en-US" sz="3200" dirty="0" smtClean="0">
                <a:solidFill>
                  <a:schemeClr val="tx1"/>
                </a:solidFill>
              </a:rPr>
              <a:t>GSM-900 bands</a:t>
            </a:r>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1" y="1676400"/>
            <a:ext cx="7035799" cy="415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55679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304800"/>
            <a:ext cx="6730999" cy="914400"/>
          </a:xfrm>
        </p:spPr>
        <p:txBody>
          <a:bodyPr>
            <a:normAutofit fontScale="90000"/>
          </a:bodyPr>
          <a:lstStyle/>
          <a:p>
            <a:r>
              <a:rPr lang="en-US" b="1" dirty="0" smtClean="0"/>
              <a:t>1G, 2G, 3G, 4G --The Evolution of Wireless Generations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pic>
        <p:nvPicPr>
          <p:cNvPr id="44034" name="Picture 2"/>
          <p:cNvPicPr>
            <a:picLocks noChangeAspect="1" noChangeArrowheads="1"/>
          </p:cNvPicPr>
          <p:nvPr/>
        </p:nvPicPr>
        <p:blipFill>
          <a:blip r:embed="rId2"/>
          <a:srcRect/>
          <a:stretch>
            <a:fillRect/>
          </a:stretch>
        </p:blipFill>
        <p:spPr bwMode="auto">
          <a:xfrm>
            <a:off x="228600" y="1371600"/>
            <a:ext cx="7696200"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EBB6814-132A-4B60-BD19-EB95E0F66FEE}" type="slidenum">
              <a:rPr lang="en-GB" sz="1400"/>
              <a:pPr/>
              <a:t>20</a:t>
            </a:fld>
            <a:endParaRPr lang="en-GB" sz="1400"/>
          </a:p>
        </p:txBody>
      </p:sp>
      <p:sp>
        <p:nvSpPr>
          <p:cNvPr id="21507" name="Rectangle 2"/>
          <p:cNvSpPr>
            <a:spLocks noGrp="1" noChangeArrowheads="1"/>
          </p:cNvSpPr>
          <p:nvPr>
            <p:ph type="title"/>
          </p:nvPr>
        </p:nvSpPr>
        <p:spPr>
          <a:xfrm>
            <a:off x="508001" y="326363"/>
            <a:ext cx="6447501" cy="740437"/>
          </a:xfrm>
        </p:spPr>
        <p:txBody>
          <a:bodyPr/>
          <a:lstStyle/>
          <a:p>
            <a:r>
              <a:rPr lang="en-US" altLang="zh-CN" dirty="0">
                <a:solidFill>
                  <a:srgbClr val="92D050"/>
                </a:solidFill>
                <a:ea typeface="SimSun" panose="02010600030101010101" pitchFamily="2" charset="-122"/>
              </a:rPr>
              <a:t>GSM </a:t>
            </a:r>
            <a:r>
              <a:rPr lang="en-US" altLang="zh-CN" dirty="0" smtClean="0">
                <a:solidFill>
                  <a:srgbClr val="92D050"/>
                </a:solidFill>
                <a:ea typeface="SimSun" panose="02010600030101010101" pitchFamily="2" charset="-122"/>
              </a:rPr>
              <a:t>Transmission:</a:t>
            </a:r>
            <a:endParaRPr lang="en-GB" dirty="0" smtClean="0">
              <a:solidFill>
                <a:srgbClr val="0033CC"/>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21508" name="Rectangle 3"/>
          <p:cNvSpPr>
            <a:spLocks noGrp="1" noChangeArrowheads="1"/>
          </p:cNvSpPr>
          <p:nvPr>
            <p:ph type="body" idx="1"/>
          </p:nvPr>
        </p:nvSpPr>
        <p:spPr>
          <a:xfrm>
            <a:off x="228600" y="1295400"/>
            <a:ext cx="7391400" cy="5111088"/>
          </a:xfrm>
        </p:spPr>
        <p:txBody>
          <a:bodyPr>
            <a:noAutofit/>
          </a:bodyPr>
          <a:lstStyle/>
          <a:p>
            <a:pPr algn="just"/>
            <a:r>
              <a:rPr lang="en-US" sz="2400" dirty="0" smtClean="0">
                <a:solidFill>
                  <a:srgbClr val="000000"/>
                </a:solidFill>
                <a:latin typeface="Times New Roman" panose="02020603050405020304" pitchFamily="18" charset="0"/>
                <a:cs typeface="Times New Roman" panose="02020603050405020304" pitchFamily="18" charset="0"/>
              </a:rPr>
              <a:t>In a GSM System, each </a:t>
            </a:r>
            <a:r>
              <a:rPr lang="en-US" sz="2400" dirty="0">
                <a:solidFill>
                  <a:srgbClr val="000000"/>
                </a:solidFill>
                <a:latin typeface="Times New Roman" panose="02020603050405020304" pitchFamily="18" charset="0"/>
                <a:cs typeface="Times New Roman" panose="02020603050405020304" pitchFamily="18" charset="0"/>
              </a:rPr>
              <a:t>voice channel is digitized and compressed to a 13-kbps digital signal. </a:t>
            </a:r>
            <a:endParaRPr lang="en-US" sz="2400" dirty="0" smtClean="0">
              <a:solidFill>
                <a:srgbClr val="000000"/>
              </a:solidFill>
              <a:latin typeface="Times New Roman" panose="02020603050405020304" pitchFamily="18" charset="0"/>
              <a:cs typeface="Times New Roman" panose="02020603050405020304" pitchFamily="18" charset="0"/>
            </a:endParaRPr>
          </a:p>
          <a:p>
            <a:pPr algn="just"/>
            <a:r>
              <a:rPr lang="en-US" sz="2400" dirty="0" smtClean="0">
                <a:solidFill>
                  <a:srgbClr val="000000"/>
                </a:solidFill>
                <a:latin typeface="Times New Roman" panose="02020603050405020304" pitchFamily="18" charset="0"/>
                <a:cs typeface="Times New Roman" panose="02020603050405020304" pitchFamily="18" charset="0"/>
              </a:rPr>
              <a:t>Each </a:t>
            </a:r>
            <a:r>
              <a:rPr lang="en-US" sz="2400" dirty="0">
                <a:solidFill>
                  <a:srgbClr val="000000"/>
                </a:solidFill>
                <a:latin typeface="Times New Roman" panose="02020603050405020304" pitchFamily="18" charset="0"/>
                <a:cs typeface="Times New Roman" panose="02020603050405020304" pitchFamily="18" charset="0"/>
              </a:rPr>
              <a:t>slot carries 156.25 bits. Eight slots share a frame (TDMA). </a:t>
            </a:r>
            <a:endParaRPr lang="en-US" sz="2400" dirty="0" smtClean="0">
              <a:solidFill>
                <a:srgbClr val="000000"/>
              </a:solidFill>
              <a:latin typeface="Times New Roman" panose="02020603050405020304" pitchFamily="18" charset="0"/>
              <a:cs typeface="Times New Roman" panose="02020603050405020304" pitchFamily="18" charset="0"/>
            </a:endParaRPr>
          </a:p>
          <a:p>
            <a:pPr algn="just"/>
            <a:r>
              <a:rPr lang="en-US" sz="2400" dirty="0" smtClean="0">
                <a:solidFill>
                  <a:srgbClr val="000000"/>
                </a:solidFill>
                <a:latin typeface="Times New Roman" panose="02020603050405020304" pitchFamily="18" charset="0"/>
                <a:cs typeface="Times New Roman" panose="02020603050405020304" pitchFamily="18" charset="0"/>
              </a:rPr>
              <a:t>Twenty-six </a:t>
            </a:r>
            <a:r>
              <a:rPr lang="en-US" sz="2400" dirty="0">
                <a:solidFill>
                  <a:srgbClr val="000000"/>
                </a:solidFill>
                <a:latin typeface="Times New Roman" panose="02020603050405020304" pitchFamily="18" charset="0"/>
                <a:cs typeface="Times New Roman" panose="02020603050405020304" pitchFamily="18" charset="0"/>
              </a:rPr>
              <a:t>frames also share a </a:t>
            </a:r>
            <a:r>
              <a:rPr lang="en-US" sz="2400" dirty="0" err="1">
                <a:solidFill>
                  <a:srgbClr val="000000"/>
                </a:solidFill>
                <a:latin typeface="Times New Roman" panose="02020603050405020304" pitchFamily="18" charset="0"/>
                <a:cs typeface="Times New Roman" panose="02020603050405020304" pitchFamily="18" charset="0"/>
              </a:rPr>
              <a:t>multiframe</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smtClean="0">
                <a:solidFill>
                  <a:srgbClr val="000000"/>
                </a:solidFill>
                <a:latin typeface="Times New Roman" panose="02020603050405020304" pitchFamily="18" charset="0"/>
                <a:cs typeface="Times New Roman" panose="02020603050405020304" pitchFamily="18" charset="0"/>
              </a:rPr>
              <a:t>TDMA) and each </a:t>
            </a:r>
            <a:r>
              <a:rPr lang="en-US" sz="2400" dirty="0">
                <a:solidFill>
                  <a:srgbClr val="000000"/>
                </a:solidFill>
                <a:latin typeface="Times New Roman" panose="02020603050405020304" pitchFamily="18" charset="0"/>
                <a:cs typeface="Times New Roman" panose="02020603050405020304" pitchFamily="18" charset="0"/>
              </a:rPr>
              <a:t>channel takes one </a:t>
            </a:r>
            <a:r>
              <a:rPr lang="en-US" sz="2400" dirty="0" err="1">
                <a:solidFill>
                  <a:srgbClr val="000000"/>
                </a:solidFill>
                <a:latin typeface="Times New Roman" panose="02020603050405020304" pitchFamily="18" charset="0"/>
                <a:cs typeface="Times New Roman" panose="02020603050405020304" pitchFamily="18" charset="0"/>
              </a:rPr>
              <a:t>multiframe</a:t>
            </a:r>
            <a:r>
              <a:rPr lang="en-US" sz="2400" dirty="0" smtClean="0">
                <a:solidFill>
                  <a:srgbClr val="000000"/>
                </a:solidFill>
                <a:latin typeface="Times New Roman" panose="02020603050405020304" pitchFamily="18" charset="0"/>
                <a:cs typeface="Times New Roman" panose="02020603050405020304" pitchFamily="18" charset="0"/>
              </a:rPr>
              <a:t>.</a:t>
            </a:r>
          </a:p>
          <a:p>
            <a:pPr algn="just"/>
            <a:r>
              <a:rPr lang="en-US" sz="2400" dirty="0">
                <a:solidFill>
                  <a:srgbClr val="000000"/>
                </a:solidFill>
                <a:latin typeface="Times New Roman" panose="02020603050405020304" pitchFamily="18" charset="0"/>
                <a:cs typeface="Times New Roman" panose="02020603050405020304" pitchFamily="18" charset="0"/>
              </a:rPr>
              <a:t>Each 270.8-kbps digital channel modulates a carrier using GMSK (a form </a:t>
            </a:r>
            <a:r>
              <a:rPr lang="en-US" sz="2400" dirty="0" smtClean="0">
                <a:solidFill>
                  <a:srgbClr val="000000"/>
                </a:solidFill>
                <a:latin typeface="Times New Roman" panose="02020603050405020304" pitchFamily="18" charset="0"/>
                <a:cs typeface="Times New Roman" panose="02020603050405020304" pitchFamily="18" charset="0"/>
              </a:rPr>
              <a:t>of FSK </a:t>
            </a:r>
            <a:r>
              <a:rPr lang="en-US" sz="2400" dirty="0">
                <a:solidFill>
                  <a:srgbClr val="000000"/>
                </a:solidFill>
                <a:latin typeface="Times New Roman" panose="02020603050405020304" pitchFamily="18" charset="0"/>
                <a:cs typeface="Times New Roman" panose="02020603050405020304" pitchFamily="18" charset="0"/>
              </a:rPr>
              <a:t>used mainly in European systems); the result is a 200-kHz analog signal</a:t>
            </a:r>
            <a:r>
              <a:rPr lang="en-US" sz="2400" dirty="0" smtClean="0">
                <a:solidFill>
                  <a:srgbClr val="000000"/>
                </a:solidFill>
                <a:latin typeface="Times New Roman" panose="02020603050405020304" pitchFamily="18" charset="0"/>
                <a:cs typeface="Times New Roman" panose="02020603050405020304" pitchFamily="18" charset="0"/>
              </a:rPr>
              <a:t>.</a:t>
            </a:r>
          </a:p>
          <a:p>
            <a:pPr algn="just"/>
            <a:r>
              <a:rPr lang="en-US" sz="2400" dirty="0" smtClean="0">
                <a:solidFill>
                  <a:srgbClr val="000000"/>
                </a:solidFill>
                <a:latin typeface="Times New Roman" panose="02020603050405020304" pitchFamily="18" charset="0"/>
                <a:cs typeface="Times New Roman" panose="02020603050405020304" pitchFamily="18" charset="0"/>
              </a:rPr>
              <a:t>Finally 124 </a:t>
            </a:r>
            <a:r>
              <a:rPr lang="en-US" sz="2400" dirty="0">
                <a:solidFill>
                  <a:srgbClr val="000000"/>
                </a:solidFill>
                <a:latin typeface="Times New Roman" panose="02020603050405020304" pitchFamily="18" charset="0"/>
                <a:cs typeface="Times New Roman" panose="02020603050405020304" pitchFamily="18" charset="0"/>
              </a:rPr>
              <a:t>analog channels of 200 kHz are combined using FDMA. The result is a </a:t>
            </a:r>
            <a:r>
              <a:rPr lang="en-US" sz="2400" dirty="0" smtClean="0">
                <a:solidFill>
                  <a:srgbClr val="000000"/>
                </a:solidFill>
                <a:latin typeface="Times New Roman" panose="02020603050405020304" pitchFamily="18" charset="0"/>
                <a:cs typeface="Times New Roman" panose="02020603050405020304" pitchFamily="18" charset="0"/>
              </a:rPr>
              <a:t>25-MHz band.</a:t>
            </a:r>
            <a:endParaRPr lang="en-US"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25074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D671D2A-F180-4E01-9883-A53C71BC092B}" type="slidenum">
              <a:rPr lang="en-GB" sz="1400"/>
              <a:pPr/>
              <a:t>21</a:t>
            </a:fld>
            <a:endParaRPr lang="en-GB" sz="1400"/>
          </a:p>
        </p:txBody>
      </p:sp>
      <p:pic>
        <p:nvPicPr>
          <p:cNvPr id="25603" name="Picture 4"/>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0" y="1290637"/>
            <a:ext cx="9144000" cy="5643563"/>
          </a:xfrm>
          <a:noFill/>
        </p:spPr>
      </p:pic>
      <p:sp>
        <p:nvSpPr>
          <p:cNvPr id="4" name="Rectangle 2"/>
          <p:cNvSpPr>
            <a:spLocks noGrp="1" noChangeArrowheads="1"/>
          </p:cNvSpPr>
          <p:nvPr>
            <p:ph type="title"/>
          </p:nvPr>
        </p:nvSpPr>
        <p:spPr>
          <a:xfrm>
            <a:off x="76200" y="250163"/>
            <a:ext cx="6447501" cy="740437"/>
          </a:xfrm>
        </p:spPr>
        <p:txBody>
          <a:bodyPr/>
          <a:lstStyle/>
          <a:p>
            <a:r>
              <a:rPr lang="en-US" altLang="zh-CN" dirty="0" smtClean="0">
                <a:solidFill>
                  <a:srgbClr val="92D050"/>
                </a:solidFill>
                <a:ea typeface="SimSun" panose="02010600030101010101" pitchFamily="2" charset="-122"/>
              </a:rPr>
              <a:t>GSM Transmission:</a:t>
            </a:r>
            <a:endParaRPr lang="en-GB" dirty="0" smtClean="0">
              <a:solidFill>
                <a:srgbClr val="0033CC"/>
              </a:solidFill>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255667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73E82D7-723E-4A31-85EE-B9B1AFB03EFD}" type="slidenum">
              <a:rPr lang="en-GB" sz="1400"/>
              <a:pPr/>
              <a:t>22</a:t>
            </a:fld>
            <a:endParaRPr lang="en-GB" sz="1400"/>
          </a:p>
        </p:txBody>
      </p:sp>
      <p:sp>
        <p:nvSpPr>
          <p:cNvPr id="29699" name="Rectangle 2"/>
          <p:cNvSpPr>
            <a:spLocks noGrp="1" noChangeArrowheads="1"/>
          </p:cNvSpPr>
          <p:nvPr>
            <p:ph type="title"/>
          </p:nvPr>
        </p:nvSpPr>
        <p:spPr>
          <a:xfrm>
            <a:off x="533400" y="209550"/>
            <a:ext cx="7772400" cy="476250"/>
          </a:xfrm>
        </p:spPr>
        <p:txBody>
          <a:bodyPr>
            <a:normAutofit fontScale="90000"/>
          </a:bodyPr>
          <a:lstStyle/>
          <a:p>
            <a:pPr eaLnBrk="1" hangingPunct="1"/>
            <a:r>
              <a:rPr lang="en-GB" sz="3200" dirty="0" smtClean="0"/>
              <a:t>GSM Frame Structure</a:t>
            </a:r>
          </a:p>
        </p:txBody>
      </p:sp>
      <p:sp>
        <p:nvSpPr>
          <p:cNvPr id="29701" name="Text Box 5"/>
          <p:cNvSpPr txBox="1">
            <a:spLocks noChangeArrowheads="1"/>
          </p:cNvSpPr>
          <p:nvPr/>
        </p:nvSpPr>
        <p:spPr bwMode="auto">
          <a:xfrm>
            <a:off x="0" y="2852738"/>
            <a:ext cx="878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GB" b="1" dirty="0" smtClean="0"/>
              <a:t>Trail bits</a:t>
            </a:r>
            <a:r>
              <a:rPr lang="en-GB" dirty="0" smtClean="0"/>
              <a:t>: synchronisation between mobile and BS.</a:t>
            </a:r>
            <a:endParaRPr lang="en-GB" dirty="0"/>
          </a:p>
        </p:txBody>
      </p:sp>
      <p:sp>
        <p:nvSpPr>
          <p:cNvPr id="29702" name="Text Box 6"/>
          <p:cNvSpPr txBox="1">
            <a:spLocks noChangeArrowheads="1"/>
          </p:cNvSpPr>
          <p:nvPr/>
        </p:nvSpPr>
        <p:spPr bwMode="auto">
          <a:xfrm>
            <a:off x="0" y="3357563"/>
            <a:ext cx="8208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GB" b="1" dirty="0"/>
              <a:t>Encrypted bits</a:t>
            </a:r>
            <a:r>
              <a:rPr lang="en-GB" dirty="0"/>
              <a:t>: data is encrypted in blocks, Two 57-bit fields</a:t>
            </a:r>
          </a:p>
        </p:txBody>
      </p:sp>
      <p:sp>
        <p:nvSpPr>
          <p:cNvPr id="29703" name="Text Box 7"/>
          <p:cNvSpPr txBox="1">
            <a:spLocks noChangeArrowheads="1"/>
          </p:cNvSpPr>
          <p:nvPr/>
        </p:nvSpPr>
        <p:spPr bwMode="auto">
          <a:xfrm>
            <a:off x="0" y="3789363"/>
            <a:ext cx="85328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b="1" dirty="0"/>
              <a:t>Stealing bit: </a:t>
            </a:r>
            <a:r>
              <a:rPr lang="en-US" dirty="0"/>
              <a:t> this flag indicates the type of data in the data field.</a:t>
            </a:r>
            <a:endParaRPr lang="en-GB" b="1" dirty="0"/>
          </a:p>
        </p:txBody>
      </p:sp>
      <p:sp>
        <p:nvSpPr>
          <p:cNvPr id="29704" name="Text Box 8"/>
          <p:cNvSpPr txBox="1">
            <a:spLocks noChangeArrowheads="1"/>
          </p:cNvSpPr>
          <p:nvPr/>
        </p:nvSpPr>
        <p:spPr bwMode="auto">
          <a:xfrm>
            <a:off x="0" y="4221163"/>
            <a:ext cx="889317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r>
              <a:rPr lang="en-GB" b="1" dirty="0"/>
              <a:t>Training sequence</a:t>
            </a:r>
            <a:r>
              <a:rPr lang="en-GB" dirty="0"/>
              <a:t>: a known sequence that differs for different adjacent cells. It indicates the received signal is from the correct transmitter and not a strong interfering transmitter. It is also used for multipath equalisation. 26 bits.</a:t>
            </a:r>
          </a:p>
        </p:txBody>
      </p:sp>
      <p:sp>
        <p:nvSpPr>
          <p:cNvPr id="29705" name="Text Box 9"/>
          <p:cNvSpPr txBox="1">
            <a:spLocks noChangeArrowheads="1"/>
          </p:cNvSpPr>
          <p:nvPr/>
        </p:nvSpPr>
        <p:spPr bwMode="auto">
          <a:xfrm>
            <a:off x="0" y="5876925"/>
            <a:ext cx="8820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GB" b="1" smtClean="0"/>
              <a:t>Guard </a:t>
            </a:r>
            <a:r>
              <a:rPr lang="en-GB" b="1" dirty="0"/>
              <a:t>bits</a:t>
            </a:r>
            <a:r>
              <a:rPr lang="en-GB" dirty="0"/>
              <a:t>: avoid overlapping, 8.25 bits</a:t>
            </a: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66800"/>
            <a:ext cx="9144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80100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73E82D7-723E-4A31-85EE-B9B1AFB03EFD}" type="slidenum">
              <a:rPr lang="en-GB" sz="1400"/>
              <a:pPr/>
              <a:t>23</a:t>
            </a:fld>
            <a:endParaRPr lang="en-GB" sz="1400"/>
          </a:p>
        </p:txBody>
      </p:sp>
      <p:sp>
        <p:nvSpPr>
          <p:cNvPr id="29699" name="Rectangle 2"/>
          <p:cNvSpPr>
            <a:spLocks noGrp="1" noChangeArrowheads="1"/>
          </p:cNvSpPr>
          <p:nvPr>
            <p:ph type="title"/>
          </p:nvPr>
        </p:nvSpPr>
        <p:spPr>
          <a:xfrm>
            <a:off x="533400" y="209550"/>
            <a:ext cx="7772400" cy="476250"/>
          </a:xfrm>
        </p:spPr>
        <p:txBody>
          <a:bodyPr>
            <a:normAutofit fontScale="90000"/>
          </a:bodyPr>
          <a:lstStyle/>
          <a:p>
            <a:pPr eaLnBrk="1" hangingPunct="1"/>
            <a:r>
              <a:rPr lang="en-GB" sz="3200" dirty="0" smtClean="0"/>
              <a:t>GSM Example-1</a:t>
            </a:r>
          </a:p>
        </p:txBody>
      </p:sp>
      <p:sp>
        <p:nvSpPr>
          <p:cNvPr id="3" name="Rectangle 2"/>
          <p:cNvSpPr/>
          <p:nvPr/>
        </p:nvSpPr>
        <p:spPr>
          <a:xfrm>
            <a:off x="381000" y="903744"/>
            <a:ext cx="8763000" cy="4524315"/>
          </a:xfrm>
          <a:prstGeom prst="rect">
            <a:avLst/>
          </a:prstGeom>
        </p:spPr>
        <p:txBody>
          <a:bodyPr wrap="square">
            <a:spAutoFit/>
          </a:bodyPr>
          <a:lstStyle/>
          <a:p>
            <a:r>
              <a:rPr lang="en-US" sz="3200" dirty="0">
                <a:latin typeface="StoneSerif"/>
              </a:rPr>
              <a:t>GSM uses a frame structure where each frame consists of eight time slots, and each time </a:t>
            </a:r>
            <a:r>
              <a:rPr lang="en-US" sz="3200" dirty="0" smtClean="0">
                <a:latin typeface="StoneSerif"/>
              </a:rPr>
              <a:t>slot contains </a:t>
            </a:r>
            <a:r>
              <a:rPr lang="en-US" sz="3200" dirty="0">
                <a:latin typeface="StoneSerif"/>
              </a:rPr>
              <a:t>156.25 bits and data is transmitted over a channel at 270.833 kbps. Find (</a:t>
            </a:r>
            <a:r>
              <a:rPr lang="en-US" sz="3200" dirty="0" err="1">
                <a:latin typeface="StoneSerif"/>
              </a:rPr>
              <a:t>i</a:t>
            </a:r>
            <a:r>
              <a:rPr lang="en-US" sz="3200" dirty="0">
                <a:latin typeface="StoneSerif"/>
              </a:rPr>
              <a:t>) time </a:t>
            </a:r>
            <a:r>
              <a:rPr lang="en-US" sz="3200" dirty="0" smtClean="0">
                <a:latin typeface="StoneSerif"/>
              </a:rPr>
              <a:t>duration of </a:t>
            </a:r>
            <a:r>
              <a:rPr lang="en-US" sz="3200" dirty="0">
                <a:latin typeface="StoneSerif"/>
              </a:rPr>
              <a:t>a bit, (ii) time duration of a time slot, (iii) time duration of a TDMA frame, and (iv) how </a:t>
            </a:r>
            <a:r>
              <a:rPr lang="en-US" sz="3200" dirty="0" smtClean="0">
                <a:latin typeface="StoneSerif"/>
              </a:rPr>
              <a:t>long must </a:t>
            </a:r>
            <a:r>
              <a:rPr lang="en-US" sz="3200" dirty="0">
                <a:latin typeface="StoneSerif"/>
              </a:rPr>
              <a:t>a user wait when occupying a single time slot between two successive transmissions</a:t>
            </a:r>
            <a:r>
              <a:rPr lang="en-US" sz="3200" dirty="0" smtClean="0">
                <a:latin typeface="StoneSerif"/>
              </a:rPr>
              <a:t>.</a:t>
            </a:r>
            <a:endParaRPr lang="en-US" sz="3200" dirty="0">
              <a:latin typeface="StoneSerif"/>
            </a:endParaRPr>
          </a:p>
        </p:txBody>
      </p:sp>
    </p:spTree>
    <p:extLst>
      <p:ext uri="{BB962C8B-B14F-4D97-AF65-F5344CB8AC3E}">
        <p14:creationId xmlns:p14="http://schemas.microsoft.com/office/powerpoint/2010/main" val="16932847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73E82D7-723E-4A31-85EE-B9B1AFB03EFD}" type="slidenum">
              <a:rPr lang="en-GB" sz="1400"/>
              <a:pPr/>
              <a:t>24</a:t>
            </a:fld>
            <a:endParaRPr lang="en-GB" sz="1400"/>
          </a:p>
        </p:txBody>
      </p:sp>
      <p:sp>
        <p:nvSpPr>
          <p:cNvPr id="3" name="Rectangle 2"/>
          <p:cNvSpPr/>
          <p:nvPr/>
        </p:nvSpPr>
        <p:spPr>
          <a:xfrm>
            <a:off x="381000" y="67806"/>
            <a:ext cx="8763000" cy="6309420"/>
          </a:xfrm>
          <a:prstGeom prst="rect">
            <a:avLst/>
          </a:prstGeom>
        </p:spPr>
        <p:txBody>
          <a:bodyPr wrap="square">
            <a:spAutoFit/>
          </a:bodyPr>
          <a:lstStyle/>
          <a:p>
            <a:r>
              <a:rPr lang="en-SG" sz="2400" b="1" dirty="0" smtClean="0">
                <a:latin typeface="FranklinGothic-Heavy"/>
              </a:rPr>
              <a:t>Solution</a:t>
            </a:r>
            <a:endParaRPr lang="en-SG" sz="2400" b="1" dirty="0">
              <a:latin typeface="FranklinGothic-Heavy"/>
            </a:endParaRPr>
          </a:p>
          <a:p>
            <a:r>
              <a:rPr lang="en-US" sz="2000" dirty="0">
                <a:latin typeface="StoneSerif"/>
              </a:rPr>
              <a:t>(</a:t>
            </a:r>
            <a:r>
              <a:rPr lang="en-US" sz="2000" dirty="0" err="1">
                <a:latin typeface="StoneSerif"/>
              </a:rPr>
              <a:t>i</a:t>
            </a:r>
            <a:r>
              <a:rPr lang="en-US" sz="2000" dirty="0">
                <a:latin typeface="StoneSerif"/>
              </a:rPr>
              <a:t>) To </a:t>
            </a:r>
            <a:r>
              <a:rPr lang="en-US" sz="2000" dirty="0" smtClean="0">
                <a:latin typeface="StoneSerif"/>
              </a:rPr>
              <a:t>find </a:t>
            </a:r>
            <a:r>
              <a:rPr lang="en-US" sz="2000" dirty="0">
                <a:latin typeface="StoneSerif"/>
              </a:rPr>
              <a:t>time duration of a bit, </a:t>
            </a:r>
            <a:r>
              <a:rPr lang="en-US" sz="2000" i="1" dirty="0">
                <a:latin typeface="StoneSerif-Italic"/>
              </a:rPr>
              <a:t>T</a:t>
            </a:r>
            <a:r>
              <a:rPr lang="en-US" sz="1200" i="1" dirty="0">
                <a:latin typeface="StoneSerif-Italic"/>
              </a:rPr>
              <a:t>b</a:t>
            </a:r>
          </a:p>
          <a:p>
            <a:r>
              <a:rPr lang="en-US" sz="2000" dirty="0">
                <a:latin typeface="StoneSerif"/>
              </a:rPr>
              <a:t>Channel data rate </a:t>
            </a:r>
            <a:r>
              <a:rPr lang="en-US" sz="2000" dirty="0">
                <a:latin typeface="Symbol" panose="05050102010706020507" pitchFamily="18" charset="2"/>
              </a:rPr>
              <a:t>= </a:t>
            </a:r>
            <a:r>
              <a:rPr lang="en-US" sz="2000" dirty="0">
                <a:latin typeface="StoneSerif"/>
              </a:rPr>
              <a:t>270.833 kbps (given)</a:t>
            </a:r>
          </a:p>
          <a:p>
            <a:r>
              <a:rPr lang="en-US" sz="2000" dirty="0">
                <a:latin typeface="StoneSerif"/>
              </a:rPr>
              <a:t>Time duration of a bit, </a:t>
            </a:r>
            <a:r>
              <a:rPr lang="en-US" sz="2000" i="1" dirty="0">
                <a:latin typeface="StoneSerif-Italic"/>
              </a:rPr>
              <a:t>T</a:t>
            </a:r>
            <a:r>
              <a:rPr lang="en-US" sz="1200" i="1" dirty="0">
                <a:latin typeface="StoneSerif-Italic"/>
              </a:rPr>
              <a:t>b </a:t>
            </a:r>
            <a:r>
              <a:rPr lang="en-US" sz="2000" dirty="0">
                <a:latin typeface="Symbol" panose="05050102010706020507" pitchFamily="18" charset="2"/>
              </a:rPr>
              <a:t>= </a:t>
            </a:r>
            <a:r>
              <a:rPr lang="en-US" sz="2000" dirty="0">
                <a:latin typeface="StoneSerif"/>
              </a:rPr>
              <a:t>1/data rate</a:t>
            </a:r>
          </a:p>
          <a:p>
            <a:r>
              <a:rPr lang="en-US" sz="2000" dirty="0">
                <a:latin typeface="StoneSerif"/>
              </a:rPr>
              <a:t>Hence, time duration of a bit, </a:t>
            </a:r>
            <a:r>
              <a:rPr lang="en-US" sz="2000" i="1" dirty="0">
                <a:latin typeface="StoneSerif-Italic"/>
              </a:rPr>
              <a:t>T</a:t>
            </a:r>
            <a:r>
              <a:rPr lang="en-US" sz="1200" i="1" dirty="0">
                <a:latin typeface="StoneSerif-Italic"/>
              </a:rPr>
              <a:t>b </a:t>
            </a:r>
            <a:r>
              <a:rPr lang="en-US" sz="2000" dirty="0">
                <a:latin typeface="Symbol" panose="05050102010706020507" pitchFamily="18" charset="2"/>
              </a:rPr>
              <a:t>= </a:t>
            </a:r>
            <a:r>
              <a:rPr lang="en-US" sz="2000" dirty="0">
                <a:latin typeface="StoneSerif"/>
              </a:rPr>
              <a:t>1/270.833 kbps </a:t>
            </a:r>
            <a:r>
              <a:rPr lang="en-US" sz="2000" dirty="0">
                <a:latin typeface="Symbol" panose="05050102010706020507" pitchFamily="18" charset="2"/>
              </a:rPr>
              <a:t>= </a:t>
            </a:r>
            <a:r>
              <a:rPr lang="en-US" sz="2000" dirty="0">
                <a:latin typeface="StoneSerif"/>
              </a:rPr>
              <a:t>3.69 </a:t>
            </a:r>
            <a:r>
              <a:rPr lang="en-US" sz="2000" dirty="0" smtClean="0">
                <a:latin typeface="StoneSerif"/>
              </a:rPr>
              <a:t>us</a:t>
            </a:r>
          </a:p>
          <a:p>
            <a:endParaRPr lang="en-US" sz="2000" dirty="0">
              <a:latin typeface="StoneSerif"/>
            </a:endParaRPr>
          </a:p>
          <a:p>
            <a:r>
              <a:rPr lang="en-US" sz="2000" dirty="0">
                <a:latin typeface="StoneSerif"/>
              </a:rPr>
              <a:t>(ii) To </a:t>
            </a:r>
            <a:r>
              <a:rPr lang="en-US" sz="2000" dirty="0" smtClean="0">
                <a:latin typeface="StoneSerif"/>
              </a:rPr>
              <a:t>find </a:t>
            </a:r>
            <a:r>
              <a:rPr lang="en-US" sz="2000" dirty="0">
                <a:latin typeface="StoneSerif"/>
              </a:rPr>
              <a:t>time duration of a time slot, </a:t>
            </a:r>
            <a:r>
              <a:rPr lang="en-US" sz="2000" i="1" dirty="0" err="1">
                <a:latin typeface="StoneSerif-Italic"/>
              </a:rPr>
              <a:t>T</a:t>
            </a:r>
            <a:r>
              <a:rPr lang="en-US" sz="1200" dirty="0" err="1">
                <a:latin typeface="StoneSerif"/>
              </a:rPr>
              <a:t>slot</a:t>
            </a:r>
            <a:endParaRPr lang="en-US" sz="1200" dirty="0">
              <a:latin typeface="StoneSerif"/>
            </a:endParaRPr>
          </a:p>
          <a:p>
            <a:r>
              <a:rPr lang="en-US" sz="2000" dirty="0">
                <a:latin typeface="StoneSerif"/>
              </a:rPr>
              <a:t>Number of bits per time slot </a:t>
            </a:r>
            <a:r>
              <a:rPr lang="en-US" sz="2000" dirty="0">
                <a:latin typeface="Symbol" panose="05050102010706020507" pitchFamily="18" charset="2"/>
              </a:rPr>
              <a:t>= </a:t>
            </a:r>
            <a:r>
              <a:rPr lang="en-US" sz="2000" dirty="0">
                <a:latin typeface="StoneSerif"/>
              </a:rPr>
              <a:t>156.25 bits (given)</a:t>
            </a:r>
          </a:p>
          <a:p>
            <a:r>
              <a:rPr lang="en-US" sz="2000" dirty="0">
                <a:latin typeface="StoneSerif"/>
              </a:rPr>
              <a:t>Time duration of a time slot, </a:t>
            </a:r>
            <a:r>
              <a:rPr lang="en-US" sz="2000" i="1" dirty="0" err="1">
                <a:latin typeface="StoneSerif-Italic"/>
              </a:rPr>
              <a:t>T</a:t>
            </a:r>
            <a:r>
              <a:rPr lang="en-US" sz="1200" dirty="0" err="1">
                <a:latin typeface="StoneSerif"/>
              </a:rPr>
              <a:t>slot</a:t>
            </a:r>
            <a:r>
              <a:rPr lang="en-US" sz="1200" dirty="0">
                <a:latin typeface="StoneSerif"/>
              </a:rPr>
              <a:t> </a:t>
            </a:r>
            <a:r>
              <a:rPr lang="en-US" sz="2000" dirty="0">
                <a:latin typeface="Symbol" panose="05050102010706020507" pitchFamily="18" charset="2"/>
              </a:rPr>
              <a:t>= </a:t>
            </a:r>
            <a:r>
              <a:rPr lang="en-US" sz="2000" dirty="0">
                <a:latin typeface="StoneSerif"/>
              </a:rPr>
              <a:t>156.25 bits </a:t>
            </a:r>
            <a:r>
              <a:rPr lang="en-US" sz="2000" dirty="0">
                <a:latin typeface="Symbol" panose="05050102010706020507" pitchFamily="18" charset="2"/>
              </a:rPr>
              <a:t>× </a:t>
            </a:r>
            <a:r>
              <a:rPr lang="en-US" sz="2000" i="1" dirty="0">
                <a:latin typeface="StoneSerif-Italic"/>
              </a:rPr>
              <a:t>T</a:t>
            </a:r>
            <a:r>
              <a:rPr lang="en-US" sz="1200" i="1" dirty="0">
                <a:latin typeface="StoneSerif-Italic"/>
              </a:rPr>
              <a:t>b</a:t>
            </a:r>
          </a:p>
          <a:p>
            <a:r>
              <a:rPr lang="en-US" sz="2000" dirty="0">
                <a:latin typeface="StoneSerif"/>
              </a:rPr>
              <a:t>Time duration of a time slot, </a:t>
            </a:r>
            <a:r>
              <a:rPr lang="en-US" sz="2000" i="1" dirty="0" err="1">
                <a:latin typeface="StoneSerif-Italic"/>
              </a:rPr>
              <a:t>T</a:t>
            </a:r>
            <a:r>
              <a:rPr lang="en-US" sz="1200" dirty="0" err="1">
                <a:latin typeface="StoneSerif"/>
              </a:rPr>
              <a:t>slot</a:t>
            </a:r>
            <a:r>
              <a:rPr lang="en-US" sz="1200" dirty="0">
                <a:latin typeface="StoneSerif"/>
              </a:rPr>
              <a:t> </a:t>
            </a:r>
            <a:r>
              <a:rPr lang="en-US" sz="2000" dirty="0">
                <a:latin typeface="Symbol" panose="05050102010706020507" pitchFamily="18" charset="2"/>
              </a:rPr>
              <a:t>= </a:t>
            </a:r>
            <a:r>
              <a:rPr lang="en-US" sz="2000" dirty="0">
                <a:latin typeface="StoneSerif"/>
              </a:rPr>
              <a:t>156.25 bits </a:t>
            </a:r>
            <a:r>
              <a:rPr lang="en-US" sz="2000" dirty="0">
                <a:latin typeface="Symbol" panose="05050102010706020507" pitchFamily="18" charset="2"/>
              </a:rPr>
              <a:t>× </a:t>
            </a:r>
            <a:r>
              <a:rPr lang="en-US" sz="2000" dirty="0" smtClean="0">
                <a:latin typeface="StoneSerif"/>
              </a:rPr>
              <a:t>3.69 us </a:t>
            </a:r>
            <a:r>
              <a:rPr lang="en-US" sz="2000" dirty="0">
                <a:latin typeface="Symbol" panose="05050102010706020507" pitchFamily="18" charset="2"/>
              </a:rPr>
              <a:t>= </a:t>
            </a:r>
            <a:r>
              <a:rPr lang="en-US" sz="2000" dirty="0" smtClean="0">
                <a:latin typeface="StoneSerif"/>
              </a:rPr>
              <a:t>577 us</a:t>
            </a:r>
          </a:p>
          <a:p>
            <a:endParaRPr lang="en-US" sz="2000" dirty="0">
              <a:latin typeface="StoneSerif"/>
            </a:endParaRPr>
          </a:p>
          <a:p>
            <a:r>
              <a:rPr lang="en-US" sz="2000" dirty="0">
                <a:latin typeface="StoneSerif"/>
              </a:rPr>
              <a:t>(iii) To </a:t>
            </a:r>
            <a:r>
              <a:rPr lang="en-US" sz="2000" dirty="0" smtClean="0">
                <a:latin typeface="StoneSerif"/>
              </a:rPr>
              <a:t>find </a:t>
            </a:r>
            <a:r>
              <a:rPr lang="en-US" sz="2000" dirty="0">
                <a:latin typeface="StoneSerif"/>
              </a:rPr>
              <a:t>time duration of a TDMA frame, </a:t>
            </a:r>
            <a:r>
              <a:rPr lang="en-US" sz="2000" i="1" dirty="0" err="1">
                <a:latin typeface="StoneSerif-Italic"/>
              </a:rPr>
              <a:t>T</a:t>
            </a:r>
            <a:r>
              <a:rPr lang="en-US" sz="1200" i="1" dirty="0" err="1">
                <a:latin typeface="StoneSerif-Italic"/>
              </a:rPr>
              <a:t>f</a:t>
            </a:r>
            <a:endParaRPr lang="en-US" sz="1200" i="1" dirty="0">
              <a:latin typeface="StoneSerif-Italic"/>
            </a:endParaRPr>
          </a:p>
          <a:p>
            <a:r>
              <a:rPr lang="en-US" sz="2000" dirty="0">
                <a:latin typeface="StoneSerif"/>
              </a:rPr>
              <a:t>Number of time slots per TDMA frame </a:t>
            </a:r>
            <a:r>
              <a:rPr lang="en-US" sz="2000" dirty="0">
                <a:latin typeface="Symbol" panose="05050102010706020507" pitchFamily="18" charset="2"/>
              </a:rPr>
              <a:t>= </a:t>
            </a:r>
            <a:r>
              <a:rPr lang="en-US" sz="2000" dirty="0">
                <a:latin typeface="StoneSerif"/>
              </a:rPr>
              <a:t>8 (given)</a:t>
            </a:r>
          </a:p>
          <a:p>
            <a:r>
              <a:rPr lang="en-US" sz="2000" dirty="0">
                <a:latin typeface="StoneSerif"/>
              </a:rPr>
              <a:t>Time duration of a frame, </a:t>
            </a:r>
            <a:r>
              <a:rPr lang="en-US" sz="2000" i="1" dirty="0" err="1">
                <a:latin typeface="StoneSerif-Italic"/>
              </a:rPr>
              <a:t>T</a:t>
            </a:r>
            <a:r>
              <a:rPr lang="en-US" sz="1200" i="1" dirty="0" err="1">
                <a:latin typeface="StoneSerif-Italic"/>
              </a:rPr>
              <a:t>f</a:t>
            </a:r>
            <a:r>
              <a:rPr lang="en-US" sz="1200" i="1" dirty="0">
                <a:latin typeface="StoneSerif-Italic"/>
              </a:rPr>
              <a:t> </a:t>
            </a:r>
            <a:r>
              <a:rPr lang="en-US" sz="2000" dirty="0">
                <a:latin typeface="Symbol" panose="05050102010706020507" pitchFamily="18" charset="2"/>
              </a:rPr>
              <a:t>= </a:t>
            </a:r>
            <a:r>
              <a:rPr lang="en-US" sz="2000" dirty="0">
                <a:latin typeface="StoneSerif"/>
              </a:rPr>
              <a:t>number of time slots </a:t>
            </a:r>
            <a:r>
              <a:rPr lang="en-US" sz="2000" dirty="0">
                <a:latin typeface="Symbol" panose="05050102010706020507" pitchFamily="18" charset="2"/>
              </a:rPr>
              <a:t>× </a:t>
            </a:r>
            <a:r>
              <a:rPr lang="en-US" sz="2000" i="1" dirty="0" err="1">
                <a:latin typeface="StoneSerif-Italic"/>
              </a:rPr>
              <a:t>T</a:t>
            </a:r>
            <a:r>
              <a:rPr lang="en-US" sz="1200" dirty="0" err="1">
                <a:latin typeface="StoneSerif"/>
              </a:rPr>
              <a:t>slot</a:t>
            </a:r>
            <a:endParaRPr lang="en-US" sz="1200" dirty="0">
              <a:latin typeface="StoneSerif"/>
            </a:endParaRPr>
          </a:p>
          <a:p>
            <a:r>
              <a:rPr lang="en-US" sz="2000" dirty="0">
                <a:latin typeface="StoneSerif"/>
              </a:rPr>
              <a:t>Time duration of a frame, </a:t>
            </a:r>
            <a:r>
              <a:rPr lang="en-US" sz="2000" i="1" dirty="0" err="1">
                <a:latin typeface="StoneSerif-Italic"/>
              </a:rPr>
              <a:t>T</a:t>
            </a:r>
            <a:r>
              <a:rPr lang="en-US" sz="1200" i="1" dirty="0" err="1">
                <a:latin typeface="StoneSerif-Italic"/>
              </a:rPr>
              <a:t>f</a:t>
            </a:r>
            <a:r>
              <a:rPr lang="en-US" sz="1200" i="1" dirty="0">
                <a:latin typeface="StoneSerif-Italic"/>
              </a:rPr>
              <a:t> </a:t>
            </a:r>
            <a:r>
              <a:rPr lang="en-US" sz="2000" dirty="0">
                <a:latin typeface="Symbol" panose="05050102010706020507" pitchFamily="18" charset="2"/>
              </a:rPr>
              <a:t>= </a:t>
            </a:r>
            <a:r>
              <a:rPr lang="en-US" sz="2000" dirty="0">
                <a:latin typeface="StoneSerif"/>
              </a:rPr>
              <a:t>8 </a:t>
            </a:r>
            <a:r>
              <a:rPr lang="en-US" sz="2000" dirty="0">
                <a:latin typeface="Symbol" panose="05050102010706020507" pitchFamily="18" charset="2"/>
              </a:rPr>
              <a:t>× </a:t>
            </a:r>
            <a:r>
              <a:rPr lang="en-US" sz="2000" dirty="0" smtClean="0">
                <a:latin typeface="StoneSerif"/>
              </a:rPr>
              <a:t>577 us </a:t>
            </a:r>
            <a:r>
              <a:rPr lang="en-US" sz="2000" dirty="0">
                <a:latin typeface="Symbol" panose="05050102010706020507" pitchFamily="18" charset="2"/>
              </a:rPr>
              <a:t>= </a:t>
            </a:r>
            <a:r>
              <a:rPr lang="en-US" sz="2000" dirty="0">
                <a:latin typeface="StoneSerif"/>
              </a:rPr>
              <a:t>4.616 </a:t>
            </a:r>
            <a:r>
              <a:rPr lang="en-US" sz="2000" dirty="0" err="1" smtClean="0">
                <a:latin typeface="StoneSerif"/>
              </a:rPr>
              <a:t>ms</a:t>
            </a:r>
            <a:endParaRPr lang="en-US" sz="2000" dirty="0" smtClean="0">
              <a:latin typeface="StoneSerif"/>
            </a:endParaRPr>
          </a:p>
          <a:p>
            <a:endParaRPr lang="en-US" sz="2000" dirty="0">
              <a:latin typeface="StoneSerif"/>
            </a:endParaRPr>
          </a:p>
          <a:p>
            <a:r>
              <a:rPr lang="en-US" sz="2000" dirty="0">
                <a:latin typeface="StoneSerif"/>
              </a:rPr>
              <a:t>(iv) To </a:t>
            </a:r>
            <a:r>
              <a:rPr lang="en-US" sz="2000" dirty="0" smtClean="0">
                <a:latin typeface="StoneSerif"/>
              </a:rPr>
              <a:t>find </a:t>
            </a:r>
            <a:r>
              <a:rPr lang="en-US" sz="2000" dirty="0">
                <a:latin typeface="StoneSerif"/>
              </a:rPr>
              <a:t>time duration for a user occupying a single time slot between two </a:t>
            </a:r>
            <a:r>
              <a:rPr lang="en-US" sz="2000" dirty="0" smtClean="0">
                <a:latin typeface="StoneSerif"/>
              </a:rPr>
              <a:t>successive transmissions </a:t>
            </a:r>
            <a:r>
              <a:rPr lang="en-US" sz="2000" dirty="0">
                <a:latin typeface="StoneSerif"/>
              </a:rPr>
              <a:t>has to wait for the time duration of a frame. Hence, a user has to wait </a:t>
            </a:r>
            <a:r>
              <a:rPr lang="en-US" sz="2000" dirty="0" smtClean="0">
                <a:latin typeface="StoneSerif"/>
              </a:rPr>
              <a:t>for 4.616 </a:t>
            </a:r>
            <a:r>
              <a:rPr lang="en-US" sz="2000" dirty="0" err="1">
                <a:latin typeface="StoneSerif"/>
              </a:rPr>
              <a:t>ms</a:t>
            </a:r>
            <a:r>
              <a:rPr lang="en-US" sz="2000" dirty="0">
                <a:latin typeface="StoneSerif"/>
              </a:rPr>
              <a:t> between two successive transmissions.</a:t>
            </a:r>
            <a:endParaRPr lang="en-SG" sz="4800" dirty="0"/>
          </a:p>
        </p:txBody>
      </p:sp>
    </p:spTree>
    <p:extLst>
      <p:ext uri="{BB962C8B-B14F-4D97-AF65-F5344CB8AC3E}">
        <p14:creationId xmlns:p14="http://schemas.microsoft.com/office/powerpoint/2010/main" val="4222254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500"/>
                                        <p:tgtEl>
                                          <p:spTgt spid="3">
                                            <p:txEl>
                                              <p:pRg st="9" end="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Effect transition="in" filter="fade">
                                      <p:cBhvr>
                                        <p:cTn id="35" dur="500"/>
                                        <p:tgtEl>
                                          <p:spTgt spid="3">
                                            <p:txEl>
                                              <p:pRg st="11" end="11"/>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2" end="12"/>
                                            </p:txEl>
                                          </p:spTgt>
                                        </p:tgtEl>
                                        <p:attrNameLst>
                                          <p:attrName>style.visibility</p:attrName>
                                        </p:attrNameLst>
                                      </p:cBhvr>
                                      <p:to>
                                        <p:strVal val="visible"/>
                                      </p:to>
                                    </p:set>
                                    <p:animEffect transition="in" filter="fade">
                                      <p:cBhvr>
                                        <p:cTn id="38" dur="500"/>
                                        <p:tgtEl>
                                          <p:spTgt spid="3">
                                            <p:txEl>
                                              <p:pRg st="12" end="12"/>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animEffect transition="in" filter="fade">
                                      <p:cBhvr>
                                        <p:cTn id="41" dur="500"/>
                                        <p:tgtEl>
                                          <p:spTgt spid="3">
                                            <p:txEl>
                                              <p:pRg st="13" end="13"/>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4" end="14"/>
                                            </p:txEl>
                                          </p:spTgt>
                                        </p:tgtEl>
                                        <p:attrNameLst>
                                          <p:attrName>style.visibility</p:attrName>
                                        </p:attrNameLst>
                                      </p:cBhvr>
                                      <p:to>
                                        <p:strVal val="visible"/>
                                      </p:to>
                                    </p:set>
                                    <p:animEffect transition="in" filter="fade">
                                      <p:cBhvr>
                                        <p:cTn id="44" dur="500"/>
                                        <p:tgtEl>
                                          <p:spTgt spid="3">
                                            <p:txEl>
                                              <p:pRg st="14" end="1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16" end="16"/>
                                            </p:txEl>
                                          </p:spTgt>
                                        </p:tgtEl>
                                        <p:attrNameLst>
                                          <p:attrName>style.visibility</p:attrName>
                                        </p:attrNameLst>
                                      </p:cBhvr>
                                      <p:to>
                                        <p:strVal val="visible"/>
                                      </p:to>
                                    </p:set>
                                    <p:animEffect transition="in" filter="fade">
                                      <p:cBhvr>
                                        <p:cTn id="49"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4FA476B-42D9-4100-AB7D-CD7E19BF2073}" type="slidenum">
              <a:rPr lang="en-GB" sz="1400"/>
              <a:pPr/>
              <a:t>25</a:t>
            </a:fld>
            <a:endParaRPr lang="en-GB" sz="1400"/>
          </a:p>
        </p:txBody>
      </p:sp>
      <p:pic>
        <p:nvPicPr>
          <p:cNvPr id="27659"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979488"/>
            <a:ext cx="8153400" cy="587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2"/>
          <p:cNvSpPr txBox="1">
            <a:spLocks noChangeArrowheads="1"/>
          </p:cNvSpPr>
          <p:nvPr/>
        </p:nvSpPr>
        <p:spPr>
          <a:xfrm>
            <a:off x="76200" y="173963"/>
            <a:ext cx="6447501" cy="740437"/>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3200" dirty="0" err="1" smtClean="0">
                <a:solidFill>
                  <a:srgbClr val="92D050"/>
                </a:solidFill>
                <a:ea typeface="SimSun" panose="02010600030101010101" pitchFamily="2" charset="-122"/>
              </a:rPr>
              <a:t>Multiframe</a:t>
            </a:r>
            <a:r>
              <a:rPr lang="en-US" altLang="zh-CN" sz="3200" dirty="0" smtClean="0">
                <a:solidFill>
                  <a:srgbClr val="92D050"/>
                </a:solidFill>
                <a:ea typeface="SimSun" panose="02010600030101010101" pitchFamily="2" charset="-122"/>
              </a:rPr>
              <a:t> Components:</a:t>
            </a:r>
            <a:endParaRPr lang="en-GB" sz="3200" dirty="0" smtClean="0">
              <a:solidFill>
                <a:srgbClr val="0033CC"/>
              </a:solidFill>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852934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473D226-6083-4376-85C7-721FD386C7C3}" type="slidenum">
              <a:rPr lang="en-GB" sz="1400"/>
              <a:pPr/>
              <a:t>26</a:t>
            </a:fld>
            <a:endParaRPr lang="en-GB" sz="1400"/>
          </a:p>
        </p:txBody>
      </p:sp>
      <p:sp>
        <p:nvSpPr>
          <p:cNvPr id="28676" name="Text Box 5"/>
          <p:cNvSpPr txBox="1">
            <a:spLocks noChangeArrowheads="1"/>
          </p:cNvSpPr>
          <p:nvPr/>
        </p:nvSpPr>
        <p:spPr bwMode="auto">
          <a:xfrm>
            <a:off x="900113" y="0"/>
            <a:ext cx="72723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GB" sz="2800"/>
              <a:t>GSM frame format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563" y="519113"/>
            <a:ext cx="8524875" cy="447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953000"/>
            <a:ext cx="86106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11389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52EE190-FBD8-47D5-8BAE-8D3C21779BE1}" type="slidenum">
              <a:rPr lang="en-GB" sz="1400"/>
              <a:pPr/>
              <a:t>27</a:t>
            </a:fld>
            <a:endParaRPr lang="en-GB" sz="1400"/>
          </a:p>
        </p:txBody>
      </p:sp>
      <p:pic>
        <p:nvPicPr>
          <p:cNvPr id="30723" name="Picture 3" descr="F11_10"/>
          <p:cNvPicPr>
            <a:picLocks noGrp="1" noChangeAspect="1" noChangeArrowheads="1"/>
          </p:cNvPicPr>
          <p:nvPr>
            <p:ph idx="1"/>
          </p:nvPr>
        </p:nvPicPr>
        <p:blipFill>
          <a:blip r:embed="rId3">
            <a:lum bright="-20000" contrast="40000"/>
            <a:extLst>
              <a:ext uri="{28A0092B-C50C-407E-A947-70E740481C1C}">
                <a14:useLocalDpi xmlns:a14="http://schemas.microsoft.com/office/drawing/2010/main" val="0"/>
              </a:ext>
            </a:extLst>
          </a:blip>
          <a:srcRect/>
          <a:stretch>
            <a:fillRect/>
          </a:stretch>
        </p:blipFill>
        <p:spPr>
          <a:xfrm>
            <a:off x="0" y="231775"/>
            <a:ext cx="8839200" cy="6583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806232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04CD20E-F6B3-410B-BA08-9E8EBEB89805}" type="slidenum">
              <a:rPr lang="en-GB" sz="1400"/>
              <a:pPr/>
              <a:t>28</a:t>
            </a:fld>
            <a:endParaRPr lang="en-GB" sz="1400"/>
          </a:p>
        </p:txBody>
      </p:sp>
      <p:sp>
        <p:nvSpPr>
          <p:cNvPr id="32771" name="Rectangle 2"/>
          <p:cNvSpPr>
            <a:spLocks noGrp="1" noChangeArrowheads="1"/>
          </p:cNvSpPr>
          <p:nvPr>
            <p:ph type="title"/>
          </p:nvPr>
        </p:nvSpPr>
        <p:spPr>
          <a:xfrm>
            <a:off x="685800" y="152400"/>
            <a:ext cx="7772400" cy="762000"/>
          </a:xfrm>
        </p:spPr>
        <p:txBody>
          <a:bodyPr/>
          <a:lstStyle/>
          <a:p>
            <a:pPr eaLnBrk="1" hangingPunct="1"/>
            <a:r>
              <a:rPr lang="en-GB" sz="4000" dirty="0" smtClean="0"/>
              <a:t>GSM Data Rate</a:t>
            </a:r>
          </a:p>
        </p:txBody>
      </p:sp>
      <p:pic>
        <p:nvPicPr>
          <p:cNvPr id="1040"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66800"/>
            <a:ext cx="8762999" cy="495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5865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EBB6814-132A-4B60-BD19-EB95E0F66FEE}" type="slidenum">
              <a:rPr lang="en-GB" sz="1400"/>
              <a:pPr/>
              <a:t>29</a:t>
            </a:fld>
            <a:endParaRPr lang="en-GB" sz="1400"/>
          </a:p>
        </p:txBody>
      </p:sp>
      <p:sp>
        <p:nvSpPr>
          <p:cNvPr id="21507" name="Rectangle 2"/>
          <p:cNvSpPr>
            <a:spLocks noGrp="1" noChangeArrowheads="1"/>
          </p:cNvSpPr>
          <p:nvPr>
            <p:ph type="title"/>
          </p:nvPr>
        </p:nvSpPr>
        <p:spPr>
          <a:xfrm>
            <a:off x="508001" y="326363"/>
            <a:ext cx="6447501" cy="740437"/>
          </a:xfrm>
        </p:spPr>
        <p:txBody>
          <a:bodyPr/>
          <a:lstStyle/>
          <a:p>
            <a:r>
              <a:rPr lang="en-US" altLang="zh-CN" dirty="0">
                <a:solidFill>
                  <a:srgbClr val="92D050"/>
                </a:solidFill>
                <a:ea typeface="SimSun" panose="02010600030101010101" pitchFamily="2" charset="-122"/>
              </a:rPr>
              <a:t>GSM </a:t>
            </a:r>
            <a:r>
              <a:rPr lang="en-US" altLang="zh-CN" dirty="0" smtClean="0">
                <a:solidFill>
                  <a:srgbClr val="92D050"/>
                </a:solidFill>
                <a:ea typeface="SimSun" panose="02010600030101010101" pitchFamily="2" charset="-122"/>
              </a:rPr>
              <a:t>Control Channel:</a:t>
            </a:r>
            <a:endParaRPr lang="en-GB" dirty="0" smtClean="0">
              <a:solidFill>
                <a:srgbClr val="0033CC"/>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21508" name="Rectangle 3"/>
          <p:cNvSpPr>
            <a:spLocks noGrp="1" noChangeArrowheads="1"/>
          </p:cNvSpPr>
          <p:nvPr>
            <p:ph type="body" idx="1"/>
          </p:nvPr>
        </p:nvSpPr>
        <p:spPr>
          <a:xfrm>
            <a:off x="228600" y="1295400"/>
            <a:ext cx="7391400" cy="5111088"/>
          </a:xfrm>
        </p:spPr>
        <p:txBody>
          <a:bodyPr>
            <a:noAutofit/>
          </a:bodyPr>
          <a:lstStyle/>
          <a:p>
            <a:pPr algn="just"/>
            <a:r>
              <a:rPr lang="en-US" sz="2400" dirty="0">
                <a:solidFill>
                  <a:srgbClr val="000000"/>
                </a:solidFill>
                <a:latin typeface="Times New Roman" panose="02020603050405020304" pitchFamily="18" charset="0"/>
                <a:cs typeface="Times New Roman" panose="02020603050405020304" pitchFamily="18" charset="0"/>
              </a:rPr>
              <a:t>According to their functions, </a:t>
            </a:r>
            <a:r>
              <a:rPr lang="en-US" sz="2400" dirty="0" smtClean="0">
                <a:solidFill>
                  <a:srgbClr val="000000"/>
                </a:solidFill>
                <a:latin typeface="Times New Roman" panose="02020603050405020304" pitchFamily="18" charset="0"/>
                <a:cs typeface="Times New Roman" panose="02020603050405020304" pitchFamily="18" charset="0"/>
              </a:rPr>
              <a:t>three </a:t>
            </a:r>
            <a:r>
              <a:rPr lang="en-US" sz="2400" dirty="0">
                <a:solidFill>
                  <a:srgbClr val="000000"/>
                </a:solidFill>
                <a:latin typeface="Times New Roman" panose="02020603050405020304" pitchFamily="18" charset="0"/>
                <a:cs typeface="Times New Roman" panose="02020603050405020304" pitchFamily="18" charset="0"/>
              </a:rPr>
              <a:t>different classes of control channels are defined</a:t>
            </a:r>
            <a:r>
              <a:rPr lang="en-US" sz="2400" dirty="0" smtClean="0">
                <a:solidFill>
                  <a:srgbClr val="000000"/>
                </a:solidFill>
                <a:latin typeface="Times New Roman" panose="02020603050405020304" pitchFamily="18" charset="0"/>
                <a:cs typeface="Times New Roman" panose="02020603050405020304" pitchFamily="18" charset="0"/>
              </a:rPr>
              <a:t>:</a:t>
            </a:r>
          </a:p>
          <a:p>
            <a:pPr lvl="1" algn="just"/>
            <a:r>
              <a:rPr lang="en-US" sz="2200" b="1" dirty="0">
                <a:solidFill>
                  <a:srgbClr val="000000"/>
                </a:solidFill>
                <a:latin typeface="Times New Roman" panose="02020603050405020304" pitchFamily="18" charset="0"/>
                <a:cs typeface="Times New Roman" panose="02020603050405020304" pitchFamily="18" charset="0"/>
              </a:rPr>
              <a:t>Broadcast </a:t>
            </a:r>
            <a:r>
              <a:rPr lang="en-US" sz="2200" b="1" dirty="0" smtClean="0">
                <a:solidFill>
                  <a:srgbClr val="000000"/>
                </a:solidFill>
                <a:latin typeface="Times New Roman" panose="02020603050405020304" pitchFamily="18" charset="0"/>
                <a:cs typeface="Times New Roman" panose="02020603050405020304" pitchFamily="18" charset="0"/>
              </a:rPr>
              <a:t>channels (</a:t>
            </a:r>
            <a:r>
              <a:rPr lang="en-US" sz="2200" b="1" dirty="0">
                <a:solidFill>
                  <a:srgbClr val="000000"/>
                </a:solidFill>
                <a:latin typeface="Times New Roman" panose="02020603050405020304" pitchFamily="18" charset="0"/>
                <a:cs typeface="Times New Roman" panose="02020603050405020304" pitchFamily="18" charset="0"/>
              </a:rPr>
              <a:t>BCH):</a:t>
            </a:r>
            <a:r>
              <a:rPr lang="en-US" sz="2200" dirty="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The BCH channels are used, by the base station, to provide the mobile station with the sufficient information it needs to synchronize with the </a:t>
            </a:r>
            <a:r>
              <a:rPr lang="en-US" sz="2000" dirty="0" smtClean="0">
                <a:solidFill>
                  <a:srgbClr val="000000"/>
                </a:solidFill>
                <a:latin typeface="Times New Roman" panose="02020603050405020304" pitchFamily="18" charset="0"/>
                <a:cs typeface="Times New Roman" panose="02020603050405020304" pitchFamily="18" charset="0"/>
              </a:rPr>
              <a:t>network.</a:t>
            </a:r>
            <a:endParaRPr lang="en-US" sz="2200" dirty="0">
              <a:solidFill>
                <a:srgbClr val="000000"/>
              </a:solidFill>
              <a:latin typeface="Times New Roman" panose="02020603050405020304" pitchFamily="18" charset="0"/>
              <a:cs typeface="Times New Roman" panose="02020603050405020304" pitchFamily="18" charset="0"/>
            </a:endParaRPr>
          </a:p>
          <a:p>
            <a:pPr lvl="1" algn="just"/>
            <a:r>
              <a:rPr lang="en-US" sz="2200" b="1" dirty="0">
                <a:solidFill>
                  <a:srgbClr val="000000"/>
                </a:solidFill>
                <a:latin typeface="Times New Roman" panose="02020603050405020304" pitchFamily="18" charset="0"/>
                <a:cs typeface="Times New Roman" panose="02020603050405020304" pitchFamily="18" charset="0"/>
              </a:rPr>
              <a:t>Common control channels (CCCH):</a:t>
            </a:r>
            <a:r>
              <a:rPr lang="en-US" sz="2200" dirty="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All information regarding </a:t>
            </a:r>
            <a:r>
              <a:rPr lang="en-US" sz="2000" dirty="0" smtClean="0">
                <a:solidFill>
                  <a:srgbClr val="000000"/>
                </a:solidFill>
                <a:latin typeface="Times New Roman" panose="02020603050405020304" pitchFamily="18" charset="0"/>
                <a:cs typeface="Times New Roman" panose="02020603050405020304" pitchFamily="18" charset="0"/>
              </a:rPr>
              <a:t>connection setup </a:t>
            </a:r>
            <a:r>
              <a:rPr lang="en-US" sz="2000" dirty="0">
                <a:solidFill>
                  <a:srgbClr val="000000"/>
                </a:solidFill>
                <a:latin typeface="Times New Roman" panose="02020603050405020304" pitchFamily="18" charset="0"/>
                <a:cs typeface="Times New Roman" panose="02020603050405020304" pitchFamily="18" charset="0"/>
              </a:rPr>
              <a:t>between MS and BS is exchanged via the CCCH.</a:t>
            </a:r>
            <a:endParaRPr lang="en-US" sz="2200" dirty="0">
              <a:solidFill>
                <a:srgbClr val="000000"/>
              </a:solidFill>
              <a:latin typeface="Times New Roman" panose="02020603050405020304" pitchFamily="18" charset="0"/>
              <a:cs typeface="Times New Roman" panose="02020603050405020304" pitchFamily="18" charset="0"/>
            </a:endParaRPr>
          </a:p>
          <a:p>
            <a:pPr lvl="1" algn="just"/>
            <a:r>
              <a:rPr lang="en-US" sz="2200" b="1" dirty="0" smtClean="0">
                <a:solidFill>
                  <a:srgbClr val="000000"/>
                </a:solidFill>
                <a:latin typeface="Times New Roman" panose="02020603050405020304" pitchFamily="18" charset="0"/>
                <a:cs typeface="Times New Roman" panose="02020603050405020304" pitchFamily="18" charset="0"/>
              </a:rPr>
              <a:t>Dedicated </a:t>
            </a:r>
            <a:r>
              <a:rPr lang="en-US" sz="2200" b="1" dirty="0">
                <a:solidFill>
                  <a:srgbClr val="000000"/>
                </a:solidFill>
                <a:latin typeface="Times New Roman" panose="02020603050405020304" pitchFamily="18" charset="0"/>
                <a:cs typeface="Times New Roman" panose="02020603050405020304" pitchFamily="18" charset="0"/>
              </a:rPr>
              <a:t>control </a:t>
            </a:r>
            <a:r>
              <a:rPr lang="en-US" sz="2200" b="1" dirty="0" smtClean="0">
                <a:solidFill>
                  <a:srgbClr val="000000"/>
                </a:solidFill>
                <a:latin typeface="Times New Roman" panose="02020603050405020304" pitchFamily="18" charset="0"/>
                <a:cs typeface="Times New Roman" panose="02020603050405020304" pitchFamily="18" charset="0"/>
              </a:rPr>
              <a:t>channels (DCCH</a:t>
            </a:r>
            <a:r>
              <a:rPr lang="en-US" sz="2200" b="1" dirty="0">
                <a:solidFill>
                  <a:srgbClr val="000000"/>
                </a:solidFill>
                <a:latin typeface="Times New Roman" panose="02020603050405020304" pitchFamily="18" charset="0"/>
                <a:cs typeface="Times New Roman" panose="02020603050405020304" pitchFamily="18" charset="0"/>
              </a:rPr>
              <a:t>):</a:t>
            </a:r>
            <a:r>
              <a:rPr lang="en-US" sz="2200" dirty="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The DCCH channels are used for message exchange between several mobiles or a mobile and the </a:t>
            </a:r>
            <a:r>
              <a:rPr lang="en-US" sz="2000" dirty="0" smtClean="0">
                <a:solidFill>
                  <a:srgbClr val="000000"/>
                </a:solidFill>
                <a:latin typeface="Times New Roman" panose="02020603050405020304" pitchFamily="18" charset="0"/>
                <a:cs typeface="Times New Roman" panose="02020603050405020304" pitchFamily="18" charset="0"/>
              </a:rPr>
              <a:t>network.</a:t>
            </a:r>
            <a:endParaRPr lang="en-US" sz="22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5547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81000" y="152400"/>
            <a:ext cx="7111999" cy="1320800"/>
          </a:xfrm>
        </p:spPr>
        <p:txBody>
          <a:bodyPr/>
          <a:lstStyle/>
          <a:p>
            <a:r>
              <a:rPr lang="en-US" dirty="0" smtClean="0"/>
              <a:t>Evolution in Network Structure</a:t>
            </a:r>
          </a:p>
        </p:txBody>
      </p:sp>
      <p:sp>
        <p:nvSpPr>
          <p:cNvPr id="11267" name="Content Placeholder 2"/>
          <p:cNvSpPr>
            <a:spLocks noGrp="1"/>
          </p:cNvSpPr>
          <p:nvPr>
            <p:ph idx="1"/>
          </p:nvPr>
        </p:nvSpPr>
        <p:spPr>
          <a:xfrm>
            <a:off x="533400" y="1524000"/>
            <a:ext cx="2971800" cy="3990975"/>
          </a:xfrm>
        </p:spPr>
        <p:txBody>
          <a:bodyPr/>
          <a:lstStyle/>
          <a:p>
            <a:r>
              <a:rPr lang="en-US" sz="2000" b="1" dirty="0" smtClean="0"/>
              <a:t>1G/2G: </a:t>
            </a:r>
            <a:r>
              <a:rPr lang="en-US" sz="2000" dirty="0" smtClean="0"/>
              <a:t>Circuit switching only</a:t>
            </a:r>
          </a:p>
          <a:p>
            <a:endParaRPr lang="en-US" sz="2000" dirty="0" smtClean="0"/>
          </a:p>
          <a:p>
            <a:r>
              <a:rPr lang="en-US" sz="2000" b="1" dirty="0" smtClean="0"/>
              <a:t>2.5G/3G: </a:t>
            </a:r>
            <a:r>
              <a:rPr lang="en-US" sz="2000" dirty="0" smtClean="0"/>
              <a:t>Both circuit switching and packet switching</a:t>
            </a:r>
          </a:p>
          <a:p>
            <a:endParaRPr lang="en-US" sz="2000" dirty="0" smtClean="0"/>
          </a:p>
          <a:p>
            <a:r>
              <a:rPr lang="en-US" sz="2000" b="1" dirty="0" smtClean="0"/>
              <a:t>4G: </a:t>
            </a:r>
            <a:r>
              <a:rPr lang="en-US" sz="2000" dirty="0" smtClean="0"/>
              <a:t>Circuit switching eliminated; packet switch only (</a:t>
            </a:r>
            <a:r>
              <a:rPr lang="en-US" sz="2000" dirty="0" smtClean="0">
                <a:solidFill>
                  <a:srgbClr val="FF0000"/>
                </a:solidFill>
              </a:rPr>
              <a:t>All-IP</a:t>
            </a:r>
            <a:r>
              <a:rPr lang="en-US" sz="2000" dirty="0" smtClean="0"/>
              <a:t>)</a:t>
            </a:r>
          </a:p>
          <a:p>
            <a:endParaRPr lang="en-US" dirty="0" smtClean="0"/>
          </a:p>
        </p:txBody>
      </p:sp>
      <p:sp>
        <p:nvSpPr>
          <p:cNvPr id="6" name="Slide Number Placeholder 5"/>
          <p:cNvSpPr>
            <a:spLocks noGrp="1"/>
          </p:cNvSpPr>
          <p:nvPr>
            <p:ph type="sldNum" sz="quarter" idx="12"/>
          </p:nvPr>
        </p:nvSpPr>
        <p:spPr/>
        <p:txBody>
          <a:bodyP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algn="ctr" eaLnBrk="0" fontAlgn="base" hangingPunct="0">
              <a:spcBef>
                <a:spcPct val="0"/>
              </a:spcBef>
              <a:spcAft>
                <a:spcPct val="0"/>
              </a:spcAft>
              <a:defRPr sz="1600">
                <a:solidFill>
                  <a:schemeClr val="tx1"/>
                </a:solidFill>
                <a:latin typeface="Verdana" panose="020B0604030504040204" pitchFamily="34" charset="0"/>
              </a:defRPr>
            </a:lvl6pPr>
            <a:lvl7pPr marL="2971800" indent="-228600" algn="ctr" eaLnBrk="0" fontAlgn="base" hangingPunct="0">
              <a:spcBef>
                <a:spcPct val="0"/>
              </a:spcBef>
              <a:spcAft>
                <a:spcPct val="0"/>
              </a:spcAft>
              <a:defRPr sz="1600">
                <a:solidFill>
                  <a:schemeClr val="tx1"/>
                </a:solidFill>
                <a:latin typeface="Verdana" panose="020B0604030504040204" pitchFamily="34" charset="0"/>
              </a:defRPr>
            </a:lvl7pPr>
            <a:lvl8pPr marL="3429000" indent="-228600" algn="ctr" eaLnBrk="0" fontAlgn="base" hangingPunct="0">
              <a:spcBef>
                <a:spcPct val="0"/>
              </a:spcBef>
              <a:spcAft>
                <a:spcPct val="0"/>
              </a:spcAft>
              <a:defRPr sz="1600">
                <a:solidFill>
                  <a:schemeClr val="tx1"/>
                </a:solidFill>
                <a:latin typeface="Verdana" panose="020B0604030504040204" pitchFamily="34" charset="0"/>
              </a:defRPr>
            </a:lvl8pPr>
            <a:lvl9pPr marL="3886200" indent="-228600" algn="ctr"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fld id="{D4FD7B90-50C7-407F-AADA-3129403600BD}" type="slidenum">
              <a:rPr lang="en-US" sz="1400">
                <a:latin typeface="Arial" panose="020B0604020202020204" pitchFamily="34" charset="0"/>
              </a:rPr>
              <a:pPr eaLnBrk="1" hangingPunct="1"/>
              <a:t>3</a:t>
            </a:fld>
            <a:endParaRPr lang="en-US" sz="1400">
              <a:latin typeface="Arial" panose="020B0604020202020204" pitchFamily="34" charset="0"/>
            </a:endParaRPr>
          </a:p>
        </p:txBody>
      </p:sp>
      <p:pic>
        <p:nvPicPr>
          <p:cNvPr id="1126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647825"/>
            <a:ext cx="5486400"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TextBox 7"/>
          <p:cNvSpPr txBox="1">
            <a:spLocks noChangeArrowheads="1"/>
          </p:cNvSpPr>
          <p:nvPr/>
        </p:nvSpPr>
        <p:spPr bwMode="auto">
          <a:xfrm>
            <a:off x="838200" y="5562600"/>
            <a:ext cx="78486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algn="ctr" eaLnBrk="0" fontAlgn="base" hangingPunct="0">
              <a:spcBef>
                <a:spcPct val="0"/>
              </a:spcBef>
              <a:spcAft>
                <a:spcPct val="0"/>
              </a:spcAft>
              <a:defRPr sz="1600">
                <a:solidFill>
                  <a:schemeClr val="tx1"/>
                </a:solidFill>
                <a:latin typeface="Verdana" panose="020B0604030504040204" pitchFamily="34" charset="0"/>
              </a:defRPr>
            </a:lvl6pPr>
            <a:lvl7pPr marL="2971800" indent="-228600" algn="ctr" eaLnBrk="0" fontAlgn="base" hangingPunct="0">
              <a:spcBef>
                <a:spcPct val="0"/>
              </a:spcBef>
              <a:spcAft>
                <a:spcPct val="0"/>
              </a:spcAft>
              <a:defRPr sz="1600">
                <a:solidFill>
                  <a:schemeClr val="tx1"/>
                </a:solidFill>
                <a:latin typeface="Verdana" panose="020B0604030504040204" pitchFamily="34" charset="0"/>
              </a:defRPr>
            </a:lvl7pPr>
            <a:lvl8pPr marL="3429000" indent="-228600" algn="ctr" eaLnBrk="0" fontAlgn="base" hangingPunct="0">
              <a:spcBef>
                <a:spcPct val="0"/>
              </a:spcBef>
              <a:spcAft>
                <a:spcPct val="0"/>
              </a:spcAft>
              <a:defRPr sz="1600">
                <a:solidFill>
                  <a:schemeClr val="tx1"/>
                </a:solidFill>
                <a:latin typeface="Verdana" panose="020B0604030504040204" pitchFamily="34" charset="0"/>
              </a:defRPr>
            </a:lvl8pPr>
            <a:lvl9pPr marL="3886200" indent="-228600" algn="ctr"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r>
              <a:rPr lang="en-US" sz="1100"/>
              <a:t>Source: LTE Network Evolution and Technology Overview, White Paper by Tektronix Communications, USA</a:t>
            </a:r>
          </a:p>
        </p:txBody>
      </p:sp>
    </p:spTree>
    <p:extLst>
      <p:ext uri="{BB962C8B-B14F-4D97-AF65-F5344CB8AC3E}">
        <p14:creationId xmlns:p14="http://schemas.microsoft.com/office/powerpoint/2010/main" val="25743438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dirty="0"/>
          </a:p>
        </p:txBody>
      </p:sp>
      <p:pic>
        <p:nvPicPr>
          <p:cNvPr id="6" name="Picture 5"/>
          <p:cNvPicPr>
            <a:picLocks noChangeAspect="1"/>
          </p:cNvPicPr>
          <p:nvPr/>
        </p:nvPicPr>
        <p:blipFill>
          <a:blip r:embed="rId2"/>
          <a:stretch>
            <a:fillRect/>
          </a:stretch>
        </p:blipFill>
        <p:spPr>
          <a:xfrm>
            <a:off x="1143000" y="990600"/>
            <a:ext cx="5299998" cy="5714999"/>
          </a:xfrm>
          <a:prstGeom prst="rect">
            <a:avLst/>
          </a:prstGeom>
        </p:spPr>
      </p:pic>
      <p:sp>
        <p:nvSpPr>
          <p:cNvPr id="8" name="Title 1"/>
          <p:cNvSpPr>
            <a:spLocks noGrp="1"/>
          </p:cNvSpPr>
          <p:nvPr>
            <p:ph type="title"/>
          </p:nvPr>
        </p:nvSpPr>
        <p:spPr>
          <a:xfrm>
            <a:off x="508001" y="228600"/>
            <a:ext cx="6447501" cy="914400"/>
          </a:xfrm>
        </p:spPr>
        <p:txBody>
          <a:bodyPr>
            <a:noAutofit/>
          </a:bodyPr>
          <a:lstStyle/>
          <a:p>
            <a:r>
              <a:rPr lang="en-US" sz="2800" dirty="0" smtClean="0"/>
              <a:t>GSM Speech signal processing</a:t>
            </a:r>
            <a:endParaRPr lang="en-US" sz="2800" dirty="0"/>
          </a:p>
        </p:txBody>
      </p:sp>
    </p:spTree>
    <p:extLst>
      <p:ext uri="{BB962C8B-B14F-4D97-AF65-F5344CB8AC3E}">
        <p14:creationId xmlns:p14="http://schemas.microsoft.com/office/powerpoint/2010/main" val="8008007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52400"/>
            <a:ext cx="6447501" cy="914400"/>
          </a:xfrm>
        </p:spPr>
        <p:txBody>
          <a:bodyPr>
            <a:noAutofit/>
          </a:bodyPr>
          <a:lstStyle/>
          <a:p>
            <a:r>
              <a:rPr lang="en-US" sz="2800" dirty="0"/>
              <a:t>Speech Coding</a:t>
            </a:r>
          </a:p>
        </p:txBody>
      </p:sp>
      <p:sp>
        <p:nvSpPr>
          <p:cNvPr id="3" name="Content Placeholder 2"/>
          <p:cNvSpPr>
            <a:spLocks noGrp="1"/>
          </p:cNvSpPr>
          <p:nvPr>
            <p:ph idx="1"/>
          </p:nvPr>
        </p:nvSpPr>
        <p:spPr>
          <a:xfrm>
            <a:off x="508001" y="838200"/>
            <a:ext cx="7188199" cy="3886200"/>
          </a:xfrm>
        </p:spPr>
        <p:txBody>
          <a:bodyPr>
            <a:normAutofit/>
          </a:bodyPr>
          <a:lstStyle/>
          <a:p>
            <a:pPr algn="just"/>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speech signal is compressed using an algorithm known as Regular </a:t>
            </a:r>
            <a:r>
              <a:rPr lang="en-US" sz="2400" dirty="0" smtClean="0">
                <a:latin typeface="Times New Roman" pitchFamily="18" charset="0"/>
                <a:cs typeface="Times New Roman" pitchFamily="18" charset="0"/>
              </a:rPr>
              <a:t>Pulse Excited </a:t>
            </a:r>
            <a:r>
              <a:rPr lang="en-US" sz="2400" dirty="0">
                <a:latin typeface="Times New Roman" pitchFamily="18" charset="0"/>
                <a:cs typeface="Times New Roman" pitchFamily="18" charset="0"/>
              </a:rPr>
              <a:t>- Linear Predictive Coder (RPE-LPC</a:t>
            </a:r>
            <a:r>
              <a:rPr lang="en-US" sz="2400" dirty="0" smtClean="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This codec uses the information from previous samples in order to predict the current sample. </a:t>
            </a:r>
          </a:p>
          <a:p>
            <a:pPr algn="just"/>
            <a:r>
              <a:rPr lang="en-US" sz="2400" dirty="0">
                <a:latin typeface="Times New Roman" pitchFamily="18" charset="0"/>
                <a:cs typeface="Times New Roman" pitchFamily="18" charset="0"/>
              </a:rPr>
              <a:t>The speech signal is divided into blocks of </a:t>
            </a:r>
            <a:r>
              <a:rPr lang="en-US" sz="2400" dirty="0" smtClean="0">
                <a:latin typeface="Times New Roman" pitchFamily="18" charset="0"/>
                <a:cs typeface="Times New Roman" pitchFamily="18" charset="0"/>
              </a:rPr>
              <a:t>20 </a:t>
            </a:r>
            <a:r>
              <a:rPr lang="en-US" sz="2400" dirty="0" err="1" smtClean="0">
                <a:latin typeface="Times New Roman" pitchFamily="18" charset="0"/>
                <a:cs typeface="Times New Roman" pitchFamily="18" charset="0"/>
              </a:rPr>
              <a:t>ms</a:t>
            </a:r>
            <a:r>
              <a:rPr lang="en-US" sz="2400" dirty="0" err="1">
                <a:latin typeface="Times New Roman" pitchFamily="18" charset="0"/>
                <a:cs typeface="Times New Roman" pitchFamily="18" charset="0"/>
              </a:rPr>
              <a:t>.</a:t>
            </a:r>
            <a:r>
              <a:rPr lang="en-US" sz="2400" dirty="0">
                <a:latin typeface="Times New Roman" pitchFamily="18" charset="0"/>
                <a:cs typeface="Times New Roman" pitchFamily="18" charset="0"/>
              </a:rPr>
              <a:t> </a:t>
            </a:r>
          </a:p>
          <a:p>
            <a:pPr algn="just"/>
            <a:r>
              <a:rPr lang="en-US" sz="2400" dirty="0">
                <a:latin typeface="Times New Roman" pitchFamily="18" charset="0"/>
                <a:cs typeface="Times New Roman" pitchFamily="18" charset="0"/>
              </a:rPr>
              <a:t>These blocks are then passed to the speech codec, which has a rate of 13 kbps, in order to obtain blocks of 260 bits.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dirty="0"/>
          </a:p>
        </p:txBody>
      </p:sp>
      <p:pic>
        <p:nvPicPr>
          <p:cNvPr id="6" name="Picture 5"/>
          <p:cNvPicPr>
            <a:picLocks noChangeAspect="1"/>
          </p:cNvPicPr>
          <p:nvPr/>
        </p:nvPicPr>
        <p:blipFill>
          <a:blip r:embed="rId3"/>
          <a:stretch>
            <a:fillRect/>
          </a:stretch>
        </p:blipFill>
        <p:spPr>
          <a:xfrm>
            <a:off x="381001" y="4692868"/>
            <a:ext cx="7696200" cy="2133600"/>
          </a:xfrm>
          <a:prstGeom prst="rect">
            <a:avLst/>
          </a:prstGeom>
        </p:spPr>
      </p:pic>
    </p:spTree>
    <p:extLst>
      <p:ext uri="{BB962C8B-B14F-4D97-AF65-F5344CB8AC3E}">
        <p14:creationId xmlns:p14="http://schemas.microsoft.com/office/powerpoint/2010/main" val="42580596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76200"/>
            <a:ext cx="6447501" cy="914400"/>
          </a:xfrm>
        </p:spPr>
        <p:txBody>
          <a:bodyPr>
            <a:noAutofit/>
          </a:bodyPr>
          <a:lstStyle/>
          <a:p>
            <a:r>
              <a:rPr lang="en-US" sz="2800" dirty="0" smtClean="0"/>
              <a:t>Channel </a:t>
            </a:r>
            <a:r>
              <a:rPr lang="en-US" sz="2800" dirty="0"/>
              <a:t>Coding</a:t>
            </a:r>
          </a:p>
        </p:txBody>
      </p:sp>
      <p:sp>
        <p:nvSpPr>
          <p:cNvPr id="3" name="Content Placeholder 2"/>
          <p:cNvSpPr>
            <a:spLocks noGrp="1"/>
          </p:cNvSpPr>
          <p:nvPr>
            <p:ph idx="1"/>
          </p:nvPr>
        </p:nvSpPr>
        <p:spPr>
          <a:xfrm>
            <a:off x="508001" y="838200"/>
            <a:ext cx="7188199" cy="5867400"/>
          </a:xfrm>
        </p:spPr>
        <p:txBody>
          <a:bodyPr>
            <a:normAutofit/>
          </a:bodyPr>
          <a:lstStyle/>
          <a:p>
            <a:pPr algn="just"/>
            <a:r>
              <a:rPr lang="en-US" sz="2400" dirty="0">
                <a:latin typeface="Times New Roman" pitchFamily="18" charset="0"/>
                <a:cs typeface="Times New Roman" pitchFamily="18" charset="0"/>
              </a:rPr>
              <a:t>GSM speech frame are divided in three different classes according to their function and importance. </a:t>
            </a:r>
          </a:p>
          <a:p>
            <a:pPr lvl="1" algn="just"/>
            <a:r>
              <a:rPr lang="en-US" sz="2200" dirty="0">
                <a:latin typeface="Times New Roman" pitchFamily="18" charset="0"/>
                <a:cs typeface="Times New Roman" pitchFamily="18" charset="0"/>
              </a:rPr>
              <a:t>Class </a:t>
            </a:r>
            <a:r>
              <a:rPr lang="en-US" sz="2200" dirty="0" err="1">
                <a:latin typeface="Times New Roman" pitchFamily="18" charset="0"/>
                <a:cs typeface="Times New Roman" pitchFamily="18" charset="0"/>
              </a:rPr>
              <a:t>Ia</a:t>
            </a:r>
            <a:r>
              <a:rPr lang="en-US" sz="2200" dirty="0">
                <a:latin typeface="Times New Roman" pitchFamily="18" charset="0"/>
                <a:cs typeface="Times New Roman" pitchFamily="18" charset="0"/>
              </a:rPr>
              <a:t>: 50 bits, most sensitive to bit errors</a:t>
            </a:r>
          </a:p>
          <a:p>
            <a:pPr lvl="1" algn="just"/>
            <a:r>
              <a:rPr lang="en-US" sz="2200" dirty="0" smtClean="0">
                <a:latin typeface="Times New Roman" pitchFamily="18" charset="0"/>
                <a:cs typeface="Times New Roman" pitchFamily="18" charset="0"/>
              </a:rPr>
              <a:t>Class </a:t>
            </a:r>
            <a:r>
              <a:rPr lang="en-US" sz="2200" dirty="0" err="1">
                <a:latin typeface="Times New Roman" pitchFamily="18" charset="0"/>
                <a:cs typeface="Times New Roman" pitchFamily="18" charset="0"/>
              </a:rPr>
              <a:t>Ib</a:t>
            </a:r>
            <a:r>
              <a:rPr lang="en-US" sz="2200" dirty="0">
                <a:latin typeface="Times New Roman" pitchFamily="18" charset="0"/>
                <a:cs typeface="Times New Roman" pitchFamily="18" charset="0"/>
              </a:rPr>
              <a:t>: 132 bits, moderately sensitive to bit errors</a:t>
            </a:r>
          </a:p>
          <a:p>
            <a:pPr lvl="1" algn="just"/>
            <a:r>
              <a:rPr lang="en-US" sz="2200" dirty="0" smtClean="0">
                <a:latin typeface="Times New Roman" pitchFamily="18" charset="0"/>
                <a:cs typeface="Times New Roman" pitchFamily="18" charset="0"/>
              </a:rPr>
              <a:t>Class </a:t>
            </a:r>
            <a:r>
              <a:rPr lang="en-US" sz="2200" dirty="0">
                <a:latin typeface="Times New Roman" pitchFamily="18" charset="0"/>
                <a:cs typeface="Times New Roman" pitchFamily="18" charset="0"/>
              </a:rPr>
              <a:t>II: 78 bits, least sensitive to bit </a:t>
            </a:r>
            <a:r>
              <a:rPr lang="en-US" sz="2200" dirty="0" smtClean="0">
                <a:latin typeface="Times New Roman" pitchFamily="18" charset="0"/>
                <a:cs typeface="Times New Roman" pitchFamily="18" charset="0"/>
              </a:rPr>
              <a:t>errors</a:t>
            </a:r>
          </a:p>
          <a:p>
            <a:pPr algn="just"/>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different classes are coded differently: </a:t>
            </a:r>
          </a:p>
          <a:p>
            <a:pPr lvl="1" algn="just"/>
            <a:r>
              <a:rPr lang="en-US" sz="2200" dirty="0">
                <a:latin typeface="Times New Roman" pitchFamily="18" charset="0"/>
                <a:cs typeface="Times New Roman" pitchFamily="18" charset="0"/>
              </a:rPr>
              <a:t>The first 50 bits are protected by a 3-bit cyclic redundancy check </a:t>
            </a:r>
            <a:r>
              <a:rPr lang="en-US" sz="2200" dirty="0" smtClean="0">
                <a:latin typeface="Times New Roman" pitchFamily="18" charset="0"/>
                <a:cs typeface="Times New Roman" pitchFamily="18" charset="0"/>
              </a:rPr>
              <a:t>(CRC) error </a:t>
            </a:r>
            <a:r>
              <a:rPr lang="en-US" sz="2200" dirty="0">
                <a:latin typeface="Times New Roman" pitchFamily="18" charset="0"/>
                <a:cs typeface="Times New Roman" pitchFamily="18" charset="0"/>
              </a:rPr>
              <a:t>detection code.</a:t>
            </a:r>
          </a:p>
          <a:p>
            <a:pPr lvl="1" algn="just"/>
            <a:r>
              <a:rPr lang="en-US" sz="2200" dirty="0">
                <a:latin typeface="Times New Roman" pitchFamily="18" charset="0"/>
                <a:cs typeface="Times New Roman" pitchFamily="18" charset="0"/>
              </a:rPr>
              <a:t>These 53 bits plus the </a:t>
            </a:r>
            <a:r>
              <a:rPr lang="en-US" sz="2200" dirty="0" smtClean="0">
                <a:latin typeface="Times New Roman" pitchFamily="18" charset="0"/>
                <a:cs typeface="Times New Roman" pitchFamily="18" charset="0"/>
              </a:rPr>
              <a:t>132 class </a:t>
            </a:r>
            <a:r>
              <a:rPr lang="en-US" sz="2200" dirty="0">
                <a:latin typeface="Times New Roman" pitchFamily="18" charset="0"/>
                <a:cs typeface="Times New Roman" pitchFamily="18" charset="0"/>
              </a:rPr>
              <a:t>1b bits, plus a 4-bit tail sequence, are then protected by a convolutional (2, </a:t>
            </a:r>
            <a:r>
              <a:rPr lang="en-US" sz="2200" dirty="0" smtClean="0">
                <a:latin typeface="Times New Roman" pitchFamily="18" charset="0"/>
                <a:cs typeface="Times New Roman" pitchFamily="18" charset="0"/>
              </a:rPr>
              <a:t>1, 5</a:t>
            </a:r>
            <a:r>
              <a:rPr lang="en-US" sz="2200" dirty="0">
                <a:latin typeface="Times New Roman" pitchFamily="18" charset="0"/>
                <a:cs typeface="Times New Roman" pitchFamily="18" charset="0"/>
              </a:rPr>
              <a:t>) error correcting code, resulting in 189 X 2 = 378 bits</a:t>
            </a:r>
            <a:r>
              <a:rPr lang="en-US" sz="2200" dirty="0" smtClean="0">
                <a:latin typeface="Times New Roman" pitchFamily="18" charset="0"/>
                <a:cs typeface="Times New Roman" pitchFamily="18" charset="0"/>
              </a:rPr>
              <a:t>.</a:t>
            </a:r>
          </a:p>
          <a:p>
            <a:pPr lvl="1" algn="just"/>
            <a:r>
              <a:rPr lang="en-US" sz="2200" dirty="0">
                <a:latin typeface="Times New Roman" pitchFamily="18" charset="0"/>
                <a:cs typeface="Times New Roman" pitchFamily="18" charset="0"/>
              </a:rPr>
              <a:t>The remaining 78 bits </a:t>
            </a:r>
            <a:r>
              <a:rPr lang="en-US" sz="2200" dirty="0" smtClean="0">
                <a:latin typeface="Times New Roman" pitchFamily="18" charset="0"/>
                <a:cs typeface="Times New Roman" pitchFamily="18" charset="0"/>
              </a:rPr>
              <a:t>are unprotected </a:t>
            </a:r>
            <a:r>
              <a:rPr lang="en-US" sz="2200" dirty="0">
                <a:latin typeface="Times New Roman" pitchFamily="18" charset="0"/>
                <a:cs typeface="Times New Roman" pitchFamily="18" charset="0"/>
              </a:rPr>
              <a:t>and </a:t>
            </a:r>
            <a:r>
              <a:rPr lang="en-US" sz="2200" dirty="0" smtClean="0">
                <a:latin typeface="Times New Roman" pitchFamily="18" charset="0"/>
                <a:cs typeface="Times New Roman" pitchFamily="18" charset="0"/>
              </a:rPr>
              <a:t>appended </a:t>
            </a:r>
            <a:r>
              <a:rPr lang="en-US" sz="2200" dirty="0">
                <a:latin typeface="Times New Roman" pitchFamily="18" charset="0"/>
                <a:cs typeface="Times New Roman" pitchFamily="18" charset="0"/>
              </a:rPr>
              <a:t>to the protected bits to produce a block of 456 bits,</a:t>
            </a: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90C226"/>
                </a:solidFill>
              </a:rPr>
              <a:pPr/>
              <a:t>32</a:t>
            </a:fld>
            <a:endParaRPr lang="en-US" dirty="0">
              <a:solidFill>
                <a:srgbClr val="90C226"/>
              </a:solidFill>
            </a:endParaRPr>
          </a:p>
        </p:txBody>
      </p:sp>
    </p:spTree>
    <p:extLst>
      <p:ext uri="{BB962C8B-B14F-4D97-AF65-F5344CB8AC3E}">
        <p14:creationId xmlns:p14="http://schemas.microsoft.com/office/powerpoint/2010/main" val="20087999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76200"/>
            <a:ext cx="6447501" cy="914400"/>
          </a:xfrm>
        </p:spPr>
        <p:txBody>
          <a:bodyPr>
            <a:noAutofit/>
          </a:bodyPr>
          <a:lstStyle/>
          <a:p>
            <a:r>
              <a:rPr lang="en-US" sz="2800" dirty="0" smtClean="0"/>
              <a:t>Interleaving</a:t>
            </a:r>
            <a:endParaRPr lang="en-US" sz="2800" dirty="0"/>
          </a:p>
        </p:txBody>
      </p:sp>
      <p:sp>
        <p:nvSpPr>
          <p:cNvPr id="3" name="Content Placeholder 2"/>
          <p:cNvSpPr>
            <a:spLocks noGrp="1"/>
          </p:cNvSpPr>
          <p:nvPr>
            <p:ph idx="1"/>
          </p:nvPr>
        </p:nvSpPr>
        <p:spPr>
          <a:xfrm>
            <a:off x="508001" y="838200"/>
            <a:ext cx="7188199" cy="5867400"/>
          </a:xfrm>
        </p:spPr>
        <p:txBody>
          <a:bodyPr>
            <a:normAutofit/>
          </a:bodyPr>
          <a:lstStyle/>
          <a:p>
            <a:pPr algn="just"/>
            <a:r>
              <a:rPr lang="en-US" sz="2800" dirty="0">
                <a:latin typeface="Times New Roman" pitchFamily="18" charset="0"/>
                <a:cs typeface="Times New Roman" pitchFamily="18" charset="0"/>
              </a:rPr>
              <a:t>To further protect against the burst errors </a:t>
            </a:r>
            <a:r>
              <a:rPr lang="en-US" sz="2800" dirty="0" smtClean="0">
                <a:latin typeface="Times New Roman" pitchFamily="18" charset="0"/>
                <a:cs typeface="Times New Roman" pitchFamily="18" charset="0"/>
              </a:rPr>
              <a:t>common to </a:t>
            </a:r>
            <a:r>
              <a:rPr lang="en-US" sz="2800" dirty="0">
                <a:latin typeface="Times New Roman" pitchFamily="18" charset="0"/>
                <a:cs typeface="Times New Roman" pitchFamily="18" charset="0"/>
              </a:rPr>
              <a:t>the radio interface, each sample is interleaved</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This </a:t>
            </a:r>
            <a:r>
              <a:rPr lang="en-US" sz="2800" dirty="0" smtClean="0">
                <a:latin typeface="Times New Roman" pitchFamily="18" charset="0"/>
                <a:cs typeface="Times New Roman" pitchFamily="18" charset="0"/>
              </a:rPr>
              <a:t>method rearranges a </a:t>
            </a:r>
            <a:r>
              <a:rPr lang="en-US" sz="2800" dirty="0">
                <a:latin typeface="Times New Roman" pitchFamily="18" charset="0"/>
                <a:cs typeface="Times New Roman" pitchFamily="18" charset="0"/>
              </a:rPr>
              <a:t>group of bits in </a:t>
            </a:r>
            <a:r>
              <a:rPr lang="en-US" sz="2800" dirty="0" smtClean="0">
                <a:latin typeface="Times New Roman" pitchFamily="18" charset="0"/>
                <a:cs typeface="Times New Roman" pitchFamily="18" charset="0"/>
              </a:rPr>
              <a:t>a particular </a:t>
            </a:r>
            <a:r>
              <a:rPr lang="en-US" sz="2800" dirty="0">
                <a:latin typeface="Times New Roman" pitchFamily="18" charset="0"/>
                <a:cs typeface="Times New Roman" pitchFamily="18" charset="0"/>
              </a:rPr>
              <a:t>way</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Each 456 bit block </a:t>
            </a:r>
            <a:r>
              <a:rPr lang="en-US" sz="2800" dirty="0">
                <a:latin typeface="Times New Roman" pitchFamily="18" charset="0"/>
                <a:cs typeface="Times New Roman" pitchFamily="18" charset="0"/>
              </a:rPr>
              <a:t>are then divided into eight blocks </a:t>
            </a:r>
            <a:r>
              <a:rPr lang="en-US" sz="2800" dirty="0" smtClean="0">
                <a:latin typeface="Times New Roman" pitchFamily="18" charset="0"/>
                <a:cs typeface="Times New Roman" pitchFamily="18" charset="0"/>
              </a:rPr>
              <a:t>each containing </a:t>
            </a:r>
            <a:r>
              <a:rPr lang="en-US" sz="2800" dirty="0">
                <a:latin typeface="Times New Roman" pitchFamily="18" charset="0"/>
                <a:cs typeface="Times New Roman" pitchFamily="18" charset="0"/>
              </a:rPr>
              <a:t>57 bits</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The first four blocks will be placed in the even </a:t>
            </a:r>
            <a:r>
              <a:rPr lang="en-US" sz="2800" dirty="0" smtClean="0">
                <a:latin typeface="Times New Roman" pitchFamily="18" charset="0"/>
                <a:cs typeface="Times New Roman" pitchFamily="18" charset="0"/>
              </a:rPr>
              <a:t>bit positions </a:t>
            </a:r>
            <a:r>
              <a:rPr lang="en-US" sz="2800" dirty="0">
                <a:latin typeface="Times New Roman" pitchFamily="18" charset="0"/>
                <a:cs typeface="Times New Roman" pitchFamily="18" charset="0"/>
              </a:rPr>
              <a:t>of the first four bursts</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The last four blocks will be placed in the odd </a:t>
            </a:r>
            <a:r>
              <a:rPr lang="en-US" sz="2800" dirty="0" smtClean="0">
                <a:latin typeface="Times New Roman" pitchFamily="18" charset="0"/>
                <a:cs typeface="Times New Roman" pitchFamily="18" charset="0"/>
              </a:rPr>
              <a:t>bit positions </a:t>
            </a:r>
            <a:r>
              <a:rPr lang="en-US" sz="2800" dirty="0">
                <a:latin typeface="Times New Roman" pitchFamily="18" charset="0"/>
                <a:cs typeface="Times New Roman" pitchFamily="18" charset="0"/>
              </a:rPr>
              <a:t>of the next four bursts.</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dirty="0"/>
          </a:p>
        </p:txBody>
      </p:sp>
    </p:spTree>
    <p:extLst>
      <p:ext uri="{BB962C8B-B14F-4D97-AF65-F5344CB8AC3E}">
        <p14:creationId xmlns:p14="http://schemas.microsoft.com/office/powerpoint/2010/main" val="28492178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76200"/>
            <a:ext cx="6447501" cy="914400"/>
          </a:xfrm>
        </p:spPr>
        <p:txBody>
          <a:bodyPr>
            <a:noAutofit/>
          </a:bodyPr>
          <a:lstStyle/>
          <a:p>
            <a:r>
              <a:rPr lang="en-US" sz="2800" dirty="0" smtClean="0"/>
              <a:t>Interleaving</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dirty="0"/>
          </a:p>
        </p:txBody>
      </p:sp>
      <p:pic>
        <p:nvPicPr>
          <p:cNvPr id="6" name="Picture 5"/>
          <p:cNvPicPr>
            <a:picLocks noChangeAspect="1"/>
          </p:cNvPicPr>
          <p:nvPr/>
        </p:nvPicPr>
        <p:blipFill>
          <a:blip r:embed="rId3"/>
          <a:stretch>
            <a:fillRect/>
          </a:stretch>
        </p:blipFill>
        <p:spPr>
          <a:xfrm>
            <a:off x="533400" y="1143000"/>
            <a:ext cx="8275852" cy="5181600"/>
          </a:xfrm>
          <a:prstGeom prst="rect">
            <a:avLst/>
          </a:prstGeom>
        </p:spPr>
      </p:pic>
    </p:spTree>
    <p:extLst>
      <p:ext uri="{BB962C8B-B14F-4D97-AF65-F5344CB8AC3E}">
        <p14:creationId xmlns:p14="http://schemas.microsoft.com/office/powerpoint/2010/main" val="6233436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76200"/>
            <a:ext cx="6447501" cy="914400"/>
          </a:xfrm>
        </p:spPr>
        <p:txBody>
          <a:bodyPr>
            <a:noAutofit/>
          </a:bodyPr>
          <a:lstStyle/>
          <a:p>
            <a:r>
              <a:rPr lang="en-US" sz="2800" dirty="0" smtClean="0"/>
              <a:t>Encryption</a:t>
            </a:r>
            <a:endParaRPr lang="en-US" sz="2800" dirty="0"/>
          </a:p>
        </p:txBody>
      </p:sp>
      <p:sp>
        <p:nvSpPr>
          <p:cNvPr id="3" name="Content Placeholder 2"/>
          <p:cNvSpPr>
            <a:spLocks noGrp="1"/>
          </p:cNvSpPr>
          <p:nvPr>
            <p:ph idx="1"/>
          </p:nvPr>
        </p:nvSpPr>
        <p:spPr>
          <a:xfrm>
            <a:off x="508001" y="838200"/>
            <a:ext cx="7188199" cy="2590800"/>
          </a:xfrm>
        </p:spPr>
        <p:txBody>
          <a:bodyPr>
            <a:normAutofit/>
          </a:bodyPr>
          <a:lstStyle/>
          <a:p>
            <a:pPr algn="just"/>
            <a:r>
              <a:rPr lang="en-US" sz="2400" dirty="0">
                <a:latin typeface="Times New Roman" pitchFamily="18" charset="0"/>
                <a:cs typeface="Times New Roman" pitchFamily="18" charset="0"/>
              </a:rPr>
              <a:t>It is used to protect signaling and data. This process is done </a:t>
            </a:r>
            <a:r>
              <a:rPr lang="en-US" sz="2400" dirty="0" smtClean="0">
                <a:latin typeface="Times New Roman" pitchFamily="18" charset="0"/>
                <a:cs typeface="Times New Roman" pitchFamily="18" charset="0"/>
              </a:rPr>
              <a:t>using 3 algorithms </a:t>
            </a:r>
            <a:r>
              <a:rPr lang="en-US" sz="2400" dirty="0">
                <a:latin typeface="Times New Roman" pitchFamily="18" charset="0"/>
                <a:cs typeface="Times New Roman" pitchFamily="18" charset="0"/>
              </a:rPr>
              <a:t>:</a:t>
            </a:r>
          </a:p>
          <a:p>
            <a:pPr lvl="1" algn="just"/>
            <a:r>
              <a:rPr lang="en-US" sz="2200" dirty="0" smtClean="0">
                <a:latin typeface="Times New Roman" pitchFamily="18" charset="0"/>
                <a:cs typeface="Times New Roman" pitchFamily="18" charset="0"/>
              </a:rPr>
              <a:t>	A3 </a:t>
            </a:r>
            <a:r>
              <a:rPr lang="en-US" sz="2200" dirty="0">
                <a:latin typeface="Times New Roman" pitchFamily="18" charset="0"/>
                <a:cs typeface="Times New Roman" pitchFamily="18" charset="0"/>
              </a:rPr>
              <a:t>algorithm for authentication</a:t>
            </a:r>
          </a:p>
          <a:p>
            <a:pPr lvl="1" algn="just"/>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A5 </a:t>
            </a:r>
            <a:r>
              <a:rPr lang="en-US" sz="2200" dirty="0">
                <a:latin typeface="Times New Roman" pitchFamily="18" charset="0"/>
                <a:cs typeface="Times New Roman" pitchFamily="18" charset="0"/>
              </a:rPr>
              <a:t>algorithm for encryption</a:t>
            </a:r>
          </a:p>
          <a:p>
            <a:pPr lvl="1" algn="just"/>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A8 </a:t>
            </a:r>
            <a:r>
              <a:rPr lang="en-US" sz="2200" dirty="0">
                <a:latin typeface="Times New Roman" pitchFamily="18" charset="0"/>
                <a:cs typeface="Times New Roman" pitchFamily="18" charset="0"/>
              </a:rPr>
              <a:t>algorithm for key generation</a:t>
            </a:r>
          </a:p>
          <a:p>
            <a:pPr algn="just"/>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dirty="0"/>
          </a:p>
        </p:txBody>
      </p:sp>
      <p:sp>
        <p:nvSpPr>
          <p:cNvPr id="5" name="Title 1"/>
          <p:cNvSpPr txBox="1">
            <a:spLocks/>
          </p:cNvSpPr>
          <p:nvPr/>
        </p:nvSpPr>
        <p:spPr>
          <a:xfrm>
            <a:off x="508000" y="3771900"/>
            <a:ext cx="6447501" cy="9144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smtClean="0"/>
              <a:t>Modulation</a:t>
            </a:r>
            <a:endParaRPr lang="en-US" sz="2800" dirty="0"/>
          </a:p>
        </p:txBody>
      </p:sp>
      <p:sp>
        <p:nvSpPr>
          <p:cNvPr id="6" name="Content Placeholder 2"/>
          <p:cNvSpPr txBox="1">
            <a:spLocks/>
          </p:cNvSpPr>
          <p:nvPr/>
        </p:nvSpPr>
        <p:spPr>
          <a:xfrm>
            <a:off x="431801" y="4419600"/>
            <a:ext cx="7188199" cy="14478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2400" dirty="0">
                <a:latin typeface="Times New Roman" pitchFamily="18" charset="0"/>
                <a:cs typeface="Times New Roman" pitchFamily="18" charset="0"/>
              </a:rPr>
              <a:t>The modulation chosen for the GSM system </a:t>
            </a:r>
            <a:r>
              <a:rPr lang="en-US" sz="2400" dirty="0" smtClean="0">
                <a:latin typeface="Times New Roman" pitchFamily="18" charset="0"/>
                <a:cs typeface="Times New Roman" pitchFamily="18" charset="0"/>
              </a:rPr>
              <a:t>is the Gaussian </a:t>
            </a:r>
            <a:r>
              <a:rPr lang="en-US" sz="2400" dirty="0">
                <a:latin typeface="Times New Roman" pitchFamily="18" charset="0"/>
                <a:cs typeface="Times New Roman" pitchFamily="18" charset="0"/>
              </a:rPr>
              <a:t>Minimum Shift </a:t>
            </a:r>
            <a:r>
              <a:rPr lang="en-US" sz="2400" dirty="0" smtClean="0">
                <a:latin typeface="Times New Roman" pitchFamily="18" charset="0"/>
                <a:cs typeface="Times New Roman" pitchFamily="18" charset="0"/>
              </a:rPr>
              <a:t>Keying (</a:t>
            </a:r>
            <a:r>
              <a:rPr lang="en-US" sz="2400" dirty="0">
                <a:latin typeface="Times New Roman" pitchFamily="18" charset="0"/>
                <a:cs typeface="Times New Roman" pitchFamily="18" charset="0"/>
              </a:rPr>
              <a:t>GMSK</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3829451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7188199" cy="914400"/>
          </a:xfrm>
        </p:spPr>
        <p:txBody>
          <a:bodyPr>
            <a:noAutofit/>
          </a:bodyPr>
          <a:lstStyle/>
          <a:p>
            <a:r>
              <a:rPr lang="en-US" sz="2800" dirty="0" smtClean="0"/>
              <a:t>2.5G – GPRS (General Packet Radio Service)</a:t>
            </a:r>
            <a:endParaRPr lang="en-US" sz="2800" dirty="0"/>
          </a:p>
        </p:txBody>
      </p:sp>
      <p:sp>
        <p:nvSpPr>
          <p:cNvPr id="3" name="Content Placeholder 2"/>
          <p:cNvSpPr>
            <a:spLocks noGrp="1"/>
          </p:cNvSpPr>
          <p:nvPr>
            <p:ph idx="1"/>
          </p:nvPr>
        </p:nvSpPr>
        <p:spPr>
          <a:xfrm>
            <a:off x="381000" y="1143000"/>
            <a:ext cx="6858000" cy="4648200"/>
          </a:xfrm>
        </p:spPr>
        <p:txBody>
          <a:bodyPr>
            <a:noAutofit/>
          </a:bodyPr>
          <a:lstStyle/>
          <a:p>
            <a:pPr algn="just"/>
            <a:r>
              <a:rPr lang="en-US" sz="2400" dirty="0" smtClean="0">
                <a:latin typeface="Times New Roman" pitchFamily="18" charset="0"/>
                <a:cs typeface="Times New Roman" pitchFamily="18" charset="0"/>
              </a:rPr>
              <a:t>GPRS </a:t>
            </a:r>
            <a:r>
              <a:rPr lang="en-US" sz="2400" dirty="0">
                <a:latin typeface="Times New Roman" pitchFamily="18" charset="0"/>
                <a:cs typeface="Times New Roman" pitchFamily="18" charset="0"/>
              </a:rPr>
              <a:t>is a packet-switching-based data </a:t>
            </a:r>
            <a:r>
              <a:rPr lang="en-US" sz="2400" dirty="0" smtClean="0">
                <a:latin typeface="Times New Roman" pitchFamily="18" charset="0"/>
                <a:cs typeface="Times New Roman" pitchFamily="18" charset="0"/>
              </a:rPr>
              <a:t>service for GSM. </a:t>
            </a:r>
          </a:p>
          <a:p>
            <a:pPr algn="just"/>
            <a:r>
              <a:rPr lang="en-US" sz="2400" dirty="0" smtClean="0">
                <a:latin typeface="Times New Roman" pitchFamily="18" charset="0"/>
                <a:cs typeface="Times New Roman" pitchFamily="18" charset="0"/>
              </a:rPr>
              <a:t>Purpose is to provide increased data rates on existing 2G GSM network.</a:t>
            </a:r>
          </a:p>
          <a:p>
            <a:pPr algn="just"/>
            <a:r>
              <a:rPr lang="en-US" sz="2400" dirty="0" smtClean="0">
                <a:latin typeface="Times New Roman" pitchFamily="18" charset="0"/>
                <a:cs typeface="Times New Roman" pitchFamily="18" charset="0"/>
              </a:rPr>
              <a:t>GPRS </a:t>
            </a:r>
            <a:r>
              <a:rPr lang="en-US" sz="2400" dirty="0">
                <a:latin typeface="Times New Roman" pitchFamily="18" charset="0"/>
                <a:cs typeface="Times New Roman" pitchFamily="18" charset="0"/>
              </a:rPr>
              <a:t>supports the world’s leading </a:t>
            </a:r>
            <a:r>
              <a:rPr lang="en-US" sz="2400" dirty="0" smtClean="0">
                <a:latin typeface="Times New Roman" pitchFamily="18" charset="0"/>
                <a:cs typeface="Times New Roman" pitchFamily="18" charset="0"/>
              </a:rPr>
              <a:t>packet-based Internet </a:t>
            </a:r>
            <a:r>
              <a:rPr lang="en-US" sz="2400" dirty="0">
                <a:latin typeface="Times New Roman" pitchFamily="18" charset="0"/>
                <a:cs typeface="Times New Roman" pitchFamily="18" charset="0"/>
              </a:rPr>
              <a:t>communication protocols: Internet protocol (IP) and X.25. </a:t>
            </a:r>
            <a:endParaRPr lang="en-US" sz="2400" dirty="0" smtClean="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One to eight </a:t>
            </a:r>
            <a:r>
              <a:rPr lang="en-US" sz="2400" dirty="0" smtClean="0">
                <a:latin typeface="Times New Roman" pitchFamily="18" charset="0"/>
                <a:cs typeface="Times New Roman" pitchFamily="18" charset="0"/>
              </a:rPr>
              <a:t> time </a:t>
            </a:r>
            <a:r>
              <a:rPr lang="en-US" sz="2400" dirty="0">
                <a:latin typeface="Times New Roman" pitchFamily="18" charset="0"/>
                <a:cs typeface="Times New Roman" pitchFamily="18" charset="0"/>
              </a:rPr>
              <a:t>slots can be allocated to a user, or </a:t>
            </a:r>
            <a:r>
              <a:rPr lang="en-US" sz="2400" dirty="0" smtClean="0">
                <a:latin typeface="Times New Roman" pitchFamily="18" charset="0"/>
                <a:cs typeface="Times New Roman" pitchFamily="18" charset="0"/>
              </a:rPr>
              <a:t>several active </a:t>
            </a:r>
            <a:r>
              <a:rPr lang="en-US" sz="2400" dirty="0">
                <a:latin typeface="Times New Roman" pitchFamily="18" charset="0"/>
                <a:cs typeface="Times New Roman" pitchFamily="18" charset="0"/>
              </a:rPr>
              <a:t>users can share a single time </a:t>
            </a:r>
            <a:r>
              <a:rPr lang="en-US" sz="2400" dirty="0" smtClean="0">
                <a:latin typeface="Times New Roman" pitchFamily="18" charset="0"/>
                <a:cs typeface="Times New Roman" pitchFamily="18" charset="0"/>
              </a:rPr>
              <a:t>slot.</a:t>
            </a:r>
          </a:p>
          <a:p>
            <a:pPr algn="just"/>
            <a:r>
              <a:rPr lang="en-US" sz="2400" dirty="0" smtClean="0">
                <a:latin typeface="Times New Roman" pitchFamily="18" charset="0"/>
                <a:cs typeface="Times New Roman" pitchFamily="18" charset="0"/>
              </a:rPr>
              <a:t>Theoretically, a GPRS connection can provide a data transmission speed of up to 171.2Kbps if all eight time slots are used.</a:t>
            </a:r>
          </a:p>
          <a:p>
            <a:pPr algn="just"/>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90C226"/>
                </a:solidFill>
              </a:rPr>
              <a:pPr/>
              <a:t>36</a:t>
            </a:fld>
            <a:endParaRPr lang="en-US" dirty="0">
              <a:solidFill>
                <a:srgbClr val="90C226"/>
              </a:solidFill>
            </a:endParaRPr>
          </a:p>
        </p:txBody>
      </p:sp>
    </p:spTree>
    <p:extLst>
      <p:ext uri="{BB962C8B-B14F-4D97-AF65-F5344CB8AC3E}">
        <p14:creationId xmlns:p14="http://schemas.microsoft.com/office/powerpoint/2010/main" val="28085352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7188199" cy="914400"/>
          </a:xfrm>
        </p:spPr>
        <p:txBody>
          <a:bodyPr>
            <a:noAutofit/>
          </a:bodyPr>
          <a:lstStyle/>
          <a:p>
            <a:r>
              <a:rPr lang="en-US" sz="2800" dirty="0" smtClean="0"/>
              <a:t>GPRS Coding Scheme </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90C226"/>
                </a:solidFill>
              </a:rPr>
              <a:pPr/>
              <a:t>37</a:t>
            </a:fld>
            <a:endParaRPr lang="en-US" dirty="0">
              <a:solidFill>
                <a:srgbClr val="90C226"/>
              </a:solidFill>
            </a:endParaRPr>
          </a:p>
        </p:txBody>
      </p:sp>
      <p:pic>
        <p:nvPicPr>
          <p:cNvPr id="6" name="Picture 5"/>
          <p:cNvPicPr>
            <a:picLocks noChangeAspect="1"/>
          </p:cNvPicPr>
          <p:nvPr/>
        </p:nvPicPr>
        <p:blipFill>
          <a:blip r:embed="rId3"/>
          <a:stretch>
            <a:fillRect/>
          </a:stretch>
        </p:blipFill>
        <p:spPr>
          <a:xfrm>
            <a:off x="228600" y="1143000"/>
            <a:ext cx="8458200" cy="4953000"/>
          </a:xfrm>
          <a:prstGeom prst="rect">
            <a:avLst/>
          </a:prstGeom>
        </p:spPr>
      </p:pic>
    </p:spTree>
    <p:extLst>
      <p:ext uri="{BB962C8B-B14F-4D97-AF65-F5344CB8AC3E}">
        <p14:creationId xmlns:p14="http://schemas.microsoft.com/office/powerpoint/2010/main" val="34083468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7188199" cy="914400"/>
          </a:xfrm>
        </p:spPr>
        <p:txBody>
          <a:bodyPr>
            <a:noAutofit/>
          </a:bodyPr>
          <a:lstStyle/>
          <a:p>
            <a:r>
              <a:rPr lang="en-US" sz="2800" dirty="0" smtClean="0"/>
              <a:t>GPRS Coding Scheme </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90C226"/>
                </a:solidFill>
              </a:rPr>
              <a:pPr/>
              <a:t>38</a:t>
            </a:fld>
            <a:endParaRPr lang="en-US" dirty="0">
              <a:solidFill>
                <a:srgbClr val="90C226"/>
              </a:solidFill>
            </a:endParaRPr>
          </a:p>
        </p:txBody>
      </p:sp>
      <p:pic>
        <p:nvPicPr>
          <p:cNvPr id="3" name="Picture 2"/>
          <p:cNvPicPr>
            <a:picLocks noChangeAspect="1"/>
          </p:cNvPicPr>
          <p:nvPr/>
        </p:nvPicPr>
        <p:blipFill>
          <a:blip r:embed="rId3"/>
          <a:stretch>
            <a:fillRect/>
          </a:stretch>
        </p:blipFill>
        <p:spPr>
          <a:xfrm>
            <a:off x="152400" y="1066800"/>
            <a:ext cx="7391399" cy="3810000"/>
          </a:xfrm>
          <a:prstGeom prst="rect">
            <a:avLst/>
          </a:prstGeom>
        </p:spPr>
      </p:pic>
    </p:spTree>
    <p:extLst>
      <p:ext uri="{BB962C8B-B14F-4D97-AF65-F5344CB8AC3E}">
        <p14:creationId xmlns:p14="http://schemas.microsoft.com/office/powerpoint/2010/main" val="38215126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188199" cy="914400"/>
          </a:xfrm>
        </p:spPr>
        <p:txBody>
          <a:bodyPr>
            <a:noAutofit/>
          </a:bodyPr>
          <a:lstStyle/>
          <a:p>
            <a:r>
              <a:rPr lang="en-US" sz="2800" dirty="0" smtClean="0"/>
              <a:t>GPRS Architecture</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90C226"/>
                </a:solidFill>
              </a:rPr>
              <a:pPr/>
              <a:t>39</a:t>
            </a:fld>
            <a:endParaRPr lang="en-US" dirty="0">
              <a:solidFill>
                <a:srgbClr val="90C226"/>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838200"/>
            <a:ext cx="37338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Content Placeholder 2"/>
          <p:cNvSpPr>
            <a:spLocks noGrp="1"/>
          </p:cNvSpPr>
          <p:nvPr>
            <p:ph idx="1"/>
          </p:nvPr>
        </p:nvSpPr>
        <p:spPr>
          <a:xfrm>
            <a:off x="0" y="609600"/>
            <a:ext cx="5486400" cy="5257800"/>
          </a:xfrm>
        </p:spPr>
        <p:txBody>
          <a:bodyPr>
            <a:noAutofit/>
          </a:bodyPr>
          <a:lstStyle/>
          <a:p>
            <a:pPr algn="just"/>
            <a:r>
              <a:rPr lang="en-US" sz="2400" b="1" dirty="0">
                <a:latin typeface="Times New Roman" pitchFamily="18" charset="0"/>
                <a:cs typeface="Times New Roman" pitchFamily="18" charset="0"/>
              </a:rPr>
              <a:t>PCU: </a:t>
            </a:r>
          </a:p>
          <a:p>
            <a:pPr lvl="1" algn="just"/>
            <a:r>
              <a:rPr lang="en-US" sz="2000" dirty="0">
                <a:latin typeface="Times New Roman" pitchFamily="18" charset="0"/>
                <a:cs typeface="Times New Roman" pitchFamily="18" charset="0"/>
              </a:rPr>
              <a:t>Packet Control Unit.</a:t>
            </a:r>
          </a:p>
          <a:p>
            <a:pPr lvl="1" algn="just"/>
            <a:r>
              <a:rPr lang="en-US" sz="2000" dirty="0">
                <a:latin typeface="Times New Roman" pitchFamily="18" charset="0"/>
                <a:cs typeface="Times New Roman" pitchFamily="18" charset="0"/>
              </a:rPr>
              <a:t>The PCU detects whether data is to be routed to the packet switched or circuit switched networks.</a:t>
            </a:r>
          </a:p>
          <a:p>
            <a:pPr algn="just"/>
            <a:r>
              <a:rPr lang="en-US" sz="2400" b="1" dirty="0" smtClean="0">
                <a:latin typeface="Times New Roman" pitchFamily="18" charset="0"/>
                <a:cs typeface="Times New Roman" pitchFamily="18" charset="0"/>
              </a:rPr>
              <a:t>SGSN:</a:t>
            </a:r>
          </a:p>
          <a:p>
            <a:pPr lvl="1" algn="just"/>
            <a:r>
              <a:rPr lang="en-US" sz="2000" dirty="0" smtClean="0">
                <a:latin typeface="Times New Roman" pitchFamily="18" charset="0"/>
                <a:cs typeface="Times New Roman" pitchFamily="18" charset="0"/>
              </a:rPr>
              <a:t>Serving </a:t>
            </a:r>
            <a:r>
              <a:rPr lang="en-US" sz="2000" dirty="0">
                <a:latin typeface="Times New Roman" pitchFamily="18" charset="0"/>
                <a:cs typeface="Times New Roman" pitchFamily="18" charset="0"/>
              </a:rPr>
              <a:t>GPRS Support </a:t>
            </a:r>
            <a:r>
              <a:rPr lang="en-US" sz="2000" dirty="0" smtClean="0">
                <a:latin typeface="Times New Roman" pitchFamily="18" charset="0"/>
                <a:cs typeface="Times New Roman" pitchFamily="18" charset="0"/>
              </a:rPr>
              <a:t>Node.</a:t>
            </a:r>
          </a:p>
          <a:p>
            <a:pPr lvl="1" algn="just"/>
            <a:r>
              <a:rPr lang="en-US" sz="2000" dirty="0" smtClean="0">
                <a:latin typeface="Times New Roman" pitchFamily="18" charset="0"/>
                <a:cs typeface="Times New Roman" pitchFamily="18" charset="0"/>
              </a:rPr>
              <a:t>Handles </a:t>
            </a:r>
            <a:r>
              <a:rPr lang="en-US" sz="2000" dirty="0">
                <a:latin typeface="Times New Roman" pitchFamily="18" charset="0"/>
                <a:cs typeface="Times New Roman" pitchFamily="18" charset="0"/>
              </a:rPr>
              <a:t>all packet switched data within the </a:t>
            </a:r>
            <a:r>
              <a:rPr lang="en-US" sz="2000" dirty="0" smtClean="0">
                <a:latin typeface="Times New Roman" pitchFamily="18" charset="0"/>
                <a:cs typeface="Times New Roman" pitchFamily="18" charset="0"/>
              </a:rPr>
              <a:t>network</a:t>
            </a:r>
            <a:r>
              <a:rPr lang="en-US" sz="2000" dirty="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lvl="1" algn="just"/>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also stores the user profiles (e.g., IMSI, packet addresses used) for all the GPRS </a:t>
            </a:r>
            <a:r>
              <a:rPr lang="en-US" sz="2000" dirty="0" smtClean="0">
                <a:latin typeface="Times New Roman" pitchFamily="18" charset="0"/>
                <a:cs typeface="Times New Roman" pitchFamily="18" charset="0"/>
              </a:rPr>
              <a:t>users</a:t>
            </a:r>
          </a:p>
          <a:p>
            <a:pPr algn="just"/>
            <a:r>
              <a:rPr lang="en-US" sz="2400" b="1" dirty="0" smtClean="0">
                <a:latin typeface="Times New Roman" pitchFamily="18" charset="0"/>
                <a:cs typeface="Times New Roman" pitchFamily="18" charset="0"/>
              </a:rPr>
              <a:t>GGSN: </a:t>
            </a:r>
          </a:p>
          <a:p>
            <a:pPr lvl="1" algn="just"/>
            <a:r>
              <a:rPr lang="en-US" sz="2000" dirty="0" smtClean="0">
                <a:latin typeface="Times New Roman" pitchFamily="18" charset="0"/>
                <a:cs typeface="Times New Roman" pitchFamily="18" charset="0"/>
              </a:rPr>
              <a:t>Gateway </a:t>
            </a:r>
            <a:r>
              <a:rPr lang="en-US" sz="2000" dirty="0">
                <a:latin typeface="Times New Roman" pitchFamily="18" charset="0"/>
                <a:cs typeface="Times New Roman" pitchFamily="18" charset="0"/>
              </a:rPr>
              <a:t>GPRS Support </a:t>
            </a:r>
            <a:r>
              <a:rPr lang="en-US" sz="2000" dirty="0" smtClean="0">
                <a:latin typeface="Times New Roman" pitchFamily="18" charset="0"/>
                <a:cs typeface="Times New Roman" pitchFamily="18" charset="0"/>
              </a:rPr>
              <a:t>Node.</a:t>
            </a:r>
          </a:p>
          <a:p>
            <a:pPr lvl="1" algn="just"/>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Responsible </a:t>
            </a:r>
            <a:r>
              <a:rPr lang="en-US" sz="2000" dirty="0">
                <a:latin typeface="Times New Roman" pitchFamily="18" charset="0"/>
                <a:cs typeface="Times New Roman" pitchFamily="18" charset="0"/>
              </a:rPr>
              <a:t>for the interworking between the GPRS network and external </a:t>
            </a:r>
            <a:r>
              <a:rPr lang="en-US" sz="2000" dirty="0" smtClean="0">
                <a:latin typeface="Times New Roman" pitchFamily="18" charset="0"/>
                <a:cs typeface="Times New Roman" pitchFamily="18" charset="0"/>
              </a:rPr>
              <a:t>networks.</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589395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381000"/>
            <a:ext cx="7873999" cy="533400"/>
          </a:xfrm>
        </p:spPr>
        <p:txBody>
          <a:bodyPr>
            <a:normAutofit fontScale="90000"/>
          </a:bodyPr>
          <a:lstStyle/>
          <a:p>
            <a:r>
              <a:rPr lang="en-US" dirty="0" smtClean="0"/>
              <a:t>1</a:t>
            </a:r>
            <a:r>
              <a:rPr lang="en-US" baseline="30000" dirty="0" smtClean="0"/>
              <a:t>st</a:t>
            </a:r>
            <a:r>
              <a:rPr lang="en-US" dirty="0" smtClean="0"/>
              <a:t> Generation—Analog System</a:t>
            </a:r>
            <a:endParaRPr lang="en-US" dirty="0"/>
          </a:p>
        </p:txBody>
      </p:sp>
      <p:sp>
        <p:nvSpPr>
          <p:cNvPr id="3" name="Content Placeholder 2"/>
          <p:cNvSpPr>
            <a:spLocks noGrp="1"/>
          </p:cNvSpPr>
          <p:nvPr>
            <p:ph idx="1"/>
          </p:nvPr>
        </p:nvSpPr>
        <p:spPr>
          <a:xfrm>
            <a:off x="508001" y="1219199"/>
            <a:ext cx="7340599" cy="4648201"/>
          </a:xfrm>
        </p:spPr>
        <p:txBody>
          <a:bodyPr>
            <a:noAutofit/>
          </a:bodyPr>
          <a:lstStyle/>
          <a:p>
            <a:pPr algn="just"/>
            <a:r>
              <a:rPr lang="en-US" sz="2400" dirty="0">
                <a:latin typeface="Times New Roman" pitchFamily="18" charset="0"/>
                <a:cs typeface="Times New Roman" pitchFamily="18" charset="0"/>
              </a:rPr>
              <a:t>The 1G mobile cellular systems were analog speech communication systems.</a:t>
            </a:r>
          </a:p>
          <a:p>
            <a:pPr algn="just"/>
            <a:r>
              <a:rPr lang="en-US" sz="2400" dirty="0">
                <a:latin typeface="Times New Roman" pitchFamily="18" charset="0"/>
                <a:cs typeface="Times New Roman" pitchFamily="18" charset="0"/>
              </a:rPr>
              <a:t>Use of multiple cell sites</a:t>
            </a:r>
            <a:r>
              <a:rPr lang="en-US" sz="2400" dirty="0" smtClean="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7-reuse factor</a:t>
            </a:r>
          </a:p>
          <a:p>
            <a:pPr algn="just"/>
            <a:r>
              <a:rPr lang="en-US" sz="2400" dirty="0">
                <a:latin typeface="Times New Roman" pitchFamily="18" charset="0"/>
                <a:cs typeface="Times New Roman" pitchFamily="18" charset="0"/>
              </a:rPr>
              <a:t>Automated  </a:t>
            </a:r>
            <a:r>
              <a:rPr lang="en-US" sz="2400" dirty="0" smtClean="0">
                <a:latin typeface="Times New Roman" pitchFamily="18" charset="0"/>
                <a:cs typeface="Times New Roman" pitchFamily="18" charset="0"/>
              </a:rPr>
              <a:t>Handover </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first commercially automated cellular network (the 1G generations) was launched in Japan by NTT in 1979. </a:t>
            </a:r>
          </a:p>
          <a:p>
            <a:pPr algn="just"/>
            <a:r>
              <a:rPr lang="en-US" sz="2400" dirty="0">
                <a:latin typeface="Times New Roman" pitchFamily="18" charset="0"/>
                <a:cs typeface="Times New Roman" pitchFamily="18" charset="0"/>
              </a:rPr>
              <a:t>In the United States, the Advanced Mobile Phone System (AMPS) was launched in 1982.</a:t>
            </a:r>
            <a:endParaRPr lang="en-US" sz="24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7340599" cy="914400"/>
          </a:xfrm>
        </p:spPr>
        <p:txBody>
          <a:bodyPr>
            <a:noAutofit/>
          </a:bodyPr>
          <a:lstStyle/>
          <a:p>
            <a:r>
              <a:rPr lang="en-US" sz="2800" dirty="0" smtClean="0"/>
              <a:t>2.75 – EDGE </a:t>
            </a:r>
            <a:r>
              <a:rPr lang="en-US" sz="2000" dirty="0" smtClean="0"/>
              <a:t>(Enhanced Data rates for GSM Evolution)</a:t>
            </a:r>
            <a:endParaRPr lang="en-US" sz="2800" dirty="0"/>
          </a:p>
        </p:txBody>
      </p:sp>
      <p:sp>
        <p:nvSpPr>
          <p:cNvPr id="3" name="Content Placeholder 2"/>
          <p:cNvSpPr>
            <a:spLocks noGrp="1"/>
          </p:cNvSpPr>
          <p:nvPr>
            <p:ph idx="1"/>
          </p:nvPr>
        </p:nvSpPr>
        <p:spPr>
          <a:xfrm>
            <a:off x="76200" y="609600"/>
            <a:ext cx="7315200" cy="5638800"/>
          </a:xfrm>
        </p:spPr>
        <p:txBody>
          <a:bodyPr>
            <a:noAutofit/>
          </a:bodyPr>
          <a:lstStyle/>
          <a:p>
            <a:pPr algn="just"/>
            <a:r>
              <a:rPr lang="en-US" sz="2400" dirty="0" smtClean="0">
                <a:latin typeface="Times New Roman" pitchFamily="18" charset="0"/>
                <a:cs typeface="Times New Roman" pitchFamily="18" charset="0"/>
              </a:rPr>
              <a:t>GSM EDGE cellular technology is an evolutionary upgrade to the existing GSM / GPRS networks, and can be implemented as a software upgrade to existing GSM / GPRS networks.</a:t>
            </a:r>
          </a:p>
          <a:p>
            <a:pPr algn="just"/>
            <a:r>
              <a:rPr lang="en-US" sz="2400" dirty="0" smtClean="0">
                <a:latin typeface="Times New Roman" pitchFamily="18" charset="0"/>
                <a:cs typeface="Times New Roman" pitchFamily="18" charset="0"/>
              </a:rPr>
              <a:t>EDGE is capable of offering data rates of 384 kbps and theoretically up to 473.6 kbps.</a:t>
            </a:r>
          </a:p>
          <a:p>
            <a:pPr algn="just"/>
            <a:r>
              <a:rPr lang="en-US" sz="2400" b="1" dirty="0" smtClean="0">
                <a:latin typeface="Times New Roman" pitchFamily="18" charset="0"/>
                <a:cs typeface="Times New Roman" pitchFamily="18" charset="0"/>
              </a:rPr>
              <a:t>Use of 8PSK modulation:</a:t>
            </a:r>
            <a:r>
              <a:rPr lang="en-US" sz="2400" dirty="0" smtClean="0">
                <a:latin typeface="Times New Roman" pitchFamily="18" charset="0"/>
                <a:cs typeface="Times New Roman" pitchFamily="18" charset="0"/>
              </a:rPr>
              <a:t> </a:t>
            </a:r>
          </a:p>
          <a:p>
            <a:pPr lvl="1" algn="just"/>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order to achieve the higher data rates within GSM EDGE, the modulation format was changed from GMSK to 8PSK. </a:t>
            </a:r>
            <a:endParaRPr lang="en-US" sz="2000" dirty="0" smtClean="0">
              <a:latin typeface="Times New Roman" pitchFamily="18" charset="0"/>
              <a:cs typeface="Times New Roman" pitchFamily="18" charset="0"/>
            </a:endParaRPr>
          </a:p>
          <a:p>
            <a:pPr lvl="1" algn="just"/>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provided a significant advantage in being able to convey 3 bits per symbol, thereby increasing the maximum data rate</a:t>
            </a:r>
            <a:r>
              <a:rPr lang="en-US" sz="2000" dirty="0" smtClean="0">
                <a:latin typeface="Times New Roman" pitchFamily="18" charset="0"/>
                <a:cs typeface="Times New Roman" pitchFamily="18" charset="0"/>
              </a:rPr>
              <a:t>.</a:t>
            </a:r>
          </a:p>
          <a:p>
            <a:pPr lvl="1" algn="just"/>
            <a:r>
              <a:rPr lang="en-US" sz="2000" dirty="0" smtClean="0">
                <a:latin typeface="Times New Roman" pitchFamily="18" charset="0"/>
                <a:cs typeface="Times New Roman" pitchFamily="18" charset="0"/>
              </a:rPr>
              <a:t>Several </a:t>
            </a:r>
            <a:r>
              <a:rPr lang="en-US" sz="2000" dirty="0">
                <a:latin typeface="Times New Roman" pitchFamily="18" charset="0"/>
                <a:cs typeface="Times New Roman" pitchFamily="18" charset="0"/>
              </a:rPr>
              <a:t>new </a:t>
            </a:r>
            <a:r>
              <a:rPr lang="en-US" sz="2000" dirty="0" smtClean="0">
                <a:latin typeface="Times New Roman" pitchFamily="18" charset="0"/>
                <a:cs typeface="Times New Roman" pitchFamily="18" charset="0"/>
              </a:rPr>
              <a:t>coding schemes </a:t>
            </a:r>
            <a:r>
              <a:rPr lang="en-US" sz="2000" dirty="0">
                <a:latin typeface="Times New Roman" pitchFamily="18" charset="0"/>
                <a:cs typeface="Times New Roman" pitchFamily="18" charset="0"/>
              </a:rPr>
              <a:t>are introduced that offer net bit rates </a:t>
            </a:r>
            <a:r>
              <a:rPr lang="en-US" sz="2000" dirty="0" smtClean="0">
                <a:latin typeface="Times New Roman" pitchFamily="18" charset="0"/>
                <a:cs typeface="Times New Roman" pitchFamily="18" charset="0"/>
              </a:rPr>
              <a:t>per time slot of </a:t>
            </a:r>
            <a:r>
              <a:rPr lang="en-US" sz="2000" dirty="0">
                <a:latin typeface="Times New Roman" pitchFamily="18" charset="0"/>
                <a:cs typeface="Times New Roman" pitchFamily="18" charset="0"/>
              </a:rPr>
              <a:t>up to 59.2 Kbps. If a subscriber has all the </a:t>
            </a:r>
            <a:r>
              <a:rPr lang="en-US" sz="2000" dirty="0" smtClean="0">
                <a:latin typeface="Times New Roman" pitchFamily="18" charset="0"/>
                <a:cs typeface="Times New Roman" pitchFamily="18" charset="0"/>
              </a:rPr>
              <a:t>eight time </a:t>
            </a:r>
            <a:r>
              <a:rPr lang="en-US" sz="2000" dirty="0">
                <a:latin typeface="Times New Roman" pitchFamily="18" charset="0"/>
                <a:cs typeface="Times New Roman" pitchFamily="18" charset="0"/>
              </a:rPr>
              <a:t>slots of a carrier, the maximal theoretical data rate with EDGE is </a:t>
            </a:r>
            <a:r>
              <a:rPr lang="en-US" sz="2000" dirty="0" smtClean="0">
                <a:latin typeface="Times New Roman" pitchFamily="18" charset="0"/>
                <a:cs typeface="Times New Roman" pitchFamily="18" charset="0"/>
              </a:rPr>
              <a:t>then</a:t>
            </a:r>
          </a:p>
          <a:p>
            <a:pPr marL="457200" lvl="1" indent="0"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59.2 </a:t>
            </a:r>
            <a:r>
              <a:rPr lang="en-US" sz="2000" dirty="0">
                <a:latin typeface="Times New Roman" pitchFamily="18" charset="0"/>
                <a:cs typeface="Times New Roman" pitchFamily="18" charset="0"/>
              </a:rPr>
              <a:t>Kbps × 8 time slots = 473.6 Kbps.</a:t>
            </a: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90C226"/>
                </a:solidFill>
              </a:rPr>
              <a:pPr/>
              <a:t>40</a:t>
            </a:fld>
            <a:endParaRPr lang="en-US" dirty="0">
              <a:solidFill>
                <a:srgbClr val="90C226"/>
              </a:solidFill>
            </a:endParaRPr>
          </a:p>
        </p:txBody>
      </p:sp>
    </p:spTree>
    <p:extLst>
      <p:ext uri="{BB962C8B-B14F-4D97-AF65-F5344CB8AC3E}">
        <p14:creationId xmlns:p14="http://schemas.microsoft.com/office/powerpoint/2010/main" val="16938642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6422102" cy="609600"/>
          </a:xfrm>
        </p:spPr>
        <p:txBody>
          <a:bodyPr>
            <a:normAutofit fontScale="90000"/>
          </a:bodyPr>
          <a:lstStyle/>
          <a:p>
            <a:r>
              <a:rPr lang="en-US" dirty="0" smtClean="0"/>
              <a:t>3</a:t>
            </a:r>
            <a:r>
              <a:rPr lang="en-US" baseline="30000" dirty="0" smtClean="0"/>
              <a:t>rd</a:t>
            </a:r>
            <a:r>
              <a:rPr lang="en-US" dirty="0" smtClean="0"/>
              <a:t> Generation</a:t>
            </a:r>
            <a:endParaRPr lang="en-US" dirty="0"/>
          </a:p>
        </p:txBody>
      </p:sp>
      <p:sp>
        <p:nvSpPr>
          <p:cNvPr id="3" name="Content Placeholder 2"/>
          <p:cNvSpPr>
            <a:spLocks noGrp="1"/>
          </p:cNvSpPr>
          <p:nvPr>
            <p:ph idx="1"/>
          </p:nvPr>
        </p:nvSpPr>
        <p:spPr>
          <a:xfrm>
            <a:off x="508001" y="990600"/>
            <a:ext cx="6807199" cy="5638800"/>
          </a:xfrm>
        </p:spPr>
        <p:txBody>
          <a:bodyPr>
            <a:noAutofit/>
          </a:bodyPr>
          <a:lstStyle/>
          <a:p>
            <a:pPr marL="0" indent="0">
              <a:buNone/>
            </a:pPr>
            <a:r>
              <a:rPr lang="en-US" sz="2000" dirty="0">
                <a:latin typeface="Times New Roman" panose="02020603050405020304" pitchFamily="18" charset="0"/>
              </a:rPr>
              <a:t>The third-generation concept started in 1992, when ITU issued a blueprint </a:t>
            </a:r>
            <a:r>
              <a:rPr lang="en-US" sz="2000" dirty="0" smtClean="0">
                <a:latin typeface="Times New Roman" panose="02020603050405020304" pitchFamily="18" charset="0"/>
              </a:rPr>
              <a:t>called the </a:t>
            </a:r>
            <a:r>
              <a:rPr lang="en-US" sz="2000" dirty="0">
                <a:latin typeface="Times New Roman" panose="02020603050405020304" pitchFamily="18" charset="0"/>
              </a:rPr>
              <a:t>Internet Mobile Communication 2000 (IMT-2000). </a:t>
            </a:r>
            <a:r>
              <a:rPr lang="en-US" sz="2000" dirty="0" smtClean="0">
                <a:latin typeface="Times New Roman" panose="02020603050405020304" pitchFamily="18" charset="0"/>
              </a:rPr>
              <a:t>The </a:t>
            </a:r>
            <a:r>
              <a:rPr lang="en-US" sz="2000" dirty="0">
                <a:latin typeface="Times New Roman" panose="02020603050405020304" pitchFamily="18" charset="0"/>
              </a:rPr>
              <a:t>blueprint defines </a:t>
            </a:r>
            <a:r>
              <a:rPr lang="en-US" sz="2000" dirty="0" smtClean="0">
                <a:latin typeface="Times New Roman" panose="02020603050405020304" pitchFamily="18" charset="0"/>
              </a:rPr>
              <a:t>some criteria </a:t>
            </a:r>
            <a:r>
              <a:rPr lang="en-US" sz="2000" dirty="0">
                <a:latin typeface="Times New Roman" panose="02020603050405020304" pitchFamily="18" charset="0"/>
              </a:rPr>
              <a:t>for third-generation technology as outlined below:</a:t>
            </a:r>
          </a:p>
          <a:p>
            <a:r>
              <a:rPr lang="en-US" sz="2000" dirty="0" smtClean="0">
                <a:latin typeface="Times New Roman" panose="02020603050405020304" pitchFamily="18" charset="0"/>
              </a:rPr>
              <a:t>Voice </a:t>
            </a:r>
            <a:r>
              <a:rPr lang="en-US" sz="2000" dirty="0">
                <a:latin typeface="Times New Roman" panose="02020603050405020304" pitchFamily="18" charset="0"/>
              </a:rPr>
              <a:t>quality comparable to that of the existing public telephone network.</a:t>
            </a:r>
          </a:p>
          <a:p>
            <a:r>
              <a:rPr lang="en-US" sz="2000" dirty="0" smtClean="0">
                <a:latin typeface="Times New Roman" panose="02020603050405020304" pitchFamily="18" charset="0"/>
              </a:rPr>
              <a:t>Data </a:t>
            </a:r>
            <a:r>
              <a:rPr lang="en-US" sz="2000" dirty="0">
                <a:latin typeface="Times New Roman" panose="02020603050405020304" pitchFamily="18" charset="0"/>
              </a:rPr>
              <a:t>rate of 144 kbps for access in a moving vehicle (car), 384 kbps for access </a:t>
            </a:r>
            <a:r>
              <a:rPr lang="en-US" sz="2000" dirty="0" smtClean="0">
                <a:latin typeface="Times New Roman" panose="02020603050405020304" pitchFamily="18" charset="0"/>
              </a:rPr>
              <a:t>as the </a:t>
            </a:r>
            <a:r>
              <a:rPr lang="en-US" sz="2000" dirty="0">
                <a:latin typeface="Times New Roman" panose="02020603050405020304" pitchFamily="18" charset="0"/>
              </a:rPr>
              <a:t>user walks (pedestrians), and 2 Mbps for the stationary user (office or home).</a:t>
            </a:r>
          </a:p>
          <a:p>
            <a:r>
              <a:rPr lang="en-US" sz="2000" dirty="0" smtClean="0">
                <a:latin typeface="Times New Roman" panose="02020603050405020304" pitchFamily="18" charset="0"/>
              </a:rPr>
              <a:t>Support </a:t>
            </a:r>
            <a:r>
              <a:rPr lang="en-US" sz="2000" dirty="0">
                <a:latin typeface="Times New Roman" panose="02020603050405020304" pitchFamily="18" charset="0"/>
              </a:rPr>
              <a:t>for packet-switched and circuit-switched data services.</a:t>
            </a:r>
          </a:p>
          <a:p>
            <a:r>
              <a:rPr lang="en-US" sz="2000" dirty="0" smtClean="0">
                <a:latin typeface="Times New Roman" panose="02020603050405020304" pitchFamily="18" charset="0"/>
              </a:rPr>
              <a:t>A </a:t>
            </a:r>
            <a:r>
              <a:rPr lang="en-US" sz="2000" dirty="0">
                <a:latin typeface="Times New Roman" panose="02020603050405020304" pitchFamily="18" charset="0"/>
              </a:rPr>
              <a:t>band of 2 GHz.</a:t>
            </a:r>
          </a:p>
          <a:p>
            <a:r>
              <a:rPr lang="en-US" sz="2000" dirty="0" smtClean="0">
                <a:latin typeface="Times New Roman" panose="02020603050405020304" pitchFamily="18" charset="0"/>
              </a:rPr>
              <a:t>Bandwidths </a:t>
            </a:r>
            <a:r>
              <a:rPr lang="en-US" sz="2000" dirty="0">
                <a:latin typeface="Times New Roman" panose="02020603050405020304" pitchFamily="18" charset="0"/>
              </a:rPr>
              <a:t>of 2 </a:t>
            </a:r>
            <a:r>
              <a:rPr lang="en-US" sz="2000" dirty="0" err="1">
                <a:latin typeface="Times New Roman" panose="02020603050405020304" pitchFamily="18" charset="0"/>
              </a:rPr>
              <a:t>MHz.</a:t>
            </a:r>
            <a:endParaRPr lang="en-US" sz="2000" dirty="0">
              <a:latin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Same Network Standard for world wide.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smtClean="0"/>
              <a:t>Technologies of 3G</a:t>
            </a:r>
          </a:p>
        </p:txBody>
      </p:sp>
      <p:sp>
        <p:nvSpPr>
          <p:cNvPr id="63491" name="Content Placeholder 2"/>
          <p:cNvSpPr>
            <a:spLocks noGrp="1"/>
          </p:cNvSpPr>
          <p:nvPr>
            <p:ph idx="1"/>
          </p:nvPr>
        </p:nvSpPr>
        <p:spPr>
          <a:xfrm>
            <a:off x="508001" y="1605627"/>
            <a:ext cx="6447501" cy="3880773"/>
          </a:xfrm>
        </p:spPr>
        <p:txBody>
          <a:bodyPr>
            <a:normAutofit fontScale="85000" lnSpcReduction="10000"/>
          </a:bodyPr>
          <a:lstStyle/>
          <a:p>
            <a:pPr>
              <a:lnSpc>
                <a:spcPct val="150000"/>
              </a:lnSpc>
            </a:pPr>
            <a:r>
              <a:rPr lang="en-US" sz="2400" b="1" dirty="0" smtClean="0"/>
              <a:t>W-CDMA :</a:t>
            </a:r>
            <a:r>
              <a:rPr lang="en-US" sz="2400" dirty="0" smtClean="0"/>
              <a:t>Wideband Code Division Multiple Access.</a:t>
            </a:r>
            <a:endParaRPr lang="en-US" sz="2400" b="1" dirty="0" smtClean="0"/>
          </a:p>
          <a:p>
            <a:pPr>
              <a:lnSpc>
                <a:spcPct val="150000"/>
              </a:lnSpc>
            </a:pPr>
            <a:r>
              <a:rPr lang="en-US" sz="2400" b="1" dirty="0" smtClean="0"/>
              <a:t>CDMA 2000: </a:t>
            </a:r>
            <a:r>
              <a:rPr lang="en-US" sz="2400" dirty="0" smtClean="0"/>
              <a:t>Code Division Multiple Access.</a:t>
            </a:r>
          </a:p>
          <a:p>
            <a:pPr>
              <a:lnSpc>
                <a:spcPct val="150000"/>
              </a:lnSpc>
            </a:pPr>
            <a:r>
              <a:rPr lang="en-US" sz="2400" b="1" dirty="0" smtClean="0"/>
              <a:t>TD-SCDMA</a:t>
            </a:r>
            <a:r>
              <a:rPr lang="en-US" sz="2400" dirty="0" smtClean="0"/>
              <a:t>: Time-division Synchronous CDMA</a:t>
            </a:r>
          </a:p>
          <a:p>
            <a:pPr>
              <a:lnSpc>
                <a:spcPct val="150000"/>
              </a:lnSpc>
            </a:pPr>
            <a:r>
              <a:rPr lang="en-US" sz="2400" dirty="0" smtClean="0"/>
              <a:t>3.5G/3.5G+ is enhancement to 3G. </a:t>
            </a:r>
          </a:p>
          <a:p>
            <a:pPr lvl="1">
              <a:lnSpc>
                <a:spcPct val="150000"/>
              </a:lnSpc>
              <a:buFont typeface="Arial" panose="020B0604020202020204" pitchFamily="34" charset="0"/>
              <a:buChar char="•"/>
            </a:pPr>
            <a:r>
              <a:rPr lang="en-US" sz="1800" dirty="0" smtClean="0"/>
              <a:t> High-Speed Downlink Packet Access (HSDPA)</a:t>
            </a:r>
          </a:p>
          <a:p>
            <a:pPr lvl="1">
              <a:lnSpc>
                <a:spcPct val="150000"/>
              </a:lnSpc>
              <a:buFont typeface="Arial" panose="020B0604020202020204" pitchFamily="34" charset="0"/>
              <a:buChar char="•"/>
            </a:pPr>
            <a:r>
              <a:rPr lang="en-US" sz="1800" dirty="0" smtClean="0"/>
              <a:t> High-Speed Packet Access(HSPA) </a:t>
            </a:r>
          </a:p>
          <a:p>
            <a:pPr lvl="1">
              <a:lnSpc>
                <a:spcPct val="150000"/>
              </a:lnSpc>
              <a:buFont typeface="Arial" panose="020B0604020202020204" pitchFamily="34" charset="0"/>
              <a:buChar char="•"/>
            </a:pPr>
            <a:r>
              <a:rPr lang="en-US" sz="1800" dirty="0" smtClean="0"/>
              <a:t> Evolved High-Speed Packet Access (HSPA+)</a:t>
            </a:r>
          </a:p>
          <a:p>
            <a:endParaRPr lang="en-US" dirty="0" smtClean="0"/>
          </a:p>
        </p:txBody>
      </p:sp>
      <p:sp>
        <p:nvSpPr>
          <p:cNvPr id="6" name="Slide Number Placeholder 5"/>
          <p:cNvSpPr>
            <a:spLocks noGrp="1"/>
          </p:cNvSpPr>
          <p:nvPr>
            <p:ph type="sldNum" sz="quarter" idx="12"/>
          </p:nvPr>
        </p:nvSpPr>
        <p:spPr/>
        <p:txBody>
          <a:bodyP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algn="ctr" eaLnBrk="0" fontAlgn="base" hangingPunct="0">
              <a:spcBef>
                <a:spcPct val="0"/>
              </a:spcBef>
              <a:spcAft>
                <a:spcPct val="0"/>
              </a:spcAft>
              <a:defRPr sz="1600">
                <a:solidFill>
                  <a:schemeClr val="tx1"/>
                </a:solidFill>
                <a:latin typeface="Verdana" panose="020B0604030504040204" pitchFamily="34" charset="0"/>
              </a:defRPr>
            </a:lvl6pPr>
            <a:lvl7pPr marL="2971800" indent="-228600" algn="ctr" eaLnBrk="0" fontAlgn="base" hangingPunct="0">
              <a:spcBef>
                <a:spcPct val="0"/>
              </a:spcBef>
              <a:spcAft>
                <a:spcPct val="0"/>
              </a:spcAft>
              <a:defRPr sz="1600">
                <a:solidFill>
                  <a:schemeClr val="tx1"/>
                </a:solidFill>
                <a:latin typeface="Verdana" panose="020B0604030504040204" pitchFamily="34" charset="0"/>
              </a:defRPr>
            </a:lvl7pPr>
            <a:lvl8pPr marL="3429000" indent="-228600" algn="ctr" eaLnBrk="0" fontAlgn="base" hangingPunct="0">
              <a:spcBef>
                <a:spcPct val="0"/>
              </a:spcBef>
              <a:spcAft>
                <a:spcPct val="0"/>
              </a:spcAft>
              <a:defRPr sz="1600">
                <a:solidFill>
                  <a:schemeClr val="tx1"/>
                </a:solidFill>
                <a:latin typeface="Verdana" panose="020B0604030504040204" pitchFamily="34" charset="0"/>
              </a:defRPr>
            </a:lvl8pPr>
            <a:lvl9pPr marL="3886200" indent="-228600" algn="ctr"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fld id="{8F44C16D-2344-4A92-8A6F-165843407F99}" type="slidenum">
              <a:rPr lang="en-US" sz="1400">
                <a:latin typeface="Arial" panose="020B0604020202020204" pitchFamily="34" charset="0"/>
              </a:rPr>
              <a:pPr eaLnBrk="1" hangingPunct="1"/>
              <a:t>42</a:t>
            </a:fld>
            <a:endParaRPr lang="en-US" sz="1400">
              <a:latin typeface="Arial" panose="020B0604020202020204" pitchFamily="34" charset="0"/>
            </a:endParaRPr>
          </a:p>
        </p:txBody>
      </p:sp>
    </p:spTree>
    <p:extLst>
      <p:ext uri="{BB962C8B-B14F-4D97-AF65-F5344CB8AC3E}">
        <p14:creationId xmlns:p14="http://schemas.microsoft.com/office/powerpoint/2010/main" val="41451348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959599" cy="838200"/>
          </a:xfrm>
        </p:spPr>
        <p:txBody>
          <a:bodyPr/>
          <a:lstStyle/>
          <a:p>
            <a:r>
              <a:rPr lang="en-US" dirty="0" smtClean="0"/>
              <a:t>3</a:t>
            </a:r>
            <a:r>
              <a:rPr lang="en-US" baseline="30000" dirty="0" smtClean="0"/>
              <a:t>rd</a:t>
            </a:r>
            <a:r>
              <a:rPr lang="en-US" dirty="0" smtClean="0"/>
              <a:t> Generation—Internet System </a:t>
            </a:r>
            <a:endParaRPr lang="en-US" dirty="0"/>
          </a:p>
        </p:txBody>
      </p:sp>
      <p:sp>
        <p:nvSpPr>
          <p:cNvPr id="3" name="Content Placeholder 2"/>
          <p:cNvSpPr>
            <a:spLocks noGrp="1"/>
          </p:cNvSpPr>
          <p:nvPr>
            <p:ph idx="1"/>
          </p:nvPr>
        </p:nvSpPr>
        <p:spPr>
          <a:xfrm>
            <a:off x="508001" y="1447800"/>
            <a:ext cx="7188199" cy="5181600"/>
          </a:xfrm>
        </p:spPr>
        <p:txBody>
          <a:bodyPr>
            <a:noAutofit/>
          </a:bodyPr>
          <a:lstStyle/>
          <a:p>
            <a:pPr algn="just"/>
            <a:r>
              <a:rPr lang="en-US" dirty="0" smtClean="0">
                <a:latin typeface="Times New Roman" pitchFamily="18" charset="0"/>
                <a:cs typeface="Times New Roman" pitchFamily="18" charset="0"/>
              </a:rPr>
              <a:t>3.5G – HSDPA (High-Speed Downlink Packet Access):</a:t>
            </a:r>
          </a:p>
          <a:p>
            <a:pPr lvl="1" algn="just"/>
            <a:r>
              <a:rPr lang="en-US" dirty="0" smtClean="0">
                <a:latin typeface="Times New Roman" pitchFamily="18" charset="0"/>
                <a:cs typeface="Times New Roman" pitchFamily="18" charset="0"/>
              </a:rPr>
              <a:t>Provides a smooth evolutionary path for UMTS-based 3G networks allowing for higher data transfer speeds. </a:t>
            </a:r>
          </a:p>
          <a:p>
            <a:pPr lvl="1" algn="just"/>
            <a:r>
              <a:rPr lang="en-US" dirty="0" smtClean="0">
                <a:latin typeface="Times New Roman" pitchFamily="18" charset="0"/>
                <a:cs typeface="Times New Roman" pitchFamily="18" charset="0"/>
              </a:rPr>
              <a:t>HSDPA is a packet-based data service in W-CDMA downlink with data transmission up to 8-10 </a:t>
            </a:r>
            <a:r>
              <a:rPr lang="en-US" dirty="0" err="1" smtClean="0">
                <a:latin typeface="Times New Roman" pitchFamily="18" charset="0"/>
                <a:cs typeface="Times New Roman" pitchFamily="18" charset="0"/>
              </a:rPr>
              <a:t>Mbits</a:t>
            </a:r>
            <a:r>
              <a:rPr lang="en-US" dirty="0" smtClean="0">
                <a:latin typeface="Times New Roman" pitchFamily="18" charset="0"/>
                <a:cs typeface="Times New Roman" pitchFamily="18" charset="0"/>
              </a:rPr>
              <a:t> over a 5MHz bandwidth in WCDMA downlink. </a:t>
            </a:r>
          </a:p>
          <a:p>
            <a:pPr lvl="1" algn="just"/>
            <a:r>
              <a:rPr lang="en-US" dirty="0" smtClean="0">
                <a:latin typeface="Times New Roman" pitchFamily="18" charset="0"/>
                <a:cs typeface="Times New Roman" pitchFamily="18" charset="0"/>
              </a:rPr>
              <a:t>Implementations includes Adaptive Modulation and Coding (AMC), Multiple-Input Multiple-Output (MIMO), Hybrid Automatic Request (HARQ), fast cell search, and advanced receiver design. </a:t>
            </a:r>
          </a:p>
          <a:p>
            <a:pPr algn="just"/>
            <a:r>
              <a:rPr lang="en-US" dirty="0" smtClean="0">
                <a:latin typeface="Times New Roman" pitchFamily="18" charset="0"/>
                <a:cs typeface="Times New Roman" pitchFamily="18" charset="0"/>
              </a:rPr>
              <a:t>3.75G – HSUPA (High-Speed Uplink Packet Access) </a:t>
            </a:r>
          </a:p>
          <a:p>
            <a:pPr lvl="1" algn="just"/>
            <a:r>
              <a:rPr lang="en-US" dirty="0" smtClean="0">
                <a:latin typeface="Times New Roman" pitchFamily="18" charset="0"/>
                <a:cs typeface="Times New Roman" pitchFamily="18" charset="0"/>
              </a:rPr>
              <a:t>High Speed Uplink Packet Access (HSUPA) is a UMTS / WCDMA uplink evolution technology. </a:t>
            </a:r>
          </a:p>
          <a:p>
            <a:pPr lvl="1" algn="just"/>
            <a:r>
              <a:rPr lang="en-US" dirty="0" smtClean="0">
                <a:latin typeface="Times New Roman" pitchFamily="18" charset="0"/>
                <a:cs typeface="Times New Roman" pitchFamily="18" charset="0"/>
              </a:rPr>
              <a:t>HSUPA will enhance advanced person-to-person data applications with higher and symmetric data rates, like mobile e-mail and real-time person-</a:t>
            </a:r>
            <a:r>
              <a:rPr lang="en-US" dirty="0" err="1" smtClean="0">
                <a:latin typeface="Times New Roman" pitchFamily="18" charset="0"/>
                <a:cs typeface="Times New Roman" pitchFamily="18" charset="0"/>
              </a:rPr>
              <a:t>toperson</a:t>
            </a:r>
            <a:r>
              <a:rPr lang="en-US" dirty="0" smtClean="0">
                <a:latin typeface="Times New Roman" pitchFamily="18" charset="0"/>
                <a:cs typeface="Times New Roman" pitchFamily="18" charset="0"/>
              </a:rPr>
              <a:t> gaming. </a:t>
            </a:r>
          </a:p>
          <a:p>
            <a:pPr lvl="1" algn="just"/>
            <a:r>
              <a:rPr lang="en-US" dirty="0" smtClean="0">
                <a:latin typeface="Times New Roman" pitchFamily="18" charset="0"/>
                <a:cs typeface="Times New Roman" pitchFamily="18" charset="0"/>
              </a:rPr>
              <a:t>HSUPA will initially boost the UMTS / WCDMA uplink up to 1.4Mbps and in later releases up to 5.8Mbps.</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533400"/>
          </a:xfrm>
        </p:spPr>
        <p:txBody>
          <a:bodyPr>
            <a:normAutofit fontScale="90000"/>
          </a:bodyPr>
          <a:lstStyle/>
          <a:p>
            <a:r>
              <a:rPr lang="en-US" dirty="0" smtClean="0"/>
              <a:t>4</a:t>
            </a:r>
            <a:r>
              <a:rPr lang="en-US" baseline="30000" dirty="0" smtClean="0"/>
              <a:t>th</a:t>
            </a:r>
            <a:r>
              <a:rPr lang="en-US" dirty="0" smtClean="0"/>
              <a:t> Generation</a:t>
            </a:r>
            <a:endParaRPr lang="en-US" dirty="0"/>
          </a:p>
        </p:txBody>
      </p:sp>
      <p:sp>
        <p:nvSpPr>
          <p:cNvPr id="3" name="Content Placeholder 2"/>
          <p:cNvSpPr>
            <a:spLocks noGrp="1"/>
          </p:cNvSpPr>
          <p:nvPr>
            <p:ph idx="1"/>
          </p:nvPr>
        </p:nvSpPr>
        <p:spPr>
          <a:xfrm>
            <a:off x="508001" y="1447800"/>
            <a:ext cx="6730999" cy="4953000"/>
          </a:xfrm>
        </p:spPr>
        <p:txBody>
          <a:bodyPr>
            <a:normAutofit/>
          </a:bodyPr>
          <a:lstStyle/>
          <a:p>
            <a:pPr algn="just"/>
            <a:r>
              <a:rPr lang="en-US" dirty="0" smtClean="0">
                <a:latin typeface="Times New Roman" pitchFamily="18" charset="0"/>
                <a:cs typeface="Times New Roman" pitchFamily="18" charset="0"/>
              </a:rPr>
              <a:t>The 4G mobile system is an all IP-based network system--Utilizing packet switching environment, LAN or WAN networks via VoIP.</a:t>
            </a:r>
          </a:p>
          <a:p>
            <a:pPr algn="just"/>
            <a:r>
              <a:rPr lang="en-US" dirty="0" smtClean="0">
                <a:latin typeface="Times New Roman" pitchFamily="18" charset="0"/>
                <a:cs typeface="Times New Roman" pitchFamily="18" charset="0"/>
              </a:rPr>
              <a:t>4G technology integrate different current existing and future wireless network technologies.</a:t>
            </a:r>
          </a:p>
          <a:p>
            <a:pPr algn="just"/>
            <a:r>
              <a:rPr lang="en-US" dirty="0" smtClean="0">
                <a:latin typeface="Times New Roman" pitchFamily="18" charset="0"/>
                <a:cs typeface="Times New Roman" pitchFamily="18" charset="0"/>
              </a:rPr>
              <a:t>Provides high quality audio/video streaming over end to end Internet Protocol.</a:t>
            </a:r>
          </a:p>
          <a:p>
            <a:pPr algn="just"/>
            <a:r>
              <a:rPr lang="en-US" dirty="0" smtClean="0">
                <a:latin typeface="Times New Roman" pitchFamily="18" charset="0"/>
                <a:cs typeface="Times New Roman" pitchFamily="18" charset="0"/>
              </a:rPr>
              <a:t>The first two commercially available technologies considered as 4G were the </a:t>
            </a:r>
            <a:r>
              <a:rPr lang="en-US" dirty="0" err="1" smtClean="0">
                <a:latin typeface="Times New Roman" pitchFamily="18" charset="0"/>
                <a:cs typeface="Times New Roman" pitchFamily="18" charset="0"/>
              </a:rPr>
              <a:t>WiMAX</a:t>
            </a:r>
            <a:r>
              <a:rPr lang="en-US" dirty="0" smtClean="0">
                <a:latin typeface="Times New Roman" pitchFamily="18" charset="0"/>
                <a:cs typeface="Times New Roman" pitchFamily="18" charset="0"/>
              </a:rPr>
              <a:t> standard and the LTE standard</a:t>
            </a:r>
          </a:p>
          <a:p>
            <a:pPr lvl="1" algn="just"/>
            <a:r>
              <a:rPr lang="en-US" dirty="0" smtClean="0">
                <a:latin typeface="Times New Roman" pitchFamily="18" charset="0"/>
                <a:cs typeface="Times New Roman" pitchFamily="18" charset="0"/>
              </a:rPr>
              <a:t>Data Rate: 4G LTE– peak download 100Mbps and peak upload 50 Mbps</a:t>
            </a:r>
          </a:p>
          <a:p>
            <a:pPr lvl="1" algn="just"/>
            <a:r>
              <a:rPr lang="en-US" dirty="0" smtClean="0">
                <a:latin typeface="Times New Roman" pitchFamily="18" charset="0"/>
                <a:cs typeface="Times New Roman" pitchFamily="18" charset="0"/>
              </a:rPr>
              <a:t>WiMax—128 Mbps downlink and 56 Mbps uplink</a:t>
            </a:r>
          </a:p>
          <a:p>
            <a:pPr algn="just"/>
            <a:r>
              <a:rPr lang="en-US" dirty="0" smtClean="0">
                <a:solidFill>
                  <a:schemeClr val="accent6">
                    <a:lumMod val="50000"/>
                  </a:schemeClr>
                </a:solidFill>
                <a:latin typeface="Times New Roman" pitchFamily="18" charset="0"/>
                <a:cs typeface="Times New Roman" pitchFamily="18" charset="0"/>
              </a:rPr>
              <a:t>4G based on OFDM (Orthogonal Frequency Division Multiplexing), which is the key enabler of 4G technology</a:t>
            </a:r>
            <a:r>
              <a:rPr lang="en-US" dirty="0" smtClean="0">
                <a:solidFill>
                  <a:schemeClr val="accent6">
                    <a:lumMod val="50000"/>
                  </a:schemeClr>
                </a:solidFill>
                <a:latin typeface="Arial" pitchFamily="34" charset="0"/>
                <a:cs typeface="Arial" pitchFamily="34" charset="0"/>
              </a:rPr>
              <a:t>.</a:t>
            </a: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0"/>
            <a:ext cx="8820472" cy="7017306"/>
          </a:xfrm>
          <a:prstGeom prst="rect">
            <a:avLst/>
          </a:prstGeom>
        </p:spPr>
        <p:txBody>
          <a:bodyPr wrap="square">
            <a:spAutoFit/>
          </a:bodyPr>
          <a:lstStyle/>
          <a:p>
            <a:endParaRPr lang="en-US" sz="2400" b="1" u="sng" dirty="0" smtClean="0">
              <a:solidFill>
                <a:schemeClr val="accent6">
                  <a:lumMod val="50000"/>
                </a:schemeClr>
              </a:solidFill>
              <a:latin typeface="Arial" pitchFamily="34" charset="0"/>
              <a:cs typeface="Arial" pitchFamily="34" charset="0"/>
            </a:endParaRPr>
          </a:p>
          <a:p>
            <a:endParaRPr lang="en-US" sz="2400" b="1" u="sng" dirty="0" smtClean="0">
              <a:solidFill>
                <a:schemeClr val="accent6">
                  <a:lumMod val="50000"/>
                </a:schemeClr>
              </a:solidFill>
              <a:latin typeface="Arial" pitchFamily="34" charset="0"/>
              <a:cs typeface="Arial" pitchFamily="34" charset="0"/>
            </a:endParaRPr>
          </a:p>
          <a:p>
            <a:endParaRPr lang="en-US" sz="2400" b="1" u="sng" dirty="0" smtClean="0">
              <a:solidFill>
                <a:schemeClr val="accent6">
                  <a:lumMod val="50000"/>
                </a:schemeClr>
              </a:solidFill>
              <a:latin typeface="Arial" pitchFamily="34" charset="0"/>
              <a:cs typeface="Arial" pitchFamily="34" charset="0"/>
            </a:endParaRPr>
          </a:p>
          <a:p>
            <a:endParaRPr lang="en-US" sz="2400" b="1" u="sng" dirty="0" smtClean="0">
              <a:solidFill>
                <a:schemeClr val="accent6">
                  <a:lumMod val="50000"/>
                </a:schemeClr>
              </a:solidFill>
              <a:latin typeface="Arial" pitchFamily="34" charset="0"/>
              <a:cs typeface="Arial" pitchFamily="34" charset="0"/>
            </a:endParaRPr>
          </a:p>
          <a:p>
            <a:r>
              <a:rPr lang="en-US" b="1" dirty="0" smtClean="0">
                <a:solidFill>
                  <a:schemeClr val="accent6">
                    <a:lumMod val="50000"/>
                  </a:schemeClr>
                </a:solidFill>
                <a:latin typeface="Times New Roman" pitchFamily="18" charset="0"/>
                <a:cs typeface="Times New Roman" pitchFamily="18" charset="0"/>
              </a:rPr>
              <a:t>Applications :</a:t>
            </a:r>
          </a:p>
          <a:p>
            <a:endParaRPr lang="en-US" b="1" dirty="0" smtClean="0">
              <a:solidFill>
                <a:schemeClr val="accent6">
                  <a:lumMod val="50000"/>
                </a:schemeClr>
              </a:solidFill>
              <a:latin typeface="Times New Roman" pitchFamily="18" charset="0"/>
              <a:cs typeface="Times New Roman" pitchFamily="18" charset="0"/>
            </a:endParaRPr>
          </a:p>
          <a:p>
            <a:r>
              <a:rPr lang="en-US" b="1" dirty="0" smtClean="0">
                <a:solidFill>
                  <a:schemeClr val="accent6">
                    <a:lumMod val="50000"/>
                  </a:schemeClr>
                </a:solidFill>
                <a:latin typeface="Times New Roman" pitchFamily="18" charset="0"/>
                <a:cs typeface="Times New Roman" pitchFamily="18" charset="0"/>
              </a:rPr>
              <a:t>Games</a:t>
            </a:r>
          </a:p>
          <a:p>
            <a:pPr>
              <a:buFontTx/>
              <a:buNone/>
            </a:pPr>
            <a:r>
              <a:rPr lang="en-US" b="1" dirty="0" smtClean="0">
                <a:solidFill>
                  <a:schemeClr val="accent6">
                    <a:lumMod val="50000"/>
                  </a:schemeClr>
                </a:solidFill>
                <a:latin typeface="Times New Roman" pitchFamily="18" charset="0"/>
                <a:cs typeface="Times New Roman" pitchFamily="18" charset="0"/>
              </a:rPr>
              <a:t>    </a:t>
            </a:r>
            <a:r>
              <a:rPr lang="en-US" dirty="0" smtClean="0">
                <a:solidFill>
                  <a:schemeClr val="accent6">
                    <a:lumMod val="50000"/>
                  </a:schemeClr>
                </a:solidFill>
                <a:latin typeface="Times New Roman" pitchFamily="18" charset="0"/>
                <a:cs typeface="Times New Roman" pitchFamily="18" charset="0"/>
              </a:rPr>
              <a:t>Games will be a major application segment in 4G. </a:t>
            </a:r>
          </a:p>
          <a:p>
            <a:pPr>
              <a:buFontTx/>
              <a:buNone/>
            </a:pPr>
            <a:endParaRPr lang="en-US" dirty="0" smtClean="0">
              <a:solidFill>
                <a:schemeClr val="accent6">
                  <a:lumMod val="50000"/>
                </a:schemeClr>
              </a:solidFill>
              <a:latin typeface="Times New Roman" pitchFamily="18" charset="0"/>
              <a:cs typeface="Times New Roman" pitchFamily="18" charset="0"/>
            </a:endParaRPr>
          </a:p>
          <a:p>
            <a:pPr>
              <a:buFontTx/>
              <a:buNone/>
            </a:pPr>
            <a:r>
              <a:rPr lang="en-US" b="1" dirty="0" smtClean="0">
                <a:solidFill>
                  <a:schemeClr val="accent6">
                    <a:lumMod val="50000"/>
                  </a:schemeClr>
                </a:solidFill>
                <a:latin typeface="Times New Roman" pitchFamily="18" charset="0"/>
                <a:cs typeface="Times New Roman" pitchFamily="18" charset="0"/>
              </a:rPr>
              <a:t>Electronic Agents</a:t>
            </a:r>
          </a:p>
          <a:p>
            <a:pPr>
              <a:buFontTx/>
              <a:buNone/>
            </a:pPr>
            <a:r>
              <a:rPr lang="en-US" b="1" dirty="0" smtClean="0">
                <a:solidFill>
                  <a:schemeClr val="accent6">
                    <a:lumMod val="50000"/>
                  </a:schemeClr>
                </a:solidFill>
                <a:latin typeface="Times New Roman" pitchFamily="18" charset="0"/>
                <a:cs typeface="Times New Roman" pitchFamily="18" charset="0"/>
              </a:rPr>
              <a:t> </a:t>
            </a:r>
            <a:r>
              <a:rPr lang="en-US" dirty="0" smtClean="0">
                <a:solidFill>
                  <a:schemeClr val="accent6">
                    <a:lumMod val="50000"/>
                  </a:schemeClr>
                </a:solidFill>
                <a:latin typeface="Times New Roman" pitchFamily="18" charset="0"/>
                <a:cs typeface="Times New Roman" pitchFamily="18" charset="0"/>
              </a:rPr>
              <a:t>	There will be e-assistance, e-secretaries, e-advisors, e-administrators etc. This kind of control is what home automation applications anticipate.</a:t>
            </a:r>
          </a:p>
          <a:p>
            <a:endParaRPr lang="en-US" b="1" dirty="0" smtClean="0">
              <a:solidFill>
                <a:schemeClr val="accent6">
                  <a:lumMod val="50000"/>
                </a:schemeClr>
              </a:solidFill>
              <a:latin typeface="Times New Roman" pitchFamily="18" charset="0"/>
              <a:cs typeface="Times New Roman" pitchFamily="18" charset="0"/>
            </a:endParaRPr>
          </a:p>
          <a:p>
            <a:r>
              <a:rPr lang="en-US" b="1" dirty="0" smtClean="0">
                <a:solidFill>
                  <a:schemeClr val="accent6">
                    <a:lumMod val="50000"/>
                  </a:schemeClr>
                </a:solidFill>
                <a:latin typeface="Times New Roman" pitchFamily="18" charset="0"/>
                <a:cs typeface="Times New Roman" pitchFamily="18" charset="0"/>
              </a:rPr>
              <a:t>Broadband Access in Remote Locations </a:t>
            </a:r>
            <a:r>
              <a:rPr lang="en-US" dirty="0" smtClean="0">
                <a:solidFill>
                  <a:schemeClr val="accent6">
                    <a:lumMod val="50000"/>
                  </a:schemeClr>
                </a:solidFill>
                <a:latin typeface="Times New Roman" pitchFamily="18" charset="0"/>
                <a:cs typeface="Times New Roman" pitchFamily="18" charset="0"/>
              </a:rPr>
              <a:t/>
            </a:r>
            <a:br>
              <a:rPr lang="en-US" dirty="0" smtClean="0">
                <a:solidFill>
                  <a:schemeClr val="accent6">
                    <a:lumMod val="50000"/>
                  </a:schemeClr>
                </a:solidFill>
                <a:latin typeface="Times New Roman" pitchFamily="18" charset="0"/>
                <a:cs typeface="Times New Roman" pitchFamily="18" charset="0"/>
              </a:rPr>
            </a:br>
            <a:r>
              <a:rPr lang="en-US" dirty="0" smtClean="0">
                <a:solidFill>
                  <a:schemeClr val="accent6">
                    <a:lumMod val="50000"/>
                  </a:schemeClr>
                </a:solidFill>
                <a:latin typeface="Times New Roman" pitchFamily="18" charset="0"/>
                <a:cs typeface="Times New Roman" pitchFamily="18" charset="0"/>
              </a:rPr>
              <a:t>	4G networks will provide a wireless alternative for broadband access to residential and business customers. In addition, 4G will provide the first opportunity for broadband access in remote locations without an infrastructure to support cable or DSL access. </a:t>
            </a:r>
          </a:p>
          <a:p>
            <a:pPr>
              <a:buFontTx/>
              <a:buNone/>
            </a:pPr>
            <a:endParaRPr lang="en-US" sz="2400" dirty="0" smtClean="0">
              <a:solidFill>
                <a:schemeClr val="accent6">
                  <a:lumMod val="50000"/>
                </a:schemeClr>
              </a:solidFill>
              <a:latin typeface="Arial" pitchFamily="34" charset="0"/>
              <a:cs typeface="Arial" pitchFamily="34" charset="0"/>
            </a:endParaRPr>
          </a:p>
          <a:p>
            <a:pPr>
              <a:buFontTx/>
              <a:buNone/>
            </a:pPr>
            <a:endParaRPr lang="en-US" sz="2400" dirty="0" smtClean="0">
              <a:solidFill>
                <a:schemeClr val="accent6">
                  <a:lumMod val="50000"/>
                </a:schemeClr>
              </a:solidFill>
              <a:latin typeface="Arial" pitchFamily="34" charset="0"/>
              <a:cs typeface="Arial" pitchFamily="34" charset="0"/>
            </a:endParaRPr>
          </a:p>
          <a:p>
            <a:pPr>
              <a:buFontTx/>
              <a:buNone/>
            </a:pPr>
            <a:endParaRPr lang="en-US" sz="2400" b="1" dirty="0" smtClean="0">
              <a:solidFill>
                <a:schemeClr val="accent6">
                  <a:lumMod val="50000"/>
                </a:schemeClr>
              </a:solidFill>
              <a:latin typeface="Arial" pitchFamily="34" charset="0"/>
              <a:cs typeface="Arial" pitchFamily="34" charset="0"/>
            </a:endParaRPr>
          </a:p>
          <a:p>
            <a:pPr>
              <a:buFontTx/>
              <a:buNone/>
            </a:pPr>
            <a:endParaRPr lang="en-US" sz="2400" dirty="0" smtClean="0">
              <a:solidFill>
                <a:schemeClr val="accent6">
                  <a:lumMod val="50000"/>
                </a:schemeClr>
              </a:solidFill>
              <a:latin typeface="Arial" pitchFamily="34" charset="0"/>
              <a:cs typeface="Arial" pitchFamily="34" charset="0"/>
            </a:endParaRPr>
          </a:p>
          <a:p>
            <a:pPr lvl="1"/>
            <a:endParaRPr lang="en-US" sz="2400" dirty="0" smtClean="0">
              <a:solidFill>
                <a:schemeClr val="accent6">
                  <a:lumMod val="50000"/>
                </a:schemeClr>
              </a:solidFill>
              <a:latin typeface="Arial" pitchFamily="34" charset="0"/>
              <a:cs typeface="Arial" pitchFamily="34" charset="0"/>
            </a:endParaRPr>
          </a:p>
        </p:txBody>
      </p:sp>
      <p:sp>
        <p:nvSpPr>
          <p:cNvPr id="4" name="Title 3"/>
          <p:cNvSpPr>
            <a:spLocks noGrp="1"/>
          </p:cNvSpPr>
          <p:nvPr>
            <p:ph type="title"/>
          </p:nvPr>
        </p:nvSpPr>
        <p:spPr>
          <a:xfrm>
            <a:off x="508001" y="609600"/>
            <a:ext cx="6426199" cy="609600"/>
          </a:xfrm>
        </p:spPr>
        <p:txBody>
          <a:bodyPr>
            <a:normAutofit fontScale="90000"/>
          </a:bodyPr>
          <a:lstStyle/>
          <a:p>
            <a:r>
              <a:rPr lang="en-US" dirty="0" smtClean="0"/>
              <a:t>4</a:t>
            </a:r>
            <a:r>
              <a:rPr lang="en-US" baseline="30000" dirty="0" smtClean="0"/>
              <a:t>th</a:t>
            </a:r>
            <a:r>
              <a:rPr lang="en-US" dirty="0" smtClean="0"/>
              <a:t> Generation</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45</a:t>
            </a:fld>
            <a:endParaRPr lang="en-US" dirty="0"/>
          </a:p>
        </p:txBody>
      </p:sp>
    </p:spTree>
    <p:extLst>
      <p:ext uri="{BB962C8B-B14F-4D97-AF65-F5344CB8AC3E}">
        <p14:creationId xmlns:p14="http://schemas.microsoft.com/office/powerpoint/2010/main" val="22644156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2286000"/>
          <a:ext cx="7086599" cy="3268980"/>
        </p:xfrm>
        <a:graphic>
          <a:graphicData uri="http://schemas.openxmlformats.org/drawingml/2006/table">
            <a:tbl>
              <a:tblPr firstRow="1" bandRow="1">
                <a:effectLst>
                  <a:innerShdw blurRad="63500" dist="50800" dir="16200000">
                    <a:prstClr val="black">
                      <a:alpha val="50000"/>
                    </a:prstClr>
                  </a:innerShdw>
                </a:effectLst>
                <a:tableStyleId>{5C22544A-7EE6-4342-B048-85BDC9FD1C3A}</a:tableStyleId>
              </a:tblPr>
              <a:tblGrid>
                <a:gridCol w="2133600"/>
                <a:gridCol w="2590800"/>
                <a:gridCol w="2362199"/>
              </a:tblGrid>
              <a:tr h="245186">
                <a:tc>
                  <a:txBody>
                    <a:bodyPr/>
                    <a:lstStyle/>
                    <a:p>
                      <a:pPr marL="0" marR="0" algn="ctr">
                        <a:lnSpc>
                          <a:spcPct val="115000"/>
                        </a:lnSpc>
                        <a:spcBef>
                          <a:spcPts val="0"/>
                        </a:spcBef>
                        <a:spcAft>
                          <a:spcPts val="0"/>
                        </a:spcAft>
                      </a:pPr>
                      <a:r>
                        <a:rPr lang="en-US" sz="2000" dirty="0">
                          <a:latin typeface="Cambria"/>
                          <a:ea typeface="Times New Roman"/>
                          <a:cs typeface="Times New Roman"/>
                        </a:rPr>
                        <a:t>Technology</a:t>
                      </a:r>
                      <a:endParaRPr lang="en-US" sz="2000" dirty="0">
                        <a:latin typeface="Calibri"/>
                        <a:ea typeface="Times New Roman"/>
                        <a:cs typeface="Times New Roman"/>
                      </a:endParaRPr>
                    </a:p>
                  </a:txBody>
                  <a:tcPr marL="9525" marR="9525" marT="9525" marB="9525" anchor="ctr">
                    <a:cell3D prstMaterial="dkEdge">
                      <a:bevel w="25400" h="25400" prst="angle"/>
                      <a:lightRig rig="flood" dir="t"/>
                    </a:cell3D>
                  </a:tcPr>
                </a:tc>
                <a:tc>
                  <a:txBody>
                    <a:bodyPr/>
                    <a:lstStyle/>
                    <a:p>
                      <a:pPr marL="0" marR="0" algn="ctr">
                        <a:lnSpc>
                          <a:spcPct val="115000"/>
                        </a:lnSpc>
                        <a:spcBef>
                          <a:spcPts val="0"/>
                        </a:spcBef>
                        <a:spcAft>
                          <a:spcPts val="0"/>
                        </a:spcAft>
                      </a:pPr>
                      <a:r>
                        <a:rPr lang="en-US" sz="2000" b="1" dirty="0">
                          <a:latin typeface="Cambria"/>
                          <a:ea typeface="Times New Roman"/>
                          <a:cs typeface="Times New Roman"/>
                        </a:rPr>
                        <a:t>3G</a:t>
                      </a:r>
                      <a:endParaRPr lang="en-US" sz="2000" dirty="0">
                        <a:latin typeface="Calibri"/>
                        <a:ea typeface="Times New Roman"/>
                        <a:cs typeface="Times New Roman"/>
                      </a:endParaRPr>
                    </a:p>
                  </a:txBody>
                  <a:tcPr marL="9525" marR="9525" marT="9525" marB="9525" anchor="ctr">
                    <a:cell3D prstMaterial="dkEdge">
                      <a:bevel w="25400" h="25400" prst="angle"/>
                      <a:lightRig rig="flood" dir="t"/>
                    </a:cell3D>
                  </a:tcPr>
                </a:tc>
                <a:tc>
                  <a:txBody>
                    <a:bodyPr/>
                    <a:lstStyle/>
                    <a:p>
                      <a:pPr marL="0" marR="0" algn="ctr">
                        <a:lnSpc>
                          <a:spcPct val="115000"/>
                        </a:lnSpc>
                        <a:spcBef>
                          <a:spcPts val="0"/>
                        </a:spcBef>
                        <a:spcAft>
                          <a:spcPts val="0"/>
                        </a:spcAft>
                      </a:pPr>
                      <a:r>
                        <a:rPr lang="en-US" sz="2000" b="1" dirty="0">
                          <a:latin typeface="Cambria"/>
                          <a:ea typeface="Times New Roman"/>
                          <a:cs typeface="Times New Roman"/>
                        </a:rPr>
                        <a:t>4G</a:t>
                      </a:r>
                      <a:endParaRPr lang="en-US" sz="2000" dirty="0">
                        <a:latin typeface="Calibri"/>
                        <a:ea typeface="Times New Roman"/>
                        <a:cs typeface="Times New Roman"/>
                      </a:endParaRPr>
                    </a:p>
                  </a:txBody>
                  <a:tcPr marL="9525" marR="9525" marT="9525" marB="9525" anchor="ctr">
                    <a:cell3D prstMaterial="dkEdge">
                      <a:bevel w="25400" h="25400" prst="angle"/>
                      <a:lightRig rig="flood" dir="t"/>
                    </a:cell3D>
                  </a:tcPr>
                </a:tc>
              </a:tr>
              <a:tr h="245186">
                <a:tc>
                  <a:txBody>
                    <a:bodyPr/>
                    <a:lstStyle/>
                    <a:p>
                      <a:pPr marL="0" marR="0" algn="ctr">
                        <a:lnSpc>
                          <a:spcPct val="115000"/>
                        </a:lnSpc>
                        <a:spcBef>
                          <a:spcPts val="0"/>
                        </a:spcBef>
                        <a:spcAft>
                          <a:spcPts val="0"/>
                        </a:spcAft>
                      </a:pPr>
                      <a:r>
                        <a:rPr lang="en-US" sz="2000" dirty="0">
                          <a:latin typeface="Cambria"/>
                          <a:ea typeface="Times New Roman"/>
                          <a:cs typeface="Times New Roman"/>
                        </a:rPr>
                        <a:t>Frequency band</a:t>
                      </a:r>
                      <a:endParaRPr lang="en-US" sz="2000" dirty="0">
                        <a:latin typeface="Calibri"/>
                        <a:ea typeface="Times New Roman"/>
                        <a:cs typeface="Times New Roman"/>
                      </a:endParaRPr>
                    </a:p>
                  </a:txBody>
                  <a:tcPr marL="9525" marR="9525" marT="9525" marB="9525" anchor="ctr">
                    <a:cell3D prstMaterial="dkEdge">
                      <a:bevel w="25400" h="25400" prst="angle"/>
                      <a:lightRig rig="flood" dir="t"/>
                    </a:cell3D>
                  </a:tcPr>
                </a:tc>
                <a:tc>
                  <a:txBody>
                    <a:bodyPr/>
                    <a:lstStyle/>
                    <a:p>
                      <a:pPr marL="0" marR="0" algn="ctr">
                        <a:lnSpc>
                          <a:spcPct val="115000"/>
                        </a:lnSpc>
                        <a:spcBef>
                          <a:spcPts val="0"/>
                        </a:spcBef>
                        <a:spcAft>
                          <a:spcPts val="0"/>
                        </a:spcAft>
                      </a:pPr>
                      <a:r>
                        <a:rPr lang="en-US" sz="2000" dirty="0">
                          <a:latin typeface="Cambria"/>
                          <a:ea typeface="Times New Roman"/>
                          <a:cs typeface="Times New Roman"/>
                        </a:rPr>
                        <a:t>1.8 - 2.5GHz</a:t>
                      </a:r>
                      <a:endParaRPr lang="en-US" sz="2000" dirty="0">
                        <a:latin typeface="Calibri"/>
                        <a:ea typeface="Times New Roman"/>
                        <a:cs typeface="Times New Roman"/>
                      </a:endParaRPr>
                    </a:p>
                  </a:txBody>
                  <a:tcPr marL="9525" marR="9525" marT="9525" marB="9525" anchor="ctr">
                    <a:cell3D prstMaterial="dkEdge">
                      <a:bevel w="25400" h="25400" prst="angle"/>
                      <a:lightRig rig="flood" dir="t"/>
                    </a:cell3D>
                  </a:tcPr>
                </a:tc>
                <a:tc>
                  <a:txBody>
                    <a:bodyPr/>
                    <a:lstStyle/>
                    <a:p>
                      <a:pPr marL="0" marR="0" algn="ctr">
                        <a:lnSpc>
                          <a:spcPct val="115000"/>
                        </a:lnSpc>
                        <a:spcBef>
                          <a:spcPts val="0"/>
                        </a:spcBef>
                        <a:spcAft>
                          <a:spcPts val="0"/>
                        </a:spcAft>
                      </a:pPr>
                      <a:r>
                        <a:rPr lang="en-US" sz="2000" dirty="0">
                          <a:latin typeface="Cambria"/>
                          <a:ea typeface="Times New Roman"/>
                          <a:cs typeface="Times New Roman"/>
                        </a:rPr>
                        <a:t>2 - 8GHz</a:t>
                      </a:r>
                      <a:endParaRPr lang="en-US" sz="2000" dirty="0">
                        <a:latin typeface="Calibri"/>
                        <a:ea typeface="Times New Roman"/>
                        <a:cs typeface="Times New Roman"/>
                      </a:endParaRPr>
                    </a:p>
                  </a:txBody>
                  <a:tcPr marL="9525" marR="9525" marT="9525" marB="9525" anchor="ctr">
                    <a:cell3D prstMaterial="dkEdge">
                      <a:bevel w="25400" h="25400" prst="angle"/>
                      <a:lightRig rig="flood" dir="t"/>
                    </a:cell3D>
                  </a:tcPr>
                </a:tc>
              </a:tr>
              <a:tr h="245186">
                <a:tc>
                  <a:txBody>
                    <a:bodyPr/>
                    <a:lstStyle/>
                    <a:p>
                      <a:pPr marL="0" marR="0" algn="ctr">
                        <a:lnSpc>
                          <a:spcPct val="115000"/>
                        </a:lnSpc>
                        <a:spcBef>
                          <a:spcPts val="0"/>
                        </a:spcBef>
                        <a:spcAft>
                          <a:spcPts val="0"/>
                        </a:spcAft>
                      </a:pPr>
                      <a:r>
                        <a:rPr lang="en-US" sz="2000" dirty="0">
                          <a:latin typeface="Cambria"/>
                          <a:ea typeface="Times New Roman"/>
                          <a:cs typeface="Times New Roman"/>
                        </a:rPr>
                        <a:t>Bandwidth</a:t>
                      </a:r>
                      <a:endParaRPr lang="en-US" sz="2000" dirty="0">
                        <a:latin typeface="Calibri"/>
                        <a:ea typeface="Times New Roman"/>
                        <a:cs typeface="Times New Roman"/>
                      </a:endParaRPr>
                    </a:p>
                  </a:txBody>
                  <a:tcPr marL="9525" marR="9525" marT="9525" marB="9525" anchor="ctr">
                    <a:cell3D prstMaterial="dkEdge">
                      <a:bevel w="25400" h="25400" prst="angle"/>
                      <a:lightRig rig="flood" dir="t"/>
                    </a:cell3D>
                  </a:tcPr>
                </a:tc>
                <a:tc>
                  <a:txBody>
                    <a:bodyPr/>
                    <a:lstStyle/>
                    <a:p>
                      <a:pPr marL="0" marR="0" algn="ctr">
                        <a:lnSpc>
                          <a:spcPct val="115000"/>
                        </a:lnSpc>
                        <a:spcBef>
                          <a:spcPts val="0"/>
                        </a:spcBef>
                        <a:spcAft>
                          <a:spcPts val="0"/>
                        </a:spcAft>
                      </a:pPr>
                      <a:r>
                        <a:rPr lang="en-US" sz="2000" dirty="0">
                          <a:latin typeface="Cambria"/>
                          <a:ea typeface="Times New Roman"/>
                          <a:cs typeface="Times New Roman"/>
                        </a:rPr>
                        <a:t>5-20MHz</a:t>
                      </a:r>
                      <a:endParaRPr lang="en-US" sz="2000" dirty="0">
                        <a:latin typeface="Calibri"/>
                        <a:ea typeface="Times New Roman"/>
                        <a:cs typeface="Times New Roman"/>
                      </a:endParaRPr>
                    </a:p>
                  </a:txBody>
                  <a:tcPr marL="9525" marR="9525" marT="9525" marB="9525" anchor="ctr">
                    <a:cell3D prstMaterial="dkEdge">
                      <a:bevel w="25400" h="25400" prst="angle"/>
                      <a:lightRig rig="flood" dir="t"/>
                    </a:cell3D>
                  </a:tcPr>
                </a:tc>
                <a:tc>
                  <a:txBody>
                    <a:bodyPr/>
                    <a:lstStyle/>
                    <a:p>
                      <a:pPr marL="0" marR="0" algn="ctr">
                        <a:lnSpc>
                          <a:spcPct val="115000"/>
                        </a:lnSpc>
                        <a:spcBef>
                          <a:spcPts val="0"/>
                        </a:spcBef>
                        <a:spcAft>
                          <a:spcPts val="0"/>
                        </a:spcAft>
                      </a:pPr>
                      <a:r>
                        <a:rPr lang="en-US" sz="2000" dirty="0" smtClean="0">
                          <a:latin typeface="Cambria"/>
                          <a:ea typeface="Times New Roman"/>
                          <a:cs typeface="Times New Roman"/>
                        </a:rPr>
                        <a:t>15-200MHz</a:t>
                      </a:r>
                      <a:endParaRPr lang="en-US" sz="2000" dirty="0">
                        <a:latin typeface="Calibri"/>
                        <a:ea typeface="Times New Roman"/>
                        <a:cs typeface="Times New Roman"/>
                      </a:endParaRPr>
                    </a:p>
                  </a:txBody>
                  <a:tcPr marL="9525" marR="9525" marT="9525" marB="9525" anchor="ctr">
                    <a:cell3D prstMaterial="dkEdge">
                      <a:bevel w="25400" h="25400" prst="angle"/>
                      <a:lightRig rig="flood" dir="t"/>
                    </a:cell3D>
                  </a:tcPr>
                </a:tc>
              </a:tr>
              <a:tr h="476098">
                <a:tc>
                  <a:txBody>
                    <a:bodyPr/>
                    <a:lstStyle/>
                    <a:p>
                      <a:pPr marL="0" marR="0" algn="ctr">
                        <a:lnSpc>
                          <a:spcPct val="115000"/>
                        </a:lnSpc>
                        <a:spcBef>
                          <a:spcPts val="0"/>
                        </a:spcBef>
                        <a:spcAft>
                          <a:spcPts val="0"/>
                        </a:spcAft>
                      </a:pPr>
                      <a:r>
                        <a:rPr lang="en-US" sz="2000" dirty="0">
                          <a:latin typeface="Cambria"/>
                          <a:ea typeface="Times New Roman"/>
                          <a:cs typeface="Times New Roman"/>
                        </a:rPr>
                        <a:t>Data rate</a:t>
                      </a:r>
                      <a:endParaRPr lang="en-US" sz="2000" dirty="0">
                        <a:latin typeface="Calibri"/>
                        <a:ea typeface="Times New Roman"/>
                        <a:cs typeface="Times New Roman"/>
                      </a:endParaRPr>
                    </a:p>
                  </a:txBody>
                  <a:tcPr marL="9525" marR="9525" marT="9525" marB="9525" anchor="ctr">
                    <a:cell3D prstMaterial="dkEdge">
                      <a:bevel w="25400" h="25400" prst="angle"/>
                      <a:lightRig rig="flood" dir="t"/>
                    </a:cell3D>
                  </a:tcPr>
                </a:tc>
                <a:tc>
                  <a:txBody>
                    <a:bodyPr/>
                    <a:lstStyle/>
                    <a:p>
                      <a:pPr marL="0" marR="0" algn="ctr">
                        <a:lnSpc>
                          <a:spcPct val="115000"/>
                        </a:lnSpc>
                        <a:spcBef>
                          <a:spcPts val="0"/>
                        </a:spcBef>
                        <a:spcAft>
                          <a:spcPts val="0"/>
                        </a:spcAft>
                      </a:pPr>
                      <a:r>
                        <a:rPr lang="en-US" sz="2000" dirty="0">
                          <a:latin typeface="Cambria"/>
                          <a:ea typeface="Times New Roman"/>
                          <a:cs typeface="Times New Roman"/>
                        </a:rPr>
                        <a:t>Up to 2Mbps</a:t>
                      </a:r>
                      <a:endParaRPr lang="en-US" sz="2000" dirty="0">
                        <a:latin typeface="Calibri"/>
                        <a:ea typeface="Times New Roman"/>
                        <a:cs typeface="Times New Roman"/>
                      </a:endParaRPr>
                    </a:p>
                  </a:txBody>
                  <a:tcPr marL="9525" marR="9525" marT="9525" marB="9525" anchor="ctr">
                    <a:cell3D prstMaterial="dkEdge">
                      <a:bevel w="25400" h="25400" prst="angle"/>
                      <a:lightRig rig="flood" dir="t"/>
                    </a:cell3D>
                  </a:tcPr>
                </a:tc>
                <a:tc>
                  <a:txBody>
                    <a:bodyPr/>
                    <a:lstStyle/>
                    <a:p>
                      <a:pPr marL="0" marR="0" algn="ctr">
                        <a:lnSpc>
                          <a:spcPct val="115000"/>
                        </a:lnSpc>
                        <a:spcBef>
                          <a:spcPts val="0"/>
                        </a:spcBef>
                        <a:spcAft>
                          <a:spcPts val="0"/>
                        </a:spcAft>
                      </a:pPr>
                      <a:r>
                        <a:rPr lang="en-US" sz="2000" dirty="0">
                          <a:latin typeface="Cambria"/>
                          <a:ea typeface="Times New Roman"/>
                          <a:cs typeface="Times New Roman"/>
                        </a:rPr>
                        <a:t>100Mbps moving - 1Gbps stationary</a:t>
                      </a:r>
                      <a:endParaRPr lang="en-US" sz="2000" dirty="0">
                        <a:latin typeface="Calibri"/>
                        <a:ea typeface="Times New Roman"/>
                        <a:cs typeface="Times New Roman"/>
                      </a:endParaRPr>
                    </a:p>
                  </a:txBody>
                  <a:tcPr marL="9525" marR="9525" marT="9525" marB="9525" anchor="ctr">
                    <a:cell3D prstMaterial="dkEdge">
                      <a:bevel w="25400" h="25400" prst="angle"/>
                      <a:lightRig rig="flood" dir="t"/>
                    </a:cell3D>
                  </a:tcPr>
                </a:tc>
              </a:tr>
              <a:tr h="245186">
                <a:tc>
                  <a:txBody>
                    <a:bodyPr/>
                    <a:lstStyle/>
                    <a:p>
                      <a:pPr marL="0" marR="0" indent="0" algn="ctr" defTabSz="457200" rtl="0" eaLnBrk="1" fontAlgn="auto" latinLnBrk="0" hangingPunct="1">
                        <a:lnSpc>
                          <a:spcPct val="115000"/>
                        </a:lnSpc>
                        <a:spcBef>
                          <a:spcPts val="0"/>
                        </a:spcBef>
                        <a:spcAft>
                          <a:spcPts val="0"/>
                        </a:spcAft>
                        <a:buClrTx/>
                        <a:buSzTx/>
                        <a:buFontTx/>
                        <a:buNone/>
                        <a:tabLst/>
                        <a:defRPr/>
                      </a:pPr>
                      <a:r>
                        <a:rPr lang="en-US" sz="2000" dirty="0" smtClean="0">
                          <a:latin typeface="Calibri"/>
                          <a:ea typeface="Times New Roman"/>
                          <a:cs typeface="Times New Roman"/>
                        </a:rPr>
                        <a:t>Core Network</a:t>
                      </a:r>
                    </a:p>
                    <a:p>
                      <a:pPr marL="0" marR="0" algn="ctr">
                        <a:lnSpc>
                          <a:spcPct val="115000"/>
                        </a:lnSpc>
                        <a:spcBef>
                          <a:spcPts val="0"/>
                        </a:spcBef>
                        <a:spcAft>
                          <a:spcPts val="0"/>
                        </a:spcAft>
                      </a:pPr>
                      <a:endParaRPr lang="en-US" sz="2000" dirty="0">
                        <a:latin typeface="Calibri"/>
                        <a:ea typeface="Times New Roman"/>
                        <a:cs typeface="Times New Roman"/>
                      </a:endParaRPr>
                    </a:p>
                  </a:txBody>
                  <a:tcPr marL="9525" marR="9525" marT="9525" marB="9525" anchor="ctr">
                    <a:cell3D prstMaterial="dkEdge">
                      <a:bevel w="25400" h="25400" prst="angle"/>
                      <a:lightRig rig="flood" dir="t"/>
                    </a:cell3D>
                  </a:tcPr>
                </a:tc>
                <a:tc>
                  <a:txBody>
                    <a:bodyPr/>
                    <a:lstStyle/>
                    <a:p>
                      <a:pPr marL="0" marR="0" algn="ctr">
                        <a:lnSpc>
                          <a:spcPct val="115000"/>
                        </a:lnSpc>
                        <a:spcBef>
                          <a:spcPts val="0"/>
                        </a:spcBef>
                        <a:spcAft>
                          <a:spcPts val="0"/>
                        </a:spcAft>
                      </a:pPr>
                      <a:r>
                        <a:rPr lang="en-US" sz="2000" dirty="0" smtClean="0">
                          <a:latin typeface="Cambria"/>
                          <a:ea typeface="Times New Roman"/>
                          <a:cs typeface="Times New Roman"/>
                        </a:rPr>
                        <a:t>Wide area concept: Circuit</a:t>
                      </a:r>
                      <a:r>
                        <a:rPr lang="en-US" sz="2000" baseline="0" dirty="0" smtClean="0">
                          <a:latin typeface="Cambria"/>
                          <a:ea typeface="Times New Roman"/>
                          <a:cs typeface="Times New Roman"/>
                        </a:rPr>
                        <a:t> and </a:t>
                      </a:r>
                      <a:r>
                        <a:rPr lang="en-US" sz="2000" dirty="0" smtClean="0">
                          <a:latin typeface="Cambria"/>
                          <a:ea typeface="Times New Roman"/>
                          <a:cs typeface="Times New Roman"/>
                        </a:rPr>
                        <a:t>Packet switching</a:t>
                      </a:r>
                      <a:endParaRPr lang="en-US" sz="2000" dirty="0">
                        <a:latin typeface="Calibri"/>
                        <a:ea typeface="Times New Roman"/>
                        <a:cs typeface="Times New Roman"/>
                      </a:endParaRPr>
                    </a:p>
                  </a:txBody>
                  <a:tcPr marL="9525" marR="9525" marT="9525" marB="9525" anchor="ctr">
                    <a:cell3D prstMaterial="dkEdge">
                      <a:bevel w="25400" h="25400" prst="angle"/>
                      <a:lightRig rig="flood" dir="t"/>
                    </a:cell3D>
                  </a:tcPr>
                </a:tc>
                <a:tc>
                  <a:txBody>
                    <a:bodyPr/>
                    <a:lstStyle/>
                    <a:p>
                      <a:pPr marL="0" marR="0" algn="ctr">
                        <a:lnSpc>
                          <a:spcPct val="115000"/>
                        </a:lnSpc>
                        <a:spcBef>
                          <a:spcPts val="0"/>
                        </a:spcBef>
                        <a:spcAft>
                          <a:spcPts val="0"/>
                        </a:spcAft>
                      </a:pPr>
                      <a:r>
                        <a:rPr lang="en-US" sz="2000" dirty="0" smtClean="0">
                          <a:latin typeface="Cambria"/>
                          <a:ea typeface="Times New Roman"/>
                          <a:cs typeface="Times New Roman"/>
                        </a:rPr>
                        <a:t>Broadband, IP based</a:t>
                      </a:r>
                      <a:r>
                        <a:rPr lang="en-US" sz="2000" baseline="0" dirty="0" smtClean="0">
                          <a:latin typeface="Cambria"/>
                          <a:ea typeface="Times New Roman"/>
                          <a:cs typeface="Times New Roman"/>
                        </a:rPr>
                        <a:t> </a:t>
                      </a:r>
                      <a:r>
                        <a:rPr lang="en-US" sz="2000" dirty="0" smtClean="0">
                          <a:latin typeface="Cambria"/>
                          <a:ea typeface="Times New Roman"/>
                          <a:cs typeface="Times New Roman"/>
                        </a:rPr>
                        <a:t>Packet Switching</a:t>
                      </a:r>
                      <a:endParaRPr lang="en-US" sz="2000" dirty="0">
                        <a:latin typeface="Calibri"/>
                        <a:ea typeface="Times New Roman"/>
                        <a:cs typeface="Times New Roman"/>
                      </a:endParaRPr>
                    </a:p>
                  </a:txBody>
                  <a:tcPr marL="9525" marR="9525" marT="9525" marB="9525" anchor="ctr">
                    <a:cell3D prstMaterial="dkEdge">
                      <a:bevel w="25400" h="25400" prst="angle"/>
                      <a:lightRig rig="flood" dir="t"/>
                    </a:cell3D>
                  </a:tcPr>
                </a:tc>
              </a:tr>
              <a:tr h="245186">
                <a:tc>
                  <a:txBody>
                    <a:bodyPr/>
                    <a:lstStyle/>
                    <a:p>
                      <a:pPr marL="0" marR="0" algn="ctr">
                        <a:lnSpc>
                          <a:spcPct val="115000"/>
                        </a:lnSpc>
                        <a:spcBef>
                          <a:spcPts val="0"/>
                        </a:spcBef>
                        <a:spcAft>
                          <a:spcPts val="0"/>
                        </a:spcAft>
                      </a:pPr>
                      <a:r>
                        <a:rPr lang="en-US" sz="2000" dirty="0" smtClean="0">
                          <a:latin typeface="Calibri"/>
                          <a:ea typeface="Times New Roman"/>
                          <a:cs typeface="Times New Roman"/>
                        </a:rPr>
                        <a:t>Technologies</a:t>
                      </a:r>
                      <a:endParaRPr lang="en-US" sz="2000" dirty="0">
                        <a:latin typeface="Calibri"/>
                        <a:ea typeface="Times New Roman"/>
                        <a:cs typeface="Times New Roman"/>
                      </a:endParaRPr>
                    </a:p>
                  </a:txBody>
                  <a:tcPr marL="9525" marR="9525" marT="9525" marB="9525" anchor="ctr">
                    <a:cell3D prstMaterial="dkEdge">
                      <a:bevel w="25400" h="25400" prst="angle"/>
                      <a:lightRig rig="flood" dir="t"/>
                    </a:cell3D>
                  </a:tcPr>
                </a:tc>
                <a:tc>
                  <a:txBody>
                    <a:bodyPr/>
                    <a:lstStyle/>
                    <a:p>
                      <a:pPr marL="0" marR="0" algn="ctr">
                        <a:lnSpc>
                          <a:spcPct val="115000"/>
                        </a:lnSpc>
                        <a:spcBef>
                          <a:spcPts val="0"/>
                        </a:spcBef>
                        <a:spcAft>
                          <a:spcPts val="0"/>
                        </a:spcAft>
                      </a:pPr>
                      <a:r>
                        <a:rPr lang="en-US" sz="2000" dirty="0" smtClean="0">
                          <a:latin typeface="Calibri"/>
                          <a:ea typeface="Times New Roman"/>
                          <a:cs typeface="Times New Roman"/>
                        </a:rPr>
                        <a:t>W-CDMA,</a:t>
                      </a:r>
                      <a:r>
                        <a:rPr lang="en-US" sz="2000" baseline="0" dirty="0" smtClean="0">
                          <a:latin typeface="Calibri"/>
                          <a:ea typeface="Times New Roman"/>
                          <a:cs typeface="Times New Roman"/>
                        </a:rPr>
                        <a:t> CDMA-2000</a:t>
                      </a:r>
                      <a:r>
                        <a:rPr lang="en-US" sz="2000" dirty="0" smtClean="0">
                          <a:latin typeface="Calibri"/>
                          <a:ea typeface="Times New Roman"/>
                          <a:cs typeface="Times New Roman"/>
                        </a:rPr>
                        <a:t> </a:t>
                      </a:r>
                      <a:endParaRPr lang="en-US" sz="2000" dirty="0">
                        <a:latin typeface="Calibri"/>
                        <a:ea typeface="Times New Roman"/>
                        <a:cs typeface="Times New Roman"/>
                      </a:endParaRPr>
                    </a:p>
                  </a:txBody>
                  <a:tcPr marL="9525" marR="9525" marT="9525" marB="9525" anchor="ctr">
                    <a:cell3D prstMaterial="dkEdge">
                      <a:bevel w="25400" h="25400" prst="angle"/>
                      <a:lightRig rig="flood" dir="t"/>
                    </a:cell3D>
                  </a:tcPr>
                </a:tc>
                <a:tc>
                  <a:txBody>
                    <a:bodyPr/>
                    <a:lstStyle/>
                    <a:p>
                      <a:pPr marL="0" marR="0" algn="ctr">
                        <a:lnSpc>
                          <a:spcPct val="115000"/>
                        </a:lnSpc>
                        <a:spcBef>
                          <a:spcPts val="0"/>
                        </a:spcBef>
                        <a:spcAft>
                          <a:spcPts val="0"/>
                        </a:spcAft>
                      </a:pPr>
                      <a:r>
                        <a:rPr lang="en-US" sz="2000" dirty="0" smtClean="0">
                          <a:latin typeface="Calibri"/>
                          <a:ea typeface="Times New Roman"/>
                          <a:cs typeface="Times New Roman"/>
                        </a:rPr>
                        <a:t>OFDMA, MC-CDMA</a:t>
                      </a:r>
                      <a:endParaRPr lang="en-US" sz="2000" dirty="0">
                        <a:latin typeface="Calibri"/>
                        <a:ea typeface="Times New Roman"/>
                        <a:cs typeface="Times New Roman"/>
                      </a:endParaRPr>
                    </a:p>
                  </a:txBody>
                  <a:tcPr marL="9525" marR="9525" marT="9525" marB="9525" anchor="ctr">
                    <a:cell3D prstMaterial="dkEdge">
                      <a:bevel w="25400" h="25400" prst="angle"/>
                      <a:lightRig rig="flood" dir="t"/>
                    </a:cell3D>
                  </a:tcPr>
                </a:tc>
              </a:tr>
            </a:tbl>
          </a:graphicData>
        </a:graphic>
      </p:graphicFrame>
      <p:sp>
        <p:nvSpPr>
          <p:cNvPr id="5" name="Title 4"/>
          <p:cNvSpPr>
            <a:spLocks noGrp="1"/>
          </p:cNvSpPr>
          <p:nvPr>
            <p:ph type="title"/>
          </p:nvPr>
        </p:nvSpPr>
        <p:spPr>
          <a:xfrm>
            <a:off x="508001" y="609600"/>
            <a:ext cx="6730999" cy="838200"/>
          </a:xfrm>
        </p:spPr>
        <p:txBody>
          <a:bodyPr/>
          <a:lstStyle/>
          <a:p>
            <a:r>
              <a:rPr lang="en-US" dirty="0" smtClean="0"/>
              <a:t>Comparison between 3G and 4G</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dirty="0"/>
          </a:p>
        </p:txBody>
      </p:sp>
    </p:spTree>
    <p:extLst>
      <p:ext uri="{BB962C8B-B14F-4D97-AF65-F5344CB8AC3E}">
        <p14:creationId xmlns:p14="http://schemas.microsoft.com/office/powerpoint/2010/main" val="17190903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6781800" cy="990600"/>
          </a:xfrm>
        </p:spPr>
        <p:txBody>
          <a:bodyPr>
            <a:normAutofit/>
          </a:bodyPr>
          <a:lstStyle/>
          <a:p>
            <a:r>
              <a:rPr lang="en-US" sz="2800" dirty="0" smtClean="0"/>
              <a:t>5</a:t>
            </a:r>
            <a:r>
              <a:rPr lang="en-US" sz="2800" baseline="30000" dirty="0" smtClean="0"/>
              <a:t>th</a:t>
            </a:r>
            <a:r>
              <a:rPr lang="en-US" sz="2800" dirty="0" smtClean="0"/>
              <a:t> Generation - Real Wireless World System</a:t>
            </a:r>
            <a:endParaRPr lang="en-US" sz="2800" dirty="0"/>
          </a:p>
        </p:txBody>
      </p:sp>
      <p:sp>
        <p:nvSpPr>
          <p:cNvPr id="3" name="Content Placeholder 2"/>
          <p:cNvSpPr>
            <a:spLocks noGrp="1"/>
          </p:cNvSpPr>
          <p:nvPr>
            <p:ph idx="1"/>
          </p:nvPr>
        </p:nvSpPr>
        <p:spPr>
          <a:xfrm>
            <a:off x="508001" y="1752600"/>
            <a:ext cx="6447501" cy="4288763"/>
          </a:xfrm>
        </p:spPr>
        <p:txBody>
          <a:bodyPr>
            <a:normAutofit/>
          </a:bodyPr>
          <a:lstStyle/>
          <a:p>
            <a:pPr algn="just"/>
            <a:r>
              <a:rPr lang="en-US" dirty="0" smtClean="0">
                <a:solidFill>
                  <a:schemeClr val="tx1"/>
                </a:solidFill>
                <a:latin typeface="Times New Roman" pitchFamily="18" charset="0"/>
                <a:cs typeface="Times New Roman" pitchFamily="18" charset="0"/>
              </a:rPr>
              <a:t>The next (5th) generation  wireless network will address the evolution beyond mobile internet to massive </a:t>
            </a:r>
            <a:r>
              <a:rPr lang="en-US" dirty="0" err="1" smtClean="0">
                <a:solidFill>
                  <a:schemeClr val="tx1"/>
                </a:solidFill>
                <a:latin typeface="Times New Roman" pitchFamily="18" charset="0"/>
                <a:cs typeface="Times New Roman" pitchFamily="18" charset="0"/>
              </a:rPr>
              <a:t>IoT</a:t>
            </a:r>
            <a:r>
              <a:rPr lang="en-US" dirty="0" smtClean="0">
                <a:solidFill>
                  <a:schemeClr val="tx1"/>
                </a:solidFill>
                <a:latin typeface="Times New Roman" pitchFamily="18" charset="0"/>
                <a:cs typeface="Times New Roman" pitchFamily="18" charset="0"/>
              </a:rPr>
              <a:t> (Internet of Things) for the horizon 2020. </a:t>
            </a:r>
          </a:p>
          <a:p>
            <a:pPr algn="just"/>
            <a:r>
              <a:rPr lang="en-US" dirty="0" smtClean="0">
                <a:solidFill>
                  <a:schemeClr val="tx1"/>
                </a:solidFill>
                <a:latin typeface="Times New Roman" pitchFamily="18" charset="0"/>
                <a:cs typeface="Times New Roman" pitchFamily="18" charset="0"/>
              </a:rPr>
              <a:t>Characteristics</a:t>
            </a:r>
          </a:p>
          <a:p>
            <a:pPr lvl="1" algn="just"/>
            <a:r>
              <a:rPr lang="en-US" dirty="0" smtClean="0">
                <a:solidFill>
                  <a:schemeClr val="tx1"/>
                </a:solidFill>
                <a:latin typeface="Times New Roman" pitchFamily="18" charset="0"/>
                <a:cs typeface="Times New Roman" pitchFamily="18" charset="0"/>
              </a:rPr>
              <a:t>100 Times More Capacity Than 4G</a:t>
            </a:r>
          </a:p>
          <a:p>
            <a:pPr lvl="1" algn="just"/>
            <a:r>
              <a:rPr lang="en-US" dirty="0" smtClean="0">
                <a:solidFill>
                  <a:schemeClr val="tx1"/>
                </a:solidFill>
                <a:latin typeface="Times New Roman" pitchFamily="18" charset="0"/>
                <a:cs typeface="Times New Roman" pitchFamily="18" charset="0"/>
              </a:rPr>
              <a:t>Implements Massive MIMO with  96 to 128 antennas</a:t>
            </a:r>
          </a:p>
          <a:p>
            <a:pPr lvl="1" algn="just"/>
            <a:r>
              <a:rPr lang="en-US" dirty="0" smtClean="0">
                <a:solidFill>
                  <a:schemeClr val="tx1"/>
                </a:solidFill>
                <a:latin typeface="Times New Roman" pitchFamily="18" charset="0"/>
                <a:cs typeface="Times New Roman" pitchFamily="18" charset="0"/>
              </a:rPr>
              <a:t>Blazing Fast Internet—data rate upto10 </a:t>
            </a:r>
            <a:r>
              <a:rPr lang="en-US" dirty="0" err="1" smtClean="0">
                <a:solidFill>
                  <a:schemeClr val="tx1"/>
                </a:solidFill>
                <a:latin typeface="Times New Roman" pitchFamily="18" charset="0"/>
                <a:cs typeface="Times New Roman" pitchFamily="18" charset="0"/>
              </a:rPr>
              <a:t>Gb</a:t>
            </a:r>
            <a:r>
              <a:rPr lang="en-US" dirty="0" smtClean="0">
                <a:solidFill>
                  <a:schemeClr val="tx1"/>
                </a:solidFill>
                <a:latin typeface="Times New Roman" pitchFamily="18" charset="0"/>
                <a:cs typeface="Times New Roman" pitchFamily="18" charset="0"/>
              </a:rPr>
              <a:t>/s</a:t>
            </a:r>
          </a:p>
          <a:p>
            <a:pPr lvl="1" algn="just"/>
            <a:r>
              <a:rPr lang="en-US" dirty="0" smtClean="0">
                <a:solidFill>
                  <a:schemeClr val="tx1"/>
                </a:solidFill>
                <a:latin typeface="Times New Roman" pitchFamily="18" charset="0"/>
                <a:cs typeface="Times New Roman" pitchFamily="18" charset="0"/>
              </a:rPr>
              <a:t>Very Low Network Latency--</a:t>
            </a:r>
            <a:r>
              <a:rPr lang="en-US" dirty="0" smtClean="0">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1 millisecond latency</a:t>
            </a:r>
          </a:p>
          <a:p>
            <a:pPr lvl="1" algn="just"/>
            <a:r>
              <a:rPr lang="en-US" dirty="0" smtClean="0">
                <a:solidFill>
                  <a:schemeClr val="tx1"/>
                </a:solidFill>
                <a:latin typeface="Times New Roman" pitchFamily="18" charset="0"/>
                <a:cs typeface="Times New Roman" pitchFamily="18" charset="0"/>
              </a:rPr>
              <a:t>Custom Made Network Slices</a:t>
            </a:r>
          </a:p>
          <a:p>
            <a:pPr lvl="1" algn="just"/>
            <a:r>
              <a:rPr lang="en-US" dirty="0" smtClean="0">
                <a:solidFill>
                  <a:schemeClr val="tx1"/>
                </a:solidFill>
                <a:latin typeface="Times New Roman" pitchFamily="18" charset="0"/>
                <a:cs typeface="Times New Roman" pitchFamily="18" charset="0"/>
              </a:rPr>
              <a:t>Better Battery Life for Devices</a:t>
            </a:r>
          </a:p>
          <a:p>
            <a:pPr lvl="1" algn="just"/>
            <a:r>
              <a:rPr lang="en-US" dirty="0" smtClean="0">
                <a:solidFill>
                  <a:schemeClr val="tx1"/>
                </a:solidFill>
                <a:latin typeface="Times New Roman" pitchFamily="18" charset="0"/>
                <a:cs typeface="Times New Roman" pitchFamily="18" charset="0"/>
              </a:rPr>
              <a:t>Multiple Services Can Run in Parallel</a:t>
            </a:r>
          </a:p>
          <a:p>
            <a:pPr algn="just"/>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304800"/>
            <a:ext cx="6447501" cy="838200"/>
          </a:xfrm>
        </p:spPr>
        <p:txBody>
          <a:bodyPr/>
          <a:lstStyle/>
          <a:p>
            <a:r>
              <a:rPr lang="en-US" dirty="0" smtClean="0"/>
              <a:t>Cellular </a:t>
            </a:r>
            <a:r>
              <a:rPr lang="en-US" smtClean="0"/>
              <a:t>bands for AMPS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63" y="2181225"/>
            <a:ext cx="7742237"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4921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304799"/>
            <a:ext cx="6447501" cy="849443"/>
          </a:xfrm>
        </p:spPr>
        <p:txBody>
          <a:bodyPr>
            <a:normAutofit/>
          </a:bodyPr>
          <a:lstStyle/>
          <a:p>
            <a:r>
              <a:rPr lang="en-US" sz="2800" dirty="0" smtClean="0"/>
              <a:t>AMPS reverse communication band</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90C226"/>
                </a:solidFill>
              </a:rPr>
              <a:pPr/>
              <a:t>6</a:t>
            </a:fld>
            <a:endParaRPr lang="en-US" dirty="0">
              <a:solidFill>
                <a:srgbClr val="90C226"/>
              </a:solidFill>
            </a:endParaRP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524000"/>
            <a:ext cx="6370637" cy="443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96463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914400"/>
          </a:xfrm>
        </p:spPr>
        <p:txBody>
          <a:bodyPr/>
          <a:lstStyle/>
          <a:p>
            <a:r>
              <a:rPr lang="en-US" dirty="0"/>
              <a:t>1G: Challenges and Issues</a:t>
            </a:r>
          </a:p>
        </p:txBody>
      </p:sp>
      <p:sp>
        <p:nvSpPr>
          <p:cNvPr id="3" name="Content Placeholder 2"/>
          <p:cNvSpPr>
            <a:spLocks noGrp="1"/>
          </p:cNvSpPr>
          <p:nvPr>
            <p:ph idx="1"/>
          </p:nvPr>
        </p:nvSpPr>
        <p:spPr>
          <a:xfrm>
            <a:off x="508001" y="1447800"/>
            <a:ext cx="7188199" cy="5257800"/>
          </a:xfrm>
        </p:spPr>
        <p:txBody>
          <a:bodyPr>
            <a:noAutofit/>
          </a:bodyPr>
          <a:lstStyle/>
          <a:p>
            <a:pPr algn="just"/>
            <a:r>
              <a:rPr lang="en-US" sz="2400" dirty="0" smtClean="0"/>
              <a:t>While </a:t>
            </a:r>
            <a:r>
              <a:rPr lang="en-US" sz="2400" dirty="0"/>
              <a:t>the 1G systems aroused the </a:t>
            </a:r>
            <a:r>
              <a:rPr lang="en-US" sz="2400" dirty="0" smtClean="0"/>
              <a:t>market popularity </a:t>
            </a:r>
            <a:r>
              <a:rPr lang="en-US" sz="2400" dirty="0"/>
              <a:t>internationally they were restricted by </a:t>
            </a:r>
          </a:p>
          <a:p>
            <a:pPr lvl="1" algn="just"/>
            <a:r>
              <a:rPr lang="en-SG" sz="2000" dirty="0"/>
              <a:t>The small coverage areas </a:t>
            </a:r>
          </a:p>
          <a:p>
            <a:pPr lvl="1" algn="just"/>
            <a:r>
              <a:rPr lang="en-SG" sz="2000" dirty="0"/>
              <a:t>Poor speech quality and </a:t>
            </a:r>
          </a:p>
          <a:p>
            <a:pPr lvl="1" algn="just"/>
            <a:r>
              <a:rPr lang="en-SG" sz="2000" dirty="0"/>
              <a:t>Poor battery performance </a:t>
            </a:r>
          </a:p>
          <a:p>
            <a:pPr lvl="1" algn="just"/>
            <a:r>
              <a:rPr lang="en-SG" sz="2000" dirty="0"/>
              <a:t>Poor systems capacity </a:t>
            </a:r>
          </a:p>
          <a:p>
            <a:pPr algn="just"/>
            <a:r>
              <a:rPr lang="en-US" sz="2400" dirty="0" smtClean="0"/>
              <a:t>These </a:t>
            </a:r>
            <a:r>
              <a:rPr lang="en-US" sz="2400" dirty="0"/>
              <a:t>shortcomings were overcome by introducing digital communication systems, resulting in the 2G systems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304800"/>
            <a:ext cx="6447501" cy="914400"/>
          </a:xfrm>
        </p:spPr>
        <p:txBody>
          <a:bodyPr/>
          <a:lstStyle/>
          <a:p>
            <a:r>
              <a:rPr lang="en-US" dirty="0" smtClean="0"/>
              <a:t>2</a:t>
            </a:r>
            <a:r>
              <a:rPr lang="en-US" baseline="30000" dirty="0" smtClean="0"/>
              <a:t>nd</a:t>
            </a:r>
            <a:r>
              <a:rPr lang="en-US" dirty="0" smtClean="0"/>
              <a:t> Generation—Digital System</a:t>
            </a:r>
            <a:endParaRPr lang="en-US" dirty="0"/>
          </a:p>
        </p:txBody>
      </p:sp>
      <p:sp>
        <p:nvSpPr>
          <p:cNvPr id="3" name="Content Placeholder 2"/>
          <p:cNvSpPr>
            <a:spLocks noGrp="1"/>
          </p:cNvSpPr>
          <p:nvPr>
            <p:ph idx="1"/>
          </p:nvPr>
        </p:nvSpPr>
        <p:spPr>
          <a:xfrm>
            <a:off x="508001" y="1066800"/>
            <a:ext cx="7264399" cy="5257800"/>
          </a:xfrm>
        </p:spPr>
        <p:txBody>
          <a:bodyPr>
            <a:noAutofit/>
          </a:bodyPr>
          <a:lstStyle/>
          <a:p>
            <a:pPr algn="just"/>
            <a:r>
              <a:rPr lang="en-US" sz="2400" dirty="0" smtClean="0">
                <a:latin typeface="Times New Roman" pitchFamily="18" charset="0"/>
                <a:cs typeface="Times New Roman" pitchFamily="18" charset="0"/>
              </a:rPr>
              <a:t>Introduced in the late 1980s, are based on digital transmission.</a:t>
            </a:r>
          </a:p>
          <a:p>
            <a:pPr algn="just"/>
            <a:r>
              <a:rPr lang="en-US" sz="2400" dirty="0" smtClean="0">
                <a:latin typeface="Times New Roman" pitchFamily="18" charset="0"/>
                <a:cs typeface="Times New Roman" pitchFamily="18" charset="0"/>
              </a:rPr>
              <a:t>Motivation for 2G is Digital Cellular: </a:t>
            </a:r>
          </a:p>
          <a:p>
            <a:pPr lvl="1" algn="just"/>
            <a:r>
              <a:rPr lang="en-US" sz="2400" dirty="0" smtClean="0">
                <a:latin typeface="Times New Roman" pitchFamily="18" charset="0"/>
                <a:cs typeface="Times New Roman" pitchFamily="18" charset="0"/>
              </a:rPr>
              <a:t>Increase System Capacity </a:t>
            </a:r>
          </a:p>
          <a:p>
            <a:pPr lvl="1" algn="just"/>
            <a:r>
              <a:rPr lang="en-US" sz="2400" dirty="0" smtClean="0">
                <a:latin typeface="Times New Roman" pitchFamily="18" charset="0"/>
                <a:cs typeface="Times New Roman" pitchFamily="18" charset="0"/>
              </a:rPr>
              <a:t>Add additional services/features (SMS, caller ID, etc..) </a:t>
            </a:r>
          </a:p>
          <a:p>
            <a:pPr lvl="1" algn="just"/>
            <a:r>
              <a:rPr lang="en-US" sz="2400" dirty="0" smtClean="0">
                <a:latin typeface="Times New Roman" pitchFamily="18" charset="0"/>
                <a:cs typeface="Times New Roman" pitchFamily="18" charset="0"/>
              </a:rPr>
              <a:t>Reduce Cost </a:t>
            </a:r>
          </a:p>
          <a:p>
            <a:pPr lvl="1" algn="just"/>
            <a:r>
              <a:rPr lang="en-US" sz="2400" dirty="0" smtClean="0">
                <a:latin typeface="Times New Roman" pitchFamily="18" charset="0"/>
                <a:cs typeface="Times New Roman" pitchFamily="18" charset="0"/>
              </a:rPr>
              <a:t>Improve Security—Error detection, encryption</a:t>
            </a:r>
          </a:p>
          <a:p>
            <a:pPr lvl="1" algn="just"/>
            <a:r>
              <a:rPr lang="en-US" sz="2400" dirty="0" smtClean="0">
                <a:latin typeface="Times New Roman" pitchFamily="18" charset="0"/>
                <a:cs typeface="Times New Roman" pitchFamily="18" charset="0"/>
              </a:rPr>
              <a:t>Interoperability among components/systems (GSM only) </a:t>
            </a:r>
          </a:p>
          <a:p>
            <a:pPr lvl="1" algn="just"/>
            <a:r>
              <a:rPr lang="en-US" sz="2400" dirty="0" smtClean="0">
                <a:latin typeface="Times New Roman" pitchFamily="18" charset="0"/>
                <a:cs typeface="Times New Roman" pitchFamily="18" charset="0"/>
              </a:rPr>
              <a:t>Dynamic Channel Allocation</a:t>
            </a:r>
          </a:p>
          <a:p>
            <a:pPr lvl="1" algn="just">
              <a:buNone/>
            </a:pPr>
            <a:endParaRPr lang="en-US" sz="24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31426989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2CAA178-AD4C-44D9-9956-9BEFD019E047}" type="slidenum">
              <a:rPr lang="en-GB" sz="1400">
                <a:solidFill>
                  <a:srgbClr val="000000"/>
                </a:solidFill>
              </a:rPr>
              <a:pPr/>
              <a:t>9</a:t>
            </a:fld>
            <a:endParaRPr lang="en-GB" sz="1400">
              <a:solidFill>
                <a:srgbClr val="000000"/>
              </a:solidFill>
            </a:endParaRPr>
          </a:p>
        </p:txBody>
      </p:sp>
      <p:sp>
        <p:nvSpPr>
          <p:cNvPr id="6147" name="Rectangle 2"/>
          <p:cNvSpPr>
            <a:spLocks noGrp="1" noChangeArrowheads="1"/>
          </p:cNvSpPr>
          <p:nvPr>
            <p:ph type="title"/>
          </p:nvPr>
        </p:nvSpPr>
        <p:spPr>
          <a:xfrm>
            <a:off x="685800" y="304800"/>
            <a:ext cx="7772400" cy="990600"/>
          </a:xfrm>
        </p:spPr>
        <p:txBody>
          <a:bodyPr/>
          <a:lstStyle/>
          <a:p>
            <a:pPr eaLnBrk="1" hangingPunct="1"/>
            <a:r>
              <a:rPr lang="en-US" smtClean="0"/>
              <a:t>Differences Between First and Second Generation Systems</a:t>
            </a:r>
          </a:p>
        </p:txBody>
      </p:sp>
      <p:sp>
        <p:nvSpPr>
          <p:cNvPr id="6148" name="Rectangle 3"/>
          <p:cNvSpPr>
            <a:spLocks noGrp="1" noChangeArrowheads="1"/>
          </p:cNvSpPr>
          <p:nvPr>
            <p:ph type="body" idx="1"/>
          </p:nvPr>
        </p:nvSpPr>
        <p:spPr>
          <a:xfrm>
            <a:off x="0" y="1295400"/>
            <a:ext cx="8763000" cy="5257800"/>
          </a:xfrm>
        </p:spPr>
        <p:txBody>
          <a:bodyPr/>
          <a:lstStyle/>
          <a:p>
            <a:pPr eaLnBrk="1" hangingPunct="1"/>
            <a:r>
              <a:rPr lang="en-US" smtClean="0"/>
              <a:t>Digital traffic channels – first-generation systems are almost purely analog; second-generation systems are digital</a:t>
            </a:r>
          </a:p>
          <a:p>
            <a:pPr eaLnBrk="1" hangingPunct="1"/>
            <a:r>
              <a:rPr lang="en-US" smtClean="0"/>
              <a:t>Encryption – all second generation systems provide encryption to prevent eavesdropping</a:t>
            </a:r>
          </a:p>
          <a:p>
            <a:pPr eaLnBrk="1" hangingPunct="1"/>
            <a:r>
              <a:rPr lang="en-US" smtClean="0"/>
              <a:t>Error detection and correction – second-generation digital traffic allows for detection and correction, giving clear voice reception</a:t>
            </a:r>
          </a:p>
          <a:p>
            <a:pPr eaLnBrk="1" hangingPunct="1"/>
            <a:r>
              <a:rPr lang="en-US" smtClean="0"/>
              <a:t>Channel access – second-generation systems allow channels to be dynamically shared by a number of users</a:t>
            </a:r>
          </a:p>
        </p:txBody>
      </p:sp>
    </p:spTree>
    <p:extLst>
      <p:ext uri="{BB962C8B-B14F-4D97-AF65-F5344CB8AC3E}">
        <p14:creationId xmlns:p14="http://schemas.microsoft.com/office/powerpoint/2010/main" val="19706292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tf00001240 (1)</Template>
  <TotalTime>6072</TotalTime>
  <Words>3507</Words>
  <Application>Microsoft Office PowerPoint</Application>
  <PresentationFormat>On-screen Show (4:3)</PresentationFormat>
  <Paragraphs>398</Paragraphs>
  <Slides>47</Slides>
  <Notes>30</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47</vt:i4>
      </vt:variant>
    </vt:vector>
  </HeadingPairs>
  <TitlesOfParts>
    <vt:vector size="63" baseType="lpstr">
      <vt:lpstr>SimSun</vt:lpstr>
      <vt:lpstr>SimSun</vt:lpstr>
      <vt:lpstr>Arial</vt:lpstr>
      <vt:lpstr>Calibri</vt:lpstr>
      <vt:lpstr>Cambria</vt:lpstr>
      <vt:lpstr>Comic Sans MS</vt:lpstr>
      <vt:lpstr>FranklinGothic-Heavy</vt:lpstr>
      <vt:lpstr>StoneSerif</vt:lpstr>
      <vt:lpstr>StoneSerif-Italic</vt:lpstr>
      <vt:lpstr>Symbol</vt:lpstr>
      <vt:lpstr>Times New Roman</vt:lpstr>
      <vt:lpstr>Trebuchet MS</vt:lpstr>
      <vt:lpstr>Verdana</vt:lpstr>
      <vt:lpstr>Wingdings 3</vt:lpstr>
      <vt:lpstr>Facet</vt:lpstr>
      <vt:lpstr>Default Design</vt:lpstr>
      <vt:lpstr>  Lecture-9 Generations of Cellular System</vt:lpstr>
      <vt:lpstr>1G, 2G, 3G, 4G --The Evolution of Wireless Generations</vt:lpstr>
      <vt:lpstr>Evolution in Network Structure</vt:lpstr>
      <vt:lpstr>1st Generation—Analog System</vt:lpstr>
      <vt:lpstr>Cellular bands for AMPS</vt:lpstr>
      <vt:lpstr>AMPS reverse communication band</vt:lpstr>
      <vt:lpstr>1G: Challenges and Issues</vt:lpstr>
      <vt:lpstr>2nd Generation—Digital System</vt:lpstr>
      <vt:lpstr>Differences Between First and Second Generation Systems</vt:lpstr>
      <vt:lpstr>2nd Generation Cellular Systems</vt:lpstr>
      <vt:lpstr>2G: GSM</vt:lpstr>
      <vt:lpstr>GSM Network Architecture</vt:lpstr>
      <vt:lpstr>Mobile Station</vt:lpstr>
      <vt:lpstr>GSM SIM</vt:lpstr>
      <vt:lpstr>Base Station Subsystem (BSS)</vt:lpstr>
      <vt:lpstr>Network Subsystem (NS)</vt:lpstr>
      <vt:lpstr>MSC Databases</vt:lpstr>
      <vt:lpstr>GSM-900 Frequency Band:</vt:lpstr>
      <vt:lpstr>GSM-900 bands</vt:lpstr>
      <vt:lpstr>GSM Transmission:</vt:lpstr>
      <vt:lpstr>GSM Transmission:</vt:lpstr>
      <vt:lpstr>GSM Frame Structure</vt:lpstr>
      <vt:lpstr>GSM Example-1</vt:lpstr>
      <vt:lpstr>PowerPoint Presentation</vt:lpstr>
      <vt:lpstr>PowerPoint Presentation</vt:lpstr>
      <vt:lpstr>PowerPoint Presentation</vt:lpstr>
      <vt:lpstr>PowerPoint Presentation</vt:lpstr>
      <vt:lpstr>GSM Data Rate</vt:lpstr>
      <vt:lpstr>GSM Control Channel:</vt:lpstr>
      <vt:lpstr>GSM Speech signal processing</vt:lpstr>
      <vt:lpstr>Speech Coding</vt:lpstr>
      <vt:lpstr>Channel Coding</vt:lpstr>
      <vt:lpstr>Interleaving</vt:lpstr>
      <vt:lpstr>Interleaving</vt:lpstr>
      <vt:lpstr>Encryption</vt:lpstr>
      <vt:lpstr>2.5G – GPRS (General Packet Radio Service)</vt:lpstr>
      <vt:lpstr>GPRS Coding Scheme </vt:lpstr>
      <vt:lpstr>GPRS Coding Scheme </vt:lpstr>
      <vt:lpstr>GPRS Architecture</vt:lpstr>
      <vt:lpstr>2.75 – EDGE (Enhanced Data rates for GSM Evolution)</vt:lpstr>
      <vt:lpstr>3rd Generation</vt:lpstr>
      <vt:lpstr>Technologies of 3G</vt:lpstr>
      <vt:lpstr>3rd Generation—Internet System </vt:lpstr>
      <vt:lpstr>4th Generation</vt:lpstr>
      <vt:lpstr>4th Generation</vt:lpstr>
      <vt:lpstr>Comparison between 3G and 4G</vt:lpstr>
      <vt:lpstr>5th Generation - Real Wireless World System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GSM                       Architecture</dc:title>
  <dc:creator>Tanvir</dc:creator>
  <cp:lastModifiedBy>student</cp:lastModifiedBy>
  <cp:revision>444</cp:revision>
  <dcterms:created xsi:type="dcterms:W3CDTF">2006-08-16T00:00:00Z</dcterms:created>
  <dcterms:modified xsi:type="dcterms:W3CDTF">2023-01-17T03:03:33Z</dcterms:modified>
</cp:coreProperties>
</file>