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67" r:id="rId4"/>
    <p:sldId id="258" r:id="rId5"/>
    <p:sldId id="271" r:id="rId6"/>
    <p:sldId id="259" r:id="rId7"/>
    <p:sldId id="260" r:id="rId8"/>
    <p:sldId id="261" r:id="rId9"/>
    <p:sldId id="273" r:id="rId10"/>
    <p:sldId id="262" r:id="rId11"/>
    <p:sldId id="274" r:id="rId12"/>
    <p:sldId id="263" r:id="rId13"/>
    <p:sldId id="275" r:id="rId14"/>
    <p:sldId id="268" r:id="rId15"/>
    <p:sldId id="270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242590-CAAF-4F36-AACB-B70C41E334A9}">
          <p14:sldIdLst>
            <p14:sldId id="256"/>
            <p14:sldId id="257"/>
            <p14:sldId id="267"/>
            <p14:sldId id="258"/>
            <p14:sldId id="271"/>
            <p14:sldId id="259"/>
            <p14:sldId id="260"/>
            <p14:sldId id="261"/>
            <p14:sldId id="273"/>
            <p14:sldId id="262"/>
            <p14:sldId id="274"/>
            <p14:sldId id="263"/>
            <p14:sldId id="275"/>
            <p14:sldId id="268"/>
            <p14:sldId id="270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84F57-2929-4879-AD2D-C32077DEF3C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76EC7-6D3A-4015-A0E4-52792A77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BCE5-31D7-4F51-BF7B-60020B9DCC40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0924-E877-4E2C-9FD0-0CE75C7B1EA4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2324-7D1F-41AA-8986-65948A33BFDF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34B0-B2BA-41F0-B713-F7CFA3EF5BBA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C58C-FBB6-42ED-A069-E5DCEBB662AE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92BE-0E09-45DC-9DF2-0746FA55CE93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5D1D-93C2-421F-9994-ACC293FEF7CF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44FF-433C-446E-997B-4561F77A03D0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434C-A0DC-44BA-9902-C9835FC01AB0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36D-9CB3-4020-97BF-6DC007503B1A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5082-CF55-45FF-B354-FED5EB2040CF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2815ABC-0E89-4FC5-B711-8B409A24D5C4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FIN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Friend In Need</a:t>
            </a: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21800" y="1066798"/>
            <a:ext cx="2760135" cy="4055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“Your mobile device has quickly become the easiest portal into your digital self.”</a:t>
            </a:r>
          </a:p>
        </p:txBody>
      </p:sp>
    </p:spTree>
    <p:extLst>
      <p:ext uri="{BB962C8B-B14F-4D97-AF65-F5344CB8AC3E}">
        <p14:creationId xmlns:p14="http://schemas.microsoft.com/office/powerpoint/2010/main" val="409034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Cost benefit Analysis</a:t>
            </a:r>
            <a:endParaRPr lang="en-US" sz="6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737103"/>
              </p:ext>
            </p:extLst>
          </p:nvPr>
        </p:nvGraphicFramePr>
        <p:xfrm>
          <a:off x="3699933" y="778933"/>
          <a:ext cx="7899400" cy="5257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000">
                  <a:extLst>
                    <a:ext uri="{9D8B030D-6E8A-4147-A177-3AD203B41FA5}">
                      <a16:colId xmlns:a16="http://schemas.microsoft.com/office/drawing/2014/main" val="3026300002"/>
                    </a:ext>
                  </a:extLst>
                </a:gridCol>
                <a:gridCol w="4374400">
                  <a:extLst>
                    <a:ext uri="{9D8B030D-6E8A-4147-A177-3AD203B41FA5}">
                      <a16:colId xmlns:a16="http://schemas.microsoft.com/office/drawing/2014/main" val="3419710035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Costs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 12 Months (BDT)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863144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Upload In Play Store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827666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Software Engineer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100,000 (1 Month)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6346506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App Developer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65,000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77604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Advertisement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40,000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87507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Hidden Cost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30,000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108590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Maintenance Cost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50,000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0350422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290,000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531738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07733" y="2539999"/>
            <a:ext cx="65405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solidFill>
                  <a:schemeClr val="accent1">
                    <a:lumMod val="75000"/>
                  </a:schemeClr>
                </a:solidFill>
              </a:rPr>
              <a:t>  Gantt </a:t>
            </a:r>
            <a:r>
              <a:rPr lang="en-US" sz="8800" b="1" dirty="0">
                <a:solidFill>
                  <a:schemeClr val="accent1">
                    <a:lumMod val="75000"/>
                  </a:schemeClr>
                </a:solidFill>
              </a:rPr>
              <a:t>Chart </a:t>
            </a:r>
            <a:endParaRPr lang="en-US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04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Weekly work schedule</a:t>
            </a:r>
            <a:endParaRPr lang="en-US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4119541"/>
            <a:ext cx="2834640" cy="178172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have around 5 tasks to complete within 7 weeks</a:t>
            </a:r>
            <a:endParaRPr lang="en-US" sz="2000" dirty="0"/>
          </a:p>
        </p:txBody>
      </p:sp>
      <p:pic>
        <p:nvPicPr>
          <p:cNvPr id="2050" name="Picture 2" descr="https://lh5.googleusercontent.com/34T4-ij1vxzLxZrEkGO-FrVQqLxCDYVTkmoFbmMogDVj71tAvy52sizRWfdS4BDj7qemyWQRYp68Bih6kRKYvbnoL2Jl3PZ92SLVH9JVXxjPUTRhUOvTx9FzkTwDJDl9d6twKq3L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8" b="62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44133" y="2421466"/>
            <a:ext cx="89800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solidFill>
                  <a:schemeClr val="accent1">
                    <a:lumMod val="75000"/>
                  </a:schemeClr>
                </a:solidFill>
              </a:rPr>
              <a:t> Feasibility </a:t>
            </a:r>
            <a:r>
              <a:rPr lang="en-US" sz="8800" b="1" dirty="0">
                <a:solidFill>
                  <a:schemeClr val="accent1">
                    <a:lumMod val="75000"/>
                  </a:schemeClr>
                </a:solidFill>
              </a:rPr>
              <a:t>Study </a:t>
            </a:r>
            <a:endParaRPr lang="en-US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6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Feasibility Study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7668" y="897698"/>
            <a:ext cx="7315200" cy="3309281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sz="2400" b="1" u="sng" dirty="0" smtClean="0"/>
              <a:t>Operational Feasibility :</a:t>
            </a:r>
            <a:r>
              <a:rPr lang="en-US" sz="2400" b="1" dirty="0" smtClean="0"/>
              <a:t> </a:t>
            </a:r>
            <a:r>
              <a:rPr lang="en-US" sz="2400" dirty="0"/>
              <a:t>The data of users will remain secured throughout this application, the risk of data loss will be minimized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515938" indent="-515938">
              <a:buAutoNum type="arabicParenR" startAt="2"/>
            </a:pPr>
            <a:r>
              <a:rPr lang="en-US" sz="2400" b="1" u="sng" dirty="0" smtClean="0"/>
              <a:t>Economical </a:t>
            </a:r>
            <a:r>
              <a:rPr lang="en-US" sz="2400" b="1" u="sng" dirty="0"/>
              <a:t>Feasibility  :</a:t>
            </a:r>
            <a:r>
              <a:rPr lang="en-US" sz="2400" b="1" dirty="0"/>
              <a:t>  </a:t>
            </a:r>
            <a:r>
              <a:rPr lang="en-US" sz="2400" dirty="0"/>
              <a:t>Developing this app </a:t>
            </a:r>
            <a:r>
              <a:rPr lang="en-US" sz="2400" dirty="0" smtClean="0"/>
              <a:t>needs       low </a:t>
            </a:r>
            <a:r>
              <a:rPr lang="en-US" sz="2400" dirty="0"/>
              <a:t>cost. So, the software is worth to develop considering the economical feasibility</a:t>
            </a:r>
            <a:r>
              <a:rPr lang="en-US" sz="2400" dirty="0" smtClean="0"/>
              <a:t>.</a:t>
            </a:r>
          </a:p>
          <a:p>
            <a:pPr marL="515938" indent="-515938">
              <a:buAutoNum type="arabicParenR" startAt="2"/>
            </a:pPr>
            <a:endParaRPr lang="en-US" sz="2400" b="1" u="sng" dirty="0"/>
          </a:p>
          <a:p>
            <a:pPr marL="457200" indent="-457200">
              <a:buAutoNum type="arabicParenR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03568"/>
              </p:ext>
            </p:extLst>
          </p:nvPr>
        </p:nvGraphicFramePr>
        <p:xfrm>
          <a:off x="3975629" y="3606799"/>
          <a:ext cx="7386637" cy="23779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7935">
                  <a:extLst>
                    <a:ext uri="{9D8B030D-6E8A-4147-A177-3AD203B41FA5}">
                      <a16:colId xmlns:a16="http://schemas.microsoft.com/office/drawing/2014/main" val="2015001047"/>
                    </a:ext>
                  </a:extLst>
                </a:gridCol>
                <a:gridCol w="1784412">
                  <a:extLst>
                    <a:ext uri="{9D8B030D-6E8A-4147-A177-3AD203B41FA5}">
                      <a16:colId xmlns:a16="http://schemas.microsoft.com/office/drawing/2014/main" val="2081288684"/>
                    </a:ext>
                  </a:extLst>
                </a:gridCol>
                <a:gridCol w="2033400">
                  <a:extLst>
                    <a:ext uri="{9D8B030D-6E8A-4147-A177-3AD203B41FA5}">
                      <a16:colId xmlns:a16="http://schemas.microsoft.com/office/drawing/2014/main" val="984583534"/>
                    </a:ext>
                  </a:extLst>
                </a:gridCol>
                <a:gridCol w="2240890">
                  <a:extLst>
                    <a:ext uri="{9D8B030D-6E8A-4147-A177-3AD203B41FA5}">
                      <a16:colId xmlns:a16="http://schemas.microsoft.com/office/drawing/2014/main" val="2818714808"/>
                    </a:ext>
                  </a:extLst>
                </a:gridCol>
              </a:tblGrid>
              <a:tr h="5789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Year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Costs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Profit (BDT)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Net Profit (BDT)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5205358"/>
                  </a:ext>
                </a:extLst>
              </a:tr>
              <a:tr h="5789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r>
                        <a:rPr lang="en-US" sz="1600" baseline="30000">
                          <a:effectLst/>
                        </a:rPr>
                        <a:t>st  </a:t>
                      </a:r>
                      <a:r>
                        <a:rPr lang="en-US" sz="1600">
                          <a:effectLst/>
                        </a:rPr>
                        <a:t>Year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290,000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180,000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-110,000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6648976"/>
                  </a:ext>
                </a:extLst>
              </a:tr>
              <a:tr h="5789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r>
                        <a:rPr lang="en-US" sz="1600" baseline="30000">
                          <a:effectLst/>
                        </a:rPr>
                        <a:t>nd  </a:t>
                      </a:r>
                      <a:r>
                        <a:rPr lang="en-US" sz="1600">
                          <a:effectLst/>
                        </a:rPr>
                        <a:t>Year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290,000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320,000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30,000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832693"/>
                  </a:ext>
                </a:extLst>
              </a:tr>
              <a:tr h="6410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r>
                        <a:rPr lang="en-US" sz="1600" baseline="30000" dirty="0">
                          <a:effectLst/>
                        </a:rPr>
                        <a:t>rd</a:t>
                      </a:r>
                      <a:r>
                        <a:rPr lang="en-US" sz="1600" dirty="0">
                          <a:effectLst/>
                        </a:rPr>
                        <a:t>  Year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290,000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470,000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180,000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4635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Feasibility Study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)    </a:t>
            </a:r>
            <a:r>
              <a:rPr lang="en-US" sz="2400" b="1" u="sng" dirty="0" smtClean="0"/>
              <a:t>Technical Feasibility :</a:t>
            </a:r>
            <a:r>
              <a:rPr lang="en-US" sz="2400" b="1" dirty="0" smtClean="0"/>
              <a:t> </a:t>
            </a:r>
            <a:r>
              <a:rPr lang="en-US" sz="2400" dirty="0" smtClean="0"/>
              <a:t>This app will be available to run on almost all android device higher than android version 6.O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5938" indent="-515938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)    </a:t>
            </a:r>
            <a:r>
              <a:rPr lang="en-US" sz="2400" b="1" u="sng" dirty="0" smtClean="0"/>
              <a:t>Legal </a:t>
            </a:r>
            <a:r>
              <a:rPr lang="en-US" sz="2400" b="1" u="sng" dirty="0"/>
              <a:t>Feasibility  :</a:t>
            </a:r>
            <a:r>
              <a:rPr lang="en-US" sz="2400" b="1" dirty="0"/>
              <a:t>  </a:t>
            </a:r>
            <a:r>
              <a:rPr lang="en-US" sz="2400" dirty="0"/>
              <a:t>At this time, there are no potential legal or copyright difficulties with our project.</a:t>
            </a:r>
          </a:p>
          <a:p>
            <a:pPr marL="515938" indent="-515938">
              <a:buNone/>
            </a:pPr>
            <a:endParaRPr lang="en-US" sz="2400" b="1" u="sng" dirty="0"/>
          </a:p>
          <a:p>
            <a:pPr marL="457200" indent="-457200">
              <a:buAutoNum type="arabicParenR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4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953685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3124200"/>
            <a:ext cx="7315200" cy="82973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Together we will make the world a safer place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1" y="1918667"/>
            <a:ext cx="327525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 Friend in 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need is a 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friend indeed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4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0" t="8519" r="370" b="1234"/>
          <a:stretch/>
        </p:blipFill>
        <p:spPr>
          <a:xfrm>
            <a:off x="2667000" y="668866"/>
            <a:ext cx="6858000" cy="618913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pPr/>
              <a:t>17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171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MD Zahidul Haque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180204136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400" dirty="0" err="1" smtClean="0">
                <a:latin typeface="Arial Rounded MT Bold" panose="020F0704030504030204" pitchFamily="34" charset="0"/>
              </a:rPr>
              <a:t>Sanjida</a:t>
            </a:r>
            <a:r>
              <a:rPr lang="en-US" sz="2400" dirty="0" smtClean="0">
                <a:latin typeface="Arial Rounded MT Bold" panose="020F0704030504030204" pitchFamily="34" charset="0"/>
              </a:rPr>
              <a:t> Aziz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Tonny</a:t>
            </a:r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180204122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S M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Tasnimul</a:t>
            </a:r>
            <a:r>
              <a:rPr lang="en-US" sz="2400" dirty="0" smtClean="0">
                <a:latin typeface="Arial Rounded MT Bold" panose="020F0704030504030204" pitchFamily="34" charset="0"/>
              </a:rPr>
              <a:t> Hasan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180204142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400" dirty="0" err="1" smtClean="0">
                <a:latin typeface="Arial Rounded MT Bold" panose="020F0704030504030204" pitchFamily="34" charset="0"/>
              </a:rPr>
              <a:t>Fazle</a:t>
            </a:r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Elahi</a:t>
            </a:r>
            <a:r>
              <a:rPr lang="en-US" sz="2400" dirty="0" smtClean="0">
                <a:latin typeface="Arial Rounded MT Bold" panose="020F0704030504030204" pitchFamily="34" charset="0"/>
              </a:rPr>
              <a:t> Safin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180204119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K H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Rifat</a:t>
            </a:r>
            <a:r>
              <a:rPr lang="en-US" sz="2400" dirty="0" smtClean="0">
                <a:latin typeface="Arial Rounded MT Bold" panose="020F0704030504030204" pitchFamily="34" charset="0"/>
              </a:rPr>
              <a:t> Amin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180204116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2409952"/>
          </a:xfrm>
        </p:spPr>
        <p:txBody>
          <a:bodyPr>
            <a:noAutofit/>
          </a:bodyPr>
          <a:lstStyle/>
          <a:p>
            <a:r>
              <a:rPr lang="en-US" sz="9600" dirty="0" smtClean="0"/>
              <a:t>What is FIN ?</a:t>
            </a:r>
            <a:endParaRPr lang="en-US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3934" y="4520184"/>
            <a:ext cx="7315200" cy="9144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 is an emergency service based android application.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53533"/>
            <a:ext cx="3867913" cy="5334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8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Behind Information Gathering &amp;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857065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To make our App more realistic and user friendly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To add more important &amp; realistic features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Understanding consumer’s need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To understand current market situation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Make it accessible to more people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78667" y="2489199"/>
            <a:ext cx="67485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accent1">
                    <a:lumMod val="75000"/>
                  </a:schemeClr>
                </a:solidFill>
              </a:rPr>
              <a:t>Survey Analysis</a:t>
            </a:r>
            <a:endParaRPr 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6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965200"/>
            <a:ext cx="2834640" cy="2377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Participant's Occupation &amp; Age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782042"/>
            <a:ext cx="2834640" cy="194142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Most of them were Aged between 19 to 25 and most of them were Student</a:t>
            </a:r>
            <a:endParaRPr lang="en-US" sz="2000" dirty="0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628" y="152401"/>
            <a:ext cx="7972637" cy="33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628" y="3172442"/>
            <a:ext cx="7811772" cy="316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2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075266"/>
            <a:ext cx="2834640" cy="237744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People tend to contact their family members during emergency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900576"/>
            <a:ext cx="2834640" cy="198375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Around 70% people faced problem to find blood during crisis  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507" y="376766"/>
            <a:ext cx="8248226" cy="332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507" y="3358709"/>
            <a:ext cx="8315960" cy="32706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024466"/>
            <a:ext cx="2834640" cy="237744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Almost everyone feels the need for such an App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921958"/>
            <a:ext cx="2834640" cy="1691442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2200" dirty="0" smtClean="0"/>
              <a:t>Smart watch will help us to monitor heart rate and oxygen level during critical situation</a:t>
            </a:r>
            <a:endParaRPr lang="en-US" sz="2200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413" y="220556"/>
            <a:ext cx="8275320" cy="358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697" y="3494175"/>
            <a:ext cx="7845636" cy="31775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34135" y="6138334"/>
            <a:ext cx="1530927" cy="583142"/>
          </a:xfrm>
        </p:spPr>
        <p:txBody>
          <a:bodyPr/>
          <a:lstStyle/>
          <a:p>
            <a:fld id="{4FAB73BC-B049-4115-A692-8D63A059BFB8}" type="slidenum">
              <a:rPr lang="en-US" sz="2000" smtClean="0"/>
              <a:pPr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230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8733" y="2387599"/>
            <a:ext cx="90538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accent1">
                    <a:lumMod val="75000"/>
                  </a:schemeClr>
                </a:solidFill>
              </a:rPr>
              <a:t>Cost Benefit Analysis</a:t>
            </a:r>
            <a:endParaRPr 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2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221</TotalTime>
  <Words>369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Rounded MT Bold</vt:lpstr>
      <vt:lpstr>Calibri</vt:lpstr>
      <vt:lpstr>Cambria</vt:lpstr>
      <vt:lpstr>Corbel</vt:lpstr>
      <vt:lpstr>Wingdings 2</vt:lpstr>
      <vt:lpstr>Frame</vt:lpstr>
      <vt:lpstr>FIN</vt:lpstr>
      <vt:lpstr>TEAM MEMBERS</vt:lpstr>
      <vt:lpstr>What is FIN ?</vt:lpstr>
      <vt:lpstr>Purpose Behind Information Gathering &amp; Survey</vt:lpstr>
      <vt:lpstr>PowerPoint Presentation</vt:lpstr>
      <vt:lpstr>Participant's Occupation &amp; Age</vt:lpstr>
      <vt:lpstr>People tend to contact their family members during emergency</vt:lpstr>
      <vt:lpstr>Almost everyone feels the need for such an App</vt:lpstr>
      <vt:lpstr>PowerPoint Presentation</vt:lpstr>
      <vt:lpstr>Cost benefit Analysis</vt:lpstr>
      <vt:lpstr>PowerPoint Presentation</vt:lpstr>
      <vt:lpstr>Weekly work schedule</vt:lpstr>
      <vt:lpstr>PowerPoint Presentation</vt:lpstr>
      <vt:lpstr>Feasibility Study </vt:lpstr>
      <vt:lpstr>Feasibility Study </vt:lpstr>
      <vt:lpstr>Conclusion</vt:lpstr>
      <vt:lpstr>PowerPoint Presentation</vt:lpstr>
    </vt:vector>
  </TitlesOfParts>
  <Company>CyberSpace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</dc:title>
  <dc:creator>Zahidul Haque</dc:creator>
  <cp:lastModifiedBy>Zahidul Haque</cp:lastModifiedBy>
  <cp:revision>18</cp:revision>
  <dcterms:created xsi:type="dcterms:W3CDTF">2022-01-03T17:45:20Z</dcterms:created>
  <dcterms:modified xsi:type="dcterms:W3CDTF">2022-01-14T12:05:16Z</dcterms:modified>
</cp:coreProperties>
</file>