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58" r:id="rId4"/>
    <p:sldId id="261" r:id="rId5"/>
    <p:sldId id="259" r:id="rId6"/>
    <p:sldId id="260" r:id="rId7"/>
    <p:sldId id="282" r:id="rId8"/>
    <p:sldId id="262" r:id="rId9"/>
    <p:sldId id="263" r:id="rId10"/>
    <p:sldId id="279" r:id="rId11"/>
    <p:sldId id="283" r:id="rId12"/>
    <p:sldId id="264" r:id="rId13"/>
    <p:sldId id="270" r:id="rId14"/>
    <p:sldId id="277" r:id="rId15"/>
    <p:sldId id="278" r:id="rId16"/>
    <p:sldId id="265" r:id="rId17"/>
    <p:sldId id="272" r:id="rId18"/>
    <p:sldId id="281" r:id="rId19"/>
    <p:sldId id="274" r:id="rId20"/>
    <p:sldId id="273" r:id="rId21"/>
    <p:sldId id="275" r:id="rId22"/>
    <p:sldId id="276" r:id="rId23"/>
    <p:sldId id="267" r:id="rId24"/>
    <p:sldId id="266" r:id="rId25"/>
    <p:sldId id="268" r:id="rId26"/>
    <p:sldId id="26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680452-E74D-4516-B520-6982CAA9045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E0A09-4676-41FA-9E39-EADDC65F1655}" type="slidenum">
              <a:rPr lang="en-US" smtClean="0"/>
              <a:t>‹#›</a:t>
            </a:fld>
            <a:endParaRPr lang="en-US"/>
          </a:p>
        </p:txBody>
      </p:sp>
    </p:spTree>
    <p:extLst>
      <p:ext uri="{BB962C8B-B14F-4D97-AF65-F5344CB8AC3E}">
        <p14:creationId xmlns:p14="http://schemas.microsoft.com/office/powerpoint/2010/main" val="278965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80452-E74D-4516-B520-6982CAA9045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E0A09-4676-41FA-9E39-EADDC65F1655}" type="slidenum">
              <a:rPr lang="en-US" smtClean="0"/>
              <a:t>‹#›</a:t>
            </a:fld>
            <a:endParaRPr lang="en-US"/>
          </a:p>
        </p:txBody>
      </p:sp>
    </p:spTree>
    <p:extLst>
      <p:ext uri="{BB962C8B-B14F-4D97-AF65-F5344CB8AC3E}">
        <p14:creationId xmlns:p14="http://schemas.microsoft.com/office/powerpoint/2010/main" val="348078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80452-E74D-4516-B520-6982CAA9045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E0A09-4676-41FA-9E39-EADDC65F1655}" type="slidenum">
              <a:rPr lang="en-US" smtClean="0"/>
              <a:t>‹#›</a:t>
            </a:fld>
            <a:endParaRPr lang="en-US"/>
          </a:p>
        </p:txBody>
      </p:sp>
    </p:spTree>
    <p:extLst>
      <p:ext uri="{BB962C8B-B14F-4D97-AF65-F5344CB8AC3E}">
        <p14:creationId xmlns:p14="http://schemas.microsoft.com/office/powerpoint/2010/main" val="32341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80452-E74D-4516-B520-6982CAA9045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E0A09-4676-41FA-9E39-EADDC65F1655}" type="slidenum">
              <a:rPr lang="en-US" smtClean="0"/>
              <a:t>‹#›</a:t>
            </a:fld>
            <a:endParaRPr lang="en-US"/>
          </a:p>
        </p:txBody>
      </p:sp>
    </p:spTree>
    <p:extLst>
      <p:ext uri="{BB962C8B-B14F-4D97-AF65-F5344CB8AC3E}">
        <p14:creationId xmlns:p14="http://schemas.microsoft.com/office/powerpoint/2010/main" val="204771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80452-E74D-4516-B520-6982CAA9045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E0A09-4676-41FA-9E39-EADDC65F1655}" type="slidenum">
              <a:rPr lang="en-US" smtClean="0"/>
              <a:t>‹#›</a:t>
            </a:fld>
            <a:endParaRPr lang="en-US"/>
          </a:p>
        </p:txBody>
      </p:sp>
    </p:spTree>
    <p:extLst>
      <p:ext uri="{BB962C8B-B14F-4D97-AF65-F5344CB8AC3E}">
        <p14:creationId xmlns:p14="http://schemas.microsoft.com/office/powerpoint/2010/main" val="307292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680452-E74D-4516-B520-6982CAA9045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E0A09-4676-41FA-9E39-EADDC65F1655}" type="slidenum">
              <a:rPr lang="en-US" smtClean="0"/>
              <a:t>‹#›</a:t>
            </a:fld>
            <a:endParaRPr lang="en-US"/>
          </a:p>
        </p:txBody>
      </p:sp>
    </p:spTree>
    <p:extLst>
      <p:ext uri="{BB962C8B-B14F-4D97-AF65-F5344CB8AC3E}">
        <p14:creationId xmlns:p14="http://schemas.microsoft.com/office/powerpoint/2010/main" val="137934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680452-E74D-4516-B520-6982CAA90456}"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6E0A09-4676-41FA-9E39-EADDC65F1655}" type="slidenum">
              <a:rPr lang="en-US" smtClean="0"/>
              <a:t>‹#›</a:t>
            </a:fld>
            <a:endParaRPr lang="en-US"/>
          </a:p>
        </p:txBody>
      </p:sp>
    </p:spTree>
    <p:extLst>
      <p:ext uri="{BB962C8B-B14F-4D97-AF65-F5344CB8AC3E}">
        <p14:creationId xmlns:p14="http://schemas.microsoft.com/office/powerpoint/2010/main" val="333241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680452-E74D-4516-B520-6982CAA90456}"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6E0A09-4676-41FA-9E39-EADDC65F1655}" type="slidenum">
              <a:rPr lang="en-US" smtClean="0"/>
              <a:t>‹#›</a:t>
            </a:fld>
            <a:endParaRPr lang="en-US"/>
          </a:p>
        </p:txBody>
      </p:sp>
    </p:spTree>
    <p:extLst>
      <p:ext uri="{BB962C8B-B14F-4D97-AF65-F5344CB8AC3E}">
        <p14:creationId xmlns:p14="http://schemas.microsoft.com/office/powerpoint/2010/main" val="215781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80452-E74D-4516-B520-6982CAA90456}"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6E0A09-4676-41FA-9E39-EADDC65F1655}" type="slidenum">
              <a:rPr lang="en-US" smtClean="0"/>
              <a:t>‹#›</a:t>
            </a:fld>
            <a:endParaRPr lang="en-US"/>
          </a:p>
        </p:txBody>
      </p:sp>
    </p:spTree>
    <p:extLst>
      <p:ext uri="{BB962C8B-B14F-4D97-AF65-F5344CB8AC3E}">
        <p14:creationId xmlns:p14="http://schemas.microsoft.com/office/powerpoint/2010/main" val="305200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80452-E74D-4516-B520-6982CAA9045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E0A09-4676-41FA-9E39-EADDC65F1655}" type="slidenum">
              <a:rPr lang="en-US" smtClean="0"/>
              <a:t>‹#›</a:t>
            </a:fld>
            <a:endParaRPr lang="en-US"/>
          </a:p>
        </p:txBody>
      </p:sp>
    </p:spTree>
    <p:extLst>
      <p:ext uri="{BB962C8B-B14F-4D97-AF65-F5344CB8AC3E}">
        <p14:creationId xmlns:p14="http://schemas.microsoft.com/office/powerpoint/2010/main" val="186595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80452-E74D-4516-B520-6982CAA9045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E0A09-4676-41FA-9E39-EADDC65F1655}" type="slidenum">
              <a:rPr lang="en-US" smtClean="0"/>
              <a:t>‹#›</a:t>
            </a:fld>
            <a:endParaRPr lang="en-US"/>
          </a:p>
        </p:txBody>
      </p:sp>
    </p:spTree>
    <p:extLst>
      <p:ext uri="{BB962C8B-B14F-4D97-AF65-F5344CB8AC3E}">
        <p14:creationId xmlns:p14="http://schemas.microsoft.com/office/powerpoint/2010/main" val="388304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0452-E74D-4516-B520-6982CAA90456}" type="datetimeFigureOut">
              <a:rPr lang="en-US" smtClean="0"/>
              <a:t>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E0A09-4676-41FA-9E39-EADDC65F1655}" type="slidenum">
              <a:rPr lang="en-US" smtClean="0"/>
              <a:t>‹#›</a:t>
            </a:fld>
            <a:endParaRPr lang="en-US"/>
          </a:p>
        </p:txBody>
      </p:sp>
    </p:spTree>
    <p:extLst>
      <p:ext uri="{BB962C8B-B14F-4D97-AF65-F5344CB8AC3E}">
        <p14:creationId xmlns:p14="http://schemas.microsoft.com/office/powerpoint/2010/main" val="2338316200"/>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CPU Scheduling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7344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First-Come First-Serve Scheduling, FCFS</a:t>
            </a:r>
            <a:br>
              <a:rPr lang="en-US" b="1" dirty="0"/>
            </a:br>
            <a:endParaRPr lang="en-US" dirty="0"/>
          </a:p>
        </p:txBody>
      </p:sp>
      <p:sp>
        <p:nvSpPr>
          <p:cNvPr id="3" name="Content Placeholder 2"/>
          <p:cNvSpPr>
            <a:spLocks noGrp="1"/>
          </p:cNvSpPr>
          <p:nvPr>
            <p:ph idx="1"/>
          </p:nvPr>
        </p:nvSpPr>
        <p:spPr>
          <a:xfrm>
            <a:off x="838200" y="1476491"/>
            <a:ext cx="10515600" cy="4351338"/>
          </a:xfrm>
        </p:spPr>
        <p:txBody>
          <a:bodyPr>
            <a:normAutofit fontScale="92500" lnSpcReduction="10000"/>
          </a:bodyPr>
          <a:lstStyle/>
          <a:p>
            <a:r>
              <a:rPr lang="en-US" b="1" dirty="0"/>
              <a:t>FCFS Convoy effect </a:t>
            </a:r>
            <a:endParaRPr lang="en-US" b="1" dirty="0" smtClean="0"/>
          </a:p>
          <a:p>
            <a:pPr marL="0" indent="0">
              <a:buNone/>
            </a:pPr>
            <a:r>
              <a:rPr lang="en-US" b="1" dirty="0" smtClean="0"/>
              <a:t>CPU </a:t>
            </a:r>
            <a:r>
              <a:rPr lang="en-US" b="1" dirty="0"/>
              <a:t>bound jobs will hold CPU until exit or I/O</a:t>
            </a:r>
          </a:p>
          <a:p>
            <a:pPr marL="0" indent="0">
              <a:buNone/>
            </a:pPr>
            <a:r>
              <a:rPr lang="en-US" b="1" dirty="0"/>
              <a:t>(but I/O rare for CPU-bound thread)</a:t>
            </a:r>
          </a:p>
          <a:p>
            <a:pPr marL="0" indent="0">
              <a:buNone/>
            </a:pPr>
            <a:r>
              <a:rPr lang="en-US" dirty="0"/>
              <a:t>- long periods where no I/O requests issued, and CPU held</a:t>
            </a:r>
          </a:p>
          <a:p>
            <a:pPr marL="0" indent="0">
              <a:buNone/>
            </a:pPr>
            <a:r>
              <a:rPr lang="en-US" dirty="0"/>
              <a:t>- Result: poor I/O device </a:t>
            </a:r>
            <a:r>
              <a:rPr lang="en-US" dirty="0" smtClean="0"/>
              <a:t>utilization</a:t>
            </a:r>
          </a:p>
          <a:p>
            <a:endParaRPr lang="en-US" dirty="0"/>
          </a:p>
          <a:p>
            <a:r>
              <a:rPr lang="en-US" dirty="0" smtClean="0"/>
              <a:t>FCFS </a:t>
            </a:r>
            <a:r>
              <a:rPr lang="en-US" dirty="0"/>
              <a:t>is very simple - Just a FIFO queue, like customers waiting in line at the bank or the post office or at a copying machine.</a:t>
            </a:r>
          </a:p>
          <a:p>
            <a:r>
              <a:rPr lang="en-US" dirty="0"/>
              <a:t>Unfortunately, however, FCFS can yield some very long average wait times, particularly if the first process to get there takes a long time. </a:t>
            </a:r>
          </a:p>
          <a:p>
            <a:endParaRPr lang="en-US" dirty="0"/>
          </a:p>
        </p:txBody>
      </p:sp>
    </p:spTree>
    <p:extLst>
      <p:ext uri="{BB962C8B-B14F-4D97-AF65-F5344CB8AC3E}">
        <p14:creationId xmlns:p14="http://schemas.microsoft.com/office/powerpoint/2010/main" val="2172648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First-Come First-Serve Scheduling, FCFS</a:t>
            </a:r>
            <a:br>
              <a:rPr lang="en-US" b="1" dirty="0"/>
            </a:br>
            <a:endParaRPr lang="en-US" dirty="0"/>
          </a:p>
        </p:txBody>
      </p:sp>
      <p:sp>
        <p:nvSpPr>
          <p:cNvPr id="3" name="Content Placeholder 2"/>
          <p:cNvSpPr>
            <a:spLocks noGrp="1"/>
          </p:cNvSpPr>
          <p:nvPr>
            <p:ph idx="1"/>
          </p:nvPr>
        </p:nvSpPr>
        <p:spPr>
          <a:xfrm>
            <a:off x="838200" y="1476491"/>
            <a:ext cx="10515600" cy="4351338"/>
          </a:xfrm>
        </p:spPr>
        <p:txBody>
          <a:bodyPr>
            <a:normAutofit/>
          </a:bodyPr>
          <a:lstStyle/>
          <a:p>
            <a:pPr marL="457200" lvl="1" indent="0">
              <a:buNone/>
            </a:pPr>
            <a:r>
              <a:rPr lang="en-US" dirty="0" smtClean="0"/>
              <a:t>      CPU Time    Arrival Time</a:t>
            </a:r>
          </a:p>
          <a:p>
            <a:r>
              <a:rPr lang="en-US" dirty="0" smtClean="0"/>
              <a:t>P0		5	0</a:t>
            </a:r>
          </a:p>
          <a:p>
            <a:r>
              <a:rPr lang="en-US" dirty="0" smtClean="0"/>
              <a:t>P1		3	1</a:t>
            </a:r>
          </a:p>
          <a:p>
            <a:r>
              <a:rPr lang="en-US" dirty="0" smtClean="0"/>
              <a:t>P2		8	2	</a:t>
            </a:r>
          </a:p>
          <a:p>
            <a:r>
              <a:rPr lang="en-US" dirty="0" smtClean="0"/>
              <a:t>P3		6	3	</a:t>
            </a:r>
          </a:p>
          <a:p>
            <a:endParaRPr lang="en-US" dirty="0"/>
          </a:p>
          <a:p>
            <a:endParaRPr lang="en-US" dirty="0"/>
          </a:p>
        </p:txBody>
      </p:sp>
      <p:sp>
        <p:nvSpPr>
          <p:cNvPr id="4" name="Rectangle 1"/>
          <p:cNvSpPr>
            <a:spLocks noChangeArrowheads="1"/>
          </p:cNvSpPr>
          <p:nvPr/>
        </p:nvSpPr>
        <p:spPr bwMode="auto">
          <a:xfrm>
            <a:off x="1024466" y="4292085"/>
            <a:ext cx="7315201" cy="154142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Process Wait Time : Service Time - Arrival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P0 0 - 0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P1 5 - 1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P2 8 - 2 =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P3 16 - 3 = 13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Average Wait Time: (0 + 4 + 6 + 13) / 4 = 5.75</a:t>
            </a:r>
            <a:r>
              <a:rPr kumimoji="0" lang="en-US" altLang="en-US" sz="105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999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Shortest-Job-First Scheduling, SJF</a:t>
            </a:r>
            <a:br>
              <a:rPr lang="en-US" b="1"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8811410"/>
              </p:ext>
            </p:extLst>
          </p:nvPr>
        </p:nvGraphicFramePr>
        <p:xfrm>
          <a:off x="971818" y="2328231"/>
          <a:ext cx="3810000" cy="2324100"/>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0">
                <a:tc>
                  <a:txBody>
                    <a:bodyPr/>
                    <a:lstStyle/>
                    <a:p>
                      <a:r>
                        <a:rPr lang="en-US" sz="2800"/>
                        <a:t>Process</a:t>
                      </a:r>
                    </a:p>
                  </a:txBody>
                  <a:tcPr marL="19050" marR="19050" marT="19050" marB="19050" anchor="ctr">
                    <a:lnL>
                      <a:noFill/>
                    </a:lnL>
                    <a:lnR>
                      <a:noFill/>
                    </a:lnR>
                    <a:lnT>
                      <a:noFill/>
                    </a:lnT>
                    <a:lnB>
                      <a:noFill/>
                    </a:lnB>
                    <a:solidFill>
                      <a:srgbClr val="FFFF80"/>
                    </a:solidFill>
                  </a:tcPr>
                </a:tc>
                <a:tc>
                  <a:txBody>
                    <a:bodyPr/>
                    <a:lstStyle/>
                    <a:p>
                      <a:r>
                        <a:rPr lang="en-US" sz="2800" dirty="0"/>
                        <a:t>Burst Time</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0"/>
                  </a:ext>
                </a:extLst>
              </a:tr>
              <a:tr h="0">
                <a:tc>
                  <a:txBody>
                    <a:bodyPr/>
                    <a:lstStyle/>
                    <a:p>
                      <a:pPr algn="ctr"/>
                      <a:r>
                        <a:rPr lang="en-US" sz="2800"/>
                        <a:t>P1</a:t>
                      </a:r>
                    </a:p>
                  </a:txBody>
                  <a:tcPr marL="19050" marR="19050" marT="19050" marB="19050" anchor="ctr">
                    <a:lnL>
                      <a:noFill/>
                    </a:lnL>
                    <a:lnR>
                      <a:noFill/>
                    </a:lnR>
                    <a:lnT>
                      <a:noFill/>
                    </a:lnT>
                    <a:lnB>
                      <a:noFill/>
                    </a:lnB>
                    <a:solidFill>
                      <a:srgbClr val="FFFF80"/>
                    </a:solidFill>
                  </a:tcPr>
                </a:tc>
                <a:tc>
                  <a:txBody>
                    <a:bodyPr/>
                    <a:lstStyle/>
                    <a:p>
                      <a:pPr algn="ctr"/>
                      <a:r>
                        <a:rPr lang="en-US" sz="2800" dirty="0"/>
                        <a:t>6</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1"/>
                  </a:ext>
                </a:extLst>
              </a:tr>
              <a:tr h="0">
                <a:tc>
                  <a:txBody>
                    <a:bodyPr/>
                    <a:lstStyle/>
                    <a:p>
                      <a:pPr algn="ctr"/>
                      <a:r>
                        <a:rPr lang="en-US" sz="2800"/>
                        <a:t>P2</a:t>
                      </a:r>
                    </a:p>
                  </a:txBody>
                  <a:tcPr marL="19050" marR="19050" marT="19050" marB="19050" anchor="ctr">
                    <a:lnL>
                      <a:noFill/>
                    </a:lnL>
                    <a:lnR>
                      <a:noFill/>
                    </a:lnR>
                    <a:lnT>
                      <a:noFill/>
                    </a:lnT>
                    <a:lnB>
                      <a:noFill/>
                    </a:lnB>
                    <a:solidFill>
                      <a:srgbClr val="FFFF80"/>
                    </a:solidFill>
                  </a:tcPr>
                </a:tc>
                <a:tc>
                  <a:txBody>
                    <a:bodyPr/>
                    <a:lstStyle/>
                    <a:p>
                      <a:pPr algn="ctr"/>
                      <a:r>
                        <a:rPr lang="en-US" sz="2800"/>
                        <a:t>8</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2"/>
                  </a:ext>
                </a:extLst>
              </a:tr>
              <a:tr h="0">
                <a:tc>
                  <a:txBody>
                    <a:bodyPr/>
                    <a:lstStyle/>
                    <a:p>
                      <a:pPr algn="ctr"/>
                      <a:r>
                        <a:rPr lang="en-US" sz="2800"/>
                        <a:t>P3</a:t>
                      </a:r>
                    </a:p>
                  </a:txBody>
                  <a:tcPr marL="19050" marR="19050" marT="19050" marB="19050" anchor="ctr">
                    <a:lnL>
                      <a:noFill/>
                    </a:lnL>
                    <a:lnR>
                      <a:noFill/>
                    </a:lnR>
                    <a:lnT>
                      <a:noFill/>
                    </a:lnT>
                    <a:lnB>
                      <a:noFill/>
                    </a:lnB>
                    <a:solidFill>
                      <a:srgbClr val="FFFF80"/>
                    </a:solidFill>
                  </a:tcPr>
                </a:tc>
                <a:tc>
                  <a:txBody>
                    <a:bodyPr/>
                    <a:lstStyle/>
                    <a:p>
                      <a:pPr algn="ctr"/>
                      <a:r>
                        <a:rPr lang="en-US" sz="2800"/>
                        <a:t>7</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3"/>
                  </a:ext>
                </a:extLst>
              </a:tr>
              <a:tr h="0">
                <a:tc>
                  <a:txBody>
                    <a:bodyPr/>
                    <a:lstStyle/>
                    <a:p>
                      <a:pPr algn="ctr"/>
                      <a:r>
                        <a:rPr lang="en-US" sz="2800"/>
                        <a:t>P4</a:t>
                      </a:r>
                    </a:p>
                  </a:txBody>
                  <a:tcPr marL="19050" marR="19050" marT="19050" marB="19050" anchor="ctr">
                    <a:lnL>
                      <a:noFill/>
                    </a:lnL>
                    <a:lnR>
                      <a:noFill/>
                    </a:lnR>
                    <a:lnT>
                      <a:noFill/>
                    </a:lnT>
                    <a:lnB>
                      <a:noFill/>
                    </a:lnB>
                    <a:solidFill>
                      <a:srgbClr val="FFFF80"/>
                    </a:solidFill>
                  </a:tcPr>
                </a:tc>
                <a:tc>
                  <a:txBody>
                    <a:bodyPr/>
                    <a:lstStyle/>
                    <a:p>
                      <a:pPr algn="ctr"/>
                      <a:r>
                        <a:rPr lang="en-US" sz="2800" dirty="0"/>
                        <a:t>3</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4"/>
                  </a:ext>
                </a:extLst>
              </a:tr>
            </a:tbl>
          </a:graphicData>
        </a:graphic>
      </p:graphicFrame>
      <p:pic>
        <p:nvPicPr>
          <p:cNvPr id="3074" name="Picture 2" descr="https://www.cs.uic.edu/~jbell/CourseNotes/OperatingSystems/images/Chapter5/5_SJF_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836" y="4904202"/>
            <a:ext cx="10075039" cy="1334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23254" y="2389504"/>
            <a:ext cx="6096000" cy="1815882"/>
          </a:xfrm>
          <a:prstGeom prst="rect">
            <a:avLst/>
          </a:prstGeom>
        </p:spPr>
        <p:txBody>
          <a:bodyPr>
            <a:spAutoFit/>
          </a:bodyPr>
          <a:lstStyle/>
          <a:p>
            <a:pPr>
              <a:buFont typeface="Arial" panose="020B0604020202020204" pitchFamily="34" charset="0"/>
              <a:buChar char="•"/>
            </a:pPr>
            <a:r>
              <a:rPr lang="en-US" sz="2800" b="0" i="0" dirty="0" smtClean="0">
                <a:solidFill>
                  <a:srgbClr val="000000"/>
                </a:solidFill>
                <a:effectLst/>
                <a:latin typeface="Times New Roman" panose="02020603050405020304" pitchFamily="18" charset="0"/>
              </a:rPr>
              <a:t>In the case above the average wait time is ( 0 + 3 + 9 + 16 ) / 4 = 7.0 </a:t>
            </a:r>
            <a:r>
              <a:rPr lang="en-US" sz="2800" b="0" i="0" dirty="0" err="1" smtClean="0">
                <a:solidFill>
                  <a:srgbClr val="000000"/>
                </a:solidFill>
                <a:effectLst/>
                <a:latin typeface="Times New Roman" panose="02020603050405020304" pitchFamily="18" charset="0"/>
              </a:rPr>
              <a:t>ms</a:t>
            </a:r>
            <a:r>
              <a:rPr lang="en-US" sz="2800" b="0" i="0" dirty="0" smtClean="0">
                <a:solidFill>
                  <a:srgbClr val="000000"/>
                </a:solidFill>
                <a:effectLst/>
                <a:latin typeface="Times New Roman" panose="02020603050405020304" pitchFamily="18" charset="0"/>
              </a:rPr>
              <a:t>, ( as opposed to 10.25 </a:t>
            </a:r>
            <a:r>
              <a:rPr lang="en-US" sz="2800" b="0" i="0" dirty="0" err="1" smtClean="0">
                <a:solidFill>
                  <a:srgbClr val="000000"/>
                </a:solidFill>
                <a:effectLst/>
                <a:latin typeface="Times New Roman" panose="02020603050405020304" pitchFamily="18" charset="0"/>
              </a:rPr>
              <a:t>ms</a:t>
            </a:r>
            <a:r>
              <a:rPr lang="en-US" sz="2800" b="0" i="0" dirty="0" smtClean="0">
                <a:solidFill>
                  <a:srgbClr val="000000"/>
                </a:solidFill>
                <a:effectLst/>
                <a:latin typeface="Times New Roman" panose="02020603050405020304" pitchFamily="18" charset="0"/>
              </a:rPr>
              <a:t> for FCFS for the same processes. )</a:t>
            </a:r>
            <a:endParaRPr lang="en-US" sz="2800" b="0" i="0" dirty="0">
              <a:solidFill>
                <a:srgbClr val="000000"/>
              </a:solidFill>
              <a:effectLst/>
              <a:latin typeface="Times New Roman" panose="02020603050405020304" pitchFamily="18" charset="0"/>
            </a:endParaRPr>
          </a:p>
        </p:txBody>
      </p:sp>
      <p:sp>
        <p:nvSpPr>
          <p:cNvPr id="3" name="Rectangle 2"/>
          <p:cNvSpPr/>
          <p:nvPr/>
        </p:nvSpPr>
        <p:spPr>
          <a:xfrm>
            <a:off x="872835" y="1309461"/>
            <a:ext cx="9725891" cy="523220"/>
          </a:xfrm>
          <a:prstGeom prst="rect">
            <a:avLst/>
          </a:prstGeom>
        </p:spPr>
        <p:txBody>
          <a:bodyPr wrap="square">
            <a:spAutoFit/>
          </a:bodyPr>
          <a:lstStyle/>
          <a:p>
            <a:pPr>
              <a:spcBef>
                <a:spcPct val="20000"/>
              </a:spcBef>
              <a:buClr>
                <a:schemeClr val="accent2"/>
              </a:buClr>
              <a:buFont typeface="Arial" panose="020B0604020202020204" pitchFamily="34" charset="0"/>
              <a:buChar char="•"/>
            </a:pPr>
            <a:r>
              <a:rPr lang="en-US" altLang="en-US" sz="2800" dirty="0">
                <a:latin typeface="Arial" panose="020B0604020202020204" pitchFamily="34" charset="0"/>
              </a:rPr>
              <a:t>Pick job with shortest time to execute </a:t>
            </a:r>
            <a:r>
              <a:rPr lang="en-US" altLang="en-US" sz="2800" dirty="0" smtClean="0">
                <a:latin typeface="Arial" panose="020B0604020202020204" pitchFamily="34" charset="0"/>
              </a:rPr>
              <a:t>next</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29082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93" y="168177"/>
            <a:ext cx="10515600" cy="1325563"/>
          </a:xfrm>
        </p:spPr>
        <p:txBody>
          <a:bodyPr/>
          <a:lstStyle/>
          <a:p>
            <a:r>
              <a:rPr lang="en-US" dirty="0"/>
              <a:t>Shortest Remaining Time </a:t>
            </a:r>
            <a:r>
              <a:rPr lang="en-US" dirty="0" smtClean="0"/>
              <a:t>Next ( SRTN )</a:t>
            </a:r>
            <a:r>
              <a:rPr lang="en-US" dirty="0"/>
              <a:t/>
            </a:r>
            <a:br>
              <a:rPr lang="en-US" dirty="0"/>
            </a:br>
            <a:endParaRPr lang="en-US" dirty="0"/>
          </a:p>
        </p:txBody>
      </p:sp>
      <p:pic>
        <p:nvPicPr>
          <p:cNvPr id="6" name="Picture 5"/>
          <p:cNvPicPr>
            <a:picLocks noChangeAspect="1"/>
          </p:cNvPicPr>
          <p:nvPr/>
        </p:nvPicPr>
        <p:blipFill>
          <a:blip r:embed="rId2"/>
          <a:stretch>
            <a:fillRect/>
          </a:stretch>
        </p:blipFill>
        <p:spPr>
          <a:xfrm>
            <a:off x="227868" y="1101749"/>
            <a:ext cx="5305425" cy="2009775"/>
          </a:xfrm>
          <a:prstGeom prst="rect">
            <a:avLst/>
          </a:prstGeom>
        </p:spPr>
      </p:pic>
      <p:pic>
        <p:nvPicPr>
          <p:cNvPr id="7" name="Picture 6"/>
          <p:cNvPicPr>
            <a:picLocks noChangeAspect="1"/>
          </p:cNvPicPr>
          <p:nvPr/>
        </p:nvPicPr>
        <p:blipFill>
          <a:blip r:embed="rId3"/>
          <a:stretch>
            <a:fillRect/>
          </a:stretch>
        </p:blipFill>
        <p:spPr>
          <a:xfrm>
            <a:off x="765223" y="3411195"/>
            <a:ext cx="8800807" cy="2828831"/>
          </a:xfrm>
          <a:prstGeom prst="rect">
            <a:avLst/>
          </a:prstGeom>
        </p:spPr>
      </p:pic>
      <p:pic>
        <p:nvPicPr>
          <p:cNvPr id="3" name="Picture 2"/>
          <p:cNvPicPr>
            <a:picLocks noChangeAspect="1"/>
          </p:cNvPicPr>
          <p:nvPr/>
        </p:nvPicPr>
        <p:blipFill>
          <a:blip r:embed="rId4"/>
          <a:stretch>
            <a:fillRect/>
          </a:stretch>
        </p:blipFill>
        <p:spPr>
          <a:xfrm>
            <a:off x="7570974" y="6240026"/>
            <a:ext cx="3990111" cy="490447"/>
          </a:xfrm>
          <a:prstGeom prst="rect">
            <a:avLst/>
          </a:prstGeom>
        </p:spPr>
      </p:pic>
      <p:sp>
        <p:nvSpPr>
          <p:cNvPr id="4" name="Rectangle 3"/>
          <p:cNvSpPr/>
          <p:nvPr/>
        </p:nvSpPr>
        <p:spPr>
          <a:xfrm>
            <a:off x="5816138" y="639485"/>
            <a:ext cx="6096000" cy="2714589"/>
          </a:xfrm>
          <a:prstGeom prst="rect">
            <a:avLst/>
          </a:prstGeom>
        </p:spPr>
        <p:txBody>
          <a:bodyPr>
            <a:spAutoFit/>
          </a:bodyPr>
          <a:lstStyle/>
          <a:p>
            <a:pPr>
              <a:spcBef>
                <a:spcPct val="20000"/>
              </a:spcBef>
              <a:buClr>
                <a:schemeClr val="accent2"/>
              </a:buClr>
              <a:buFont typeface="Arial" panose="020B0604020202020204" pitchFamily="34" charset="0"/>
              <a:buChar char="•"/>
            </a:pPr>
            <a:endParaRPr lang="en-US" altLang="en-US" sz="2800" dirty="0">
              <a:latin typeface="Arial" panose="020B0604020202020204" pitchFamily="34" charset="0"/>
            </a:endParaRPr>
          </a:p>
          <a:p>
            <a:pPr>
              <a:spcBef>
                <a:spcPct val="20000"/>
              </a:spcBef>
              <a:buClr>
                <a:schemeClr val="accent2"/>
              </a:buClr>
              <a:buFont typeface="Arial" panose="020B0604020202020204" pitchFamily="34" charset="0"/>
              <a:buChar char="•"/>
            </a:pPr>
            <a:r>
              <a:rPr lang="en-US" altLang="en-US" sz="2800" dirty="0">
                <a:solidFill>
                  <a:srgbClr val="FF0000"/>
                </a:solidFill>
                <a:latin typeface="Arial" panose="020B0604020202020204" pitchFamily="34" charset="0"/>
              </a:rPr>
              <a:t>Pre-emptive</a:t>
            </a:r>
            <a:r>
              <a:rPr lang="en-US" altLang="en-US" sz="2800" dirty="0">
                <a:latin typeface="Arial" panose="020B0604020202020204" pitchFamily="34" charset="0"/>
              </a:rPr>
              <a:t>: compare running time of new job to remaining time of existing job</a:t>
            </a:r>
          </a:p>
          <a:p>
            <a:pPr lvl="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Need to know the run times of jobs in advance</a:t>
            </a:r>
            <a:endParaRPr lang="en-US" dirty="0"/>
          </a:p>
        </p:txBody>
      </p:sp>
    </p:spTree>
    <p:extLst>
      <p:ext uri="{BB962C8B-B14F-4D97-AF65-F5344CB8AC3E}">
        <p14:creationId xmlns:p14="http://schemas.microsoft.com/office/powerpoint/2010/main" val="269070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estimate CPU burst time ?</a:t>
            </a:r>
            <a:endParaRPr lang="en-US" b="1" dirty="0"/>
          </a:p>
        </p:txBody>
      </p:sp>
      <p:pic>
        <p:nvPicPr>
          <p:cNvPr id="4" name="Content Placeholder 3"/>
          <p:cNvPicPr>
            <a:picLocks noGrp="1" noChangeAspect="1"/>
          </p:cNvPicPr>
          <p:nvPr>
            <p:ph idx="1"/>
          </p:nvPr>
        </p:nvPicPr>
        <p:blipFill>
          <a:blip r:embed="rId2"/>
          <a:stretch>
            <a:fillRect/>
          </a:stretch>
        </p:blipFill>
        <p:spPr>
          <a:xfrm>
            <a:off x="838200" y="1786299"/>
            <a:ext cx="8991600" cy="3848100"/>
          </a:xfrm>
          <a:prstGeom prst="rect">
            <a:avLst/>
          </a:prstGeom>
        </p:spPr>
      </p:pic>
    </p:spTree>
    <p:extLst>
      <p:ext uri="{BB962C8B-B14F-4D97-AF65-F5344CB8AC3E}">
        <p14:creationId xmlns:p14="http://schemas.microsoft.com/office/powerpoint/2010/main" val="120043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estimate CPU burst time ?</a:t>
            </a:r>
            <a:endParaRPr lang="en-US" dirty="0"/>
          </a:p>
        </p:txBody>
      </p:sp>
      <p:pic>
        <p:nvPicPr>
          <p:cNvPr id="4098" name="Picture 2" descr="https://www.cs.uic.edu/~jbell/CourseNotes/OperatingSystems/images/Chapter6/6_03_BurstPredic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575581"/>
            <a:ext cx="9796975" cy="4613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031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Priority Scheduling</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8130941"/>
              </p:ext>
            </p:extLst>
          </p:nvPr>
        </p:nvGraphicFramePr>
        <p:xfrm>
          <a:off x="838200" y="1415538"/>
          <a:ext cx="3810000" cy="2788920"/>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0">
                <a:tc>
                  <a:txBody>
                    <a:bodyPr/>
                    <a:lstStyle/>
                    <a:p>
                      <a:r>
                        <a:rPr lang="en-US" sz="2400"/>
                        <a:t>Process</a:t>
                      </a:r>
                    </a:p>
                  </a:txBody>
                  <a:tcPr marL="19050" marR="19050" marT="19050" marB="19050" anchor="ctr">
                    <a:lnL>
                      <a:noFill/>
                    </a:lnL>
                    <a:lnR>
                      <a:noFill/>
                    </a:lnR>
                    <a:lnT>
                      <a:noFill/>
                    </a:lnT>
                    <a:lnB>
                      <a:noFill/>
                    </a:lnB>
                    <a:solidFill>
                      <a:srgbClr val="FFFF80"/>
                    </a:solidFill>
                  </a:tcPr>
                </a:tc>
                <a:tc>
                  <a:txBody>
                    <a:bodyPr/>
                    <a:lstStyle/>
                    <a:p>
                      <a:r>
                        <a:rPr lang="en-US" sz="2400" dirty="0"/>
                        <a:t>Burst Time</a:t>
                      </a:r>
                    </a:p>
                  </a:txBody>
                  <a:tcPr marL="19050" marR="19050" marT="19050" marB="19050" anchor="ctr">
                    <a:lnL>
                      <a:noFill/>
                    </a:lnL>
                    <a:lnR>
                      <a:noFill/>
                    </a:lnR>
                    <a:lnT>
                      <a:noFill/>
                    </a:lnT>
                    <a:lnB>
                      <a:noFill/>
                    </a:lnB>
                    <a:solidFill>
                      <a:srgbClr val="FFFF80"/>
                    </a:solidFill>
                  </a:tcPr>
                </a:tc>
                <a:tc>
                  <a:txBody>
                    <a:bodyPr/>
                    <a:lstStyle/>
                    <a:p>
                      <a:r>
                        <a:rPr lang="en-US" sz="2400"/>
                        <a:t>Priority</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0"/>
                  </a:ext>
                </a:extLst>
              </a:tr>
              <a:tr h="0">
                <a:tc>
                  <a:txBody>
                    <a:bodyPr/>
                    <a:lstStyle/>
                    <a:p>
                      <a:pPr algn="ctr"/>
                      <a:r>
                        <a:rPr lang="en-US" sz="2400"/>
                        <a:t>P1</a:t>
                      </a:r>
                    </a:p>
                  </a:txBody>
                  <a:tcPr marL="19050" marR="19050" marT="19050" marB="19050" anchor="ctr">
                    <a:lnL>
                      <a:noFill/>
                    </a:lnL>
                    <a:lnR>
                      <a:noFill/>
                    </a:lnR>
                    <a:lnT>
                      <a:noFill/>
                    </a:lnT>
                    <a:lnB>
                      <a:noFill/>
                    </a:lnB>
                    <a:solidFill>
                      <a:srgbClr val="FFFF80"/>
                    </a:solidFill>
                  </a:tcPr>
                </a:tc>
                <a:tc>
                  <a:txBody>
                    <a:bodyPr/>
                    <a:lstStyle/>
                    <a:p>
                      <a:pPr algn="ctr"/>
                      <a:r>
                        <a:rPr lang="en-US" sz="2400"/>
                        <a:t>10</a:t>
                      </a:r>
                    </a:p>
                  </a:txBody>
                  <a:tcPr marL="19050" marR="19050" marT="19050" marB="19050" anchor="ctr">
                    <a:lnL>
                      <a:noFill/>
                    </a:lnL>
                    <a:lnR>
                      <a:noFill/>
                    </a:lnR>
                    <a:lnT>
                      <a:noFill/>
                    </a:lnT>
                    <a:lnB>
                      <a:noFill/>
                    </a:lnB>
                    <a:solidFill>
                      <a:srgbClr val="FFFF80"/>
                    </a:solidFill>
                  </a:tcPr>
                </a:tc>
                <a:tc>
                  <a:txBody>
                    <a:bodyPr/>
                    <a:lstStyle/>
                    <a:p>
                      <a:pPr algn="ctr"/>
                      <a:r>
                        <a:rPr lang="en-US" sz="2400"/>
                        <a:t>3</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1"/>
                  </a:ext>
                </a:extLst>
              </a:tr>
              <a:tr h="0">
                <a:tc>
                  <a:txBody>
                    <a:bodyPr/>
                    <a:lstStyle/>
                    <a:p>
                      <a:pPr algn="ctr"/>
                      <a:r>
                        <a:rPr lang="en-US" sz="2400"/>
                        <a:t>P2</a:t>
                      </a:r>
                    </a:p>
                  </a:txBody>
                  <a:tcPr marL="19050" marR="19050" marT="19050" marB="19050" anchor="ctr">
                    <a:lnL>
                      <a:noFill/>
                    </a:lnL>
                    <a:lnR>
                      <a:noFill/>
                    </a:lnR>
                    <a:lnT>
                      <a:noFill/>
                    </a:lnT>
                    <a:lnB>
                      <a:noFill/>
                    </a:lnB>
                    <a:solidFill>
                      <a:srgbClr val="FFFF80"/>
                    </a:solidFill>
                  </a:tcPr>
                </a:tc>
                <a:tc>
                  <a:txBody>
                    <a:bodyPr/>
                    <a:lstStyle/>
                    <a:p>
                      <a:pPr algn="ctr"/>
                      <a:r>
                        <a:rPr lang="en-US" sz="2400"/>
                        <a:t>1</a:t>
                      </a:r>
                    </a:p>
                  </a:txBody>
                  <a:tcPr marL="19050" marR="19050" marT="19050" marB="19050" anchor="ctr">
                    <a:lnL>
                      <a:noFill/>
                    </a:lnL>
                    <a:lnR>
                      <a:noFill/>
                    </a:lnR>
                    <a:lnT>
                      <a:noFill/>
                    </a:lnT>
                    <a:lnB>
                      <a:noFill/>
                    </a:lnB>
                    <a:solidFill>
                      <a:srgbClr val="FFFF80"/>
                    </a:solidFill>
                  </a:tcPr>
                </a:tc>
                <a:tc>
                  <a:txBody>
                    <a:bodyPr/>
                    <a:lstStyle/>
                    <a:p>
                      <a:pPr algn="ctr"/>
                      <a:r>
                        <a:rPr lang="en-US" sz="2400"/>
                        <a:t>1</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2"/>
                  </a:ext>
                </a:extLst>
              </a:tr>
              <a:tr h="0">
                <a:tc>
                  <a:txBody>
                    <a:bodyPr/>
                    <a:lstStyle/>
                    <a:p>
                      <a:pPr algn="ctr"/>
                      <a:r>
                        <a:rPr lang="en-US" sz="2400"/>
                        <a:t>P3</a:t>
                      </a:r>
                    </a:p>
                  </a:txBody>
                  <a:tcPr marL="19050" marR="19050" marT="19050" marB="19050" anchor="ctr">
                    <a:lnL>
                      <a:noFill/>
                    </a:lnL>
                    <a:lnR>
                      <a:noFill/>
                    </a:lnR>
                    <a:lnT>
                      <a:noFill/>
                    </a:lnT>
                    <a:lnB>
                      <a:noFill/>
                    </a:lnB>
                    <a:solidFill>
                      <a:srgbClr val="FFFF80"/>
                    </a:solidFill>
                  </a:tcPr>
                </a:tc>
                <a:tc>
                  <a:txBody>
                    <a:bodyPr/>
                    <a:lstStyle/>
                    <a:p>
                      <a:pPr algn="ctr"/>
                      <a:r>
                        <a:rPr lang="en-US" sz="2400"/>
                        <a:t>2</a:t>
                      </a:r>
                    </a:p>
                  </a:txBody>
                  <a:tcPr marL="19050" marR="19050" marT="19050" marB="19050" anchor="ctr">
                    <a:lnL>
                      <a:noFill/>
                    </a:lnL>
                    <a:lnR>
                      <a:noFill/>
                    </a:lnR>
                    <a:lnT>
                      <a:noFill/>
                    </a:lnT>
                    <a:lnB>
                      <a:noFill/>
                    </a:lnB>
                    <a:solidFill>
                      <a:srgbClr val="FFFF80"/>
                    </a:solidFill>
                  </a:tcPr>
                </a:tc>
                <a:tc>
                  <a:txBody>
                    <a:bodyPr/>
                    <a:lstStyle/>
                    <a:p>
                      <a:pPr algn="ctr"/>
                      <a:r>
                        <a:rPr lang="en-US" sz="2400"/>
                        <a:t>4</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3"/>
                  </a:ext>
                </a:extLst>
              </a:tr>
              <a:tr h="0">
                <a:tc>
                  <a:txBody>
                    <a:bodyPr/>
                    <a:lstStyle/>
                    <a:p>
                      <a:pPr algn="ctr"/>
                      <a:r>
                        <a:rPr lang="en-US" sz="2400"/>
                        <a:t>P4</a:t>
                      </a:r>
                    </a:p>
                  </a:txBody>
                  <a:tcPr marL="19050" marR="19050" marT="19050" marB="19050" anchor="ctr">
                    <a:lnL>
                      <a:noFill/>
                    </a:lnL>
                    <a:lnR>
                      <a:noFill/>
                    </a:lnR>
                    <a:lnT>
                      <a:noFill/>
                    </a:lnT>
                    <a:lnB>
                      <a:noFill/>
                    </a:lnB>
                    <a:solidFill>
                      <a:srgbClr val="FFFF80"/>
                    </a:solidFill>
                  </a:tcPr>
                </a:tc>
                <a:tc>
                  <a:txBody>
                    <a:bodyPr/>
                    <a:lstStyle/>
                    <a:p>
                      <a:pPr algn="ctr"/>
                      <a:r>
                        <a:rPr lang="en-US" sz="2400"/>
                        <a:t>1</a:t>
                      </a:r>
                    </a:p>
                  </a:txBody>
                  <a:tcPr marL="19050" marR="19050" marT="19050" marB="19050" anchor="ctr">
                    <a:lnL>
                      <a:noFill/>
                    </a:lnL>
                    <a:lnR>
                      <a:noFill/>
                    </a:lnR>
                    <a:lnT>
                      <a:noFill/>
                    </a:lnT>
                    <a:lnB>
                      <a:noFill/>
                    </a:lnB>
                    <a:solidFill>
                      <a:srgbClr val="FFFF80"/>
                    </a:solidFill>
                  </a:tcPr>
                </a:tc>
                <a:tc>
                  <a:txBody>
                    <a:bodyPr/>
                    <a:lstStyle/>
                    <a:p>
                      <a:pPr algn="ctr"/>
                      <a:r>
                        <a:rPr lang="en-US" sz="2400"/>
                        <a:t>5</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4"/>
                  </a:ext>
                </a:extLst>
              </a:tr>
              <a:tr h="0">
                <a:tc>
                  <a:txBody>
                    <a:bodyPr/>
                    <a:lstStyle/>
                    <a:p>
                      <a:pPr algn="ctr"/>
                      <a:r>
                        <a:rPr lang="en-US" sz="2400"/>
                        <a:t>P5</a:t>
                      </a:r>
                    </a:p>
                  </a:txBody>
                  <a:tcPr marL="19050" marR="19050" marT="19050" marB="19050" anchor="ctr">
                    <a:lnL>
                      <a:noFill/>
                    </a:lnL>
                    <a:lnR>
                      <a:noFill/>
                    </a:lnR>
                    <a:lnT>
                      <a:noFill/>
                    </a:lnT>
                    <a:lnB>
                      <a:noFill/>
                    </a:lnB>
                    <a:solidFill>
                      <a:srgbClr val="FFFF80"/>
                    </a:solidFill>
                  </a:tcPr>
                </a:tc>
                <a:tc>
                  <a:txBody>
                    <a:bodyPr/>
                    <a:lstStyle/>
                    <a:p>
                      <a:pPr algn="ctr"/>
                      <a:r>
                        <a:rPr lang="en-US" sz="2400"/>
                        <a:t>5</a:t>
                      </a:r>
                    </a:p>
                  </a:txBody>
                  <a:tcPr marL="19050" marR="19050" marT="19050" marB="19050" anchor="ctr">
                    <a:lnL>
                      <a:noFill/>
                    </a:lnL>
                    <a:lnR>
                      <a:noFill/>
                    </a:lnR>
                    <a:lnT>
                      <a:noFill/>
                    </a:lnT>
                    <a:lnB>
                      <a:noFill/>
                    </a:lnB>
                    <a:solidFill>
                      <a:srgbClr val="FFFF80"/>
                    </a:solidFill>
                  </a:tcPr>
                </a:tc>
                <a:tc>
                  <a:txBody>
                    <a:bodyPr/>
                    <a:lstStyle/>
                    <a:p>
                      <a:pPr algn="ctr"/>
                      <a:r>
                        <a:rPr lang="en-US" sz="2400" dirty="0"/>
                        <a:t>2</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5"/>
                  </a:ext>
                </a:extLst>
              </a:tr>
            </a:tbl>
          </a:graphicData>
        </a:graphic>
      </p:graphicFrame>
      <p:pic>
        <p:nvPicPr>
          <p:cNvPr id="4098" name="Picture 2" descr="https://www.cs.uic.edu/~jbell/CourseNotes/OperatingSystems/images/Chapter5/5_Priority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4410678"/>
            <a:ext cx="9862479" cy="15779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66197" y="935435"/>
            <a:ext cx="6096000" cy="2677656"/>
          </a:xfrm>
          <a:prstGeom prst="rect">
            <a:avLst/>
          </a:prstGeom>
        </p:spPr>
        <p:txBody>
          <a:bodyPr>
            <a:spAutoFit/>
          </a:bodyPr>
          <a:lstStyle/>
          <a:p>
            <a:pPr>
              <a:buFont typeface="Arial" panose="020B0604020202020204" pitchFamily="34" charset="0"/>
              <a:buChar char="•"/>
            </a:pPr>
            <a:r>
              <a:rPr lang="en-US" sz="2400" b="0" i="0" dirty="0" smtClean="0">
                <a:solidFill>
                  <a:srgbClr val="000000"/>
                </a:solidFill>
                <a:effectLst/>
                <a:latin typeface="Times New Roman" panose="02020603050405020304" pitchFamily="18" charset="0"/>
              </a:rPr>
              <a:t>Priorities are implemented using integers within a fixed range, but there is no agreed-upon convention as to whether "high" priorities use large numbers or small numbers. This book uses low number for high priorities, with 0 being the highest possible priority.</a:t>
            </a:r>
          </a:p>
          <a:p>
            <a:endParaRPr lang="en-US" sz="2400" b="0" i="0" dirty="0" smtClean="0">
              <a:solidFill>
                <a:srgbClr val="000000"/>
              </a:solidFill>
              <a:effectLst/>
              <a:latin typeface="Times New Roman" panose="02020603050405020304" pitchFamily="18" charset="0"/>
            </a:endParaRPr>
          </a:p>
        </p:txBody>
      </p:sp>
      <p:sp>
        <p:nvSpPr>
          <p:cNvPr id="3" name="Rectangle 2"/>
          <p:cNvSpPr/>
          <p:nvPr/>
        </p:nvSpPr>
        <p:spPr>
          <a:xfrm>
            <a:off x="5226575" y="3550219"/>
            <a:ext cx="6315960" cy="461665"/>
          </a:xfrm>
          <a:prstGeom prst="rect">
            <a:avLst/>
          </a:prstGeom>
        </p:spPr>
        <p:txBody>
          <a:bodyPr wrap="none">
            <a:spAutoFit/>
          </a:bodyPr>
          <a:lstStyle/>
          <a:p>
            <a:r>
              <a:rPr lang="en-US" sz="2400" dirty="0"/>
              <a:t>Average waiting time = (0+1+6+16+18)/5 = </a:t>
            </a:r>
            <a:r>
              <a:rPr lang="en-US" sz="2400" dirty="0" smtClean="0"/>
              <a:t>8.2ms</a:t>
            </a:r>
            <a:endParaRPr lang="en-US" sz="2400" dirty="0"/>
          </a:p>
        </p:txBody>
      </p:sp>
    </p:spTree>
    <p:extLst>
      <p:ext uri="{BB962C8B-B14F-4D97-AF65-F5344CB8AC3E}">
        <p14:creationId xmlns:p14="http://schemas.microsoft.com/office/powerpoint/2010/main" val="319136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Priority Scheduling</a:t>
            </a:r>
            <a:br>
              <a:rPr lang="en-US" b="1" dirty="0" smtClean="0"/>
            </a:br>
            <a:endParaRPr lang="en-US" dirty="0"/>
          </a:p>
        </p:txBody>
      </p:sp>
      <p:sp>
        <p:nvSpPr>
          <p:cNvPr id="3" name="Content Placeholder 2"/>
          <p:cNvSpPr>
            <a:spLocks noGrp="1"/>
          </p:cNvSpPr>
          <p:nvPr>
            <p:ph idx="1"/>
          </p:nvPr>
        </p:nvSpPr>
        <p:spPr>
          <a:xfrm>
            <a:off x="838200" y="1488000"/>
            <a:ext cx="10515600" cy="4351338"/>
          </a:xfrm>
        </p:spPr>
        <p:txBody>
          <a:bodyPr/>
          <a:lstStyle/>
          <a:p>
            <a:r>
              <a:rPr lang="en-US" dirty="0" smtClean="0"/>
              <a:t>SJF is priority scheduling where priority is the inverse of predicted next CPU burst time </a:t>
            </a:r>
          </a:p>
          <a:p>
            <a:r>
              <a:rPr lang="en-US" dirty="0" smtClean="0"/>
              <a:t>Problem : Starvation – low priority processes may never execute </a:t>
            </a:r>
          </a:p>
          <a:p>
            <a:r>
              <a:rPr lang="en-US" dirty="0" smtClean="0"/>
              <a:t>Solution : Aging – as time progresses increase the priority of the process</a:t>
            </a:r>
          </a:p>
          <a:p>
            <a:pPr lvl="1"/>
            <a:r>
              <a:rPr lang="en-US" dirty="0"/>
              <a:t>Consider a process with priority 127. If we increase its priority by 1 every 15 minutes, then in more than 32 hours the process will age to 0 priority and get executed.</a:t>
            </a:r>
          </a:p>
          <a:p>
            <a:r>
              <a:rPr lang="en-US" dirty="0" smtClean="0"/>
              <a:t>There is a rumor that when the IBM 7094 at MIT was shut down in 1973 that a low-priority process from 1967 had not yet been run.</a:t>
            </a:r>
          </a:p>
          <a:p>
            <a:pPr lvl="1"/>
            <a:endParaRPr lang="en-US" dirty="0"/>
          </a:p>
        </p:txBody>
      </p:sp>
    </p:spTree>
    <p:extLst>
      <p:ext uri="{BB962C8B-B14F-4D97-AF65-F5344CB8AC3E}">
        <p14:creationId xmlns:p14="http://schemas.microsoft.com/office/powerpoint/2010/main" val="419692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Round Robin (RR</a:t>
            </a:r>
            <a:r>
              <a:rPr lang="en-US" b="1" dirty="0" smtClean="0"/>
              <a:t>) scheduling</a:t>
            </a:r>
            <a:endParaRPr lang="en-US" b="1" dirty="0"/>
          </a:p>
        </p:txBody>
      </p:sp>
      <p:pic>
        <p:nvPicPr>
          <p:cNvPr id="4" name="Picture 7" descr="D:\b\b4\IBM\02-4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880" y="2451688"/>
            <a:ext cx="10515600" cy="201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422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99" y="168177"/>
            <a:ext cx="10515600" cy="1325563"/>
          </a:xfrm>
        </p:spPr>
        <p:txBody>
          <a:bodyPr/>
          <a:lstStyle/>
          <a:p>
            <a:r>
              <a:rPr lang="en-US" dirty="0" smtClean="0"/>
              <a:t>Round Robin (RR)</a:t>
            </a:r>
            <a:endParaRPr lang="en-US" dirty="0"/>
          </a:p>
        </p:txBody>
      </p:sp>
      <p:pic>
        <p:nvPicPr>
          <p:cNvPr id="4" name="Content Placeholder 3"/>
          <p:cNvPicPr>
            <a:picLocks noGrp="1" noChangeAspect="1"/>
          </p:cNvPicPr>
          <p:nvPr>
            <p:ph idx="1"/>
          </p:nvPr>
        </p:nvPicPr>
        <p:blipFill>
          <a:blip r:embed="rId2"/>
          <a:stretch>
            <a:fillRect/>
          </a:stretch>
        </p:blipFill>
        <p:spPr>
          <a:xfrm>
            <a:off x="359899" y="1493739"/>
            <a:ext cx="9304606" cy="5262957"/>
          </a:xfrm>
          <a:prstGeom prst="rect">
            <a:avLst/>
          </a:prstGeom>
        </p:spPr>
      </p:pic>
    </p:spTree>
    <p:extLst>
      <p:ext uri="{BB962C8B-B14F-4D97-AF65-F5344CB8AC3E}">
        <p14:creationId xmlns:p14="http://schemas.microsoft.com/office/powerpoint/2010/main" val="264618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4402"/>
            <a:ext cx="10515600" cy="1325563"/>
          </a:xfrm>
        </p:spPr>
        <p:txBody>
          <a:bodyPr>
            <a:noAutofit/>
          </a:bodyPr>
          <a:lstStyle/>
          <a:p>
            <a:r>
              <a:rPr lang="en-US" sz="2000" dirty="0" smtClean="0"/>
              <a:t>Abraham </a:t>
            </a:r>
            <a:r>
              <a:rPr lang="en-US" sz="2000" dirty="0" err="1"/>
              <a:t>Silberschatz</a:t>
            </a:r>
            <a:r>
              <a:rPr lang="en-US" sz="2000" dirty="0"/>
              <a:t>, Greg Gagne, and Peter Baer Galvin, "Operating System Concepts, Eighth Edition ", Chapter 5</a:t>
            </a:r>
            <a:br>
              <a:rPr lang="en-US" sz="2000" dirty="0"/>
            </a:br>
            <a:endParaRPr lang="en-US" sz="2000" dirty="0"/>
          </a:p>
        </p:txBody>
      </p:sp>
      <p:pic>
        <p:nvPicPr>
          <p:cNvPr id="1026" name="Picture 2" descr="https://www.cs.uic.edu/~jbell/CourseNotes/OperatingSystems/images/Chapter5/5_01_CPU_BurstCycle.jpg"/>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262130" y="1455313"/>
            <a:ext cx="8770511" cy="5022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80459"/>
            <a:ext cx="4493654" cy="707886"/>
          </a:xfrm>
          <a:prstGeom prst="rect">
            <a:avLst/>
          </a:prstGeom>
        </p:spPr>
        <p:txBody>
          <a:bodyPr wrap="square">
            <a:spAutoFit/>
          </a:bodyPr>
          <a:lstStyle/>
          <a:p>
            <a:r>
              <a:rPr lang="en-US" sz="4000" dirty="0" smtClean="0"/>
              <a:t>CPU Scheduling</a:t>
            </a:r>
            <a:endParaRPr lang="en-US" sz="4000" dirty="0"/>
          </a:p>
        </p:txBody>
      </p:sp>
    </p:spTree>
    <p:extLst>
      <p:ext uri="{BB962C8B-B14F-4D97-AF65-F5344CB8AC3E}">
        <p14:creationId xmlns:p14="http://schemas.microsoft.com/office/powerpoint/2010/main" val="2905342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794" y="0"/>
            <a:ext cx="10515600" cy="1325563"/>
          </a:xfrm>
        </p:spPr>
        <p:txBody>
          <a:bodyPr/>
          <a:lstStyle/>
          <a:p>
            <a:r>
              <a:rPr lang="en-US" b="1" dirty="0" smtClean="0"/>
              <a:t>Round Robin (RR)</a:t>
            </a:r>
            <a:endParaRPr lang="en-US" b="1" dirty="0"/>
          </a:p>
        </p:txBody>
      </p:sp>
      <p:pic>
        <p:nvPicPr>
          <p:cNvPr id="4" name="Content Placeholder 3"/>
          <p:cNvPicPr>
            <a:picLocks noGrp="1" noChangeAspect="1"/>
          </p:cNvPicPr>
          <p:nvPr>
            <p:ph idx="1"/>
          </p:nvPr>
        </p:nvPicPr>
        <p:blipFill>
          <a:blip r:embed="rId2"/>
          <a:stretch>
            <a:fillRect/>
          </a:stretch>
        </p:blipFill>
        <p:spPr>
          <a:xfrm>
            <a:off x="1237957" y="1173831"/>
            <a:ext cx="9397217" cy="5469340"/>
          </a:xfrm>
          <a:prstGeom prst="rect">
            <a:avLst/>
          </a:prstGeom>
        </p:spPr>
      </p:pic>
    </p:spTree>
    <p:extLst>
      <p:ext uri="{BB962C8B-B14F-4D97-AF65-F5344CB8AC3E}">
        <p14:creationId xmlns:p14="http://schemas.microsoft.com/office/powerpoint/2010/main" val="1626752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Round Robin (RR)</a:t>
            </a:r>
            <a:endParaRPr lang="en-US" b="1" dirty="0"/>
          </a:p>
        </p:txBody>
      </p:sp>
      <p:pic>
        <p:nvPicPr>
          <p:cNvPr id="4" name="Content Placeholder 3"/>
          <p:cNvPicPr>
            <a:picLocks noGrp="1" noChangeAspect="1"/>
          </p:cNvPicPr>
          <p:nvPr>
            <p:ph idx="1"/>
          </p:nvPr>
        </p:nvPicPr>
        <p:blipFill>
          <a:blip r:embed="rId2"/>
          <a:stretch>
            <a:fillRect/>
          </a:stretch>
        </p:blipFill>
        <p:spPr>
          <a:xfrm>
            <a:off x="2338475" y="1690688"/>
            <a:ext cx="6556220" cy="2976289"/>
          </a:xfrm>
          <a:prstGeom prst="rect">
            <a:avLst/>
          </a:prstGeom>
        </p:spPr>
      </p:pic>
    </p:spTree>
    <p:extLst>
      <p:ext uri="{BB962C8B-B14F-4D97-AF65-F5344CB8AC3E}">
        <p14:creationId xmlns:p14="http://schemas.microsoft.com/office/powerpoint/2010/main" val="1399254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57" y="0"/>
            <a:ext cx="10515600" cy="1325563"/>
          </a:xfrm>
        </p:spPr>
        <p:txBody>
          <a:bodyPr/>
          <a:lstStyle/>
          <a:p>
            <a:r>
              <a:rPr lang="en-US" dirty="0" smtClean="0"/>
              <a:t>What should be the value of Q?</a:t>
            </a:r>
            <a:endParaRPr lang="en-US" dirty="0"/>
          </a:p>
        </p:txBody>
      </p:sp>
      <p:pic>
        <p:nvPicPr>
          <p:cNvPr id="4" name="Content Placeholder 3"/>
          <p:cNvPicPr>
            <a:picLocks noGrp="1" noChangeAspect="1"/>
          </p:cNvPicPr>
          <p:nvPr>
            <p:ph idx="1"/>
          </p:nvPr>
        </p:nvPicPr>
        <p:blipFill>
          <a:blip r:embed="rId2"/>
          <a:stretch>
            <a:fillRect/>
          </a:stretch>
        </p:blipFill>
        <p:spPr>
          <a:xfrm>
            <a:off x="1631852" y="929116"/>
            <a:ext cx="8243668" cy="5740931"/>
          </a:xfrm>
          <a:prstGeom prst="rect">
            <a:avLst/>
          </a:prstGeom>
        </p:spPr>
      </p:pic>
    </p:spTree>
    <p:extLst>
      <p:ext uri="{BB962C8B-B14F-4D97-AF65-F5344CB8AC3E}">
        <p14:creationId xmlns:p14="http://schemas.microsoft.com/office/powerpoint/2010/main" val="3783850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Multilevel Queue Scheduling</a:t>
            </a:r>
            <a:br>
              <a:rPr lang="en-US" b="1" dirty="0" smtClean="0"/>
            </a:br>
            <a:endParaRPr lang="en-US" dirty="0"/>
          </a:p>
        </p:txBody>
      </p:sp>
      <p:pic>
        <p:nvPicPr>
          <p:cNvPr id="1026" name="Picture 2" descr="https://www.cs.uic.edu/~jbell/CourseNotes/OperatingSystems/images/Chapter5/5_06_MultilevelQueueSchedul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642" y="1027906"/>
            <a:ext cx="7176483" cy="542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638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Multilevel Queue Scheduling</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When processes can be readily categorized, then multiple separate queues can be established, each implementing whatever scheduling algorithm is most appropriate for that type of job, and/or with different parametric adjustments.</a:t>
            </a:r>
          </a:p>
          <a:p>
            <a:r>
              <a:rPr lang="en-US" dirty="0"/>
              <a:t>Scheduling must also be done between queues, that is scheduling one queue to get time relative to other queues. Two common options are strict priority ( no job in a lower priority queue runs until all higher priority queues are empty ) and round-robin ( each queue gets a time slice in turn, possibly of different sizes. )</a:t>
            </a:r>
          </a:p>
          <a:p>
            <a:r>
              <a:rPr lang="en-US" dirty="0"/>
              <a:t>Note that under this algorithm jobs cannot switch from queue to queue - Once they are assigned a queue, that is their queue until they finish.</a:t>
            </a:r>
          </a:p>
          <a:p>
            <a:endParaRPr lang="en-US" dirty="0"/>
          </a:p>
        </p:txBody>
      </p:sp>
    </p:spTree>
    <p:extLst>
      <p:ext uri="{BB962C8B-B14F-4D97-AF65-F5344CB8AC3E}">
        <p14:creationId xmlns:p14="http://schemas.microsoft.com/office/powerpoint/2010/main" val="978179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Multilevel Queue Scheduling</a:t>
            </a:r>
            <a:br>
              <a:rPr lang="en-US" b="1"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838199" y="1192578"/>
            <a:ext cx="7780639" cy="5377033"/>
          </a:xfrm>
          <a:prstGeom prst="rect">
            <a:avLst/>
          </a:prstGeom>
        </p:spPr>
      </p:pic>
    </p:spTree>
    <p:extLst>
      <p:ext uri="{BB962C8B-B14F-4D97-AF65-F5344CB8AC3E}">
        <p14:creationId xmlns:p14="http://schemas.microsoft.com/office/powerpoint/2010/main" val="1660762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Multilevel Feedback-Queue Scheduling</a:t>
            </a:r>
            <a:br>
              <a:rPr lang="en-US" b="1" dirty="0"/>
            </a:br>
            <a:endParaRPr lang="en-US" dirty="0"/>
          </a:p>
        </p:txBody>
      </p:sp>
      <p:sp>
        <p:nvSpPr>
          <p:cNvPr id="3" name="Content Placeholder 2"/>
          <p:cNvSpPr>
            <a:spLocks noGrp="1"/>
          </p:cNvSpPr>
          <p:nvPr>
            <p:ph idx="1"/>
          </p:nvPr>
        </p:nvSpPr>
        <p:spPr>
          <a:xfrm>
            <a:off x="233289" y="1504938"/>
            <a:ext cx="3517435" cy="5194154"/>
          </a:xfrm>
        </p:spPr>
        <p:txBody>
          <a:bodyPr>
            <a:normAutofit/>
          </a:bodyPr>
          <a:lstStyle/>
          <a:p>
            <a:r>
              <a:rPr lang="en-US" sz="2000" dirty="0"/>
              <a:t>Multilevel feedback queue scheduling is similar to the ordinary multilevel queue scheduling described above, except jobs may be moved from one queue to another for a variety of </a:t>
            </a:r>
            <a:r>
              <a:rPr lang="en-US" sz="2000" dirty="0" smtClean="0"/>
              <a:t>reasons</a:t>
            </a:r>
          </a:p>
          <a:p>
            <a:endParaRPr lang="en-US" sz="2000" dirty="0"/>
          </a:p>
          <a:p>
            <a:r>
              <a:rPr lang="en-US" sz="2000" dirty="0" smtClean="0"/>
              <a:t>Multilevel </a:t>
            </a:r>
            <a:r>
              <a:rPr lang="en-US" sz="2000" dirty="0"/>
              <a:t>feedback queue scheduling is the most flexible, because it can be tuned for any situation. But it is also the most complex to implement</a:t>
            </a:r>
          </a:p>
          <a:p>
            <a:endParaRPr lang="en-US" sz="2000" dirty="0"/>
          </a:p>
        </p:txBody>
      </p:sp>
      <p:pic>
        <p:nvPicPr>
          <p:cNvPr id="2050" name="Picture 2" descr="https://www.cs.uic.edu/~jbell/CourseNotes/OperatingSystems/images/Chapter5/5_07_MultilevelFeedbackQueu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315" y="1072551"/>
            <a:ext cx="3996396" cy="47128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750725" y="1369842"/>
            <a:ext cx="4408537" cy="5143500"/>
          </a:xfrm>
          <a:prstGeom prst="rect">
            <a:avLst/>
          </a:prstGeom>
        </p:spPr>
      </p:pic>
    </p:spTree>
    <p:extLst>
      <p:ext uri="{BB962C8B-B14F-4D97-AF65-F5344CB8AC3E}">
        <p14:creationId xmlns:p14="http://schemas.microsoft.com/office/powerpoint/2010/main" val="2125010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Lottery Scheduling</a:t>
            </a:r>
            <a:endParaRPr lang="en-US" b="1" dirty="0"/>
          </a:p>
        </p:txBody>
      </p:sp>
      <p:sp>
        <p:nvSpPr>
          <p:cNvPr id="3" name="Content Placeholder 2"/>
          <p:cNvSpPr>
            <a:spLocks noGrp="1"/>
          </p:cNvSpPr>
          <p:nvPr>
            <p:ph idx="1"/>
          </p:nvPr>
        </p:nvSpPr>
        <p:spPr/>
        <p:txBody>
          <a:bodyPr/>
          <a:lstStyle/>
          <a:p>
            <a:pPr>
              <a:spcBef>
                <a:spcPct val="20000"/>
              </a:spcBef>
              <a:buClr>
                <a:schemeClr val="accent2"/>
              </a:buClr>
              <a:buFontTx/>
              <a:buChar char="•"/>
            </a:pPr>
            <a:r>
              <a:rPr lang="en-US" altLang="en-US" dirty="0">
                <a:latin typeface="Arial" panose="020B0604020202020204" pitchFamily="34" charset="0"/>
              </a:rPr>
              <a:t>Hold lottery for </a:t>
            </a:r>
            <a:r>
              <a:rPr lang="en-US" altLang="en-US" dirty="0" err="1">
                <a:latin typeface="Arial" panose="020B0604020202020204" pitchFamily="34" charset="0"/>
              </a:rPr>
              <a:t>cpu</a:t>
            </a:r>
            <a:r>
              <a:rPr lang="en-US" altLang="en-US" dirty="0">
                <a:latin typeface="Arial" panose="020B0604020202020204" pitchFamily="34" charset="0"/>
              </a:rPr>
              <a:t> time several  times a second</a:t>
            </a:r>
          </a:p>
          <a:p>
            <a:pPr>
              <a:spcBef>
                <a:spcPct val="20000"/>
              </a:spcBef>
              <a:buClr>
                <a:schemeClr val="accent2"/>
              </a:buClr>
              <a:buFontTx/>
              <a:buChar char="•"/>
            </a:pPr>
            <a:r>
              <a:rPr lang="en-US" altLang="en-US" dirty="0">
                <a:latin typeface="Arial" panose="020B0604020202020204" pitchFamily="34" charset="0"/>
              </a:rPr>
              <a:t>Can enforce priorities by allowing more tickets for “more important” processes</a:t>
            </a:r>
          </a:p>
          <a:p>
            <a:pPr marL="0" indent="0">
              <a:buNone/>
            </a:pPr>
            <a:r>
              <a:rPr lang="en-US" dirty="0"/>
              <a:t> </a:t>
            </a:r>
            <a:endParaRPr lang="en-US" dirty="0" smtClean="0"/>
          </a:p>
          <a:p>
            <a:pPr marL="0" indent="0">
              <a:buNone/>
            </a:pPr>
            <a:r>
              <a:rPr lang="en-US" dirty="0" smtClean="0"/>
              <a:t>Example: Client </a:t>
            </a:r>
            <a:r>
              <a:rPr lang="en-US" smtClean="0"/>
              <a:t>Server Activity</a:t>
            </a:r>
            <a:endParaRPr lang="en-US" dirty="0"/>
          </a:p>
        </p:txBody>
      </p:sp>
    </p:spTree>
    <p:extLst>
      <p:ext uri="{BB962C8B-B14F-4D97-AF65-F5344CB8AC3E}">
        <p14:creationId xmlns:p14="http://schemas.microsoft.com/office/powerpoint/2010/main" val="134836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411" y="772733"/>
            <a:ext cx="10515600" cy="5958022"/>
          </a:xfrm>
        </p:spPr>
        <p:txBody>
          <a:bodyPr>
            <a:normAutofit fontScale="92500" lnSpcReduction="20000"/>
          </a:bodyPr>
          <a:lstStyle/>
          <a:p>
            <a:r>
              <a:rPr lang="en-US" b="1" dirty="0"/>
              <a:t>CPU Scheduler</a:t>
            </a:r>
          </a:p>
          <a:p>
            <a:r>
              <a:rPr lang="en-US" dirty="0"/>
              <a:t>Whenever the CPU becomes idle, it is the job of the CPU Scheduler </a:t>
            </a:r>
            <a:r>
              <a:rPr lang="en-US" dirty="0" smtClean="0"/>
              <a:t>to </a:t>
            </a:r>
            <a:r>
              <a:rPr lang="en-US" dirty="0"/>
              <a:t>select another process from the ready queue to run next.</a:t>
            </a:r>
          </a:p>
          <a:p>
            <a:r>
              <a:rPr lang="en-US" dirty="0" smtClean="0"/>
              <a:t>Processes are not necessarily scheduled as per FIFO strategy only.</a:t>
            </a:r>
            <a:endParaRPr lang="en-US" dirty="0"/>
          </a:p>
          <a:p>
            <a:pPr marL="0" indent="0">
              <a:buNone/>
            </a:pPr>
            <a:endParaRPr lang="en-US" b="1" dirty="0" smtClean="0"/>
          </a:p>
          <a:p>
            <a:pPr marL="0" indent="0">
              <a:buNone/>
            </a:pPr>
            <a:r>
              <a:rPr lang="en-US" b="1" dirty="0" smtClean="0"/>
              <a:t> Types of Scheduling</a:t>
            </a:r>
          </a:p>
          <a:p>
            <a:pPr marL="0" indent="0">
              <a:buNone/>
            </a:pPr>
            <a:r>
              <a:rPr lang="en-US" dirty="0" smtClean="0"/>
              <a:t>1. When </a:t>
            </a:r>
            <a:r>
              <a:rPr lang="en-US" dirty="0"/>
              <a:t>a process switches from the running state to the waiting state, such as for an I/O request or invocation of the wait( ) system call.</a:t>
            </a:r>
          </a:p>
          <a:p>
            <a:pPr marL="0" indent="0">
              <a:buNone/>
            </a:pPr>
            <a:r>
              <a:rPr lang="en-US" dirty="0" smtClean="0"/>
              <a:t>2. When </a:t>
            </a:r>
            <a:r>
              <a:rPr lang="en-US" dirty="0"/>
              <a:t>a process switches from the running state to the ready state, for example in response to an </a:t>
            </a:r>
            <a:r>
              <a:rPr lang="en-US" dirty="0" smtClean="0"/>
              <a:t>interrupt.</a:t>
            </a:r>
          </a:p>
          <a:p>
            <a:pPr marL="0" indent="0">
              <a:buNone/>
            </a:pPr>
            <a:r>
              <a:rPr lang="en-US" dirty="0" smtClean="0"/>
              <a:t>3. When </a:t>
            </a:r>
            <a:r>
              <a:rPr lang="en-US" dirty="0"/>
              <a:t>a process switches from the waiting state to the ready state, say at completion of I/O or a return from wait( ).</a:t>
            </a:r>
          </a:p>
          <a:p>
            <a:pPr marL="0" indent="0">
              <a:buNone/>
            </a:pPr>
            <a:r>
              <a:rPr lang="en-US" dirty="0" smtClean="0"/>
              <a:t>4. When </a:t>
            </a:r>
            <a:r>
              <a:rPr lang="en-US" dirty="0"/>
              <a:t>a process terminates</a:t>
            </a:r>
            <a:r>
              <a:rPr lang="en-US" dirty="0" smtClean="0"/>
              <a:t>.</a:t>
            </a:r>
          </a:p>
          <a:p>
            <a:r>
              <a:rPr lang="en-US" dirty="0"/>
              <a:t>For conditions 1 and 4 there is no choice - A new process must be selected.</a:t>
            </a:r>
          </a:p>
          <a:p>
            <a:r>
              <a:rPr lang="en-US" dirty="0"/>
              <a:t>For conditions 2 and 3 there is a choice - To either continue running the current process, or select a different one.</a:t>
            </a:r>
          </a:p>
          <a:p>
            <a:pPr marL="0" indent="0">
              <a:buNone/>
            </a:pPr>
            <a:endParaRPr lang="en-US" dirty="0"/>
          </a:p>
          <a:p>
            <a:pPr marL="0" indent="0">
              <a:buNone/>
            </a:pPr>
            <a:endParaRPr lang="en-US" b="1" dirty="0"/>
          </a:p>
        </p:txBody>
      </p:sp>
      <p:sp>
        <p:nvSpPr>
          <p:cNvPr id="4" name="Rectangle 3"/>
          <p:cNvSpPr/>
          <p:nvPr/>
        </p:nvSpPr>
        <p:spPr>
          <a:xfrm>
            <a:off x="4563558" y="166283"/>
            <a:ext cx="3164649" cy="646331"/>
          </a:xfrm>
          <a:prstGeom prst="rect">
            <a:avLst/>
          </a:prstGeom>
        </p:spPr>
        <p:txBody>
          <a:bodyPr wrap="none">
            <a:spAutoFit/>
          </a:bodyPr>
          <a:lstStyle/>
          <a:p>
            <a:r>
              <a:rPr lang="en-US" sz="3600" b="1" dirty="0" smtClean="0"/>
              <a:t>CPU Scheduling</a:t>
            </a:r>
            <a:endParaRPr lang="en-US" sz="3600" b="1" dirty="0"/>
          </a:p>
        </p:txBody>
      </p:sp>
    </p:spTree>
    <p:extLst>
      <p:ext uri="{BB962C8B-B14F-4D97-AF65-F5344CB8AC3E}">
        <p14:creationId xmlns:p14="http://schemas.microsoft.com/office/powerpoint/2010/main" val="105839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1325563"/>
          </a:xfrm>
        </p:spPr>
        <p:txBody>
          <a:bodyPr>
            <a:normAutofit/>
          </a:bodyPr>
          <a:lstStyle/>
          <a:p>
            <a:r>
              <a:rPr lang="en-US" b="1" dirty="0"/>
              <a:t>Scheduling Criteria</a:t>
            </a:r>
            <a:br>
              <a:rPr lang="en-US" b="1" dirty="0"/>
            </a:br>
            <a:r>
              <a:rPr lang="en-US" b="1" dirty="0" smtClean="0"/>
              <a:t>	</a:t>
            </a:r>
            <a:endParaRPr lang="en-US" dirty="0"/>
          </a:p>
        </p:txBody>
      </p:sp>
      <p:sp>
        <p:nvSpPr>
          <p:cNvPr id="3" name="Content Placeholder 2"/>
          <p:cNvSpPr>
            <a:spLocks noGrp="1"/>
          </p:cNvSpPr>
          <p:nvPr>
            <p:ph idx="1"/>
          </p:nvPr>
        </p:nvSpPr>
        <p:spPr>
          <a:xfrm>
            <a:off x="622069" y="1094704"/>
            <a:ext cx="10515600" cy="5615189"/>
          </a:xfrm>
        </p:spPr>
        <p:txBody>
          <a:bodyPr>
            <a:normAutofit fontScale="92500" lnSpcReduction="10000"/>
          </a:bodyPr>
          <a:lstStyle/>
          <a:p>
            <a:pPr lvl="1"/>
            <a:r>
              <a:rPr lang="en-US" b="1" dirty="0" smtClean="0"/>
              <a:t>CPU </a:t>
            </a:r>
            <a:r>
              <a:rPr lang="en-US" b="1" dirty="0"/>
              <a:t>utilization</a:t>
            </a:r>
            <a:r>
              <a:rPr lang="en-US" dirty="0"/>
              <a:t> - Ideally the CPU would be busy 100% of the time, so as to waste 0 CPU cycles. On a real system CPU usage should range from 40% ( lightly loaded ) to 90% ( heavily loaded. )</a:t>
            </a:r>
          </a:p>
          <a:p>
            <a:pPr lvl="1"/>
            <a:r>
              <a:rPr lang="en-US" b="1" dirty="0"/>
              <a:t>Throughput</a:t>
            </a:r>
            <a:r>
              <a:rPr lang="en-US" dirty="0"/>
              <a:t> - Number of processes completed per unit time. May range from 10 / second to 1 / hour depending on the specific processes.</a:t>
            </a:r>
          </a:p>
          <a:p>
            <a:pPr lvl="1"/>
            <a:r>
              <a:rPr lang="en-US" b="1" dirty="0"/>
              <a:t>Turnaround time</a:t>
            </a:r>
            <a:r>
              <a:rPr lang="en-US" dirty="0"/>
              <a:t> - Time required for a particular process to complete, from submission time to completion. ( Wall clock time. )</a:t>
            </a:r>
          </a:p>
          <a:p>
            <a:pPr lvl="1"/>
            <a:r>
              <a:rPr lang="en-US" b="1" dirty="0"/>
              <a:t>Waiting time</a:t>
            </a:r>
            <a:r>
              <a:rPr lang="en-US" dirty="0"/>
              <a:t> - How much time processes spend in the ready queue waiting their turn to get on the CPU.</a:t>
            </a:r>
          </a:p>
          <a:p>
            <a:pPr lvl="2"/>
            <a:r>
              <a:rPr lang="en-US" dirty="0"/>
              <a:t>( </a:t>
            </a:r>
            <a:r>
              <a:rPr lang="en-US" b="1" dirty="0"/>
              <a:t>Load average</a:t>
            </a:r>
            <a:r>
              <a:rPr lang="en-US" dirty="0"/>
              <a:t> - The average number of processes sitting in the ready queue waiting their turn to get into the CPU. Reported in 1-minute, 5-minute, and 15-minute averages by "uptime" and "who". )</a:t>
            </a:r>
          </a:p>
          <a:p>
            <a:pPr lvl="1"/>
            <a:r>
              <a:rPr lang="en-US" b="1" dirty="0"/>
              <a:t>Response time</a:t>
            </a:r>
            <a:r>
              <a:rPr lang="en-US" dirty="0"/>
              <a:t> - The time taken in an interactive program from the issuance of a command to the </a:t>
            </a:r>
            <a:r>
              <a:rPr lang="en-US" b="1" i="1" dirty="0"/>
              <a:t>commence</a:t>
            </a:r>
            <a:r>
              <a:rPr lang="en-US" dirty="0"/>
              <a:t> of a response to that command.</a:t>
            </a:r>
          </a:p>
          <a:p>
            <a:r>
              <a:rPr lang="en-US" dirty="0"/>
              <a:t>In general one wants to optimize the average value of a criteria ( Maximize CPU utilization and throughput, and minimize all the others. ) However some times one wants to do something different, such as to minimize the maximum response time.</a:t>
            </a:r>
          </a:p>
          <a:p>
            <a:endParaRPr lang="en-US" dirty="0"/>
          </a:p>
        </p:txBody>
      </p:sp>
    </p:spTree>
    <p:extLst>
      <p:ext uri="{BB962C8B-B14F-4D97-AF65-F5344CB8AC3E}">
        <p14:creationId xmlns:p14="http://schemas.microsoft.com/office/powerpoint/2010/main" val="937548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normAutofit fontScale="90000"/>
          </a:bodyPr>
          <a:lstStyle/>
          <a:p>
            <a:r>
              <a:rPr lang="en-US" b="1" dirty="0" smtClean="0"/>
              <a:t>CPU Scheduling</a:t>
            </a:r>
            <a:br>
              <a:rPr lang="en-US" b="1" dirty="0" smtClean="0"/>
            </a:br>
            <a:endParaRPr lang="en-US" b="1" dirty="0"/>
          </a:p>
        </p:txBody>
      </p:sp>
      <p:sp>
        <p:nvSpPr>
          <p:cNvPr id="3" name="Content Placeholder 2"/>
          <p:cNvSpPr>
            <a:spLocks noGrp="1"/>
          </p:cNvSpPr>
          <p:nvPr>
            <p:ph idx="1"/>
          </p:nvPr>
        </p:nvSpPr>
        <p:spPr>
          <a:xfrm>
            <a:off x="838200" y="1159099"/>
            <a:ext cx="10515600" cy="5486400"/>
          </a:xfrm>
        </p:spPr>
        <p:txBody>
          <a:bodyPr>
            <a:normAutofit fontScale="92500" lnSpcReduction="20000"/>
          </a:bodyPr>
          <a:lstStyle/>
          <a:p>
            <a:r>
              <a:rPr lang="en-US" dirty="0"/>
              <a:t>If scheduling takes place only under conditions 1 and 4, the system is said to be</a:t>
            </a:r>
            <a:r>
              <a:rPr lang="en-US" b="1" i="1" dirty="0"/>
              <a:t> </a:t>
            </a:r>
            <a:r>
              <a:rPr lang="en-US" b="1" i="1" dirty="0" smtClean="0"/>
              <a:t>non-preemptive</a:t>
            </a:r>
            <a:r>
              <a:rPr lang="en-US" dirty="0"/>
              <a:t>, or </a:t>
            </a:r>
            <a:r>
              <a:rPr lang="en-US" b="1" i="1" dirty="0" smtClean="0"/>
              <a:t>cooperative</a:t>
            </a:r>
          </a:p>
          <a:p>
            <a:r>
              <a:rPr lang="en-US" dirty="0" smtClean="0"/>
              <a:t>Otherwise the system is said to be </a:t>
            </a:r>
            <a:r>
              <a:rPr lang="en-US" b="1" i="1" dirty="0" smtClean="0"/>
              <a:t>preemptive	</a:t>
            </a:r>
          </a:p>
          <a:p>
            <a:r>
              <a:rPr lang="en-US" dirty="0" smtClean="0"/>
              <a:t>non-preemptive </a:t>
            </a:r>
            <a:r>
              <a:rPr lang="en-US" dirty="0"/>
              <a:t>scheduling up to Windows 3.x, </a:t>
            </a:r>
            <a:endParaRPr lang="en-US" dirty="0" smtClean="0"/>
          </a:p>
          <a:p>
            <a:r>
              <a:rPr lang="en-US" dirty="0" smtClean="0"/>
              <a:t>pre-emptive </a:t>
            </a:r>
            <a:r>
              <a:rPr lang="en-US" dirty="0"/>
              <a:t>scheduling with </a:t>
            </a:r>
            <a:r>
              <a:rPr lang="en-US" dirty="0" smtClean="0"/>
              <a:t>Win95 onwards </a:t>
            </a:r>
          </a:p>
          <a:p>
            <a:r>
              <a:rPr lang="en-US" dirty="0" smtClean="0"/>
              <a:t>Macs </a:t>
            </a:r>
            <a:r>
              <a:rPr lang="en-US" dirty="0"/>
              <a:t>used non-preemptive prior to </a:t>
            </a:r>
            <a:r>
              <a:rPr lang="en-US" dirty="0" smtClean="0"/>
              <a:t>OSX and </a:t>
            </a:r>
            <a:r>
              <a:rPr lang="en-US" dirty="0"/>
              <a:t>pre-emptive since then. </a:t>
            </a:r>
            <a:endParaRPr lang="en-US" dirty="0" smtClean="0"/>
          </a:p>
          <a:p>
            <a:pPr marL="0" indent="0">
              <a:buNone/>
            </a:pPr>
            <a:r>
              <a:rPr lang="en-US" dirty="0" smtClean="0"/>
              <a:t>&gt;&gt; Note </a:t>
            </a:r>
            <a:r>
              <a:rPr lang="en-US" dirty="0"/>
              <a:t>that pre-emptive scheduling is only possible on hardware that supports a timer interrupt.</a:t>
            </a:r>
          </a:p>
          <a:p>
            <a:r>
              <a:rPr lang="en-US" dirty="0"/>
              <a:t>Preemption can also be a problem if the kernel is busy implementing a system </a:t>
            </a:r>
            <a:r>
              <a:rPr lang="en-US" dirty="0" smtClean="0"/>
              <a:t>call.</a:t>
            </a:r>
          </a:p>
          <a:p>
            <a:r>
              <a:rPr lang="en-US" dirty="0" smtClean="0"/>
              <a:t>Problematic </a:t>
            </a:r>
            <a:r>
              <a:rPr lang="en-US" dirty="0"/>
              <a:t>for real-time systems, as real-time response can no longer be guaranteed.</a:t>
            </a:r>
          </a:p>
          <a:p>
            <a:r>
              <a:rPr lang="en-US" dirty="0" smtClean="0"/>
              <a:t>Disabling </a:t>
            </a:r>
            <a:r>
              <a:rPr lang="en-US" dirty="0"/>
              <a:t>interrupts before entering the critical section and re-enabling interrupts on exiting the </a:t>
            </a:r>
            <a:r>
              <a:rPr lang="en-US" dirty="0" smtClean="0"/>
              <a:t>section can hamper preemption</a:t>
            </a:r>
            <a:endParaRPr lang="en-US" dirty="0"/>
          </a:p>
          <a:p>
            <a:endParaRPr lang="en-US" dirty="0"/>
          </a:p>
        </p:txBody>
      </p:sp>
    </p:spTree>
    <p:extLst>
      <p:ext uri="{BB962C8B-B14F-4D97-AF65-F5344CB8AC3E}">
        <p14:creationId xmlns:p14="http://schemas.microsoft.com/office/powerpoint/2010/main" val="62539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Dispatcher</a:t>
            </a:r>
            <a:br>
              <a:rPr lang="en-US" b="1" dirty="0"/>
            </a:br>
            <a:endParaRPr lang="en-US" dirty="0"/>
          </a:p>
        </p:txBody>
      </p:sp>
      <p:sp>
        <p:nvSpPr>
          <p:cNvPr id="3" name="Content Placeholder 2"/>
          <p:cNvSpPr>
            <a:spLocks noGrp="1"/>
          </p:cNvSpPr>
          <p:nvPr>
            <p:ph idx="1"/>
          </p:nvPr>
        </p:nvSpPr>
        <p:spPr>
          <a:xfrm>
            <a:off x="838200" y="1159099"/>
            <a:ext cx="10515600" cy="5017864"/>
          </a:xfrm>
        </p:spPr>
        <p:txBody>
          <a:bodyPr/>
          <a:lstStyle/>
          <a:p>
            <a:r>
              <a:rPr lang="en-US" dirty="0"/>
              <a:t>The </a:t>
            </a:r>
            <a:r>
              <a:rPr lang="en-US" b="1" dirty="0"/>
              <a:t>dispatcher</a:t>
            </a:r>
            <a:r>
              <a:rPr lang="en-US" dirty="0"/>
              <a:t> is the module that gives control of the CPU to the process selected by the scheduler. This function involves:</a:t>
            </a:r>
          </a:p>
          <a:p>
            <a:pPr lvl="1"/>
            <a:r>
              <a:rPr lang="en-US" dirty="0"/>
              <a:t>Switching context.</a:t>
            </a:r>
          </a:p>
          <a:p>
            <a:pPr lvl="1"/>
            <a:r>
              <a:rPr lang="en-US" dirty="0"/>
              <a:t>Switching to user mode.</a:t>
            </a:r>
          </a:p>
          <a:p>
            <a:pPr lvl="1"/>
            <a:r>
              <a:rPr lang="en-US" dirty="0"/>
              <a:t>Jumping to the proper location in the newly loaded program.</a:t>
            </a:r>
          </a:p>
          <a:p>
            <a:r>
              <a:rPr lang="en-US" dirty="0"/>
              <a:t>The dispatcher needs to be as fast as possible, as it is run on every context switch. The time consumed by the dispatcher is known as </a:t>
            </a:r>
            <a:r>
              <a:rPr lang="en-US" b="1" dirty="0"/>
              <a:t>dispatch latency.</a:t>
            </a:r>
            <a:endParaRPr lang="en-US" dirty="0"/>
          </a:p>
          <a:p>
            <a:endParaRPr lang="en-US" dirty="0"/>
          </a:p>
        </p:txBody>
      </p:sp>
    </p:spTree>
    <p:extLst>
      <p:ext uri="{BB962C8B-B14F-4D97-AF65-F5344CB8AC3E}">
        <p14:creationId xmlns:p14="http://schemas.microsoft.com/office/powerpoint/2010/main" val="1482129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Scheduling Criteria</a:t>
            </a:r>
            <a:endParaRPr lang="en-US" dirty="0"/>
          </a:p>
        </p:txBody>
      </p:sp>
      <p:sp>
        <p:nvSpPr>
          <p:cNvPr id="3" name="Content Placeholder 2"/>
          <p:cNvSpPr>
            <a:spLocks noGrp="1"/>
          </p:cNvSpPr>
          <p:nvPr>
            <p:ph idx="1"/>
          </p:nvPr>
        </p:nvSpPr>
        <p:spPr/>
        <p:txBody>
          <a:bodyPr/>
          <a:lstStyle/>
          <a:p>
            <a:r>
              <a:rPr lang="en-US" dirty="0" smtClean="0"/>
              <a:t>Batch Systems    --- &gt; Throughput</a:t>
            </a:r>
          </a:p>
          <a:p>
            <a:endParaRPr lang="en-US" dirty="0" smtClean="0"/>
          </a:p>
          <a:p>
            <a:r>
              <a:rPr lang="en-US" dirty="0" smtClean="0"/>
              <a:t>Interactive Systems  ---&gt; Proportionality, Quick response time</a:t>
            </a:r>
          </a:p>
          <a:p>
            <a:endParaRPr lang="en-US" dirty="0" smtClean="0"/>
          </a:p>
          <a:p>
            <a:r>
              <a:rPr lang="en-US" dirty="0" smtClean="0"/>
              <a:t>Real Time Systems  --- &gt; Response time </a:t>
            </a:r>
          </a:p>
          <a:p>
            <a:pPr lvl="1"/>
            <a:r>
              <a:rPr lang="en-US" dirty="0" smtClean="0"/>
              <a:t>Temperature monitor,  Fire detection system</a:t>
            </a:r>
          </a:p>
          <a:p>
            <a:pPr lvl="1"/>
            <a:endParaRPr lang="en-US" dirty="0" smtClean="0"/>
          </a:p>
          <a:p>
            <a:pPr marL="0" indent="0">
              <a:buNone/>
            </a:pPr>
            <a:endParaRPr lang="en-US" dirty="0"/>
          </a:p>
        </p:txBody>
      </p:sp>
    </p:spTree>
    <p:extLst>
      <p:ext uri="{BB962C8B-B14F-4D97-AF65-F5344CB8AC3E}">
        <p14:creationId xmlns:p14="http://schemas.microsoft.com/office/powerpoint/2010/main" val="764607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3458" y="3016885"/>
            <a:ext cx="5060142" cy="1325563"/>
          </a:xfrm>
        </p:spPr>
        <p:txBody>
          <a:bodyPr>
            <a:normAutofit fontScale="90000"/>
          </a:bodyPr>
          <a:lstStyle/>
          <a:p>
            <a:r>
              <a:rPr lang="en-US" b="1" dirty="0" smtClean="0"/>
              <a:t>Scheduling Algorithms</a:t>
            </a:r>
            <a:br>
              <a:rPr lang="en-US" b="1" dirty="0" smtClean="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72272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First-Come First-Serve Scheduling, FCFS</a:t>
            </a:r>
            <a:br>
              <a:rPr lang="en-US" b="1"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1474210"/>
              </p:ext>
            </p:extLst>
          </p:nvPr>
        </p:nvGraphicFramePr>
        <p:xfrm>
          <a:off x="945524" y="1690688"/>
          <a:ext cx="3810000" cy="1859280"/>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0">
                <a:tc>
                  <a:txBody>
                    <a:bodyPr/>
                    <a:lstStyle/>
                    <a:p>
                      <a:r>
                        <a:rPr lang="en-US" sz="2800" dirty="0"/>
                        <a:t>Process</a:t>
                      </a:r>
                    </a:p>
                  </a:txBody>
                  <a:tcPr marL="19050" marR="19050" marT="19050" marB="19050" anchor="ctr">
                    <a:lnL>
                      <a:noFill/>
                    </a:lnL>
                    <a:lnR>
                      <a:noFill/>
                    </a:lnR>
                    <a:lnT>
                      <a:noFill/>
                    </a:lnT>
                    <a:lnB>
                      <a:noFill/>
                    </a:lnB>
                    <a:solidFill>
                      <a:srgbClr val="FFFF80"/>
                    </a:solidFill>
                  </a:tcPr>
                </a:tc>
                <a:tc>
                  <a:txBody>
                    <a:bodyPr/>
                    <a:lstStyle/>
                    <a:p>
                      <a:r>
                        <a:rPr lang="en-US" sz="2800"/>
                        <a:t>Burst Time</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0"/>
                  </a:ext>
                </a:extLst>
              </a:tr>
              <a:tr h="0">
                <a:tc>
                  <a:txBody>
                    <a:bodyPr/>
                    <a:lstStyle/>
                    <a:p>
                      <a:pPr algn="ctr"/>
                      <a:r>
                        <a:rPr lang="en-US" sz="2800"/>
                        <a:t>P1</a:t>
                      </a:r>
                    </a:p>
                  </a:txBody>
                  <a:tcPr marL="19050" marR="19050" marT="19050" marB="19050" anchor="ctr">
                    <a:lnL>
                      <a:noFill/>
                    </a:lnL>
                    <a:lnR>
                      <a:noFill/>
                    </a:lnR>
                    <a:lnT>
                      <a:noFill/>
                    </a:lnT>
                    <a:lnB>
                      <a:noFill/>
                    </a:lnB>
                    <a:solidFill>
                      <a:srgbClr val="FFFF80"/>
                    </a:solidFill>
                  </a:tcPr>
                </a:tc>
                <a:tc>
                  <a:txBody>
                    <a:bodyPr/>
                    <a:lstStyle/>
                    <a:p>
                      <a:pPr algn="ctr"/>
                      <a:r>
                        <a:rPr lang="en-US" sz="2800"/>
                        <a:t>24</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1"/>
                  </a:ext>
                </a:extLst>
              </a:tr>
              <a:tr h="0">
                <a:tc>
                  <a:txBody>
                    <a:bodyPr/>
                    <a:lstStyle/>
                    <a:p>
                      <a:pPr algn="ctr"/>
                      <a:r>
                        <a:rPr lang="en-US" sz="2800" dirty="0"/>
                        <a:t>P2</a:t>
                      </a:r>
                    </a:p>
                  </a:txBody>
                  <a:tcPr marL="19050" marR="19050" marT="19050" marB="19050" anchor="ctr">
                    <a:lnL>
                      <a:noFill/>
                    </a:lnL>
                    <a:lnR>
                      <a:noFill/>
                    </a:lnR>
                    <a:lnT>
                      <a:noFill/>
                    </a:lnT>
                    <a:lnB>
                      <a:noFill/>
                    </a:lnB>
                    <a:solidFill>
                      <a:srgbClr val="FFFF80"/>
                    </a:solidFill>
                  </a:tcPr>
                </a:tc>
                <a:tc>
                  <a:txBody>
                    <a:bodyPr/>
                    <a:lstStyle/>
                    <a:p>
                      <a:pPr algn="ctr"/>
                      <a:r>
                        <a:rPr lang="en-US" sz="2800" dirty="0"/>
                        <a:t>3</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2"/>
                  </a:ext>
                </a:extLst>
              </a:tr>
              <a:tr h="0">
                <a:tc>
                  <a:txBody>
                    <a:bodyPr/>
                    <a:lstStyle/>
                    <a:p>
                      <a:pPr algn="ctr"/>
                      <a:r>
                        <a:rPr lang="en-US" sz="2800"/>
                        <a:t>P3</a:t>
                      </a:r>
                    </a:p>
                  </a:txBody>
                  <a:tcPr marL="19050" marR="19050" marT="19050" marB="19050" anchor="ctr">
                    <a:lnL>
                      <a:noFill/>
                    </a:lnL>
                    <a:lnR>
                      <a:noFill/>
                    </a:lnR>
                    <a:lnT>
                      <a:noFill/>
                    </a:lnT>
                    <a:lnB>
                      <a:noFill/>
                    </a:lnB>
                    <a:solidFill>
                      <a:srgbClr val="FFFF80"/>
                    </a:solidFill>
                  </a:tcPr>
                </a:tc>
                <a:tc>
                  <a:txBody>
                    <a:bodyPr/>
                    <a:lstStyle/>
                    <a:p>
                      <a:pPr algn="ctr"/>
                      <a:r>
                        <a:rPr lang="en-US" sz="2800" dirty="0"/>
                        <a:t>3</a:t>
                      </a:r>
                    </a:p>
                  </a:txBody>
                  <a:tcPr marL="19050" marR="19050" marT="19050" marB="19050" anchor="ctr">
                    <a:lnL>
                      <a:noFill/>
                    </a:lnL>
                    <a:lnR>
                      <a:noFill/>
                    </a:lnR>
                    <a:lnT>
                      <a:noFill/>
                    </a:lnT>
                    <a:lnB>
                      <a:noFill/>
                    </a:lnB>
                    <a:solidFill>
                      <a:srgbClr val="FFFF80"/>
                    </a:solidFill>
                  </a:tcPr>
                </a:tc>
                <a:extLst>
                  <a:ext uri="{0D108BD9-81ED-4DB2-BD59-A6C34878D82A}">
                    <a16:rowId xmlns:a16="http://schemas.microsoft.com/office/drawing/2014/main" val="10003"/>
                  </a:ext>
                </a:extLst>
              </a:tr>
            </a:tbl>
          </a:graphicData>
        </a:graphic>
      </p:graphicFrame>
      <p:sp>
        <p:nvSpPr>
          <p:cNvPr id="5" name="Rectangle 4"/>
          <p:cNvSpPr/>
          <p:nvPr/>
        </p:nvSpPr>
        <p:spPr>
          <a:xfrm>
            <a:off x="5143743" y="1027906"/>
            <a:ext cx="6096000" cy="2862322"/>
          </a:xfrm>
          <a:prstGeom prst="rect">
            <a:avLst/>
          </a:prstGeom>
        </p:spPr>
        <p:txBody>
          <a:bodyPr>
            <a:spAutoFit/>
          </a:bodyPr>
          <a:lstStyle/>
          <a:p>
            <a:pPr>
              <a:buFont typeface="Arial" panose="020B0604020202020204" pitchFamily="34" charset="0"/>
              <a:buChar char="•"/>
            </a:pPr>
            <a:r>
              <a:rPr lang="en-US" sz="2000" b="0" i="0" dirty="0" smtClean="0">
                <a:solidFill>
                  <a:srgbClr val="000000"/>
                </a:solidFill>
                <a:effectLst/>
                <a:latin typeface="Times New Roman" panose="02020603050405020304" pitchFamily="18" charset="0"/>
              </a:rPr>
              <a:t>In the first Gantt chart below, process P1 arrives first. The average waiting time for the three processes is ( 0 + 24 + 27 ) / 3 = 17.0 </a:t>
            </a:r>
            <a:r>
              <a:rPr lang="en-US" sz="2000" b="0" i="0" dirty="0" err="1" smtClean="0">
                <a:solidFill>
                  <a:srgbClr val="000000"/>
                </a:solidFill>
                <a:effectLst/>
                <a:latin typeface="Times New Roman" panose="02020603050405020304" pitchFamily="18" charset="0"/>
              </a:rPr>
              <a:t>ms.</a:t>
            </a:r>
            <a:endParaRPr lang="en-US" sz="2000" b="0" i="0" dirty="0" smtClean="0">
              <a:solidFill>
                <a:srgbClr val="000000"/>
              </a:solidFill>
              <a:effectLst/>
              <a:latin typeface="Times New Roman" panose="02020603050405020304" pitchFamily="18" charset="0"/>
            </a:endParaRPr>
          </a:p>
          <a:p>
            <a:pPr>
              <a:buFont typeface="Arial" panose="020B0604020202020204" pitchFamily="34" charset="0"/>
              <a:buChar char="•"/>
            </a:pPr>
            <a:r>
              <a:rPr lang="en-US" sz="2000" b="0" i="0" dirty="0" smtClean="0">
                <a:solidFill>
                  <a:srgbClr val="000000"/>
                </a:solidFill>
                <a:effectLst/>
                <a:latin typeface="Times New Roman" panose="02020603050405020304" pitchFamily="18" charset="0"/>
              </a:rPr>
              <a:t>In the second Gantt chart below, the same three processes have an average wait time of ( 0 + 3 + 6 ) / 3 = 3.0 </a:t>
            </a:r>
            <a:r>
              <a:rPr lang="en-US" sz="2000" b="0" i="0" dirty="0" err="1" smtClean="0">
                <a:solidFill>
                  <a:srgbClr val="000000"/>
                </a:solidFill>
                <a:effectLst/>
                <a:latin typeface="Times New Roman" panose="02020603050405020304" pitchFamily="18" charset="0"/>
              </a:rPr>
              <a:t>ms.</a:t>
            </a:r>
            <a:r>
              <a:rPr lang="en-US" sz="2000" b="0" i="0" dirty="0" smtClean="0">
                <a:solidFill>
                  <a:srgbClr val="000000"/>
                </a:solidFill>
                <a:effectLst/>
                <a:latin typeface="Times New Roman" panose="02020603050405020304" pitchFamily="18" charset="0"/>
              </a:rPr>
              <a:t> The total run time for the three bursts is the same, but in the second case two of the three finish much quicker, and the other process is only delayed by a short amount.</a:t>
            </a:r>
            <a:endParaRPr lang="en-US" sz="2000" b="0" i="0" dirty="0">
              <a:solidFill>
                <a:srgbClr val="000000"/>
              </a:solidFill>
              <a:effectLst/>
              <a:latin typeface="Times New Roman" panose="02020603050405020304" pitchFamily="18" charset="0"/>
            </a:endParaRPr>
          </a:p>
        </p:txBody>
      </p:sp>
      <p:pic>
        <p:nvPicPr>
          <p:cNvPr id="2050" name="Picture 2" descr="https://www.cs.uic.edu/~jbell/CourseNotes/OperatingSystems/images/Chapter5/5_FCFS_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45" y="3890228"/>
            <a:ext cx="6837652" cy="287707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665855" y="3995678"/>
            <a:ext cx="4363013" cy="2554545"/>
          </a:xfrm>
          <a:prstGeom prst="rect">
            <a:avLst/>
          </a:prstGeom>
        </p:spPr>
        <p:txBody>
          <a:bodyPr wrap="square">
            <a:spAutoFit/>
          </a:bodyPr>
          <a:lstStyle/>
          <a:p>
            <a:pPr>
              <a:buFont typeface="Arial" panose="020B0604020202020204" pitchFamily="34" charset="0"/>
              <a:buChar char="•"/>
            </a:pPr>
            <a:r>
              <a:rPr lang="en-US" sz="2000" b="0" i="0" dirty="0" smtClean="0">
                <a:solidFill>
                  <a:srgbClr val="000000"/>
                </a:solidFill>
                <a:effectLst/>
                <a:latin typeface="Times New Roman" panose="02020603050405020304" pitchFamily="18" charset="0"/>
              </a:rPr>
              <a:t>Average Turn Around Time</a:t>
            </a:r>
            <a:r>
              <a:rPr lang="en-US" sz="2000" dirty="0">
                <a:solidFill>
                  <a:srgbClr val="000000"/>
                </a:solidFill>
                <a:latin typeface="Times New Roman" panose="02020603050405020304" pitchFamily="18" charset="0"/>
              </a:rPr>
              <a:t> </a:t>
            </a:r>
            <a:r>
              <a:rPr lang="en-US" sz="2000" dirty="0" smtClean="0">
                <a:solidFill>
                  <a:srgbClr val="000000"/>
                </a:solidFill>
                <a:latin typeface="Times New Roman" panose="02020603050405020304" pitchFamily="18" charset="0"/>
              </a:rPr>
              <a:t> (ATT) =</a:t>
            </a:r>
          </a:p>
          <a:p>
            <a:endParaRPr lang="en-US" sz="2000" b="1" dirty="0" smtClean="0">
              <a:solidFill>
                <a:srgbClr val="000000"/>
              </a:solidFill>
              <a:latin typeface="Times New Roman" panose="02020603050405020304" pitchFamily="18" charset="0"/>
            </a:endParaRPr>
          </a:p>
          <a:p>
            <a:r>
              <a:rPr lang="en-US" sz="2000" b="1" dirty="0" smtClean="0">
                <a:solidFill>
                  <a:srgbClr val="000000"/>
                </a:solidFill>
                <a:latin typeface="Times New Roman" panose="02020603050405020304" pitchFamily="18" charset="0"/>
              </a:rPr>
              <a:t>Average Waiting time  + Average CPU burst time</a:t>
            </a:r>
          </a:p>
          <a:p>
            <a:endParaRPr lang="en-US" sz="2000" b="1" i="0" dirty="0" smtClean="0">
              <a:solidFill>
                <a:srgbClr val="000000"/>
              </a:solidFill>
              <a:effectLst/>
              <a:latin typeface="Times New Roman" panose="02020603050405020304" pitchFamily="18" charset="0"/>
            </a:endParaRPr>
          </a:p>
          <a:p>
            <a:r>
              <a:rPr lang="en-US" sz="2000" b="1" smtClean="0">
                <a:solidFill>
                  <a:srgbClr val="000000"/>
                </a:solidFill>
                <a:latin typeface="Times New Roman" panose="02020603050405020304" pitchFamily="18" charset="0"/>
              </a:rPr>
              <a:t>ATT = 17 + ((24+3+3)/3) = 27ms</a:t>
            </a:r>
            <a:endParaRPr lang="en-US" sz="2000" b="1" i="0" dirty="0">
              <a:solidFill>
                <a:srgbClr val="000000"/>
              </a:solidFill>
              <a:effectLst/>
              <a:latin typeface="Times New Roman" panose="02020603050405020304" pitchFamily="18" charset="0"/>
            </a:endParaRPr>
          </a:p>
          <a:p>
            <a:endParaRPr lang="en-US" sz="2000" b="1" dirty="0" smtClean="0">
              <a:solidFill>
                <a:srgbClr val="000000"/>
              </a:solidFill>
              <a:latin typeface="Times New Roman" panose="02020603050405020304" pitchFamily="18" charset="0"/>
            </a:endParaRPr>
          </a:p>
          <a:p>
            <a:endParaRPr lang="en-US" sz="2000" b="1" i="0" dirty="0" smtClean="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713253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1095</Words>
  <Application>Microsoft Office PowerPoint</Application>
  <PresentationFormat>Widescreen</PresentationFormat>
  <Paragraphs>150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Times New Roman</vt:lpstr>
      <vt:lpstr>Office Theme</vt:lpstr>
      <vt:lpstr>CPU Scheduling</vt:lpstr>
      <vt:lpstr>Abraham Silberschatz, Greg Gagne, and Peter Baer Galvin, "Operating System Concepts, Eighth Edition ", Chapter 5 </vt:lpstr>
      <vt:lpstr>PowerPoint Presentation</vt:lpstr>
      <vt:lpstr>Scheduling Criteria  </vt:lpstr>
      <vt:lpstr>CPU Scheduling </vt:lpstr>
      <vt:lpstr>Dispatcher </vt:lpstr>
      <vt:lpstr>Scheduling Criteria</vt:lpstr>
      <vt:lpstr>Scheduling Algorithms </vt:lpstr>
      <vt:lpstr>First-Come First-Serve Scheduling, FCFS </vt:lpstr>
      <vt:lpstr>First-Come First-Serve Scheduling, FCFS </vt:lpstr>
      <vt:lpstr>First-Come First-Serve Scheduling, FCFS </vt:lpstr>
      <vt:lpstr>Shortest-Job-First Scheduling, SJF </vt:lpstr>
      <vt:lpstr>Shortest Remaining Time Next ( SRTN ) </vt:lpstr>
      <vt:lpstr>How to estimate CPU burst time ?</vt:lpstr>
      <vt:lpstr>How to estimate CPU burst time ?</vt:lpstr>
      <vt:lpstr>Priority Scheduling </vt:lpstr>
      <vt:lpstr>Priority Scheduling </vt:lpstr>
      <vt:lpstr>Round Robin (RR) scheduling</vt:lpstr>
      <vt:lpstr>Round Robin (RR)</vt:lpstr>
      <vt:lpstr>Round Robin (RR)</vt:lpstr>
      <vt:lpstr>Round Robin (RR)</vt:lpstr>
      <vt:lpstr>What should be the value of Q?</vt:lpstr>
      <vt:lpstr>Multilevel Queue Scheduling </vt:lpstr>
      <vt:lpstr>Multilevel Queue Scheduling </vt:lpstr>
      <vt:lpstr>Multilevel Queue Scheduling </vt:lpstr>
      <vt:lpstr> Multilevel Feedback-Queue Scheduling </vt:lpstr>
      <vt:lpstr> Lottery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80</cp:revision>
  <dcterms:created xsi:type="dcterms:W3CDTF">2017-11-07T08:11:19Z</dcterms:created>
  <dcterms:modified xsi:type="dcterms:W3CDTF">2019-01-21T07:17:11Z</dcterms:modified>
</cp:coreProperties>
</file>