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3" r:id="rId3"/>
    <p:sldId id="266" r:id="rId4"/>
    <p:sldId id="264" r:id="rId5"/>
    <p:sldId id="265" r:id="rId6"/>
    <p:sldId id="267" r:id="rId7"/>
    <p:sldId id="257" r:id="rId8"/>
    <p:sldId id="258" r:id="rId9"/>
    <p:sldId id="259" r:id="rId10"/>
    <p:sldId id="261" r:id="rId11"/>
    <p:sldId id="260" r:id="rId12"/>
    <p:sldId id="262"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CE3488-887C-4AAB-BE7F-810BF63B8FF5}"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331115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E3488-887C-4AAB-BE7F-810BF63B8FF5}"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264914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E3488-887C-4AAB-BE7F-810BF63B8FF5}"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87586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E3488-887C-4AAB-BE7F-810BF63B8FF5}"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14101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E3488-887C-4AAB-BE7F-810BF63B8FF5}"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249056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CE3488-887C-4AAB-BE7F-810BF63B8FF5}"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149214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CE3488-887C-4AAB-BE7F-810BF63B8FF5}"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386494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CE3488-887C-4AAB-BE7F-810BF63B8FF5}"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353447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E3488-887C-4AAB-BE7F-810BF63B8FF5}"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172299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E3488-887C-4AAB-BE7F-810BF63B8FF5}"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80753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E3488-887C-4AAB-BE7F-810BF63B8FF5}"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C6EEC-41B5-4903-B359-4DFED2318672}" type="slidenum">
              <a:rPr lang="en-US" smtClean="0"/>
              <a:t>‹#›</a:t>
            </a:fld>
            <a:endParaRPr lang="en-US"/>
          </a:p>
        </p:txBody>
      </p:sp>
    </p:spTree>
    <p:extLst>
      <p:ext uri="{BB962C8B-B14F-4D97-AF65-F5344CB8AC3E}">
        <p14:creationId xmlns:p14="http://schemas.microsoft.com/office/powerpoint/2010/main" val="419049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E3488-887C-4AAB-BE7F-810BF63B8FF5}" type="datetimeFigureOut">
              <a:rPr lang="en-US" smtClean="0"/>
              <a:t>8/5/2019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C6EEC-41B5-4903-B359-4DFED2318672}" type="slidenum">
              <a:rPr lang="en-US" smtClean="0"/>
              <a:t>‹#›</a:t>
            </a:fld>
            <a:endParaRPr lang="en-US"/>
          </a:p>
        </p:txBody>
      </p:sp>
    </p:spTree>
    <p:extLst>
      <p:ext uri="{BB962C8B-B14F-4D97-AF65-F5344CB8AC3E}">
        <p14:creationId xmlns:p14="http://schemas.microsoft.com/office/powerpoint/2010/main" val="23174025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9292" y="1432250"/>
            <a:ext cx="9144000" cy="2387600"/>
          </a:xfrm>
        </p:spPr>
        <p:txBody>
          <a:bodyPr/>
          <a:lstStyle/>
          <a:p>
            <a:r>
              <a:rPr lang="en-US" dirty="0" smtClean="0"/>
              <a:t>Classical IPC problems in OS</a:t>
            </a:r>
            <a:endParaRPr lang="en-US" dirty="0"/>
          </a:p>
        </p:txBody>
      </p:sp>
    </p:spTree>
    <p:extLst>
      <p:ext uri="{BB962C8B-B14F-4D97-AF65-F5344CB8AC3E}">
        <p14:creationId xmlns:p14="http://schemas.microsoft.com/office/powerpoint/2010/main" val="3298039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48" y="19301"/>
            <a:ext cx="10515600" cy="1325563"/>
          </a:xfrm>
        </p:spPr>
        <p:txBody>
          <a:bodyPr/>
          <a:lstStyle/>
          <a:p>
            <a:r>
              <a:rPr lang="en-US" dirty="0" smtClean="0"/>
              <a:t>Better solution ?</a:t>
            </a:r>
            <a:endParaRPr lang="en-US" dirty="0"/>
          </a:p>
        </p:txBody>
      </p:sp>
      <p:pic>
        <p:nvPicPr>
          <p:cNvPr id="5" name="Picture 4"/>
          <p:cNvPicPr>
            <a:picLocks noChangeAspect="1"/>
          </p:cNvPicPr>
          <p:nvPr/>
        </p:nvPicPr>
        <p:blipFill>
          <a:blip r:embed="rId2"/>
          <a:stretch>
            <a:fillRect/>
          </a:stretch>
        </p:blipFill>
        <p:spPr>
          <a:xfrm>
            <a:off x="591429" y="1431332"/>
            <a:ext cx="6076549" cy="5254580"/>
          </a:xfrm>
          <a:prstGeom prst="rect">
            <a:avLst/>
          </a:prstGeom>
        </p:spPr>
      </p:pic>
      <p:pic>
        <p:nvPicPr>
          <p:cNvPr id="6" name="Picture 5"/>
          <p:cNvPicPr>
            <a:picLocks noChangeAspect="1"/>
          </p:cNvPicPr>
          <p:nvPr/>
        </p:nvPicPr>
        <p:blipFill>
          <a:blip r:embed="rId3"/>
          <a:stretch>
            <a:fillRect/>
          </a:stretch>
        </p:blipFill>
        <p:spPr>
          <a:xfrm>
            <a:off x="7143483" y="2791797"/>
            <a:ext cx="4594672" cy="1266825"/>
          </a:xfrm>
          <a:prstGeom prst="rect">
            <a:avLst/>
          </a:prstGeom>
        </p:spPr>
      </p:pic>
      <p:sp>
        <p:nvSpPr>
          <p:cNvPr id="7" name="Rectangle 6"/>
          <p:cNvSpPr/>
          <p:nvPr/>
        </p:nvSpPr>
        <p:spPr>
          <a:xfrm>
            <a:off x="7263685" y="4382869"/>
            <a:ext cx="4778062" cy="646331"/>
          </a:xfrm>
          <a:prstGeom prst="rect">
            <a:avLst/>
          </a:prstGeom>
        </p:spPr>
        <p:txBody>
          <a:bodyPr wrap="square">
            <a:spAutoFit/>
          </a:bodyPr>
          <a:lstStyle/>
          <a:p>
            <a:r>
              <a:rPr lang="en-US" dirty="0" smtClean="0"/>
              <a:t>With five forks available, we should be able to allow two philosophers to eat at the same time.</a:t>
            </a:r>
            <a:endParaRPr lang="en-US" dirty="0"/>
          </a:p>
        </p:txBody>
      </p:sp>
      <p:sp>
        <p:nvSpPr>
          <p:cNvPr id="3" name="TextBox 2"/>
          <p:cNvSpPr txBox="1"/>
          <p:nvPr/>
        </p:nvSpPr>
        <p:spPr>
          <a:xfrm>
            <a:off x="2468881" y="3873956"/>
            <a:ext cx="1014152" cy="369332"/>
          </a:xfrm>
          <a:prstGeom prst="rect">
            <a:avLst/>
          </a:prstGeom>
          <a:solidFill>
            <a:schemeClr val="accent3">
              <a:lumMod val="20000"/>
              <a:lumOff val="80000"/>
            </a:schemeClr>
          </a:solidFill>
        </p:spPr>
        <p:txBody>
          <a:bodyPr wrap="square" rtlCol="0">
            <a:spAutoFit/>
          </a:bodyPr>
          <a:lstStyle/>
          <a:p>
            <a:r>
              <a:rPr lang="en-US" dirty="0" err="1" smtClean="0"/>
              <a:t>TakeFork</a:t>
            </a:r>
            <a:endParaRPr lang="en-US" dirty="0"/>
          </a:p>
        </p:txBody>
      </p:sp>
      <p:sp>
        <p:nvSpPr>
          <p:cNvPr id="8" name="TextBox 7"/>
          <p:cNvSpPr txBox="1"/>
          <p:nvPr/>
        </p:nvSpPr>
        <p:spPr>
          <a:xfrm>
            <a:off x="2468881" y="4329756"/>
            <a:ext cx="1014152" cy="369332"/>
          </a:xfrm>
          <a:prstGeom prst="rect">
            <a:avLst/>
          </a:prstGeom>
          <a:solidFill>
            <a:schemeClr val="accent3">
              <a:lumMod val="20000"/>
              <a:lumOff val="80000"/>
            </a:schemeClr>
          </a:solidFill>
        </p:spPr>
        <p:txBody>
          <a:bodyPr wrap="square" rtlCol="0">
            <a:spAutoFit/>
          </a:bodyPr>
          <a:lstStyle/>
          <a:p>
            <a:r>
              <a:rPr lang="en-US" dirty="0" err="1" smtClean="0"/>
              <a:t>TakeFork</a:t>
            </a:r>
            <a:endParaRPr lang="en-US" dirty="0"/>
          </a:p>
        </p:txBody>
      </p:sp>
      <p:sp>
        <p:nvSpPr>
          <p:cNvPr id="9" name="TextBox 8"/>
          <p:cNvSpPr txBox="1"/>
          <p:nvPr/>
        </p:nvSpPr>
        <p:spPr>
          <a:xfrm>
            <a:off x="2080954" y="5157139"/>
            <a:ext cx="1014152" cy="369332"/>
          </a:xfrm>
          <a:prstGeom prst="rect">
            <a:avLst/>
          </a:prstGeom>
          <a:solidFill>
            <a:schemeClr val="accent3">
              <a:lumMod val="20000"/>
              <a:lumOff val="80000"/>
            </a:schemeClr>
          </a:solidFill>
        </p:spPr>
        <p:txBody>
          <a:bodyPr wrap="square" rtlCol="0">
            <a:spAutoFit/>
          </a:bodyPr>
          <a:lstStyle/>
          <a:p>
            <a:r>
              <a:rPr lang="en-US" dirty="0" err="1" smtClean="0"/>
              <a:t>PutFork</a:t>
            </a:r>
            <a:endParaRPr lang="en-US" dirty="0"/>
          </a:p>
        </p:txBody>
      </p:sp>
      <p:sp>
        <p:nvSpPr>
          <p:cNvPr id="10" name="TextBox 9"/>
          <p:cNvSpPr txBox="1"/>
          <p:nvPr/>
        </p:nvSpPr>
        <p:spPr>
          <a:xfrm>
            <a:off x="2080954" y="5609660"/>
            <a:ext cx="1014152" cy="369332"/>
          </a:xfrm>
          <a:prstGeom prst="rect">
            <a:avLst/>
          </a:prstGeom>
          <a:solidFill>
            <a:schemeClr val="accent3">
              <a:lumMod val="20000"/>
              <a:lumOff val="80000"/>
            </a:schemeClr>
          </a:solidFill>
        </p:spPr>
        <p:txBody>
          <a:bodyPr wrap="square" rtlCol="0">
            <a:spAutoFit/>
          </a:bodyPr>
          <a:lstStyle/>
          <a:p>
            <a:r>
              <a:rPr lang="en-US" dirty="0" err="1" smtClean="0"/>
              <a:t>PutFork</a:t>
            </a:r>
            <a:endParaRPr lang="en-US" dirty="0"/>
          </a:p>
        </p:txBody>
      </p:sp>
    </p:spTree>
    <p:extLst>
      <p:ext uri="{BB962C8B-B14F-4D97-AF65-F5344CB8AC3E}">
        <p14:creationId xmlns:p14="http://schemas.microsoft.com/office/powerpoint/2010/main" val="345063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1"/>
            <a:ext cx="10515600" cy="1125426"/>
          </a:xfrm>
        </p:spPr>
        <p:txBody>
          <a:bodyPr/>
          <a:lstStyle/>
          <a:p>
            <a:r>
              <a:rPr lang="en-US" dirty="0" smtClean="0"/>
              <a:t>Better solution ?</a:t>
            </a:r>
            <a:endParaRPr lang="en-US" dirty="0"/>
          </a:p>
        </p:txBody>
      </p:sp>
      <p:pic>
        <p:nvPicPr>
          <p:cNvPr id="4" name="Picture 3"/>
          <p:cNvPicPr>
            <a:picLocks noChangeAspect="1"/>
          </p:cNvPicPr>
          <p:nvPr/>
        </p:nvPicPr>
        <p:blipFill>
          <a:blip r:embed="rId2"/>
          <a:stretch>
            <a:fillRect/>
          </a:stretch>
        </p:blipFill>
        <p:spPr>
          <a:xfrm>
            <a:off x="445394" y="1581150"/>
            <a:ext cx="10277341" cy="5276850"/>
          </a:xfrm>
          <a:prstGeom prst="rect">
            <a:avLst/>
          </a:prstGeom>
        </p:spPr>
      </p:pic>
      <p:pic>
        <p:nvPicPr>
          <p:cNvPr id="3" name="Picture 2"/>
          <p:cNvPicPr>
            <a:picLocks noChangeAspect="1"/>
          </p:cNvPicPr>
          <p:nvPr/>
        </p:nvPicPr>
        <p:blipFill>
          <a:blip r:embed="rId3"/>
          <a:stretch>
            <a:fillRect/>
          </a:stretch>
        </p:blipFill>
        <p:spPr>
          <a:xfrm>
            <a:off x="4566633" y="174810"/>
            <a:ext cx="4590246" cy="1470131"/>
          </a:xfrm>
          <a:prstGeom prst="rect">
            <a:avLst/>
          </a:prstGeom>
        </p:spPr>
      </p:pic>
      <p:pic>
        <p:nvPicPr>
          <p:cNvPr id="5" name="Picture 4"/>
          <p:cNvPicPr>
            <a:picLocks noChangeAspect="1"/>
          </p:cNvPicPr>
          <p:nvPr/>
        </p:nvPicPr>
        <p:blipFill>
          <a:blip r:embed="rId4"/>
          <a:stretch>
            <a:fillRect/>
          </a:stretch>
        </p:blipFill>
        <p:spPr>
          <a:xfrm>
            <a:off x="8950817" y="230220"/>
            <a:ext cx="3241183" cy="1414721"/>
          </a:xfrm>
          <a:prstGeom prst="rect">
            <a:avLst/>
          </a:prstGeom>
        </p:spPr>
      </p:pic>
    </p:spTree>
    <p:extLst>
      <p:ext uri="{BB962C8B-B14F-4D97-AF65-F5344CB8AC3E}">
        <p14:creationId xmlns:p14="http://schemas.microsoft.com/office/powerpoint/2010/main" val="176643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Dining Philosophers Problem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This solution presented is deadlock-free and allows the maximum parallelism for an arbitrary number of philosophers.</a:t>
            </a:r>
          </a:p>
          <a:p>
            <a:r>
              <a:rPr lang="en-US" dirty="0" smtClean="0"/>
              <a:t>It uses an array, state, to keep track of whether a philosopher is eating, thinking, or hungry (trying to acquire forks).</a:t>
            </a:r>
          </a:p>
          <a:p>
            <a:r>
              <a:rPr lang="en-US" dirty="0" smtClean="0"/>
              <a:t>A philosopher may only move into eating state if neither neighbor is eating. </a:t>
            </a:r>
          </a:p>
          <a:p>
            <a:r>
              <a:rPr lang="en-US" dirty="0" smtClean="0"/>
              <a:t>Philosopher i's neighbors are defined by the macros LEFT and RIGHT. In other words, if </a:t>
            </a:r>
            <a:r>
              <a:rPr lang="en-US" dirty="0" err="1" smtClean="0"/>
              <a:t>i</a:t>
            </a:r>
            <a:r>
              <a:rPr lang="en-US" dirty="0" smtClean="0"/>
              <a:t> is 2, LEFT and RIGHT represent 1 and 3, respectively</a:t>
            </a:r>
          </a:p>
          <a:p>
            <a:r>
              <a:rPr lang="en-US" dirty="0" smtClean="0"/>
              <a:t>The program uses an array of semaphores, one per philosopher, so hungry philosophers can block if the needed forks are busy</a:t>
            </a:r>
          </a:p>
        </p:txBody>
      </p:sp>
    </p:spTree>
    <p:extLst>
      <p:ext uri="{BB962C8B-B14F-4D97-AF65-F5344CB8AC3E}">
        <p14:creationId xmlns:p14="http://schemas.microsoft.com/office/powerpoint/2010/main" val="1783346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601"/>
            <a:ext cx="10515600" cy="1325563"/>
          </a:xfrm>
        </p:spPr>
        <p:txBody>
          <a:bodyPr/>
          <a:lstStyle/>
          <a:p>
            <a:r>
              <a:rPr lang="en-US" b="1" dirty="0"/>
              <a:t>The Sleeping Barber Problem</a:t>
            </a:r>
          </a:p>
        </p:txBody>
      </p:sp>
      <p:sp>
        <p:nvSpPr>
          <p:cNvPr id="3" name="Content Placeholder 2"/>
          <p:cNvSpPr>
            <a:spLocks noGrp="1"/>
          </p:cNvSpPr>
          <p:nvPr>
            <p:ph idx="1"/>
          </p:nvPr>
        </p:nvSpPr>
        <p:spPr>
          <a:xfrm>
            <a:off x="838200" y="1413164"/>
            <a:ext cx="10515600" cy="4763799"/>
          </a:xfrm>
        </p:spPr>
        <p:txBody>
          <a:bodyPr>
            <a:normAutofit fontScale="92500" lnSpcReduction="10000"/>
          </a:bodyPr>
          <a:lstStyle/>
          <a:p>
            <a:r>
              <a:rPr lang="en-US" dirty="0"/>
              <a:t>The barber shop has one barber, one barber chair, and n chairs for waiting customers, if any, to sit </a:t>
            </a:r>
            <a:r>
              <a:rPr lang="en-US" dirty="0" smtClean="0"/>
              <a:t>on.</a:t>
            </a:r>
          </a:p>
          <a:p>
            <a:r>
              <a:rPr lang="en-US" dirty="0"/>
              <a:t>If there are no customers present, the barber sits down in the barber chair and falls </a:t>
            </a:r>
            <a:r>
              <a:rPr lang="en-US" dirty="0" smtClean="0"/>
              <a:t>asleep.</a:t>
            </a:r>
          </a:p>
          <a:p>
            <a:r>
              <a:rPr lang="en-US" dirty="0"/>
              <a:t>When a customer arrives, he has to wake up the sleeping barber. If additional customers arrive while the barber is cutting a customer's hair, they either sit down (if there are empty chairs) or leave the shop (if all chairs are full</a:t>
            </a:r>
            <a:r>
              <a:rPr lang="en-US" dirty="0" smtClean="0"/>
              <a:t>)</a:t>
            </a:r>
          </a:p>
          <a:p>
            <a:r>
              <a:rPr lang="en-US" dirty="0"/>
              <a:t>The problem is to program the barber and the customers without getting into race conditions. </a:t>
            </a:r>
            <a:endParaRPr lang="en-US" dirty="0" smtClean="0"/>
          </a:p>
          <a:p>
            <a:r>
              <a:rPr lang="en-US" dirty="0" smtClean="0"/>
              <a:t>Similar </a:t>
            </a:r>
            <a:r>
              <a:rPr lang="en-US" dirty="0"/>
              <a:t>to various queueing situations, such as a </a:t>
            </a:r>
            <a:r>
              <a:rPr lang="en-US" dirty="0" err="1"/>
              <a:t>multiperson</a:t>
            </a:r>
            <a:r>
              <a:rPr lang="en-US" dirty="0"/>
              <a:t> helpdesk with a computerized call waiting system for holding a limited number of incoming calls.</a:t>
            </a:r>
          </a:p>
        </p:txBody>
      </p:sp>
    </p:spTree>
    <p:extLst>
      <p:ext uri="{BB962C8B-B14F-4D97-AF65-F5344CB8AC3E}">
        <p14:creationId xmlns:p14="http://schemas.microsoft.com/office/powerpoint/2010/main" val="4071928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Content Placeholder 4"/>
          <p:cNvPicPr>
            <a:picLocks noGrp="1" noChangeAspect="1"/>
          </p:cNvPicPr>
          <p:nvPr>
            <p:ph idx="1"/>
          </p:nvPr>
        </p:nvPicPr>
        <p:blipFill>
          <a:blip r:embed="rId2"/>
          <a:stretch>
            <a:fillRect/>
          </a:stretch>
        </p:blipFill>
        <p:spPr>
          <a:xfrm>
            <a:off x="104168" y="1690688"/>
            <a:ext cx="4710547" cy="4068199"/>
          </a:xfrm>
          <a:prstGeom prst="rect">
            <a:avLst/>
          </a:prstGeom>
        </p:spPr>
      </p:pic>
      <p:pic>
        <p:nvPicPr>
          <p:cNvPr id="6" name="Picture 5"/>
          <p:cNvPicPr>
            <a:picLocks noChangeAspect="1"/>
          </p:cNvPicPr>
          <p:nvPr/>
        </p:nvPicPr>
        <p:blipFill>
          <a:blip r:embed="rId3"/>
          <a:stretch>
            <a:fillRect/>
          </a:stretch>
        </p:blipFill>
        <p:spPr>
          <a:xfrm>
            <a:off x="4695825" y="301856"/>
            <a:ext cx="7496175" cy="5772150"/>
          </a:xfrm>
          <a:prstGeom prst="rect">
            <a:avLst/>
          </a:prstGeom>
        </p:spPr>
      </p:pic>
    </p:spTree>
    <p:extLst>
      <p:ext uri="{BB962C8B-B14F-4D97-AF65-F5344CB8AC3E}">
        <p14:creationId xmlns:p14="http://schemas.microsoft.com/office/powerpoint/2010/main" val="7167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9978" y="2416430"/>
            <a:ext cx="6508865" cy="3970318"/>
          </a:xfrm>
          <a:prstGeom prst="rect">
            <a:avLst/>
          </a:prstGeom>
        </p:spPr>
        <p:txBody>
          <a:bodyPr wrap="square">
            <a:spAutoFit/>
          </a:bodyPr>
          <a:lstStyle/>
          <a:p>
            <a:r>
              <a:rPr lang="en-US" b="1" dirty="0"/>
              <a:t>void customer(void)</a:t>
            </a:r>
          </a:p>
          <a:p>
            <a:r>
              <a:rPr lang="en-US" b="1" dirty="0"/>
              <a:t>{</a:t>
            </a:r>
          </a:p>
          <a:p>
            <a:r>
              <a:rPr lang="en-US" b="1" dirty="0"/>
              <a:t> down(&amp;</a:t>
            </a:r>
            <a:r>
              <a:rPr lang="en-US" b="1" dirty="0" err="1"/>
              <a:t>mutex</a:t>
            </a:r>
            <a:r>
              <a:rPr lang="en-US" b="1" dirty="0"/>
              <a:t>); /* enter critical region */</a:t>
            </a:r>
          </a:p>
          <a:p>
            <a:r>
              <a:rPr lang="en-US" b="1" dirty="0"/>
              <a:t> if (waiting &lt; CHAIRS) { /* if there are no free chairs, leave */</a:t>
            </a:r>
          </a:p>
          <a:p>
            <a:r>
              <a:rPr lang="en-US" b="1" dirty="0"/>
              <a:t> waiting = waiting + 1; /* increment count of waiting customers */</a:t>
            </a:r>
          </a:p>
          <a:p>
            <a:r>
              <a:rPr lang="en-US" b="1" dirty="0"/>
              <a:t> up(&amp;customers); /* wake up barber if necessary */</a:t>
            </a:r>
          </a:p>
          <a:p>
            <a:r>
              <a:rPr lang="en-US" b="1" dirty="0"/>
              <a:t> up(&amp;</a:t>
            </a:r>
            <a:r>
              <a:rPr lang="en-US" b="1" dirty="0" err="1"/>
              <a:t>mutex</a:t>
            </a:r>
            <a:r>
              <a:rPr lang="en-US" b="1" dirty="0"/>
              <a:t>); /* release access to 'waiting' */</a:t>
            </a:r>
          </a:p>
          <a:p>
            <a:r>
              <a:rPr lang="en-US" b="1" dirty="0"/>
              <a:t> down(&amp;barbers); /* go to sleep if # of free barbers is 0 */</a:t>
            </a:r>
          </a:p>
          <a:p>
            <a:r>
              <a:rPr lang="en-US" b="1" dirty="0"/>
              <a:t> </a:t>
            </a:r>
            <a:r>
              <a:rPr lang="en-US" b="1" dirty="0" err="1"/>
              <a:t>get_haircut</a:t>
            </a:r>
            <a:r>
              <a:rPr lang="en-US" b="1" dirty="0"/>
              <a:t>(); /* be seated and be served */</a:t>
            </a:r>
          </a:p>
          <a:p>
            <a:r>
              <a:rPr lang="en-US" b="1" dirty="0"/>
              <a:t> } </a:t>
            </a:r>
            <a:endParaRPr lang="en-US" b="1" dirty="0" smtClean="0"/>
          </a:p>
          <a:p>
            <a:r>
              <a:rPr lang="en-US" b="1" dirty="0" smtClean="0"/>
              <a:t>else </a:t>
            </a:r>
            <a:r>
              <a:rPr lang="en-US" b="1" dirty="0"/>
              <a:t>{</a:t>
            </a:r>
          </a:p>
          <a:p>
            <a:r>
              <a:rPr lang="en-US" b="1" dirty="0"/>
              <a:t> up(&amp;</a:t>
            </a:r>
            <a:r>
              <a:rPr lang="en-US" b="1" dirty="0" err="1"/>
              <a:t>mutex</a:t>
            </a:r>
            <a:r>
              <a:rPr lang="en-US" b="1" dirty="0"/>
              <a:t>); /* shop is full; do not wait */</a:t>
            </a:r>
          </a:p>
          <a:p>
            <a:r>
              <a:rPr lang="en-US" b="1" dirty="0"/>
              <a:t> }</a:t>
            </a:r>
          </a:p>
          <a:p>
            <a:r>
              <a:rPr lang="en-US" b="1" dirty="0"/>
              <a:t>}</a:t>
            </a:r>
          </a:p>
        </p:txBody>
      </p:sp>
      <p:sp>
        <p:nvSpPr>
          <p:cNvPr id="3" name="Content Placeholder 2"/>
          <p:cNvSpPr>
            <a:spLocks noGrp="1"/>
          </p:cNvSpPr>
          <p:nvPr>
            <p:ph idx="1"/>
          </p:nvPr>
        </p:nvSpPr>
        <p:spPr>
          <a:xfrm>
            <a:off x="563879" y="2035410"/>
            <a:ext cx="4997335" cy="4351338"/>
          </a:xfrm>
        </p:spPr>
        <p:txBody>
          <a:bodyPr>
            <a:noAutofit/>
          </a:bodyPr>
          <a:lstStyle/>
          <a:p>
            <a:pPr marL="0" indent="0">
              <a:buNone/>
            </a:pPr>
            <a:r>
              <a:rPr lang="en-US" sz="1800" b="1" dirty="0" smtClean="0"/>
              <a:t>void </a:t>
            </a:r>
            <a:r>
              <a:rPr lang="en-US" sz="1800" b="1" dirty="0"/>
              <a:t>barber(void)</a:t>
            </a:r>
          </a:p>
          <a:p>
            <a:pPr marL="0" indent="0">
              <a:buNone/>
            </a:pPr>
            <a:r>
              <a:rPr lang="en-US" sz="1800" b="1" dirty="0"/>
              <a:t>{</a:t>
            </a:r>
          </a:p>
          <a:p>
            <a:pPr marL="0" indent="0">
              <a:buNone/>
            </a:pPr>
            <a:r>
              <a:rPr lang="en-US" sz="1800" b="1" dirty="0"/>
              <a:t> while (TRUE) {</a:t>
            </a:r>
          </a:p>
          <a:p>
            <a:pPr marL="0" indent="0">
              <a:buNone/>
            </a:pPr>
            <a:r>
              <a:rPr lang="en-US" sz="1800" b="1" dirty="0"/>
              <a:t> down(&amp;customers); /* go to sleep if # of customers is 0 */</a:t>
            </a:r>
          </a:p>
          <a:p>
            <a:pPr marL="0" indent="0">
              <a:buNone/>
            </a:pPr>
            <a:r>
              <a:rPr lang="en-US" sz="1800" b="1" dirty="0"/>
              <a:t> down(&amp;</a:t>
            </a:r>
            <a:r>
              <a:rPr lang="en-US" sz="1800" b="1" dirty="0" err="1"/>
              <a:t>mutex</a:t>
            </a:r>
            <a:r>
              <a:rPr lang="en-US" sz="1800" b="1" dirty="0"/>
              <a:t>); /* acquire access to "waiting' */</a:t>
            </a:r>
          </a:p>
          <a:p>
            <a:pPr marL="0" indent="0">
              <a:buNone/>
            </a:pPr>
            <a:r>
              <a:rPr lang="en-US" sz="1800" b="1" dirty="0"/>
              <a:t> waiting = waiting - 1; /* decrement count of waiting customers */</a:t>
            </a:r>
          </a:p>
          <a:p>
            <a:pPr marL="0" indent="0">
              <a:buNone/>
            </a:pPr>
            <a:r>
              <a:rPr lang="en-US" sz="1800" b="1" dirty="0"/>
              <a:t> up(&amp;barbers); /* one barber is now ready to cut hair */</a:t>
            </a:r>
          </a:p>
          <a:p>
            <a:pPr marL="0" indent="0">
              <a:buNone/>
            </a:pPr>
            <a:r>
              <a:rPr lang="en-US" sz="1800" b="1" dirty="0"/>
              <a:t> up(&amp;</a:t>
            </a:r>
            <a:r>
              <a:rPr lang="en-US" sz="1800" b="1" dirty="0" err="1"/>
              <a:t>mutex</a:t>
            </a:r>
            <a:r>
              <a:rPr lang="en-US" sz="1800" b="1" dirty="0"/>
              <a:t>); /* release 'waiting' */</a:t>
            </a:r>
          </a:p>
          <a:p>
            <a:pPr marL="0" indent="0">
              <a:buNone/>
            </a:pPr>
            <a:r>
              <a:rPr lang="en-US" sz="1800" b="1" dirty="0"/>
              <a:t> </a:t>
            </a:r>
            <a:r>
              <a:rPr lang="en-US" sz="1800" b="1" dirty="0" err="1"/>
              <a:t>cut_hair</a:t>
            </a:r>
            <a:r>
              <a:rPr lang="en-US" sz="1800" b="1" dirty="0"/>
              <a:t>(); /* cut hair (outside critical region */</a:t>
            </a:r>
          </a:p>
          <a:p>
            <a:pPr marL="0" indent="0">
              <a:buNone/>
            </a:pPr>
            <a:r>
              <a:rPr lang="en-US" sz="1800" b="1" dirty="0"/>
              <a:t> }</a:t>
            </a:r>
          </a:p>
          <a:p>
            <a:pPr marL="0" indent="0">
              <a:buNone/>
            </a:pPr>
            <a:r>
              <a:rPr lang="en-US" sz="1800" b="1" dirty="0" smtClean="0"/>
              <a:t>}</a:t>
            </a:r>
            <a:endParaRPr lang="en-US" sz="1600" b="1" dirty="0"/>
          </a:p>
        </p:txBody>
      </p:sp>
      <p:sp>
        <p:nvSpPr>
          <p:cNvPr id="5" name="Rectangle 4"/>
          <p:cNvSpPr/>
          <p:nvPr/>
        </p:nvSpPr>
        <p:spPr>
          <a:xfrm>
            <a:off x="673331" y="108106"/>
            <a:ext cx="9700953" cy="1754326"/>
          </a:xfrm>
          <a:prstGeom prst="rect">
            <a:avLst/>
          </a:prstGeom>
        </p:spPr>
        <p:txBody>
          <a:bodyPr wrap="square">
            <a:spAutoFit/>
          </a:bodyPr>
          <a:lstStyle/>
          <a:p>
            <a:r>
              <a:rPr lang="en-US" dirty="0"/>
              <a:t>#define CHAIRS 5 /* # chairs for waiting customers */</a:t>
            </a:r>
          </a:p>
          <a:p>
            <a:r>
              <a:rPr lang="en-US" dirty="0" err="1"/>
              <a:t>typedef</a:t>
            </a:r>
            <a:r>
              <a:rPr lang="en-US" dirty="0"/>
              <a:t> </a:t>
            </a:r>
            <a:r>
              <a:rPr lang="en-US" dirty="0" err="1"/>
              <a:t>int</a:t>
            </a:r>
            <a:r>
              <a:rPr lang="en-US" dirty="0"/>
              <a:t> semaphore; /* use your imagination */</a:t>
            </a:r>
          </a:p>
          <a:p>
            <a:r>
              <a:rPr lang="en-US" dirty="0"/>
              <a:t>semaphore customers = 0; /* # of customers waiting for service */</a:t>
            </a:r>
          </a:p>
          <a:p>
            <a:r>
              <a:rPr lang="en-US" dirty="0"/>
              <a:t>semaphore barbers = 0; /* # of barbers waiting for customers */</a:t>
            </a:r>
          </a:p>
          <a:p>
            <a:r>
              <a:rPr lang="en-US" dirty="0"/>
              <a:t>semaphore </a:t>
            </a:r>
            <a:r>
              <a:rPr lang="en-US" dirty="0" err="1"/>
              <a:t>mutex</a:t>
            </a:r>
            <a:r>
              <a:rPr lang="en-US" dirty="0"/>
              <a:t> = 1; /* for mutual exclusion */</a:t>
            </a:r>
          </a:p>
          <a:p>
            <a:r>
              <a:rPr lang="en-US" dirty="0" err="1"/>
              <a:t>int</a:t>
            </a:r>
            <a:r>
              <a:rPr lang="en-US" dirty="0"/>
              <a:t> waiting = 0; /* customer are waiting (not being cut) */</a:t>
            </a:r>
          </a:p>
        </p:txBody>
      </p:sp>
    </p:spTree>
    <p:extLst>
      <p:ext uri="{BB962C8B-B14F-4D97-AF65-F5344CB8AC3E}">
        <p14:creationId xmlns:p14="http://schemas.microsoft.com/office/powerpoint/2010/main" val="2970032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Readers Writer Problem</a:t>
            </a:r>
            <a:br>
              <a:rPr lang="en-US" b="1" dirty="0"/>
            </a:br>
            <a:endParaRPr lang="en-US" dirty="0"/>
          </a:p>
        </p:txBody>
      </p:sp>
      <p:sp>
        <p:nvSpPr>
          <p:cNvPr id="3" name="Content Placeholder 2"/>
          <p:cNvSpPr>
            <a:spLocks noGrp="1"/>
          </p:cNvSpPr>
          <p:nvPr>
            <p:ph idx="1"/>
          </p:nvPr>
        </p:nvSpPr>
        <p:spPr>
          <a:xfrm>
            <a:off x="838200" y="1477896"/>
            <a:ext cx="10515600" cy="4351338"/>
          </a:xfrm>
        </p:spPr>
        <p:txBody>
          <a:bodyPr>
            <a:normAutofit lnSpcReduction="10000"/>
          </a:bodyPr>
          <a:lstStyle/>
          <a:p>
            <a:r>
              <a:rPr lang="en-US" dirty="0"/>
              <a:t>T</a:t>
            </a:r>
            <a:r>
              <a:rPr lang="en-US" dirty="0" smtClean="0"/>
              <a:t>here </a:t>
            </a:r>
            <a:r>
              <a:rPr lang="en-US" dirty="0"/>
              <a:t>is a shared resource which should be accessed by multiple processes. </a:t>
            </a:r>
            <a:endParaRPr lang="en-US" dirty="0" smtClean="0"/>
          </a:p>
          <a:p>
            <a:r>
              <a:rPr lang="en-US" dirty="0" smtClean="0"/>
              <a:t>There </a:t>
            </a:r>
            <a:r>
              <a:rPr lang="en-US" dirty="0"/>
              <a:t>are two types of processes in this context. They are </a:t>
            </a:r>
            <a:r>
              <a:rPr lang="en-US" b="1" dirty="0"/>
              <a:t>reader</a:t>
            </a:r>
            <a:r>
              <a:rPr lang="en-US" dirty="0"/>
              <a:t> and </a:t>
            </a:r>
            <a:r>
              <a:rPr lang="en-US" b="1" dirty="0"/>
              <a:t>writer</a:t>
            </a:r>
            <a:r>
              <a:rPr lang="en-US" dirty="0"/>
              <a:t>. </a:t>
            </a:r>
            <a:endParaRPr lang="en-US" dirty="0" smtClean="0"/>
          </a:p>
          <a:p>
            <a:r>
              <a:rPr lang="en-US" dirty="0" smtClean="0"/>
              <a:t>Any </a:t>
            </a:r>
            <a:r>
              <a:rPr lang="en-US" dirty="0"/>
              <a:t>number of </a:t>
            </a:r>
            <a:r>
              <a:rPr lang="en-US" b="1" dirty="0"/>
              <a:t>readers</a:t>
            </a:r>
            <a:r>
              <a:rPr lang="en-US" dirty="0"/>
              <a:t> can read from the shared resource simultaneously, but only one </a:t>
            </a:r>
            <a:r>
              <a:rPr lang="en-US" b="1" dirty="0"/>
              <a:t>writer</a:t>
            </a:r>
            <a:r>
              <a:rPr lang="en-US" dirty="0"/>
              <a:t> can write to the shared resource. </a:t>
            </a:r>
            <a:endParaRPr lang="en-US" dirty="0" smtClean="0"/>
          </a:p>
          <a:p>
            <a:r>
              <a:rPr lang="en-US" dirty="0" smtClean="0"/>
              <a:t>When </a:t>
            </a:r>
            <a:r>
              <a:rPr lang="en-US" dirty="0"/>
              <a:t>a </a:t>
            </a:r>
            <a:r>
              <a:rPr lang="en-US" b="1" dirty="0" smtClean="0"/>
              <a:t>writer </a:t>
            </a:r>
            <a:r>
              <a:rPr lang="en-US" dirty="0" smtClean="0"/>
              <a:t>is </a:t>
            </a:r>
            <a:r>
              <a:rPr lang="en-US" dirty="0"/>
              <a:t>writing data to the resource, no other process can access the resource. </a:t>
            </a:r>
            <a:endParaRPr lang="en-US" dirty="0" smtClean="0"/>
          </a:p>
          <a:p>
            <a:r>
              <a:rPr lang="en-US" dirty="0" smtClean="0"/>
              <a:t>A</a:t>
            </a:r>
            <a:r>
              <a:rPr lang="en-US" dirty="0"/>
              <a:t> </a:t>
            </a:r>
            <a:r>
              <a:rPr lang="en-US" b="1" dirty="0"/>
              <a:t>writer</a:t>
            </a:r>
            <a:r>
              <a:rPr lang="en-US" dirty="0"/>
              <a:t> cannot write to the resource if there are non zero number of readers accessing the resource.</a:t>
            </a:r>
          </a:p>
        </p:txBody>
      </p:sp>
    </p:spTree>
    <p:extLst>
      <p:ext uri="{BB962C8B-B14F-4D97-AF65-F5344CB8AC3E}">
        <p14:creationId xmlns:p14="http://schemas.microsoft.com/office/powerpoint/2010/main" val="69781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74169" y="1243734"/>
            <a:ext cx="6179631" cy="4351338"/>
          </a:xfrm>
          <a:prstGeom prst="rect">
            <a:avLst/>
          </a:prstGeom>
        </p:spPr>
      </p:pic>
    </p:spTree>
    <p:extLst>
      <p:ext uri="{BB962C8B-B14F-4D97-AF65-F5344CB8AC3E}">
        <p14:creationId xmlns:p14="http://schemas.microsoft.com/office/powerpoint/2010/main" val="200717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3" y="133306"/>
            <a:ext cx="10515600" cy="1325563"/>
          </a:xfrm>
        </p:spPr>
        <p:txBody>
          <a:bodyPr/>
          <a:lstStyle/>
          <a:p>
            <a:r>
              <a:rPr lang="en-US" b="1" dirty="0"/>
              <a:t>Readers Writer Problem</a:t>
            </a:r>
            <a:br>
              <a:rPr lang="en-US" b="1" dirty="0"/>
            </a:br>
            <a:endParaRPr lang="en-US" dirty="0"/>
          </a:p>
        </p:txBody>
      </p:sp>
      <p:sp>
        <p:nvSpPr>
          <p:cNvPr id="3" name="Content Placeholder 2"/>
          <p:cNvSpPr>
            <a:spLocks noGrp="1"/>
          </p:cNvSpPr>
          <p:nvPr>
            <p:ph idx="1"/>
          </p:nvPr>
        </p:nvSpPr>
        <p:spPr>
          <a:xfrm>
            <a:off x="812440" y="1458869"/>
            <a:ext cx="4609566" cy="4351338"/>
          </a:xfrm>
        </p:spPr>
        <p:txBody>
          <a:bodyPr>
            <a:noAutofit/>
          </a:bodyPr>
          <a:lstStyle/>
          <a:p>
            <a:pPr marL="0" indent="0">
              <a:buNone/>
            </a:pPr>
            <a:r>
              <a:rPr lang="en-US" dirty="0" smtClean="0"/>
              <a:t>Reader() { </a:t>
            </a:r>
          </a:p>
          <a:p>
            <a:pPr marL="0" indent="0">
              <a:buNone/>
            </a:pPr>
            <a:r>
              <a:rPr lang="en-US" dirty="0" smtClean="0"/>
              <a:t>while(TRUE</a:t>
            </a:r>
            <a:r>
              <a:rPr lang="en-US" dirty="0"/>
              <a:t>) </a:t>
            </a:r>
            <a:r>
              <a:rPr lang="en-US" dirty="0" smtClean="0"/>
              <a:t>{</a:t>
            </a:r>
          </a:p>
          <a:p>
            <a:pPr marL="0" indent="0">
              <a:buNone/>
            </a:pPr>
            <a:r>
              <a:rPr lang="en-US" dirty="0" smtClean="0"/>
              <a:t> down(</a:t>
            </a:r>
            <a:r>
              <a:rPr lang="en-US" dirty="0" err="1" smtClean="0"/>
              <a:t>mutex</a:t>
            </a:r>
            <a:r>
              <a:rPr lang="en-US" dirty="0" smtClean="0"/>
              <a:t>);   </a:t>
            </a:r>
            <a:r>
              <a:rPr lang="en-US" dirty="0"/>
              <a:t>//acquire lock</a:t>
            </a:r>
          </a:p>
          <a:p>
            <a:pPr marL="0" indent="0">
              <a:buNone/>
            </a:pPr>
            <a:r>
              <a:rPr lang="en-US" dirty="0"/>
              <a:t>   </a:t>
            </a:r>
            <a:r>
              <a:rPr lang="en-US" dirty="0" err="1"/>
              <a:t>read_count</a:t>
            </a:r>
            <a:r>
              <a:rPr lang="en-US" dirty="0"/>
              <a:t>++;</a:t>
            </a:r>
          </a:p>
          <a:p>
            <a:pPr marL="0" indent="0">
              <a:buNone/>
            </a:pPr>
            <a:r>
              <a:rPr lang="en-US" dirty="0"/>
              <a:t>   if(</a:t>
            </a:r>
            <a:r>
              <a:rPr lang="en-US" dirty="0" err="1"/>
              <a:t>read_count</a:t>
            </a:r>
            <a:r>
              <a:rPr lang="en-US" dirty="0"/>
              <a:t> == 1)</a:t>
            </a:r>
          </a:p>
          <a:p>
            <a:pPr marL="0" indent="0">
              <a:buNone/>
            </a:pPr>
            <a:r>
              <a:rPr lang="en-US" dirty="0"/>
              <a:t>          </a:t>
            </a:r>
            <a:r>
              <a:rPr lang="en-US" dirty="0" smtClean="0"/>
              <a:t>down (</a:t>
            </a:r>
            <a:r>
              <a:rPr lang="en-US" dirty="0" err="1" smtClean="0"/>
              <a:t>db</a:t>
            </a:r>
            <a:r>
              <a:rPr lang="en-US" dirty="0" smtClean="0"/>
              <a:t>);</a:t>
            </a:r>
            <a:endParaRPr lang="en-US" dirty="0"/>
          </a:p>
          <a:p>
            <a:pPr marL="0" indent="0">
              <a:buNone/>
            </a:pPr>
            <a:r>
              <a:rPr lang="en-US" dirty="0"/>
              <a:t>   </a:t>
            </a:r>
            <a:r>
              <a:rPr lang="en-US" dirty="0" smtClean="0"/>
              <a:t>up(</a:t>
            </a:r>
            <a:r>
              <a:rPr lang="en-US" dirty="0" err="1" smtClean="0"/>
              <a:t>mutex</a:t>
            </a:r>
            <a:r>
              <a:rPr lang="en-US" dirty="0" smtClean="0"/>
              <a:t>);  </a:t>
            </a:r>
            <a:r>
              <a:rPr lang="en-US" dirty="0"/>
              <a:t>//release lock</a:t>
            </a:r>
          </a:p>
          <a:p>
            <a:pPr marL="0" indent="0">
              <a:buNone/>
            </a:pPr>
            <a:endParaRPr lang="en-US" dirty="0"/>
          </a:p>
        </p:txBody>
      </p:sp>
      <p:sp>
        <p:nvSpPr>
          <p:cNvPr id="5" name="Rectangle 4"/>
          <p:cNvSpPr/>
          <p:nvPr/>
        </p:nvSpPr>
        <p:spPr>
          <a:xfrm>
            <a:off x="5997262" y="1337407"/>
            <a:ext cx="6096000" cy="4031873"/>
          </a:xfrm>
          <a:prstGeom prst="rect">
            <a:avLst/>
          </a:prstGeom>
        </p:spPr>
        <p:txBody>
          <a:bodyPr>
            <a:spAutoFit/>
          </a:bodyPr>
          <a:lstStyle/>
          <a:p>
            <a:r>
              <a:rPr lang="en-US" sz="3200" dirty="0" err="1" smtClean="0"/>
              <a:t>Read_DB</a:t>
            </a:r>
            <a:r>
              <a:rPr lang="en-US" sz="3200" dirty="0" smtClean="0"/>
              <a:t>();</a:t>
            </a:r>
            <a:endParaRPr lang="en-US" sz="3200" dirty="0"/>
          </a:p>
          <a:p>
            <a:r>
              <a:rPr lang="en-US" sz="3200" dirty="0"/>
              <a:t>   down(</a:t>
            </a:r>
            <a:r>
              <a:rPr lang="en-US" sz="3200" dirty="0" err="1"/>
              <a:t>mutex</a:t>
            </a:r>
            <a:r>
              <a:rPr lang="en-US" sz="3200" dirty="0"/>
              <a:t>);   // acquire lock</a:t>
            </a:r>
          </a:p>
          <a:p>
            <a:r>
              <a:rPr lang="en-US" sz="3200" dirty="0"/>
              <a:t>   </a:t>
            </a:r>
            <a:r>
              <a:rPr lang="en-US" sz="3200" dirty="0" err="1"/>
              <a:t>read_count</a:t>
            </a:r>
            <a:r>
              <a:rPr lang="en-US" sz="3200" dirty="0"/>
              <a:t>--;</a:t>
            </a:r>
          </a:p>
          <a:p>
            <a:r>
              <a:rPr lang="en-US" sz="3200" dirty="0"/>
              <a:t>   if(</a:t>
            </a:r>
            <a:r>
              <a:rPr lang="en-US" sz="3200" dirty="0" err="1"/>
              <a:t>read_count</a:t>
            </a:r>
            <a:r>
              <a:rPr lang="en-US" sz="3200" dirty="0"/>
              <a:t> == 0)</a:t>
            </a:r>
          </a:p>
          <a:p>
            <a:r>
              <a:rPr lang="en-US" sz="3200" dirty="0"/>
              <a:t>          up(</a:t>
            </a:r>
            <a:r>
              <a:rPr lang="en-US" sz="3200" dirty="0" err="1"/>
              <a:t>db</a:t>
            </a:r>
            <a:r>
              <a:rPr lang="en-US" sz="3200" dirty="0"/>
              <a:t>);</a:t>
            </a:r>
          </a:p>
          <a:p>
            <a:r>
              <a:rPr lang="en-US" sz="3200" dirty="0"/>
              <a:t>   up(</a:t>
            </a:r>
            <a:r>
              <a:rPr lang="en-US" sz="3200" dirty="0" err="1"/>
              <a:t>mutex</a:t>
            </a:r>
            <a:r>
              <a:rPr lang="en-US" sz="3200" dirty="0"/>
              <a:t>);  // release lock</a:t>
            </a:r>
          </a:p>
          <a:p>
            <a:r>
              <a:rPr lang="en-US" sz="3200" dirty="0" smtClean="0"/>
              <a:t> } </a:t>
            </a:r>
            <a:endParaRPr lang="en-US" sz="3200" dirty="0"/>
          </a:p>
          <a:p>
            <a:r>
              <a:rPr lang="en-US" sz="3200" dirty="0"/>
              <a:t>}</a:t>
            </a:r>
          </a:p>
        </p:txBody>
      </p:sp>
    </p:spTree>
    <p:extLst>
      <p:ext uri="{BB962C8B-B14F-4D97-AF65-F5344CB8AC3E}">
        <p14:creationId xmlns:p14="http://schemas.microsoft.com/office/powerpoint/2010/main" val="48881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Readers Writer Problem</a:t>
            </a:r>
            <a:br>
              <a:rPr lang="en-US" b="1" dirty="0"/>
            </a:br>
            <a:endParaRPr lang="en-US" dirty="0"/>
          </a:p>
        </p:txBody>
      </p:sp>
      <p:sp>
        <p:nvSpPr>
          <p:cNvPr id="3" name="Content Placeholder 2"/>
          <p:cNvSpPr>
            <a:spLocks noGrp="1"/>
          </p:cNvSpPr>
          <p:nvPr>
            <p:ph idx="1"/>
          </p:nvPr>
        </p:nvSpPr>
        <p:spPr>
          <a:xfrm>
            <a:off x="838200" y="1503653"/>
            <a:ext cx="3816927" cy="4351338"/>
          </a:xfrm>
        </p:spPr>
        <p:txBody>
          <a:bodyPr>
            <a:normAutofit lnSpcReduction="10000"/>
          </a:bodyPr>
          <a:lstStyle/>
          <a:p>
            <a:pPr marL="0" indent="0">
              <a:buNone/>
            </a:pPr>
            <a:r>
              <a:rPr lang="en-US" dirty="0" smtClean="0"/>
              <a:t>Writer()</a:t>
            </a:r>
          </a:p>
          <a:p>
            <a:pPr marL="0" indent="0">
              <a:buNone/>
            </a:pPr>
            <a:r>
              <a:rPr lang="en-US" dirty="0"/>
              <a:t>{</a:t>
            </a:r>
            <a:endParaRPr lang="en-US" dirty="0" smtClean="0"/>
          </a:p>
          <a:p>
            <a:pPr marL="0" indent="0">
              <a:buNone/>
            </a:pPr>
            <a:r>
              <a:rPr lang="en-US" dirty="0" smtClean="0"/>
              <a:t>  while(TRUE</a:t>
            </a:r>
            <a:r>
              <a:rPr lang="en-US" dirty="0"/>
              <a:t>) </a:t>
            </a:r>
            <a:r>
              <a:rPr lang="en-US" dirty="0" smtClean="0"/>
              <a:t>{</a:t>
            </a:r>
          </a:p>
          <a:p>
            <a:pPr marL="0" indent="0">
              <a:buNone/>
            </a:pPr>
            <a:r>
              <a:rPr lang="en-US" dirty="0" smtClean="0"/>
              <a:t>      </a:t>
            </a:r>
            <a:r>
              <a:rPr lang="en-US" dirty="0" err="1" smtClean="0"/>
              <a:t>PrepareData</a:t>
            </a:r>
            <a:r>
              <a:rPr lang="en-US" dirty="0"/>
              <a:t>();</a:t>
            </a:r>
          </a:p>
          <a:p>
            <a:pPr marL="0" indent="0">
              <a:buNone/>
            </a:pPr>
            <a:r>
              <a:rPr lang="en-US" dirty="0" smtClean="0"/>
              <a:t>     down(</a:t>
            </a:r>
            <a:r>
              <a:rPr lang="en-US" dirty="0" err="1" smtClean="0"/>
              <a:t>db</a:t>
            </a:r>
            <a:r>
              <a:rPr lang="en-US" dirty="0" smtClean="0"/>
              <a:t>);</a:t>
            </a:r>
            <a:endParaRPr lang="en-US" dirty="0"/>
          </a:p>
          <a:p>
            <a:pPr marL="0" indent="0">
              <a:buNone/>
            </a:pPr>
            <a:r>
              <a:rPr lang="en-US" dirty="0" smtClean="0"/>
              <a:t>       </a:t>
            </a:r>
            <a:r>
              <a:rPr lang="en-US" dirty="0" err="1" smtClean="0"/>
              <a:t>WriteData</a:t>
            </a:r>
            <a:r>
              <a:rPr lang="en-US" dirty="0" smtClean="0"/>
              <a:t>(); </a:t>
            </a:r>
          </a:p>
          <a:p>
            <a:pPr marL="0" indent="0">
              <a:buNone/>
            </a:pPr>
            <a:r>
              <a:rPr lang="en-US" dirty="0"/>
              <a:t> </a:t>
            </a:r>
            <a:r>
              <a:rPr lang="en-US" dirty="0" smtClean="0"/>
              <a:t>    up(</a:t>
            </a:r>
            <a:r>
              <a:rPr lang="en-US" dirty="0" err="1" smtClean="0"/>
              <a:t>db</a:t>
            </a:r>
            <a:r>
              <a:rPr lang="en-US" dirty="0" smtClean="0"/>
              <a:t>);</a:t>
            </a:r>
            <a:endParaRPr lang="en-US" dirty="0"/>
          </a:p>
          <a:p>
            <a:pPr marL="0" indent="0">
              <a:buNone/>
            </a:pPr>
            <a:r>
              <a:rPr lang="en-US" dirty="0" smtClean="0"/>
              <a:t> }</a:t>
            </a:r>
          </a:p>
          <a:p>
            <a:pPr marL="0" indent="0">
              <a:buNone/>
            </a:pPr>
            <a:r>
              <a:rPr lang="en-US" dirty="0"/>
              <a:t>}</a:t>
            </a:r>
          </a:p>
        </p:txBody>
      </p:sp>
    </p:spTree>
    <p:extLst>
      <p:ext uri="{BB962C8B-B14F-4D97-AF65-F5344CB8AC3E}">
        <p14:creationId xmlns:p14="http://schemas.microsoft.com/office/powerpoint/2010/main" val="114429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 of this code ?</a:t>
            </a:r>
            <a:endParaRPr lang="en-US" dirty="0"/>
          </a:p>
        </p:txBody>
      </p:sp>
      <p:sp>
        <p:nvSpPr>
          <p:cNvPr id="6" name="Content Placeholder 3"/>
          <p:cNvSpPr>
            <a:spLocks noGrp="1"/>
          </p:cNvSpPr>
          <p:nvPr>
            <p:ph idx="1"/>
          </p:nvPr>
        </p:nvSpPr>
        <p:spPr>
          <a:xfrm>
            <a:off x="935182" y="1622721"/>
            <a:ext cx="2977342" cy="5235279"/>
          </a:xfrm>
          <a:prstGeom prst="rect">
            <a:avLst/>
          </a:prstGeom>
        </p:spPr>
        <p:txBody>
          <a:bodyPr wrap="square">
            <a:spAutoFit/>
          </a:bodyPr>
          <a:lstStyle/>
          <a:p>
            <a:pPr marL="0" indent="0">
              <a:buNone/>
            </a:pPr>
            <a:r>
              <a:rPr lang="en-US" sz="2400" b="1" dirty="0" smtClean="0"/>
              <a:t>Writer (</a:t>
            </a:r>
            <a:r>
              <a:rPr lang="en-US" sz="2400" b="1" dirty="0" err="1" smtClean="0"/>
              <a:t>i</a:t>
            </a:r>
            <a:r>
              <a:rPr lang="en-US" sz="2400" b="1" dirty="0" smtClean="0"/>
              <a:t>)</a:t>
            </a:r>
            <a:endParaRPr lang="en-US" sz="2400" b="1" dirty="0"/>
          </a:p>
          <a:p>
            <a:pPr marL="0" indent="0">
              <a:buNone/>
            </a:pPr>
            <a:r>
              <a:rPr lang="en-US" sz="2400" dirty="0"/>
              <a:t>{</a:t>
            </a:r>
          </a:p>
          <a:p>
            <a:pPr marL="0" indent="0">
              <a:buNone/>
            </a:pPr>
            <a:r>
              <a:rPr lang="en-US" sz="2400" dirty="0"/>
              <a:t>  while(TRUE) {</a:t>
            </a:r>
          </a:p>
          <a:p>
            <a:pPr marL="0" indent="0">
              <a:buNone/>
            </a:pPr>
            <a:r>
              <a:rPr lang="en-US" sz="2400" dirty="0"/>
              <a:t>      </a:t>
            </a:r>
            <a:r>
              <a:rPr lang="en-US" sz="2400" dirty="0" err="1" smtClean="0"/>
              <a:t>PrepareData</a:t>
            </a:r>
            <a:r>
              <a:rPr lang="en-US" sz="2400" dirty="0" smtClean="0"/>
              <a:t>(</a:t>
            </a:r>
            <a:r>
              <a:rPr lang="en-US" sz="2400" dirty="0" err="1" smtClean="0"/>
              <a:t>i</a:t>
            </a:r>
            <a:r>
              <a:rPr lang="en-US" sz="2400" dirty="0" smtClean="0"/>
              <a:t>);</a:t>
            </a:r>
            <a:endParaRPr lang="en-US" sz="2400" dirty="0"/>
          </a:p>
          <a:p>
            <a:pPr marL="0" indent="0">
              <a:buNone/>
            </a:pPr>
            <a:r>
              <a:rPr lang="en-US" sz="2400" dirty="0"/>
              <a:t>     </a:t>
            </a:r>
            <a:r>
              <a:rPr lang="en-US" sz="2400" dirty="0" smtClean="0"/>
              <a:t>down(</a:t>
            </a:r>
            <a:r>
              <a:rPr lang="en-US" sz="2400" dirty="0" err="1" smtClean="0"/>
              <a:t>writermutex</a:t>
            </a:r>
            <a:r>
              <a:rPr lang="en-US" sz="2400" dirty="0" smtClean="0"/>
              <a:t>);</a:t>
            </a:r>
          </a:p>
          <a:p>
            <a:pPr marL="0" indent="0">
              <a:buNone/>
            </a:pPr>
            <a:r>
              <a:rPr lang="en-US" sz="2400" dirty="0"/>
              <a:t> </a:t>
            </a:r>
            <a:r>
              <a:rPr lang="en-US" sz="2400" dirty="0" smtClean="0"/>
              <a:t>      </a:t>
            </a:r>
            <a:r>
              <a:rPr lang="en-US" sz="2400" dirty="0" err="1" smtClean="0"/>
              <a:t>writer_Count</a:t>
            </a:r>
            <a:r>
              <a:rPr lang="en-US" sz="2400" dirty="0" smtClean="0"/>
              <a:t>++</a:t>
            </a:r>
          </a:p>
          <a:p>
            <a:pPr marL="0" indent="0">
              <a:buNone/>
            </a:pPr>
            <a:r>
              <a:rPr lang="en-US" sz="2400" dirty="0"/>
              <a:t> </a:t>
            </a:r>
            <a:r>
              <a:rPr lang="en-US" sz="2400" dirty="0" smtClean="0"/>
              <a:t>      if(</a:t>
            </a:r>
            <a:r>
              <a:rPr lang="en-US" sz="2400" dirty="0" err="1" smtClean="0"/>
              <a:t>writer_Count</a:t>
            </a:r>
            <a:r>
              <a:rPr lang="en-US" sz="2400" dirty="0" smtClean="0"/>
              <a:t> ==1)</a:t>
            </a:r>
          </a:p>
          <a:p>
            <a:pPr marL="0" indent="0">
              <a:buNone/>
            </a:pPr>
            <a:r>
              <a:rPr lang="en-US" sz="2400" dirty="0"/>
              <a:t> </a:t>
            </a:r>
            <a:r>
              <a:rPr lang="en-US" sz="2400" dirty="0" smtClean="0"/>
              <a:t>         down (</a:t>
            </a:r>
            <a:r>
              <a:rPr lang="en-US" sz="2400" dirty="0" err="1" smtClean="0"/>
              <a:t>db</a:t>
            </a:r>
            <a:r>
              <a:rPr lang="en-US" sz="2400" dirty="0" smtClean="0"/>
              <a:t>)</a:t>
            </a:r>
          </a:p>
          <a:p>
            <a:pPr marL="0" indent="0">
              <a:buNone/>
            </a:pPr>
            <a:r>
              <a:rPr lang="en-US" sz="2400" dirty="0" smtClean="0"/>
              <a:t>    </a:t>
            </a:r>
            <a:r>
              <a:rPr lang="en-US" sz="2400" dirty="0"/>
              <a:t> </a:t>
            </a:r>
            <a:r>
              <a:rPr lang="en-US" sz="2400" dirty="0" smtClean="0"/>
              <a:t>  up (</a:t>
            </a:r>
            <a:r>
              <a:rPr lang="en-US" sz="2400" dirty="0" err="1" smtClean="0"/>
              <a:t>writermutex</a:t>
            </a:r>
            <a:r>
              <a:rPr lang="en-US" sz="2400" dirty="0"/>
              <a:t>);</a:t>
            </a:r>
          </a:p>
          <a:p>
            <a:pPr marL="0" indent="0">
              <a:buNone/>
            </a:pPr>
            <a:r>
              <a:rPr lang="en-US" sz="2400" dirty="0"/>
              <a:t> </a:t>
            </a:r>
            <a:r>
              <a:rPr lang="en-US" sz="2400" dirty="0" smtClean="0"/>
              <a:t>      </a:t>
            </a:r>
            <a:endParaRPr lang="en-US" sz="4000" dirty="0"/>
          </a:p>
        </p:txBody>
      </p:sp>
      <p:sp>
        <p:nvSpPr>
          <p:cNvPr id="7" name="Rectangle 6"/>
          <p:cNvSpPr/>
          <p:nvPr/>
        </p:nvSpPr>
        <p:spPr>
          <a:xfrm>
            <a:off x="5630487" y="1907413"/>
            <a:ext cx="6096000" cy="4401205"/>
          </a:xfrm>
          <a:prstGeom prst="rect">
            <a:avLst/>
          </a:prstGeom>
        </p:spPr>
        <p:txBody>
          <a:bodyPr>
            <a:spAutoFit/>
          </a:bodyPr>
          <a:lstStyle/>
          <a:p>
            <a:r>
              <a:rPr lang="en-US" sz="2800" dirty="0"/>
              <a:t>down(</a:t>
            </a:r>
            <a:r>
              <a:rPr lang="en-US" sz="2800" dirty="0" err="1"/>
              <a:t>Exclusivelock</a:t>
            </a:r>
            <a:r>
              <a:rPr lang="en-US" sz="2800" dirty="0"/>
              <a:t>)	 </a:t>
            </a:r>
          </a:p>
          <a:p>
            <a:r>
              <a:rPr lang="en-US" sz="2800" dirty="0"/>
              <a:t>         </a:t>
            </a:r>
            <a:r>
              <a:rPr lang="en-US" sz="2800" dirty="0" err="1"/>
              <a:t>WriteData</a:t>
            </a:r>
            <a:r>
              <a:rPr lang="en-US" sz="2800" dirty="0"/>
              <a:t>(</a:t>
            </a:r>
            <a:r>
              <a:rPr lang="en-US" sz="2800" dirty="0" err="1"/>
              <a:t>i</a:t>
            </a:r>
            <a:r>
              <a:rPr lang="en-US" sz="2800" dirty="0"/>
              <a:t>);</a:t>
            </a:r>
          </a:p>
          <a:p>
            <a:r>
              <a:rPr lang="en-US" sz="2800" dirty="0"/>
              <a:t> </a:t>
            </a:r>
            <a:r>
              <a:rPr lang="en-US" sz="2800" dirty="0" smtClean="0"/>
              <a:t>up(</a:t>
            </a:r>
            <a:r>
              <a:rPr lang="en-US" sz="2800" dirty="0" err="1" smtClean="0"/>
              <a:t>Exclusivelock</a:t>
            </a:r>
            <a:r>
              <a:rPr lang="en-US" sz="2800" dirty="0"/>
              <a:t>) </a:t>
            </a:r>
          </a:p>
          <a:p>
            <a:r>
              <a:rPr lang="en-US" sz="2800" dirty="0"/>
              <a:t> </a:t>
            </a:r>
            <a:r>
              <a:rPr lang="en-US" sz="2800" dirty="0" smtClean="0"/>
              <a:t> down(</a:t>
            </a:r>
            <a:r>
              <a:rPr lang="en-US" sz="2800" dirty="0" err="1" smtClean="0"/>
              <a:t>writermutex</a:t>
            </a:r>
            <a:r>
              <a:rPr lang="en-US" sz="2800" dirty="0"/>
              <a:t>);</a:t>
            </a:r>
          </a:p>
          <a:p>
            <a:r>
              <a:rPr lang="en-US" sz="2800" dirty="0"/>
              <a:t>  </a:t>
            </a:r>
            <a:r>
              <a:rPr lang="en-US" sz="2800" dirty="0" smtClean="0"/>
              <a:t>   </a:t>
            </a:r>
            <a:r>
              <a:rPr lang="en-US" sz="2800" dirty="0" err="1" smtClean="0"/>
              <a:t>writer_Count</a:t>
            </a:r>
            <a:r>
              <a:rPr lang="en-US" sz="2800" dirty="0" smtClean="0"/>
              <a:t>-</a:t>
            </a:r>
            <a:r>
              <a:rPr lang="en-US" sz="2800" dirty="0"/>
              <a:t>-</a:t>
            </a:r>
          </a:p>
          <a:p>
            <a:r>
              <a:rPr lang="en-US" sz="2800" dirty="0"/>
              <a:t>  up(</a:t>
            </a:r>
            <a:r>
              <a:rPr lang="en-US" sz="2800" dirty="0" err="1"/>
              <a:t>writermutex</a:t>
            </a:r>
            <a:r>
              <a:rPr lang="en-US" sz="2800" dirty="0"/>
              <a:t>);</a:t>
            </a:r>
          </a:p>
          <a:p>
            <a:r>
              <a:rPr lang="en-US" sz="2800" dirty="0"/>
              <a:t>       if(</a:t>
            </a:r>
            <a:r>
              <a:rPr lang="en-US" sz="2800" dirty="0" err="1"/>
              <a:t>writer_Count</a:t>
            </a:r>
            <a:r>
              <a:rPr lang="en-US" sz="2800" dirty="0"/>
              <a:t> ==0)</a:t>
            </a:r>
          </a:p>
          <a:p>
            <a:r>
              <a:rPr lang="en-US" sz="2800" dirty="0"/>
              <a:t>          up(</a:t>
            </a:r>
            <a:r>
              <a:rPr lang="en-US" sz="2800" dirty="0" err="1"/>
              <a:t>db</a:t>
            </a:r>
            <a:r>
              <a:rPr lang="en-US" sz="2800" dirty="0"/>
              <a:t>)</a:t>
            </a:r>
          </a:p>
          <a:p>
            <a:r>
              <a:rPr lang="en-US" sz="2800" dirty="0"/>
              <a:t> }</a:t>
            </a:r>
          </a:p>
          <a:p>
            <a:r>
              <a:rPr lang="en-US" sz="2800" dirty="0"/>
              <a:t>}</a:t>
            </a:r>
          </a:p>
        </p:txBody>
      </p:sp>
    </p:spTree>
    <p:extLst>
      <p:ext uri="{BB962C8B-B14F-4D97-AF65-F5344CB8AC3E}">
        <p14:creationId xmlns:p14="http://schemas.microsoft.com/office/powerpoint/2010/main" val="292007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1" y="0"/>
            <a:ext cx="10515600" cy="1325563"/>
          </a:xfrm>
        </p:spPr>
        <p:txBody>
          <a:bodyPr/>
          <a:lstStyle/>
          <a:p>
            <a:r>
              <a:rPr lang="en-US" b="1" dirty="0" smtClean="0"/>
              <a:t>Dining Philosophers Problem</a:t>
            </a:r>
            <a:endParaRPr lang="en-US" b="1" dirty="0"/>
          </a:p>
        </p:txBody>
      </p:sp>
      <p:sp>
        <p:nvSpPr>
          <p:cNvPr id="3" name="Content Placeholder 2"/>
          <p:cNvSpPr>
            <a:spLocks noGrp="1"/>
          </p:cNvSpPr>
          <p:nvPr>
            <p:ph idx="1"/>
          </p:nvPr>
        </p:nvSpPr>
        <p:spPr>
          <a:xfrm>
            <a:off x="258650" y="1325563"/>
            <a:ext cx="6567153" cy="5178268"/>
          </a:xfrm>
        </p:spPr>
        <p:txBody>
          <a:bodyPr>
            <a:normAutofit fontScale="85000" lnSpcReduction="20000"/>
          </a:bodyPr>
          <a:lstStyle/>
          <a:p>
            <a:r>
              <a:rPr lang="en-US" dirty="0" smtClean="0"/>
              <a:t>The is useful for modeling processes that are competing for exclusive access to a limited number of resources, such as I/O devices.</a:t>
            </a:r>
          </a:p>
          <a:p>
            <a:r>
              <a:rPr lang="en-US" dirty="0" smtClean="0"/>
              <a:t>There are N philosophers sitting around a circular table eating spaghetti and discussing philosophy. </a:t>
            </a:r>
          </a:p>
          <a:p>
            <a:pPr algn="just"/>
            <a:r>
              <a:rPr lang="en-US" dirty="0" smtClean="0"/>
              <a:t>The problem is that each philosopher needs 2 forks to eat, and there are only N forks, one between each 2 philosophers.</a:t>
            </a:r>
          </a:p>
          <a:p>
            <a:pPr algn="just"/>
            <a:r>
              <a:rPr lang="en-US" dirty="0" smtClean="0"/>
              <a:t>Design an algorithm that the philosophers can follow that insures that none starves as long as each philosopher eventually stops eating, and such that the maximum number of philosophers can eat at once. </a:t>
            </a:r>
          </a:p>
          <a:p>
            <a:pPr marL="0" indent="0" algn="just">
              <a:buNone/>
            </a:pPr>
            <a:r>
              <a:rPr lang="en-US" dirty="0" smtClean="0"/>
              <a:t>• Philosophers eat/think </a:t>
            </a:r>
          </a:p>
          <a:p>
            <a:pPr marL="0" indent="0" algn="just">
              <a:buNone/>
            </a:pPr>
            <a:r>
              <a:rPr lang="en-US" dirty="0" smtClean="0"/>
              <a:t>• Eating needs 2 forks </a:t>
            </a:r>
          </a:p>
          <a:p>
            <a:pPr marL="0" indent="0" algn="just">
              <a:buNone/>
            </a:pPr>
            <a:r>
              <a:rPr lang="en-US" dirty="0" smtClean="0"/>
              <a:t>• Pick one fork at a time </a:t>
            </a:r>
            <a:endParaRPr lang="en-US" dirty="0"/>
          </a:p>
        </p:txBody>
      </p:sp>
      <p:pic>
        <p:nvPicPr>
          <p:cNvPr id="4" name="Picture 3"/>
          <p:cNvPicPr>
            <a:picLocks noChangeAspect="1"/>
          </p:cNvPicPr>
          <p:nvPr/>
        </p:nvPicPr>
        <p:blipFill>
          <a:blip r:embed="rId2"/>
          <a:stretch>
            <a:fillRect/>
          </a:stretch>
        </p:blipFill>
        <p:spPr>
          <a:xfrm>
            <a:off x="6844853" y="1569495"/>
            <a:ext cx="5347147" cy="4633226"/>
          </a:xfrm>
          <a:prstGeom prst="rect">
            <a:avLst/>
          </a:prstGeom>
        </p:spPr>
      </p:pic>
    </p:spTree>
    <p:extLst>
      <p:ext uri="{BB962C8B-B14F-4D97-AF65-F5344CB8AC3E}">
        <p14:creationId xmlns:p14="http://schemas.microsoft.com/office/powerpoint/2010/main" val="380364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228" y="1568047"/>
            <a:ext cx="10515600" cy="5991851"/>
          </a:xfrm>
        </p:spPr>
        <p:txBody>
          <a:bodyPr>
            <a:normAutofit/>
          </a:bodyPr>
          <a:lstStyle/>
          <a:p>
            <a:r>
              <a:rPr lang="en-US" dirty="0" smtClean="0"/>
              <a:t>The problem was designed to illustrate the problem of avoiding deadlock, a system state in which no progress is possible. One idea is to instruct each philosopher to behave as follows: </a:t>
            </a:r>
          </a:p>
          <a:p>
            <a:r>
              <a:rPr lang="en-US" dirty="0" smtClean="0"/>
              <a:t> think until the left fork is available; </a:t>
            </a:r>
          </a:p>
          <a:p>
            <a:r>
              <a:rPr lang="en-US" dirty="0" smtClean="0"/>
              <a:t>when it is, pick it up </a:t>
            </a:r>
          </a:p>
          <a:p>
            <a:r>
              <a:rPr lang="en-US" dirty="0" smtClean="0"/>
              <a:t>think until the right fork is available; when it is, pick it up </a:t>
            </a:r>
          </a:p>
          <a:p>
            <a:pPr marL="0" indent="0">
              <a:buNone/>
            </a:pPr>
            <a:r>
              <a:rPr lang="en-US" dirty="0" smtClean="0"/>
              <a:t>• eat </a:t>
            </a:r>
          </a:p>
          <a:p>
            <a:pPr marL="0" indent="0">
              <a:buNone/>
            </a:pPr>
            <a:r>
              <a:rPr lang="en-US" dirty="0" smtClean="0"/>
              <a:t>• put the left fork down </a:t>
            </a:r>
          </a:p>
          <a:p>
            <a:pPr marL="0" indent="0">
              <a:buNone/>
            </a:pPr>
            <a:r>
              <a:rPr lang="en-US" dirty="0" smtClean="0"/>
              <a:t>• put the right fork down </a:t>
            </a:r>
          </a:p>
          <a:p>
            <a:pPr marL="0" indent="0">
              <a:buNone/>
            </a:pPr>
            <a:r>
              <a:rPr lang="en-US" dirty="0" smtClean="0"/>
              <a:t>• repeat from the start 	</a:t>
            </a:r>
          </a:p>
          <a:p>
            <a:pPr marL="0" indent="0">
              <a:buNone/>
            </a:pPr>
            <a:endParaRPr lang="en-US" dirty="0"/>
          </a:p>
          <a:p>
            <a:pPr marL="0" indent="0">
              <a:buNone/>
            </a:pPr>
            <a:r>
              <a:rPr lang="en-US" dirty="0" smtClean="0"/>
              <a:t>	</a:t>
            </a:r>
            <a:endParaRPr lang="en-US" dirty="0"/>
          </a:p>
        </p:txBody>
      </p:sp>
      <p:sp>
        <p:nvSpPr>
          <p:cNvPr id="4" name="Rectangle 3"/>
          <p:cNvSpPr/>
          <p:nvPr/>
        </p:nvSpPr>
        <p:spPr>
          <a:xfrm>
            <a:off x="516228" y="385224"/>
            <a:ext cx="6338851" cy="707886"/>
          </a:xfrm>
          <a:prstGeom prst="rect">
            <a:avLst/>
          </a:prstGeom>
        </p:spPr>
        <p:txBody>
          <a:bodyPr wrap="none">
            <a:spAutoFit/>
          </a:bodyPr>
          <a:lstStyle/>
          <a:p>
            <a:r>
              <a:rPr lang="en-US" sz="4000" b="1" dirty="0" smtClean="0"/>
              <a:t>Dining Philosophers Problem</a:t>
            </a:r>
            <a:endParaRPr lang="en-US" sz="4000" dirty="0"/>
          </a:p>
        </p:txBody>
      </p:sp>
    </p:spTree>
    <p:extLst>
      <p:ext uri="{BB962C8B-B14F-4D97-AF65-F5344CB8AC3E}">
        <p14:creationId xmlns:p14="http://schemas.microsoft.com/office/powerpoint/2010/main" val="1904100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Dining Philosophers Problem</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philosopher(</a:t>
            </a:r>
            <a:r>
              <a:rPr lang="en-US" dirty="0" err="1" smtClean="0"/>
              <a:t>i</a:t>
            </a:r>
            <a:r>
              <a:rPr lang="en-US" dirty="0" smtClean="0"/>
              <a:t>) </a:t>
            </a:r>
          </a:p>
          <a:p>
            <a:pPr marL="0" indent="0">
              <a:buNone/>
            </a:pPr>
            <a:r>
              <a:rPr lang="en-US" dirty="0" smtClean="0"/>
              <a:t> {</a:t>
            </a:r>
          </a:p>
          <a:p>
            <a:pPr marL="0" indent="0">
              <a:buNone/>
            </a:pPr>
            <a:r>
              <a:rPr lang="en-US" dirty="0" smtClean="0"/>
              <a:t> while (true)</a:t>
            </a:r>
          </a:p>
          <a:p>
            <a:pPr marL="0" indent="0">
              <a:buNone/>
            </a:pPr>
            <a:r>
              <a:rPr lang="en-US" dirty="0"/>
              <a:t> </a:t>
            </a:r>
            <a:r>
              <a:rPr lang="en-US" dirty="0" smtClean="0"/>
              <a:t> { </a:t>
            </a:r>
          </a:p>
          <a:p>
            <a:pPr marL="0" indent="0">
              <a:buNone/>
            </a:pPr>
            <a:r>
              <a:rPr lang="en-US" dirty="0" smtClean="0"/>
              <a:t>   think(); </a:t>
            </a:r>
          </a:p>
          <a:p>
            <a:pPr marL="0" indent="0">
              <a:buNone/>
            </a:pPr>
            <a:r>
              <a:rPr lang="en-US" dirty="0"/>
              <a:t> </a:t>
            </a:r>
            <a:r>
              <a:rPr lang="en-US" dirty="0" smtClean="0"/>
              <a:t>   </a:t>
            </a:r>
            <a:r>
              <a:rPr lang="en-US" dirty="0" err="1" smtClean="0"/>
              <a:t>take_fork</a:t>
            </a:r>
            <a:r>
              <a:rPr lang="en-US" dirty="0" smtClean="0"/>
              <a:t>(</a:t>
            </a:r>
            <a:r>
              <a:rPr lang="en-US" dirty="0" err="1" smtClean="0"/>
              <a:t>i</a:t>
            </a:r>
            <a:r>
              <a:rPr lang="en-US" dirty="0" smtClean="0"/>
              <a:t>); //left fork </a:t>
            </a:r>
          </a:p>
          <a:p>
            <a:pPr marL="0" indent="0">
              <a:buNone/>
            </a:pPr>
            <a:r>
              <a:rPr lang="en-US" dirty="0"/>
              <a:t> </a:t>
            </a:r>
            <a:r>
              <a:rPr lang="en-US" dirty="0" smtClean="0"/>
              <a:t>    </a:t>
            </a:r>
            <a:r>
              <a:rPr lang="en-US" dirty="0" err="1" smtClean="0"/>
              <a:t>take_fork</a:t>
            </a:r>
            <a:r>
              <a:rPr lang="en-US" dirty="0" smtClean="0"/>
              <a:t>((i+1)%5);  //right fork </a:t>
            </a:r>
          </a:p>
          <a:p>
            <a:pPr marL="0" indent="0">
              <a:buNone/>
            </a:pPr>
            <a:r>
              <a:rPr lang="en-US" dirty="0" smtClean="0"/>
              <a:t>     eat () ;</a:t>
            </a:r>
          </a:p>
          <a:p>
            <a:pPr marL="0" indent="0">
              <a:buNone/>
            </a:pPr>
            <a:r>
              <a:rPr lang="en-US" dirty="0"/>
              <a:t> </a:t>
            </a:r>
            <a:r>
              <a:rPr lang="en-US" dirty="0" smtClean="0"/>
              <a:t>    </a:t>
            </a:r>
            <a:r>
              <a:rPr lang="en-US" dirty="0" err="1" smtClean="0"/>
              <a:t>put_fork</a:t>
            </a:r>
            <a:r>
              <a:rPr lang="en-US" dirty="0" smtClean="0"/>
              <a:t>(</a:t>
            </a:r>
            <a:r>
              <a:rPr lang="en-US" dirty="0" err="1" smtClean="0"/>
              <a:t>i</a:t>
            </a:r>
            <a:r>
              <a:rPr lang="en-US" dirty="0" smtClean="0"/>
              <a:t>); </a:t>
            </a:r>
          </a:p>
          <a:p>
            <a:pPr marL="0" indent="0">
              <a:buNone/>
            </a:pPr>
            <a:r>
              <a:rPr lang="en-US" dirty="0"/>
              <a:t> </a:t>
            </a:r>
            <a:r>
              <a:rPr lang="en-US" dirty="0" smtClean="0"/>
              <a:t>  </a:t>
            </a:r>
            <a:r>
              <a:rPr lang="en-US" dirty="0" err="1" smtClean="0"/>
              <a:t>put_fork</a:t>
            </a:r>
            <a:r>
              <a:rPr lang="en-US" dirty="0" smtClean="0"/>
              <a:t> ((i+1)%5); </a:t>
            </a:r>
          </a:p>
          <a:p>
            <a:pPr marL="0" indent="0">
              <a:buNone/>
            </a:pPr>
            <a:r>
              <a:rPr lang="en-US" dirty="0" smtClean="0"/>
              <a:t>} </a:t>
            </a:r>
          </a:p>
          <a:p>
            <a:pPr marL="0" indent="0">
              <a:buNone/>
            </a:pPr>
            <a:r>
              <a:rPr lang="en-US" dirty="0" smtClean="0"/>
              <a:t>}</a:t>
            </a:r>
            <a:endParaRPr lang="en-US" dirty="0"/>
          </a:p>
        </p:txBody>
      </p:sp>
      <p:sp>
        <p:nvSpPr>
          <p:cNvPr id="4" name="Rectangle 3"/>
          <p:cNvSpPr/>
          <p:nvPr/>
        </p:nvSpPr>
        <p:spPr>
          <a:xfrm>
            <a:off x="5679583" y="1690688"/>
            <a:ext cx="6272011" cy="1200329"/>
          </a:xfrm>
          <a:prstGeom prst="rect">
            <a:avLst/>
          </a:prstGeom>
        </p:spPr>
        <p:txBody>
          <a:bodyPr wrap="square">
            <a:spAutoFit/>
          </a:bodyPr>
          <a:lstStyle/>
          <a:p>
            <a:r>
              <a:rPr lang="en-US" b="1" dirty="0" smtClean="0"/>
              <a:t>&gt;&gt;This solution is incorrect: it allows the system to reach deadlock. Suppose that all five philosophers take their left forks simultaneously. None will be able to take their right forks		</a:t>
            </a:r>
            <a:endParaRPr lang="en-US" b="1" dirty="0"/>
          </a:p>
        </p:txBody>
      </p:sp>
      <p:sp>
        <p:nvSpPr>
          <p:cNvPr id="5" name="Rectangle 4"/>
          <p:cNvSpPr/>
          <p:nvPr/>
        </p:nvSpPr>
        <p:spPr>
          <a:xfrm>
            <a:off x="5679582" y="3322269"/>
            <a:ext cx="6272011" cy="3139321"/>
          </a:xfrm>
          <a:prstGeom prst="rect">
            <a:avLst/>
          </a:prstGeom>
        </p:spPr>
        <p:txBody>
          <a:bodyPr wrap="square">
            <a:spAutoFit/>
          </a:bodyPr>
          <a:lstStyle/>
          <a:p>
            <a:r>
              <a:rPr lang="en-US" b="1" dirty="0" smtClean="0"/>
              <a:t>&gt;&gt; If right fork cant be acquired, leave the left fork and try again </a:t>
            </a:r>
          </a:p>
          <a:p>
            <a:endParaRPr lang="en-US" b="1" dirty="0" smtClean="0"/>
          </a:p>
          <a:p>
            <a:r>
              <a:rPr lang="en-US" b="1" dirty="0" smtClean="0"/>
              <a:t>    &gt; Still deadlocked</a:t>
            </a:r>
          </a:p>
          <a:p>
            <a:endParaRPr lang="en-US" b="1" dirty="0" smtClean="0"/>
          </a:p>
          <a:p>
            <a:r>
              <a:rPr lang="en-US" b="1" dirty="0" smtClean="0"/>
              <a:t>&gt;&gt; If right fork cant be acquired, leave the left fork, wait for a random time and then try to pick the forks again</a:t>
            </a:r>
          </a:p>
          <a:p>
            <a:endParaRPr lang="en-US" b="1" dirty="0" smtClean="0"/>
          </a:p>
          <a:p>
            <a:r>
              <a:rPr lang="en-US" b="1" dirty="0" smtClean="0"/>
              <a:t>    &gt; Solution may work and may fail in some undesired situation</a:t>
            </a:r>
          </a:p>
          <a:p>
            <a:endParaRPr lang="en-US" b="1" dirty="0"/>
          </a:p>
          <a:p>
            <a:endParaRPr lang="en-US" b="1" dirty="0"/>
          </a:p>
          <a:p>
            <a:r>
              <a:rPr lang="en-US" b="1" dirty="0" smtClean="0"/>
              <a:t>	</a:t>
            </a:r>
            <a:endParaRPr lang="en-US" b="1" dirty="0"/>
          </a:p>
        </p:txBody>
      </p:sp>
    </p:spTree>
    <p:extLst>
      <p:ext uri="{BB962C8B-B14F-4D97-AF65-F5344CB8AC3E}">
        <p14:creationId xmlns:p14="http://schemas.microsoft.com/office/powerpoint/2010/main" val="918723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1073</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Classical IPC problems in OS</vt:lpstr>
      <vt:lpstr>Readers Writer Problem </vt:lpstr>
      <vt:lpstr>PowerPoint Presentation</vt:lpstr>
      <vt:lpstr>Readers Writer Problem </vt:lpstr>
      <vt:lpstr>Readers Writer Problem </vt:lpstr>
      <vt:lpstr>What is the purpose of this code ?</vt:lpstr>
      <vt:lpstr>Dining Philosophers Problem</vt:lpstr>
      <vt:lpstr>PowerPoint Presentation</vt:lpstr>
      <vt:lpstr>Dining Philosophers Problem</vt:lpstr>
      <vt:lpstr>Better solution ?</vt:lpstr>
      <vt:lpstr>Better solution ?</vt:lpstr>
      <vt:lpstr>Dining Philosophers Problem </vt:lpstr>
      <vt:lpstr>The Sleeping Barber Problem</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59</cp:revision>
  <dcterms:created xsi:type="dcterms:W3CDTF">2017-11-18T17:46:25Z</dcterms:created>
  <dcterms:modified xsi:type="dcterms:W3CDTF">2019-08-05T04:29:11Z</dcterms:modified>
</cp:coreProperties>
</file>