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0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3398-0D6A-4D5F-9A8A-A302725475F2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6312-4E9A-452A-8BFB-BB39D26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60218" y="344776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Many-to-One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25352" y="1379914"/>
            <a:ext cx="4654550" cy="458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dirty="0" smtClean="0"/>
              <a:t>Many user-level threads mapped to single kernel thread</a:t>
            </a:r>
          </a:p>
          <a:p>
            <a:r>
              <a:rPr lang="en-US" altLang="en-US" dirty="0" smtClean="0"/>
              <a:t>One thread blocking causes all to block</a:t>
            </a:r>
          </a:p>
          <a:p>
            <a:r>
              <a:rPr lang="en-US" altLang="en-US" dirty="0" smtClean="0"/>
              <a:t>Multiple threads may not run in parallel on </a:t>
            </a:r>
            <a:r>
              <a:rPr lang="en-US" altLang="en-US" dirty="0" err="1" smtClean="0"/>
              <a:t>muticore</a:t>
            </a:r>
            <a:r>
              <a:rPr lang="en-US" altLang="en-US" dirty="0" smtClean="0"/>
              <a:t> system because only one may be in kernel at a time</a:t>
            </a:r>
          </a:p>
          <a:p>
            <a:r>
              <a:rPr lang="en-US" altLang="en-US" dirty="0" smtClean="0"/>
              <a:t>Few systems currently use this model</a:t>
            </a:r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4" name="Picture 3" descr="4_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56" y="1560887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6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57695" y="310356"/>
            <a:ext cx="379060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Many-to-Many Model</a:t>
            </a:r>
          </a:p>
        </p:txBody>
      </p:sp>
      <p:pic>
        <p:nvPicPr>
          <p:cNvPr id="4" name="Picture 3" descr="4_0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94" y="1412687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979488" y="1412687"/>
            <a:ext cx="544625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dirty="0" smtClean="0"/>
              <a:t>Allows many user level threads to be mapped to many kernel threads</a:t>
            </a:r>
          </a:p>
          <a:p>
            <a:r>
              <a:rPr lang="en-US" altLang="en-US" dirty="0" smtClean="0"/>
              <a:t>Allows the  operating system to create a sufficient number of kernel threads</a:t>
            </a:r>
          </a:p>
          <a:p>
            <a:r>
              <a:rPr lang="en-US" altLang="en-US" dirty="0" smtClean="0"/>
              <a:t>Solaris prior to version 9</a:t>
            </a:r>
          </a:p>
          <a:p>
            <a:r>
              <a:rPr lang="en-US" altLang="en-US" dirty="0" smtClean="0"/>
              <a:t>Windows  with the </a:t>
            </a:r>
            <a:r>
              <a:rPr lang="en-US" altLang="en-US" i="1" dirty="0" err="1" smtClean="0"/>
              <a:t>ThreadFiber</a:t>
            </a:r>
            <a:r>
              <a:rPr lang="en-US" altLang="en-US" dirty="0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3538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2667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2667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429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400" dirty="0">
                <a:solidFill>
                  <a:srgbClr val="FF0000"/>
                </a:solidFill>
              </a:rPr>
              <a:t>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065" y="860193"/>
            <a:ext cx="113291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Open-sans"/>
              </a:rPr>
              <a:t/>
            </a:r>
            <a:br>
              <a:rPr lang="en-US" sz="2800" b="1" dirty="0">
                <a:solidFill>
                  <a:srgbClr val="333333"/>
                </a:solidFill>
                <a:latin typeface="Open-sans"/>
              </a:rPr>
            </a:br>
            <a:r>
              <a:rPr lang="en-US" sz="2800" b="1" dirty="0">
                <a:solidFill>
                  <a:srgbClr val="333333"/>
                </a:solidFill>
                <a:latin typeface="Open-sans"/>
              </a:rPr>
              <a:t>&gt; </a:t>
            </a:r>
            <a:r>
              <a:rPr lang="en-US" sz="2800" dirty="0">
                <a:solidFill>
                  <a:srgbClr val="333333"/>
                </a:solidFill>
                <a:latin typeface="Open-sans"/>
              </a:rPr>
              <a:t>A thread is the smallest unit of processing that can be performed in an OS. </a:t>
            </a:r>
          </a:p>
          <a:p>
            <a:endParaRPr lang="en-US" sz="2800" dirty="0">
              <a:solidFill>
                <a:srgbClr val="333333"/>
              </a:solidFill>
              <a:latin typeface="Open-sans"/>
            </a:endParaRPr>
          </a:p>
          <a:p>
            <a:r>
              <a:rPr lang="en-US" sz="2800" dirty="0">
                <a:solidFill>
                  <a:srgbClr val="333333"/>
                </a:solidFill>
                <a:latin typeface="Open-sans"/>
              </a:rPr>
              <a:t>&gt; A thread exists within a process - that is, a single process may contain multiple threads.</a:t>
            </a:r>
          </a:p>
          <a:p>
            <a:endParaRPr lang="en-US" sz="2800" dirty="0">
              <a:solidFill>
                <a:srgbClr val="333333"/>
              </a:solidFill>
              <a:latin typeface="Open-sans"/>
            </a:endParaRPr>
          </a:p>
          <a:p>
            <a:r>
              <a:rPr lang="en-US" sz="2800" dirty="0">
                <a:solidFill>
                  <a:srgbClr val="333333"/>
                </a:solidFill>
                <a:latin typeface="Open-sans"/>
              </a:rPr>
              <a:t>&gt; imagine multitasking as something that allows processes to run concurrently, while multithreading allows sub-processes to run concurrently.</a:t>
            </a:r>
          </a:p>
        </p:txBody>
      </p:sp>
    </p:spTree>
    <p:extLst>
      <p:ext uri="{BB962C8B-B14F-4D97-AF65-F5344CB8AC3E}">
        <p14:creationId xmlns:p14="http://schemas.microsoft.com/office/powerpoint/2010/main" val="1528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2667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2667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429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400" dirty="0">
                <a:solidFill>
                  <a:srgbClr val="FF0000"/>
                </a:solidFill>
              </a:rPr>
              <a:t>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8974" y="1387698"/>
            <a:ext cx="948791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 of multithreading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downloading a video while playing it at the same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Formatting a MS-Word file while typing at the same time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800" dirty="0" smtClean="0"/>
              <a:t>Multiple </a:t>
            </a:r>
            <a:r>
              <a:rPr lang="en-US" altLang="en-US" sz="2800" dirty="0"/>
              <a:t>tasks with the application can be implemented by separate threads</a:t>
            </a:r>
          </a:p>
          <a:p>
            <a:pPr lvl="1"/>
            <a:r>
              <a:rPr lang="en-US" altLang="en-US" sz="2800" dirty="0"/>
              <a:t>Update display</a:t>
            </a:r>
          </a:p>
          <a:p>
            <a:pPr lvl="1"/>
            <a:r>
              <a:rPr lang="en-US" altLang="en-US" sz="2800" dirty="0"/>
              <a:t>Fetch data</a:t>
            </a:r>
          </a:p>
          <a:p>
            <a:pPr lvl="1"/>
            <a:r>
              <a:rPr lang="en-US" altLang="en-US" sz="2800" dirty="0"/>
              <a:t>Spell checking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endParaRPr lang="en-US" sz="4000" dirty="0">
              <a:solidFill>
                <a:srgbClr val="333333"/>
              </a:solidFill>
              <a:latin typeface="Open-sans"/>
            </a:endParaRPr>
          </a:p>
          <a:p>
            <a:endParaRPr lang="en-US" sz="3600" dirty="0">
              <a:solidFill>
                <a:srgbClr val="333333"/>
              </a:solidFill>
              <a:latin typeface="Open-sans"/>
            </a:endParaRPr>
          </a:p>
        </p:txBody>
      </p:sp>
    </p:spTree>
    <p:extLst>
      <p:ext uri="{BB962C8B-B14F-4D97-AF65-F5344CB8AC3E}">
        <p14:creationId xmlns:p14="http://schemas.microsoft.com/office/powerpoint/2010/main" val="22379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981200" y="62865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Single and Multithreaded Processes</a:t>
            </a:r>
          </a:p>
        </p:txBody>
      </p:sp>
      <p:pic>
        <p:nvPicPr>
          <p:cNvPr id="7" name="Picture 6" descr="4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760537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6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3463" y="1814959"/>
            <a:ext cx="10131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/>
              <a:t>Responsiveness – </a:t>
            </a:r>
            <a:r>
              <a:rPr lang="en-US" altLang="en-US" dirty="0" smtClean="0"/>
              <a:t>may allow continued execution if part of process is blocked, especially important for user interfaces</a:t>
            </a:r>
          </a:p>
          <a:p>
            <a:r>
              <a:rPr lang="en-US" altLang="en-US" b="1" dirty="0" smtClean="0"/>
              <a:t>Resource Sharing – </a:t>
            </a:r>
            <a:r>
              <a:rPr lang="en-US" altLang="en-US" dirty="0" smtClean="0"/>
              <a:t>threads share resources of process, easier than shared memory or message passing</a:t>
            </a:r>
          </a:p>
          <a:p>
            <a:r>
              <a:rPr lang="en-US" altLang="en-US" b="1" dirty="0" smtClean="0"/>
              <a:t>Economy – </a:t>
            </a:r>
            <a:r>
              <a:rPr lang="en-US" altLang="en-US" dirty="0" smtClean="0"/>
              <a:t>cheaper than process creation, thread switching lower overhead than context switching</a:t>
            </a:r>
          </a:p>
          <a:p>
            <a:r>
              <a:rPr lang="en-US" altLang="en-US" b="1" dirty="0" smtClean="0"/>
              <a:t>Scalability – </a:t>
            </a:r>
            <a:r>
              <a:rPr lang="en-US" altLang="en-US" dirty="0" smtClean="0"/>
              <a:t>process can take advantage of multiprocessor architectures</a:t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alt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73464" y="642450"/>
            <a:ext cx="1408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Benefits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59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7" y="2138362"/>
            <a:ext cx="63976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5965" y="891832"/>
            <a:ext cx="341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Multithreaded Server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981200" y="373380"/>
            <a:ext cx="7826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User Threads and Kernel Threads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981200" y="16795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dirty="0" smtClean="0"/>
              <a:t> - management done by user-level threads library</a:t>
            </a:r>
          </a:p>
          <a:p>
            <a:r>
              <a:rPr lang="en-US" altLang="en-US" dirty="0" smtClean="0"/>
              <a:t>Three primary thread libraries:</a:t>
            </a:r>
          </a:p>
          <a:p>
            <a:pPr lvl="1"/>
            <a:r>
              <a:rPr lang="en-US" altLang="en-US" dirty="0" smtClean="0"/>
              <a:t>  Windows threads</a:t>
            </a:r>
          </a:p>
          <a:p>
            <a:pPr lvl="1"/>
            <a:r>
              <a:rPr lang="en-US" altLang="en-US" dirty="0" smtClean="0"/>
              <a:t> Java threads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Kernel threads </a:t>
            </a:r>
            <a:r>
              <a:rPr lang="en-US" altLang="en-US" dirty="0" smtClean="0"/>
              <a:t>- Supported by the Kernel</a:t>
            </a:r>
          </a:p>
          <a:p>
            <a:r>
              <a:rPr lang="en-US" altLang="en-US" dirty="0" smtClean="0"/>
              <a:t>Examples – virtually all general purpose operating systems, including:</a:t>
            </a:r>
          </a:p>
          <a:p>
            <a:pPr lvl="1"/>
            <a:r>
              <a:rPr lang="en-US" altLang="en-US" dirty="0" smtClean="0"/>
              <a:t>Windows </a:t>
            </a:r>
          </a:p>
          <a:p>
            <a:pPr lvl="1"/>
            <a:r>
              <a:rPr lang="en-US" altLang="en-US" dirty="0" smtClean="0"/>
              <a:t>Solaris</a:t>
            </a:r>
          </a:p>
          <a:p>
            <a:pPr lvl="1"/>
            <a:r>
              <a:rPr lang="en-US" altLang="en-US" dirty="0" smtClean="0"/>
              <a:t>Linux</a:t>
            </a:r>
          </a:p>
          <a:p>
            <a:pPr lvl="1"/>
            <a:r>
              <a:rPr lang="en-US" altLang="en-US" dirty="0" smtClean="0"/>
              <a:t>Mac OS X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7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74567" y="404090"/>
            <a:ext cx="529792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Multithreading Models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800851" y="13451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dirty="0" smtClean="0"/>
              <a:t>Many-to-One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One-to-One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Many-to-Many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03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0" y="401723"/>
            <a:ext cx="326287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One-to-One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21896" y="1270836"/>
            <a:ext cx="57721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dirty="0" smtClean="0"/>
              <a:t>Each user-level thread maps to kernel thread</a:t>
            </a:r>
          </a:p>
          <a:p>
            <a:r>
              <a:rPr lang="en-US" altLang="en-US" dirty="0" smtClean="0"/>
              <a:t>Creating a user-level thread creates a kernel thread</a:t>
            </a:r>
          </a:p>
          <a:p>
            <a:r>
              <a:rPr lang="en-US" altLang="en-US" dirty="0" smtClean="0"/>
              <a:t>More concurrency than many-to-one</a:t>
            </a:r>
          </a:p>
          <a:p>
            <a:r>
              <a:rPr lang="en-US" altLang="en-US" dirty="0" smtClean="0"/>
              <a:t>Number of threads per process sometimes restricted due to overhead</a:t>
            </a:r>
          </a:p>
          <a:p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Windows</a:t>
            </a:r>
          </a:p>
          <a:p>
            <a:pPr lvl="1"/>
            <a:r>
              <a:rPr lang="en-US" altLang="en-US" dirty="0" smtClean="0"/>
              <a:t>Linux</a:t>
            </a:r>
          </a:p>
          <a:p>
            <a:pPr lvl="1"/>
            <a:r>
              <a:rPr lang="en-US" altLang="en-US" dirty="0" smtClean="0"/>
              <a:t>Solaris 9 and later</a:t>
            </a:r>
          </a:p>
        </p:txBody>
      </p:sp>
      <p:pic>
        <p:nvPicPr>
          <p:cNvPr id="4" name="Picture 3" descr="4_0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95" y="2277687"/>
            <a:ext cx="4430410" cy="195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0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Calibri Light</vt:lpstr>
      <vt:lpstr>Monotype Sorts</vt:lpstr>
      <vt:lpstr>Open-sans</vt:lpstr>
      <vt:lpstr>Wingdings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Windows User</dc:creator>
  <cp:lastModifiedBy>Moinul Hoque</cp:lastModifiedBy>
  <cp:revision>18</cp:revision>
  <dcterms:created xsi:type="dcterms:W3CDTF">2017-11-18T03:32:42Z</dcterms:created>
  <dcterms:modified xsi:type="dcterms:W3CDTF">2017-12-26T04:52:27Z</dcterms:modified>
</cp:coreProperties>
</file>