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4ae838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4ae838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4ae838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4ae838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4ae83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4ae83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64ae838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64ae838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Samith Lakka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Identification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Pricing Sensitivity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Customers are responsive to pricing, especially during non-peak seasons, limiting revenue optimization.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Off-Peak Season Challenges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Lower revenue during off-peak seasons due to fewer high-spending visitors.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Ineffective targeting of different customer groups, especially younger customers and high spenders.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Shorter Stays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Shorter stays lead to lower spending, indicating the need for strategies to promote longer visits.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Loyalty Program Limitations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Current loyalty system doesn’t fully encourage repeat business.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Food and Beverage Optimization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A large portion of spending is on food and beverage, but there’s room for profitability improvement.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Weather Dependency</a:t>
            </a:r>
            <a:r>
              <a:rPr b="0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Booking patterns are affected by weather, but there is no dynamic strategy in place to address it.</a:t>
            </a:r>
            <a:endParaRPr b="0"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750" y="1943250"/>
            <a:ext cx="25622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69125" y="447725"/>
            <a:ext cx="56913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Recommendations and Key Findings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46375" y="1874325"/>
            <a:ext cx="57141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Dynamic Pricing</a:t>
            </a:r>
            <a:r>
              <a:rPr lang="en" sz="1050">
                <a:solidFill>
                  <a:srgbClr val="0E0E0E"/>
                </a:solidFill>
              </a:rPr>
              <a:t>: Adjust prices based on seasonality and demand to maximize revenue.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Promotions for Extended Stays</a:t>
            </a:r>
            <a:r>
              <a:rPr lang="en" sz="1050">
                <a:solidFill>
                  <a:srgbClr val="0E0E0E"/>
                </a:solidFill>
              </a:rPr>
              <a:t>: Encourage longer bookings with targeted promotions, as longer stays result in higher spending.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Personalized Marketing</a:t>
            </a:r>
            <a:r>
              <a:rPr lang="en" sz="1050">
                <a:solidFill>
                  <a:srgbClr val="0E0E0E"/>
                </a:solidFill>
              </a:rPr>
              <a:t>: Segment marketing efforts based on age, spending patterns, and activity preferences, especially for younger visitors.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Enhanced Loyalty Program</a:t>
            </a:r>
            <a:r>
              <a:rPr lang="en" sz="1050">
                <a:solidFill>
                  <a:srgbClr val="0E0E0E"/>
                </a:solidFill>
              </a:rPr>
              <a:t>: Offer tiered rewards for repeat visitors to increase loyalty and spending.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Optimize Food &amp; Beverage Pricing</a:t>
            </a:r>
            <a:r>
              <a:rPr lang="en" sz="1050">
                <a:solidFill>
                  <a:srgbClr val="0E0E0E"/>
                </a:solidFill>
              </a:rPr>
              <a:t>: Analyze food and beverage pricing and expand offerings for younger customers.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Weather-Responsive Strategies</a:t>
            </a:r>
            <a:r>
              <a:rPr lang="en" sz="1050">
                <a:solidFill>
                  <a:srgbClr val="0E0E0E"/>
                </a:solidFill>
              </a:rPr>
              <a:t>: Develop pricing and operational strategies that respond to weather conditions.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650" y="221645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645000" y="576725"/>
            <a:ext cx="58809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Modeling Results and Analysis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5000" y="1691550"/>
            <a:ext cx="50463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Model Accuracy</a:t>
            </a:r>
            <a:r>
              <a:rPr lang="en" sz="1050">
                <a:solidFill>
                  <a:srgbClr val="0E0E0E"/>
                </a:solidFill>
              </a:rPr>
              <a:t>: Random Forest and Gradient Boosting models had the highest accuracy (R² = 0.87).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Key Variables</a:t>
            </a:r>
            <a:r>
              <a:rPr lang="en" sz="1050">
                <a:solidFill>
                  <a:srgbClr val="0E0E0E"/>
                </a:solidFill>
              </a:rPr>
              <a:t>: Longer stays, loyalty scores, and booking duration were strong predictors of spending.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Price Sensitivity</a:t>
            </a:r>
            <a:r>
              <a:rPr lang="en" sz="1050">
                <a:solidFill>
                  <a:srgbClr val="0E0E0E"/>
                </a:solidFill>
              </a:rPr>
              <a:t>: Price was identified as a critical factor for influencing off-peak spending behavior.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Principal Component Analysis (PCA)</a:t>
            </a:r>
            <a:r>
              <a:rPr lang="en" sz="1050">
                <a:solidFill>
                  <a:srgbClr val="0E0E0E"/>
                </a:solidFill>
              </a:rPr>
              <a:t>: PCA analysis helped identify important features for model improvement, such as the impact of room type and seasonality.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645000" y="576725"/>
            <a:ext cx="58809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Results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000" y="1714175"/>
            <a:ext cx="38700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Performance</a:t>
            </a:r>
            <a:r>
              <a:rPr lang="en" sz="1050">
                <a:solidFill>
                  <a:srgbClr val="0E0E0E"/>
                </a:solidFill>
              </a:rPr>
              <a:t>: The Random Forest model outperformed other models, offering the best accuracy in predicting customer spending.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Feature Importance</a:t>
            </a:r>
            <a:r>
              <a:rPr lang="en" sz="1050">
                <a:solidFill>
                  <a:srgbClr val="0E0E0E"/>
                </a:solidFill>
              </a:rPr>
              <a:t>: Room type, seasonality, and customer demographics were the most important features in the Random Forest model.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575" y="1517825"/>
            <a:ext cx="4105626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645000" y="576725"/>
            <a:ext cx="58809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Distribution of Prices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45000" y="1486675"/>
            <a:ext cx="28230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Price Distribution Analysis</a:t>
            </a:r>
            <a:r>
              <a:rPr lang="en" sz="1050">
                <a:solidFill>
                  <a:srgbClr val="0E0E0E"/>
                </a:solidFill>
              </a:rPr>
              <a:t>: Chart of state-average weekend ticket prices showing variation in pricing across different states.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</a:t>
            </a:r>
            <a:r>
              <a:rPr b="1" lang="en" sz="1050">
                <a:solidFill>
                  <a:srgbClr val="0E0E0E"/>
                </a:solidFill>
              </a:rPr>
              <a:t>Insights</a:t>
            </a:r>
            <a:r>
              <a:rPr lang="en" sz="1050">
                <a:solidFill>
                  <a:srgbClr val="0E0E0E"/>
                </a:solidFill>
              </a:rPr>
              <a:t>: There is a significant opportunity to optimize pricing, especially in states with higher ticket prices, by offering targeted promotions during low-demand periods.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486675"/>
            <a:ext cx="4248851" cy="3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Summary and 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2855550" y="1377473"/>
            <a:ext cx="34329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1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Maximize Revenue with Dynamic Pricing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Implementing dynamic pricing strategies will capture additional revenue during off-peak times.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1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Encourage Longer Stays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Promotions targeting longer stays will lead to higher overall spending.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1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Personalize Marketing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Tailored marketing based on customer segmentation will improve customer satisfaction and spending.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1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Enhance Loyalty Programs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A revamped loyalty program with tiered rewards will increase repeat business and customer retention.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1"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Food &amp; Beverage Optimization</a:t>
            </a:r>
            <a:r>
              <a:rPr lang="en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: Improving food and beverage offerings will capitalize on this key spending category.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