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9" r:id="rId17"/>
    <p:sldId id="260" r:id="rId18"/>
    <p:sldId id="261" r:id="rId19"/>
    <p:sldId id="26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0" r:id="rId33"/>
    <p:sldId id="291" r:id="rId34"/>
    <p:sldId id="292" r:id="rId35"/>
    <p:sldId id="293" r:id="rId36"/>
    <p:sldId id="295" r:id="rId37"/>
    <p:sldId id="300" r:id="rId38"/>
    <p:sldId id="297" r:id="rId39"/>
    <p:sldId id="298" r:id="rId40"/>
    <p:sldId id="301" r:id="rId41"/>
    <p:sldId id="302" r:id="rId42"/>
    <p:sldId id="303" r:id="rId43"/>
    <p:sldId id="304" r:id="rId44"/>
    <p:sldId id="305" r:id="rId45"/>
    <p:sldId id="306" r:id="rId46"/>
    <p:sldId id="307" r:id="rId47"/>
    <p:sldId id="308" r:id="rId48"/>
    <p:sldId id="310" r:id="rId49"/>
    <p:sldId id="311" r:id="rId50"/>
    <p:sldId id="312" r:id="rId51"/>
    <p:sldId id="314" r:id="rId52"/>
    <p:sldId id="315" r:id="rId53"/>
    <p:sldId id="316" r:id="rId54"/>
    <p:sldId id="317" r:id="rId55"/>
    <p:sldId id="318" r:id="rId56"/>
    <p:sldId id="319" r:id="rId57"/>
    <p:sldId id="32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68DC28-FE9E-45E6-B434-81078ABF4F5B}"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8DC28-FE9E-45E6-B434-81078ABF4F5B}"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8DC28-FE9E-45E6-B434-81078ABF4F5B}"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8DC28-FE9E-45E6-B434-81078ABF4F5B}"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8DC28-FE9E-45E6-B434-81078ABF4F5B}"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68DC28-FE9E-45E6-B434-81078ABF4F5B}"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68DC28-FE9E-45E6-B434-81078ABF4F5B}" type="datetimeFigureOut">
              <a:rPr lang="en-US" smtClean="0"/>
              <a:pPr/>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68DC28-FE9E-45E6-B434-81078ABF4F5B}" type="datetimeFigureOut">
              <a:rPr lang="en-US" smtClean="0"/>
              <a:pPr/>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8DC28-FE9E-45E6-B434-81078ABF4F5B}" type="datetimeFigureOut">
              <a:rPr lang="en-US" smtClean="0"/>
              <a:pPr/>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8DC28-FE9E-45E6-B434-81078ABF4F5B}"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8DC28-FE9E-45E6-B434-81078ABF4F5B}"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6AF7-BD33-4490-BE4D-52EF03939A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8DC28-FE9E-45E6-B434-81078ABF4F5B}" type="datetimeFigureOut">
              <a:rPr lang="en-US" smtClean="0"/>
              <a:pPr/>
              <a:t>2/18/2018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46AF7-BD33-4490-BE4D-52EF03939A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eneralnote.com/Basic-computer/Input-Devices.php" TargetMode="External"/><Relationship Id="rId2" Type="http://schemas.openxmlformats.org/officeDocument/2006/relationships/hyperlink" Target="http://generalnote.com/Basic-computer/Peripherial-Devices.php" TargetMode="External"/><Relationship Id="rId1" Type="http://schemas.openxmlformats.org/officeDocument/2006/relationships/slideLayout" Target="../slideLayouts/slideLayout1.xml"/><Relationship Id="rId4" Type="http://schemas.openxmlformats.org/officeDocument/2006/relationships/hyperlink" Target="http://generalnote.com/Basic-computer/Primary-Memory.p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mputer" TargetMode="External"/><Relationship Id="rId2" Type="http://schemas.openxmlformats.org/officeDocument/2006/relationships/hyperlink" Target="https://en.wikipedia.org/wiki/Barcode" TargetMode="External"/><Relationship Id="rId1" Type="http://schemas.openxmlformats.org/officeDocument/2006/relationships/slideLayout" Target="../slideLayouts/slideLayout2.xml"/><Relationship Id="rId4" Type="http://schemas.openxmlformats.org/officeDocument/2006/relationships/hyperlink" Target="https://en.wikipedia.org/wiki/Flatbed_scann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Bank_account_number" TargetMode="External"/><Relationship Id="rId2" Type="http://schemas.openxmlformats.org/officeDocument/2006/relationships/hyperlink" Target="https://en.wikipedia.org/wiki/Bank_code" TargetMode="External"/><Relationship Id="rId1" Type="http://schemas.openxmlformats.org/officeDocument/2006/relationships/slideLayout" Target="../slideLayouts/slideLayout2.xml"/><Relationship Id="rId4" Type="http://schemas.openxmlformats.org/officeDocument/2006/relationships/hyperlink" Target="https://en.wikipedia.org/wiki/Barcod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eneralnote.com/Basic-computer/Monitor.php" TargetMode="External"/><Relationship Id="rId2" Type="http://schemas.openxmlformats.org/officeDocument/2006/relationships/hyperlink" Target="http://generalnote.com/Basic-computer/Output-Devices.php" TargetMode="External"/><Relationship Id="rId1" Type="http://schemas.openxmlformats.org/officeDocument/2006/relationships/slideLayout" Target="../slideLayouts/slideLayout2.xml"/><Relationship Id="rId6" Type="http://schemas.openxmlformats.org/officeDocument/2006/relationships/hyperlink" Target="http://generalnote.com/Basic-computer/Speakers.php" TargetMode="External"/><Relationship Id="rId5" Type="http://schemas.openxmlformats.org/officeDocument/2006/relationships/hyperlink" Target="http://generalnote.com/Basic-computer/Plotter.php" TargetMode="External"/><Relationship Id="rId4" Type="http://schemas.openxmlformats.org/officeDocument/2006/relationships/hyperlink" Target="http://generalnote.com/Basic-computer/Printers.php"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VGA_connector" TargetMode="External"/><Relationship Id="rId3" Type="http://schemas.openxmlformats.org/officeDocument/2006/relationships/hyperlink" Target="https://en.wikipedia.org/wiki/Electronic_circuit" TargetMode="External"/><Relationship Id="rId7" Type="http://schemas.openxmlformats.org/officeDocument/2006/relationships/hyperlink" Target="https://en.wikipedia.org/wiki/Cathode_ray_tube" TargetMode="External"/><Relationship Id="rId12" Type="http://schemas.openxmlformats.org/officeDocument/2006/relationships/hyperlink" Target="https://en.wikipedia.org/wiki/Television_set" TargetMode="External"/><Relationship Id="rId2" Type="http://schemas.openxmlformats.org/officeDocument/2006/relationships/hyperlink" Target="https://en.wikipedia.org/wiki/Display_device" TargetMode="External"/><Relationship Id="rId1" Type="http://schemas.openxmlformats.org/officeDocument/2006/relationships/slideLayout" Target="../slideLayouts/slideLayout2.xml"/><Relationship Id="rId6" Type="http://schemas.openxmlformats.org/officeDocument/2006/relationships/hyperlink" Target="https://en.wikipedia.org/wiki/Cold-cathode_fluorescent_lamp" TargetMode="External"/><Relationship Id="rId11" Type="http://schemas.openxmlformats.org/officeDocument/2006/relationships/hyperlink" Target="https://en.wikipedia.org/wiki/Television_receiver" TargetMode="External"/><Relationship Id="rId5" Type="http://schemas.openxmlformats.org/officeDocument/2006/relationships/hyperlink" Target="https://en.wikipedia.org/wiki/LED-backlit_LCD" TargetMode="External"/><Relationship Id="rId10" Type="http://schemas.openxmlformats.org/officeDocument/2006/relationships/hyperlink" Target="https://en.wikipedia.org/wiki/Data_processing" TargetMode="External"/><Relationship Id="rId4" Type="http://schemas.openxmlformats.org/officeDocument/2006/relationships/hyperlink" Target="https://en.wikipedia.org/wiki/Thin_film_transistor_liquid_crystal_display" TargetMode="External"/><Relationship Id="rId9" Type="http://schemas.openxmlformats.org/officeDocument/2006/relationships/hyperlink" Target="https://en.wikipedia.org/wiki/Digital_Visual_Interfac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generalnote.com/Basic-computer/Digital-Camera.php" TargetMode="External"/><Relationship Id="rId3" Type="http://schemas.openxmlformats.org/officeDocument/2006/relationships/hyperlink" Target="http://generalnote.com/Basic-computer/Mouse.php" TargetMode="External"/><Relationship Id="rId7" Type="http://schemas.openxmlformats.org/officeDocument/2006/relationships/hyperlink" Target="http://generalnote.com/Basic-computer/BarCode-MICR.php" TargetMode="External"/><Relationship Id="rId2" Type="http://schemas.openxmlformats.org/officeDocument/2006/relationships/hyperlink" Target="http://generalnote.com/Basic-computer/Keyboard.php" TargetMode="External"/><Relationship Id="rId1" Type="http://schemas.openxmlformats.org/officeDocument/2006/relationships/slideLayout" Target="../slideLayouts/slideLayout2.xml"/><Relationship Id="rId6" Type="http://schemas.openxmlformats.org/officeDocument/2006/relationships/hyperlink" Target="http://generalnote.com/Basic-computer/OMR-OCR.php" TargetMode="External"/><Relationship Id="rId5" Type="http://schemas.openxmlformats.org/officeDocument/2006/relationships/hyperlink" Target="http://generalnote.com/Basic-computer/Joystick-Scanner.php" TargetMode="External"/><Relationship Id="rId4" Type="http://schemas.openxmlformats.org/officeDocument/2006/relationships/hyperlink" Target="http://generalnote.com/Basic-computer/Light-pen-Track-Ball.php"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Teletype_Corporation" TargetMode="External"/><Relationship Id="rId13" Type="http://schemas.openxmlformats.org/officeDocument/2006/relationships/hyperlink" Target="https://en.wikipedia.org/wiki/Blueprint" TargetMode="External"/><Relationship Id="rId3" Type="http://schemas.openxmlformats.org/officeDocument/2006/relationships/hyperlink" Target="https://en.wikipedia.org/wiki/Charles_Babbage" TargetMode="External"/><Relationship Id="rId7" Type="http://schemas.openxmlformats.org/officeDocument/2006/relationships/hyperlink" Target="https://en.wikipedia.org/wiki/Typewriter" TargetMode="External"/><Relationship Id="rId12" Type="http://schemas.openxmlformats.org/officeDocument/2006/relationships/hyperlink" Target="https://en.wikipedia.org/wiki/Plotter" TargetMode="External"/><Relationship Id="rId2" Type="http://schemas.openxmlformats.org/officeDocument/2006/relationships/hyperlink" Target="https://en.wikipedia.org/wiki/Peripheral" TargetMode="External"/><Relationship Id="rId1" Type="http://schemas.openxmlformats.org/officeDocument/2006/relationships/slideLayout" Target="../slideLayouts/slideLayout2.xml"/><Relationship Id="rId6" Type="http://schemas.openxmlformats.org/officeDocument/2006/relationships/hyperlink" Target="https://en.wikipedia.org/wiki/Seiko_Epson" TargetMode="External"/><Relationship Id="rId11" Type="http://schemas.openxmlformats.org/officeDocument/2006/relationships/hyperlink" Target="https://en.wikipedia.org/wiki/Dot_matrix_printing" TargetMode="External"/><Relationship Id="rId5" Type="http://schemas.openxmlformats.org/officeDocument/2006/relationships/hyperlink" Target="https://en.wikipedia.org/wiki/EP-101" TargetMode="External"/><Relationship Id="rId10" Type="http://schemas.openxmlformats.org/officeDocument/2006/relationships/hyperlink" Target="https://en.wikipedia.org/wiki/Line_printer" TargetMode="External"/><Relationship Id="rId4" Type="http://schemas.openxmlformats.org/officeDocument/2006/relationships/hyperlink" Target="https://en.wikipedia.org/wiki/Difference_engine" TargetMode="External"/><Relationship Id="rId9" Type="http://schemas.openxmlformats.org/officeDocument/2006/relationships/hyperlink" Target="https://en.wikipedia.org/wiki/Daisy_wheel_print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IBM_1403" TargetMode="External"/><Relationship Id="rId7" Type="http://schemas.openxmlformats.org/officeDocument/2006/relationships/hyperlink" Target="https://en.wikipedia.org/wiki/Underlining" TargetMode="External"/><Relationship Id="rId2" Type="http://schemas.openxmlformats.org/officeDocument/2006/relationships/hyperlink" Target="https://en.wikipedia.org/wiki/Typewriter" TargetMode="External"/><Relationship Id="rId1" Type="http://schemas.openxmlformats.org/officeDocument/2006/relationships/slideLayout" Target="../slideLayouts/slideLayout2.xml"/><Relationship Id="rId6" Type="http://schemas.openxmlformats.org/officeDocument/2006/relationships/hyperlink" Target="https://en.wikipedia.org/wiki/Emphasis_(typography)" TargetMode="External"/><Relationship Id="rId5" Type="http://schemas.openxmlformats.org/officeDocument/2006/relationships/hyperlink" Target="https://en.wikipedia.org/wiki/Letterform" TargetMode="External"/><Relationship Id="rId4" Type="http://schemas.openxmlformats.org/officeDocument/2006/relationships/hyperlink" Target="https://en.wikipedia.org/wiki/Dot_matrix_printe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webopedia.com/TERM/L/laser_printer.html" TargetMode="External"/><Relationship Id="rId2" Type="http://schemas.openxmlformats.org/officeDocument/2006/relationships/hyperlink" Target="https://www.webopedia.com/TERM/P/printer.html" TargetMode="External"/><Relationship Id="rId1" Type="http://schemas.openxmlformats.org/officeDocument/2006/relationships/slideLayout" Target="../slideLayouts/slideLayout2.xml"/><Relationship Id="rId4" Type="http://schemas.openxmlformats.org/officeDocument/2006/relationships/hyperlink" Target="https://www.webopedia.com/TERM/I/ink_jet_printer.htm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Plott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Bluetooth" TargetMode="External"/><Relationship Id="rId3" Type="http://schemas.openxmlformats.org/officeDocument/2006/relationships/hyperlink" Target="https://en.wikipedia.org/wiki/MP3_player" TargetMode="External"/><Relationship Id="rId7" Type="http://schemas.openxmlformats.org/officeDocument/2006/relationships/hyperlink" Target="https://en.wikipedia.org/wiki/RCA_connector" TargetMode="External"/><Relationship Id="rId2" Type="http://schemas.openxmlformats.org/officeDocument/2006/relationships/hyperlink" Target="https://en.wikipedia.org/wiki/Loudspeaker" TargetMode="External"/><Relationship Id="rId1" Type="http://schemas.openxmlformats.org/officeDocument/2006/relationships/slideLayout" Target="../slideLayouts/slideLayout2.xml"/><Relationship Id="rId6" Type="http://schemas.openxmlformats.org/officeDocument/2006/relationships/hyperlink" Target="https://en.wikipedia.org/wiki/PC_System_Design_Guide" TargetMode="External"/><Relationship Id="rId5" Type="http://schemas.openxmlformats.org/officeDocument/2006/relationships/hyperlink" Target="https://en.wikipedia.org/wiki/USB" TargetMode="External"/><Relationship Id="rId4" Type="http://schemas.openxmlformats.org/officeDocument/2006/relationships/hyperlink" Target="https://en.wikipedia.org/wiki/AC_adapter" TargetMode="External"/><Relationship Id="rId9" Type="http://schemas.openxmlformats.org/officeDocument/2006/relationships/hyperlink" Target="https://en.wikipedia.org/wiki/Altec_Lansin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Vocabulary" TargetMode="External"/><Relationship Id="rId3" Type="http://schemas.openxmlformats.org/officeDocument/2006/relationships/hyperlink" Target="https://en.wikipedia.org/wiki/Computational_linguistics" TargetMode="External"/><Relationship Id="rId7" Type="http://schemas.openxmlformats.org/officeDocument/2006/relationships/hyperlink" Target="https://en.wikipedia.org/wiki/Electrical_engineering" TargetMode="External"/><Relationship Id="rId2" Type="http://schemas.openxmlformats.org/officeDocument/2006/relationships/hyperlink" Target="https://en.wikipedia.org/wiki/Inter-disciplinary" TargetMode="External"/><Relationship Id="rId1" Type="http://schemas.openxmlformats.org/officeDocument/2006/relationships/slideLayout" Target="../slideLayouts/slideLayout2.xml"/><Relationship Id="rId6" Type="http://schemas.openxmlformats.org/officeDocument/2006/relationships/hyperlink" Target="https://en.wikipedia.org/wiki/Computer_science" TargetMode="External"/><Relationship Id="rId5" Type="http://schemas.openxmlformats.org/officeDocument/2006/relationships/hyperlink" Target="https://en.wikipedia.org/wiki/Linguistics" TargetMode="External"/><Relationship Id="rId4" Type="http://schemas.openxmlformats.org/officeDocument/2006/relationships/hyperlink" Target="https://en.wikipedia.org/wiki/Translatio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computerhope.com/history/1952.htm" TargetMode="External"/><Relationship Id="rId2" Type="http://schemas.openxmlformats.org/officeDocument/2006/relationships/hyperlink" Target="https://www.computerhope.com/jargon/b/browser.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Image_processing" TargetMode="External"/><Relationship Id="rId13" Type="http://schemas.openxmlformats.org/officeDocument/2006/relationships/hyperlink" Target="https://en.wikipedia.org/wiki/3D_pose_estimation" TargetMode="External"/><Relationship Id="rId3" Type="http://schemas.openxmlformats.org/officeDocument/2006/relationships/hyperlink" Target="https://en.wikipedia.org/wiki/Digital_image" TargetMode="External"/><Relationship Id="rId7" Type="http://schemas.openxmlformats.org/officeDocument/2006/relationships/hyperlink" Target="https://en.wikipedia.org/wiki/Image_sensor" TargetMode="External"/><Relationship Id="rId12" Type="http://schemas.openxmlformats.org/officeDocument/2006/relationships/hyperlink" Target="https://en.wikipedia.org/wiki/Object_recognition" TargetMode="External"/><Relationship Id="rId2" Type="http://schemas.openxmlformats.org/officeDocument/2006/relationships/hyperlink" Target="https://en.wikipedia.org/wiki/Interdisciplinarity" TargetMode="External"/><Relationship Id="rId1" Type="http://schemas.openxmlformats.org/officeDocument/2006/relationships/slideLayout" Target="../slideLayouts/slideLayout2.xml"/><Relationship Id="rId6" Type="http://schemas.openxmlformats.org/officeDocument/2006/relationships/hyperlink" Target="https://en.wikipedia.org/wiki/Human_visual_system" TargetMode="External"/><Relationship Id="rId11" Type="http://schemas.openxmlformats.org/officeDocument/2006/relationships/hyperlink" Target="https://en.wikipedia.org/wiki/Video_tracking" TargetMode="External"/><Relationship Id="rId5" Type="http://schemas.openxmlformats.org/officeDocument/2006/relationships/hyperlink" Target="https://en.wikipedia.org/wiki/Engineering" TargetMode="External"/><Relationship Id="rId15" Type="http://schemas.openxmlformats.org/officeDocument/2006/relationships/hyperlink" Target="https://en.wikipedia.org/wiki/Image_restoration" TargetMode="External"/><Relationship Id="rId10" Type="http://schemas.openxmlformats.org/officeDocument/2006/relationships/hyperlink" Target="https://en.wikipedia.org/wiki/High-dimensional" TargetMode="External"/><Relationship Id="rId4" Type="http://schemas.openxmlformats.org/officeDocument/2006/relationships/hyperlink" Target="https://en.wikipedia.org/wiki/Video" TargetMode="External"/><Relationship Id="rId9" Type="http://schemas.openxmlformats.org/officeDocument/2006/relationships/hyperlink" Target="https://en.wikipedia.org/wiki/Image_analysis" TargetMode="External"/><Relationship Id="rId14" Type="http://schemas.openxmlformats.org/officeDocument/2006/relationships/hyperlink" Target="https://en.wikipedia.org/wiki/Motion_estima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Overhead_projector" TargetMode="External"/><Relationship Id="rId3" Type="http://schemas.openxmlformats.org/officeDocument/2006/relationships/hyperlink" Target="https://en.wikipedia.org/wiki/Projection_screen" TargetMode="External"/><Relationship Id="rId7" Type="http://schemas.openxmlformats.org/officeDocument/2006/relationships/hyperlink" Target="https://en.wikipedia.org/wiki/Slide_projector" TargetMode="External"/><Relationship Id="rId2" Type="http://schemas.openxmlformats.org/officeDocument/2006/relationships/hyperlink" Target="https://en.wikipedia.org/wiki/Optical" TargetMode="External"/><Relationship Id="rId1" Type="http://schemas.openxmlformats.org/officeDocument/2006/relationships/slideLayout" Target="../slideLayouts/slideLayout2.xml"/><Relationship Id="rId6" Type="http://schemas.openxmlformats.org/officeDocument/2006/relationships/hyperlink" Target="https://en.wikipedia.org/wiki/Video_projector" TargetMode="External"/><Relationship Id="rId11" Type="http://schemas.openxmlformats.org/officeDocument/2006/relationships/hyperlink" Target="https://en.wikipedia.org/wiki/LED" TargetMode="External"/><Relationship Id="rId5" Type="http://schemas.openxmlformats.org/officeDocument/2006/relationships/hyperlink" Target="https://en.wikipedia.org/wiki/Retina" TargetMode="External"/><Relationship Id="rId10" Type="http://schemas.openxmlformats.org/officeDocument/2006/relationships/hyperlink" Target="https://en.wikipedia.org/wiki/Laser" TargetMode="External"/><Relationship Id="rId4" Type="http://schemas.openxmlformats.org/officeDocument/2006/relationships/hyperlink" Target="https://en.wikipedia.org/wiki/Virtual_retinal_display" TargetMode="External"/><Relationship Id="rId9" Type="http://schemas.openxmlformats.org/officeDocument/2006/relationships/hyperlink" Target="https://en.wikipedia.org/wiki/Handheld_projector"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imple.wikipedia.org/wiki/Data" TargetMode="External"/><Relationship Id="rId13" Type="http://schemas.openxmlformats.org/officeDocument/2006/relationships/hyperlink" Target="https://simple.wikipedia.org/wiki/Electrical_circuit" TargetMode="External"/><Relationship Id="rId18" Type="http://schemas.openxmlformats.org/officeDocument/2006/relationships/hyperlink" Target="https://simple.wikipedia.org/wiki/Shift_key" TargetMode="External"/><Relationship Id="rId3" Type="http://schemas.openxmlformats.org/officeDocument/2006/relationships/hyperlink" Target="https://simple.wikipedia.org/wiki/Letter" TargetMode="External"/><Relationship Id="rId21" Type="http://schemas.openxmlformats.org/officeDocument/2006/relationships/hyperlink" Target="https://simple.wikipedia.org/w/index.php?title=Control_key&amp;action=edit&amp;redlink=1" TargetMode="External"/><Relationship Id="rId7" Type="http://schemas.openxmlformats.org/officeDocument/2006/relationships/hyperlink" Target="https://simple.wikipedia.org/wiki/Computer" TargetMode="External"/><Relationship Id="rId12" Type="http://schemas.openxmlformats.org/officeDocument/2006/relationships/hyperlink" Target="https://simple.wikipedia.org/wiki/Push-button" TargetMode="External"/><Relationship Id="rId17" Type="http://schemas.openxmlformats.org/officeDocument/2006/relationships/hyperlink" Target="https://simple.wikipedia.org/wiki/Cursor" TargetMode="External"/><Relationship Id="rId2" Type="http://schemas.openxmlformats.org/officeDocument/2006/relationships/hyperlink" Target="https://simple.wikipedia.org/wiki/Input_device" TargetMode="External"/><Relationship Id="rId16" Type="http://schemas.openxmlformats.org/officeDocument/2006/relationships/hyperlink" Target="https://simple.wikipedia.org/wiki/Central_processing_unit" TargetMode="External"/><Relationship Id="rId20" Type="http://schemas.openxmlformats.org/officeDocument/2006/relationships/hyperlink" Target="https://simple.wikipedia.org/w/index.php?title=Arrow_keys&amp;action=edit&amp;redlink=1" TargetMode="External"/><Relationship Id="rId1" Type="http://schemas.openxmlformats.org/officeDocument/2006/relationships/slideLayout" Target="../slideLayouts/slideLayout2.xml"/><Relationship Id="rId6" Type="http://schemas.openxmlformats.org/officeDocument/2006/relationships/hyperlink" Target="https://simple.wikipedia.org/wiki/Character_(computing)" TargetMode="External"/><Relationship Id="rId11" Type="http://schemas.openxmlformats.org/officeDocument/2006/relationships/hyperlink" Target="https://simple.wikipedia.org/wiki/Switch" TargetMode="External"/><Relationship Id="rId5" Type="http://schemas.openxmlformats.org/officeDocument/2006/relationships/hyperlink" Target="https://simple.wikipedia.org/wiki/Symbol" TargetMode="External"/><Relationship Id="rId15" Type="http://schemas.openxmlformats.org/officeDocument/2006/relationships/hyperlink" Target="https://simple.wikipedia.org/wiki/Computer_monitor" TargetMode="External"/><Relationship Id="rId23" Type="http://schemas.openxmlformats.org/officeDocument/2006/relationships/hyperlink" Target="https://simple.wikipedia.org/wiki/Operating_system" TargetMode="External"/><Relationship Id="rId10" Type="http://schemas.openxmlformats.org/officeDocument/2006/relationships/hyperlink" Target="https://simple.wikipedia.org/wiki/Mechanics" TargetMode="External"/><Relationship Id="rId19" Type="http://schemas.openxmlformats.org/officeDocument/2006/relationships/hyperlink" Target="https://simple.wikipedia.org/wiki/Caps_lock" TargetMode="External"/><Relationship Id="rId4" Type="http://schemas.openxmlformats.org/officeDocument/2006/relationships/hyperlink" Target="https://simple.wikipedia.org/wiki/Number" TargetMode="External"/><Relationship Id="rId9" Type="http://schemas.openxmlformats.org/officeDocument/2006/relationships/hyperlink" Target="https://simple.wikipedia.org/wiki/Typing" TargetMode="External"/><Relationship Id="rId14" Type="http://schemas.openxmlformats.org/officeDocument/2006/relationships/hyperlink" Target="https://simple.wikipedia.org/wiki/Signal_(electrical_engineering)" TargetMode="External"/><Relationship Id="rId22" Type="http://schemas.openxmlformats.org/officeDocument/2006/relationships/hyperlink" Target="https://simple.wikipedia.org/w/index.php?title=Alt_key&amp;action=edit&amp;redlink=1"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Predictive_dialer" TargetMode="External"/><Relationship Id="rId2" Type="http://schemas.openxmlformats.org/officeDocument/2006/relationships/hyperlink" Target="https://en.wikipedia.org/wiki/Dual-tone_multi-frequency_signal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upport.microsoft.com/en-us/help/17143/windows-10-back-up-your-files" TargetMode="External"/><Relationship Id="rId2" Type="http://schemas.openxmlformats.org/officeDocument/2006/relationships/hyperlink" Target="https://support.apple.com/en-us/HT20125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en.wikipedia.org/wiki/Networking_cables" TargetMode="External"/><Relationship Id="rId13" Type="http://schemas.openxmlformats.org/officeDocument/2006/relationships/hyperlink" Target="https://en.wikipedia.org/wiki/Phone" TargetMode="External"/><Relationship Id="rId3" Type="http://schemas.openxmlformats.org/officeDocument/2006/relationships/hyperlink" Target="https://en.wikipedia.org/wiki/Telecommunications_network" TargetMode="External"/><Relationship Id="rId7" Type="http://schemas.openxmlformats.org/officeDocument/2006/relationships/hyperlink" Target="https://en.wikipedia.org/wiki/Data_link" TargetMode="External"/><Relationship Id="rId12" Type="http://schemas.openxmlformats.org/officeDocument/2006/relationships/hyperlink" Target="https://en.wikipedia.org/wiki/Personal_computer" TargetMode="External"/><Relationship Id="rId2" Type="http://schemas.openxmlformats.org/officeDocument/2006/relationships/hyperlink" Target="https://en.wikipedia.org/wiki/Digital_signal" TargetMode="External"/><Relationship Id="rId1" Type="http://schemas.openxmlformats.org/officeDocument/2006/relationships/slideLayout" Target="../slideLayouts/slideLayout2.xml"/><Relationship Id="rId6" Type="http://schemas.openxmlformats.org/officeDocument/2006/relationships/hyperlink" Target="https://en.wikipedia.org/wiki/Data_transmission" TargetMode="External"/><Relationship Id="rId11" Type="http://schemas.openxmlformats.org/officeDocument/2006/relationships/hyperlink" Target="https://en.wikipedia.org/wiki/Host_(network)" TargetMode="External"/><Relationship Id="rId5" Type="http://schemas.openxmlformats.org/officeDocument/2006/relationships/hyperlink" Target="https://en.wikipedia.org/wiki/Computing_device" TargetMode="External"/><Relationship Id="rId15" Type="http://schemas.openxmlformats.org/officeDocument/2006/relationships/hyperlink" Target="https://en.wikipedia.org/wiki/Networking_hardware" TargetMode="External"/><Relationship Id="rId10" Type="http://schemas.openxmlformats.org/officeDocument/2006/relationships/hyperlink" Target="https://en.wikipedia.org/wiki/WiFi" TargetMode="External"/><Relationship Id="rId4" Type="http://schemas.openxmlformats.org/officeDocument/2006/relationships/hyperlink" Target="https://en.wikipedia.org/wiki/Node_(networking)" TargetMode="External"/><Relationship Id="rId9" Type="http://schemas.openxmlformats.org/officeDocument/2006/relationships/hyperlink" Target="https://en.wikipedia.org/wiki/Wireless_network" TargetMode="External"/><Relationship Id="rId14" Type="http://schemas.openxmlformats.org/officeDocument/2006/relationships/hyperlink" Target="https://en.wikipedia.org/wiki/Server_(comput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wo-dimensional_space" TargetMode="External"/><Relationship Id="rId2" Type="http://schemas.openxmlformats.org/officeDocument/2006/relationships/hyperlink" Target="https://en.wikipedia.org/wiki/Pointing_device" TargetMode="External"/><Relationship Id="rId1" Type="http://schemas.openxmlformats.org/officeDocument/2006/relationships/slideLayout" Target="../slideLayouts/slideLayout2.xml"/><Relationship Id="rId6" Type="http://schemas.openxmlformats.org/officeDocument/2006/relationships/hyperlink" Target="https://en.wikipedia.org/wiki/Graphical_user_interface" TargetMode="External"/><Relationship Id="rId5" Type="http://schemas.openxmlformats.org/officeDocument/2006/relationships/hyperlink" Target="https://en.wikipedia.org/wiki/Computer_monitor" TargetMode="External"/><Relationship Id="rId4" Type="http://schemas.openxmlformats.org/officeDocument/2006/relationships/hyperlink" Target="https://en.wikipedia.org/wiki/Pointer_(user_interfac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put_device"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2.xml"/><Relationship Id="rId6" Type="http://schemas.openxmlformats.org/officeDocument/2006/relationships/hyperlink" Target="https://en.wikipedia.org/wiki/Liquid_crystal_display" TargetMode="External"/><Relationship Id="rId5" Type="http://schemas.openxmlformats.org/officeDocument/2006/relationships/hyperlink" Target="https://en.wikipedia.org/wiki/Touchscreen" TargetMode="External"/><Relationship Id="rId4" Type="http://schemas.openxmlformats.org/officeDocument/2006/relationships/hyperlink" Target="https://en.wikipedia.org/wiki/Cathode_ray_tub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en.wikipedia.org/wiki/Voice_over_IP" TargetMode="External"/><Relationship Id="rId3" Type="http://schemas.openxmlformats.org/officeDocument/2006/relationships/hyperlink" Target="https://en.wikipedia.org/wiki/Internet_protocol_suite" TargetMode="External"/><Relationship Id="rId7" Type="http://schemas.openxmlformats.org/officeDocument/2006/relationships/hyperlink" Target="https://en.wikipedia.org/wiki/Email"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 Id="rId6" Type="http://schemas.openxmlformats.org/officeDocument/2006/relationships/hyperlink" Target="https://en.wikipedia.org/wiki/World_Wide_Web" TargetMode="External"/><Relationship Id="rId5" Type="http://schemas.openxmlformats.org/officeDocument/2006/relationships/hyperlink" Target="https://en.wikipedia.org/wiki/Web_application" TargetMode="External"/><Relationship Id="rId4" Type="http://schemas.openxmlformats.org/officeDocument/2006/relationships/hyperlink" Target="https://en.wikipedia.org/wiki/Hypertext" TargetMode="External"/><Relationship Id="rId9" Type="http://schemas.openxmlformats.org/officeDocument/2006/relationships/hyperlink" Target="https://en.wikipedia.org/wiki/File_sharing"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Personal_computer" TargetMode="External"/><Relationship Id="rId2" Type="http://schemas.openxmlformats.org/officeDocument/2006/relationships/hyperlink" Target="https://en.wikipedia.org/wiki/Federal_government_of_the_United_States" TargetMode="External"/><Relationship Id="rId1" Type="http://schemas.openxmlformats.org/officeDocument/2006/relationships/slideLayout" Target="../slideLayouts/slideLayout2.xml"/><Relationship Id="rId5" Type="http://schemas.openxmlformats.org/officeDocument/2006/relationships/hyperlink" Target="https://en.wikipedia.org/wiki/2000s_(decade)" TargetMode="External"/><Relationship Id="rId4" Type="http://schemas.openxmlformats.org/officeDocument/2006/relationships/hyperlink" Target="https://en.wikipedia.org/wiki/Mobile_device"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en.wikipedia.org/wiki/Message_transfer_agent"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Server_(comput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 Id="rId6" Type="http://schemas.openxmlformats.org/officeDocument/2006/relationships/hyperlink" Target="https://en.wikipedia.org/wiki/Store-and-forward" TargetMode="External"/><Relationship Id="rId5" Type="http://schemas.openxmlformats.org/officeDocument/2006/relationships/hyperlink" Target="https://en.wikipedia.org/wiki/Instant_messaging" TargetMode="External"/><Relationship Id="rId4" Type="http://schemas.openxmlformats.org/officeDocument/2006/relationships/hyperlink" Target="https://en.wikipedia.org/wiki/Online_and_offline" TargetMode="External"/><Relationship Id="rId9" Type="http://schemas.openxmlformats.org/officeDocument/2006/relationships/hyperlink" Target="https://en.wikipedia.org/wiki/Webmail"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Government_Open_Systems_Interconnection_Profile" TargetMode="External"/><Relationship Id="rId3" Type="http://schemas.openxmlformats.org/officeDocument/2006/relationships/hyperlink" Target="https://en.wikipedia.org/wiki/Time-sharing" TargetMode="External"/><Relationship Id="rId7" Type="http://schemas.openxmlformats.org/officeDocument/2006/relationships/hyperlink" Target="https://en.wikipedia.org/wiki/X.400"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2.xml"/><Relationship Id="rId6" Type="http://schemas.openxmlformats.org/officeDocument/2006/relationships/hyperlink" Target="https://en.wikipedia.org/wiki/Simple_Mail_Transfer_Protocol" TargetMode="External"/><Relationship Id="rId5" Type="http://schemas.openxmlformats.org/officeDocument/2006/relationships/hyperlink" Target="https://en.wikipedia.org/wiki/Software_portability" TargetMode="External"/><Relationship Id="rId10" Type="http://schemas.openxmlformats.org/officeDocument/2006/relationships/hyperlink" Target="https://en.wikipedia.org/wiki/IMAP" TargetMode="External"/><Relationship Id="rId4" Type="http://schemas.openxmlformats.org/officeDocument/2006/relationships/hyperlink" Target="https://en.wikipedia.org/wiki/ARPANET" TargetMode="External"/><Relationship Id="rId9" Type="http://schemas.openxmlformats.org/officeDocument/2006/relationships/hyperlink" Target="https://en.wikipedia.org/wiki/POP3"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Hand" TargetMode="External"/><Relationship Id="rId3" Type="http://schemas.openxmlformats.org/officeDocument/2006/relationships/hyperlink" Target="https://en.wikipedia.org/wiki/Ball" TargetMode="External"/><Relationship Id="rId7" Type="http://schemas.openxmlformats.org/officeDocument/2006/relationships/hyperlink" Target="https://en.wikipedia.org/wiki/Finger" TargetMode="External"/><Relationship Id="rId2" Type="http://schemas.openxmlformats.org/officeDocument/2006/relationships/hyperlink" Target="https://en.wikipedia.org/wiki/Pointing_device" TargetMode="External"/><Relationship Id="rId1" Type="http://schemas.openxmlformats.org/officeDocument/2006/relationships/slideLayout" Target="../slideLayouts/slideLayout2.xml"/><Relationship Id="rId6" Type="http://schemas.openxmlformats.org/officeDocument/2006/relationships/hyperlink" Target="https://en.wikipedia.org/wiki/Thumb" TargetMode="External"/><Relationship Id="rId5" Type="http://schemas.openxmlformats.org/officeDocument/2006/relationships/hyperlink" Target="https://en.wikipedia.org/wiki/Pointer_(computing_WIMP)" TargetMode="External"/><Relationship Id="rId4" Type="http://schemas.openxmlformats.org/officeDocument/2006/relationships/hyperlink" Target="https://en.wikipedia.org/wiki/Mouse_(comput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ckpit" TargetMode="External"/><Relationship Id="rId2" Type="http://schemas.openxmlformats.org/officeDocument/2006/relationships/hyperlink" Target="https://en.wikipedia.org/wiki/Input_device" TargetMode="External"/><Relationship Id="rId1" Type="http://schemas.openxmlformats.org/officeDocument/2006/relationships/slideLayout" Target="../slideLayouts/slideLayout2.xml"/><Relationship Id="rId5" Type="http://schemas.openxmlformats.org/officeDocument/2006/relationships/hyperlink" Target="https://en.wikipedia.org/wiki/Side-stick" TargetMode="External"/><Relationship Id="rId4" Type="http://schemas.openxmlformats.org/officeDocument/2006/relationships/hyperlink" Target="https://en.wikipedia.org/wiki/Center_stick"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harge-coupled_device" TargetMode="External"/><Relationship Id="rId3" Type="http://schemas.openxmlformats.org/officeDocument/2006/relationships/hyperlink" Target="https://en.wikipedia.org/wiki/CT_scan" TargetMode="External"/><Relationship Id="rId7" Type="http://schemas.openxmlformats.org/officeDocument/2006/relationships/hyperlink" Target="https://en.wikipedia.org/wiki/Orthotics" TargetMode="External"/><Relationship Id="rId2" Type="http://schemas.openxmlformats.org/officeDocument/2006/relationships/hyperlink" Target="https://en.wikipedia.org/wiki/Barcode_reader" TargetMode="External"/><Relationship Id="rId1" Type="http://schemas.openxmlformats.org/officeDocument/2006/relationships/slideLayout" Target="../slideLayouts/slideLayout2.xml"/><Relationship Id="rId6" Type="http://schemas.openxmlformats.org/officeDocument/2006/relationships/hyperlink" Target="https://en.wikipedia.org/wiki/3D_scanner" TargetMode="External"/><Relationship Id="rId5" Type="http://schemas.openxmlformats.org/officeDocument/2006/relationships/hyperlink" Target="https://en.wikipedia.org/wiki/Digital_image" TargetMode="External"/><Relationship Id="rId10" Type="http://schemas.openxmlformats.org/officeDocument/2006/relationships/hyperlink" Target="https://en.wikipedia.org/wiki/Photomultiplier" TargetMode="External"/><Relationship Id="rId4" Type="http://schemas.openxmlformats.org/officeDocument/2006/relationships/hyperlink" Target="https://en.wikipedia.org/wiki/Handwriting" TargetMode="External"/><Relationship Id="rId9" Type="http://schemas.openxmlformats.org/officeDocument/2006/relationships/hyperlink" Target="https://en.wikipedia.org/wiki/Contact_image_sens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447799"/>
          </a:xfrm>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Unit-4</a:t>
            </a:r>
            <a:br>
              <a:rPr lang="en-US" sz="3200" dirty="0" smtClean="0"/>
            </a:br>
            <a:r>
              <a:rPr lang="en-US" sz="3200" dirty="0" smtClean="0"/>
              <a:t>Accessories &amp; Data handling</a:t>
            </a:r>
            <a:endParaRPr lang="en-US" sz="3200" dirty="0"/>
          </a:p>
        </p:txBody>
      </p:sp>
      <p:sp>
        <p:nvSpPr>
          <p:cNvPr id="3" name="Subtitle 2"/>
          <p:cNvSpPr>
            <a:spLocks noGrp="1"/>
          </p:cNvSpPr>
          <p:nvPr>
            <p:ph type="subTitle" idx="1"/>
          </p:nvPr>
        </p:nvSpPr>
        <p:spPr>
          <a:xfrm>
            <a:off x="1371600" y="2590800"/>
            <a:ext cx="6400800" cy="3048000"/>
          </a:xfrm>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2000" dirty="0" smtClean="0"/>
              <a:t>Input Devices</a:t>
            </a:r>
          </a:p>
          <a:p>
            <a:pPr algn="just"/>
            <a:r>
              <a:rPr lang="en-US" sz="2000" dirty="0" smtClean="0"/>
              <a:t> All computer </a:t>
            </a:r>
            <a:r>
              <a:rPr lang="en-US" sz="2000" dirty="0" smtClean="0">
                <a:hlinkClick r:id="rId2"/>
              </a:rPr>
              <a:t>peripheral devices</a:t>
            </a:r>
            <a:r>
              <a:rPr lang="en-US" sz="2000" dirty="0" smtClean="0"/>
              <a:t> which use to input data and instructions to the computer are called </a:t>
            </a:r>
            <a:r>
              <a:rPr lang="en-US" sz="2000" dirty="0" smtClean="0">
                <a:hlinkClick r:id="rId3"/>
              </a:rPr>
              <a:t>Input </a:t>
            </a:r>
            <a:r>
              <a:rPr lang="en-US" sz="2000" dirty="0" smtClean="0"/>
              <a:t>Devices. A Input devices accept data and instructions from the user and convert information or data in to a form which can be understood by the computer.</a:t>
            </a:r>
            <a:br>
              <a:rPr lang="en-US" sz="2000" dirty="0" smtClean="0"/>
            </a:br>
            <a:r>
              <a:rPr lang="en-US" sz="2000" dirty="0" smtClean="0"/>
              <a:t>A good input device should provide accurate, timely and useful data to the </a:t>
            </a:r>
            <a:r>
              <a:rPr lang="en-US" sz="2000" dirty="0" smtClean="0">
                <a:hlinkClick r:id="rId4"/>
              </a:rPr>
              <a:t>main memory</a:t>
            </a:r>
            <a:r>
              <a:rPr lang="en-US" sz="2000" dirty="0" smtClean="0"/>
              <a:t> of the computer for processing. </a:t>
            </a:r>
            <a:br>
              <a:rPr lang="en-US" sz="2000" dirty="0" smtClean="0"/>
            </a:br>
            <a:endParaRPr lang="en-US" sz="2000" dirty="0" smtClean="0"/>
          </a:p>
          <a:p>
            <a:pPr algn="just"/>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OCR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b="1" dirty="0"/>
              <a:t>OCR</a:t>
            </a:r>
            <a:r>
              <a:rPr lang="en-US" sz="2400" dirty="0"/>
              <a:t> (</a:t>
            </a:r>
            <a:r>
              <a:rPr lang="en-US" sz="2400" b="1" dirty="0"/>
              <a:t>optical character recognition</a:t>
            </a:r>
            <a:r>
              <a:rPr lang="en-US" sz="2400" dirty="0"/>
              <a:t>) is the </a:t>
            </a:r>
            <a:r>
              <a:rPr lang="en-US" sz="2400" b="1" dirty="0"/>
              <a:t>recognition</a:t>
            </a:r>
            <a:r>
              <a:rPr lang="en-US" sz="2400" dirty="0"/>
              <a:t> of printed or written </a:t>
            </a:r>
            <a:r>
              <a:rPr lang="en-US" sz="2400" b="1" dirty="0"/>
              <a:t>text character</a:t>
            </a:r>
            <a:r>
              <a:rPr lang="en-US" sz="2400" dirty="0"/>
              <a:t>s by a computer. This involves </a:t>
            </a:r>
            <a:r>
              <a:rPr lang="en-US" sz="2400" dirty="0" smtClean="0"/>
              <a:t>photo scanning </a:t>
            </a:r>
            <a:r>
              <a:rPr lang="en-US" sz="2400" dirty="0"/>
              <a:t>of the </a:t>
            </a:r>
            <a:r>
              <a:rPr lang="en-US" sz="2400" b="1" dirty="0"/>
              <a:t>text character</a:t>
            </a:r>
            <a:r>
              <a:rPr lang="en-US" sz="2400" dirty="0"/>
              <a:t>-by-</a:t>
            </a:r>
            <a:r>
              <a:rPr lang="en-US" sz="2400" b="1" dirty="0"/>
              <a:t>character</a:t>
            </a:r>
            <a:r>
              <a:rPr lang="en-US" sz="2400" dirty="0"/>
              <a:t>, analysis of the scanned-in image, and then translation of the </a:t>
            </a:r>
            <a:r>
              <a:rPr lang="en-US" sz="2400" b="1" dirty="0"/>
              <a:t>character</a:t>
            </a:r>
            <a:r>
              <a:rPr lang="en-US" sz="2400" dirty="0"/>
              <a:t> image into </a:t>
            </a:r>
            <a:r>
              <a:rPr lang="en-US" sz="2400" b="1" dirty="0"/>
              <a:t>character</a:t>
            </a:r>
            <a:r>
              <a:rPr lang="en-US" sz="2400" dirty="0"/>
              <a:t> codes, such as ASCII, commonly used in data 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Barcode reader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a:t>A </a:t>
            </a:r>
            <a:r>
              <a:rPr lang="en-US" sz="2400" b="1" dirty="0"/>
              <a:t>barcode reader</a:t>
            </a:r>
            <a:r>
              <a:rPr lang="en-US" sz="2400" dirty="0"/>
              <a:t> (or </a:t>
            </a:r>
            <a:r>
              <a:rPr lang="en-US" sz="2400" b="1" dirty="0"/>
              <a:t>barcode scanner</a:t>
            </a:r>
            <a:r>
              <a:rPr lang="en-US" sz="2400" dirty="0"/>
              <a:t>) is an electronic device that can read and output printed </a:t>
            </a:r>
            <a:r>
              <a:rPr lang="en-US" sz="2400" dirty="0">
                <a:hlinkClick r:id="rId2" tooltip="Barcode"/>
              </a:rPr>
              <a:t>barcodes</a:t>
            </a:r>
            <a:r>
              <a:rPr lang="en-US" sz="2400" dirty="0"/>
              <a:t> to a </a:t>
            </a:r>
            <a:r>
              <a:rPr lang="en-US" sz="2400" dirty="0">
                <a:hlinkClick r:id="rId3" tooltip="Computer"/>
              </a:rPr>
              <a:t>computer</a:t>
            </a:r>
            <a:r>
              <a:rPr lang="en-US" sz="2400" dirty="0"/>
              <a:t>. Like a </a:t>
            </a:r>
            <a:r>
              <a:rPr lang="en-US" sz="2400" dirty="0">
                <a:hlinkClick r:id="rId4" tooltip="Flatbed scanner"/>
              </a:rPr>
              <a:t>flatbed scanner</a:t>
            </a:r>
            <a:r>
              <a:rPr lang="en-US" sz="2400" dirty="0"/>
              <a:t>, it consists of a light source, a lens and a light sensor translating optical impulses into electrical ones. Additionally, nearly all barcode readers contain </a:t>
            </a:r>
            <a:r>
              <a:rPr lang="en-US" sz="2400" i="1" dirty="0"/>
              <a:t>decoder</a:t>
            </a:r>
            <a:r>
              <a:rPr lang="en-US" sz="2400" dirty="0"/>
              <a:t> circuitry analyzing the barcode's image data provided by the sensor and sending the barcode's content to the scanner's output port.</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MICR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b="1" dirty="0"/>
              <a:t>MICR code</a:t>
            </a:r>
            <a:r>
              <a:rPr lang="en-US" sz="2400" dirty="0"/>
              <a:t> is a character-recognition technology used mainly by the banking industry to ease the processing and clearance of </a:t>
            </a:r>
            <a:r>
              <a:rPr lang="en-US" sz="2400" dirty="0" err="1"/>
              <a:t>cheques</a:t>
            </a:r>
            <a:r>
              <a:rPr lang="en-US" sz="2400" dirty="0"/>
              <a:t> and other documents. The MICR encoding, called the </a:t>
            </a:r>
            <a:r>
              <a:rPr lang="en-US" sz="2400" i="1" dirty="0"/>
              <a:t>MICR line</a:t>
            </a:r>
            <a:r>
              <a:rPr lang="en-US" sz="2400" dirty="0"/>
              <a:t>, is at the bottom of </a:t>
            </a:r>
            <a:r>
              <a:rPr lang="en-US" sz="2400" dirty="0" err="1"/>
              <a:t>cheques</a:t>
            </a:r>
            <a:r>
              <a:rPr lang="en-US" sz="2400" dirty="0"/>
              <a:t> and other vouchers and typically includes the document-type indicator, </a:t>
            </a:r>
            <a:r>
              <a:rPr lang="en-US" sz="2400" dirty="0">
                <a:hlinkClick r:id="rId2" tooltip="Bank code"/>
              </a:rPr>
              <a:t>bank code</a:t>
            </a:r>
            <a:r>
              <a:rPr lang="en-US" sz="2400" dirty="0"/>
              <a:t>, </a:t>
            </a:r>
            <a:r>
              <a:rPr lang="en-US" sz="2400" dirty="0">
                <a:hlinkClick r:id="rId3" tooltip="Bank account number"/>
              </a:rPr>
              <a:t>bank account number</a:t>
            </a:r>
            <a:r>
              <a:rPr lang="en-US" sz="2400" dirty="0"/>
              <a:t>, </a:t>
            </a:r>
            <a:r>
              <a:rPr lang="en-US" sz="2400" dirty="0" err="1"/>
              <a:t>cheque</a:t>
            </a:r>
            <a:r>
              <a:rPr lang="en-US" sz="2400" dirty="0"/>
              <a:t> number, </a:t>
            </a:r>
            <a:r>
              <a:rPr lang="en-US" sz="2400" dirty="0" err="1"/>
              <a:t>cheque</a:t>
            </a:r>
            <a:r>
              <a:rPr lang="en-US" sz="2400" dirty="0"/>
              <a:t> amount, and a control indicator. The technology allows MICR readers to scan and read the information directly into a data-collection device. Unlike </a:t>
            </a:r>
            <a:r>
              <a:rPr lang="en-US" sz="2400" dirty="0">
                <a:hlinkClick r:id="rId4" tooltip="Barcodes"/>
              </a:rPr>
              <a:t>barcodes</a:t>
            </a:r>
            <a:r>
              <a:rPr lang="en-US" sz="2400" dirty="0"/>
              <a:t> and similar technologies, MICR characters can be read easily by humans.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Voice Recognition Systems</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47500" lnSpcReduction="20000"/>
          </a:bodyPr>
          <a:lstStyle/>
          <a:p>
            <a:pPr algn="just"/>
            <a:r>
              <a:rPr lang="en-US" sz="5100" dirty="0" smtClean="0"/>
              <a:t>A voice recognition system and method for training the same are provided wherein a first voice signal representing an instruction as well as a predetermined instruction signal corresponding to the first voice signal and identifying the instruction are input to the voice recognition system. The system processes the first voice signal based on the predetermined instruction signal to produce voice recognition data for use by the system in identifying the instruction based on a second voice signal representing the same instruction. The processor stores the voice recognition data for subsequent use upon receipt of the second voice signal and carries out the instruction in response to the predetermined instruction signal corresponding to the first voice signal.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Digital Camera</a:t>
            </a:r>
            <a:endParaRPr lang="en-US"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fontScale="47500" lnSpcReduction="20000"/>
          </a:bodyPr>
          <a:lstStyle/>
          <a:p>
            <a:pPr algn="just"/>
            <a:r>
              <a:rPr lang="en-US" sz="5100" dirty="0" smtClean="0"/>
              <a:t>A digital camera, which captures images and transfers the captured images to a host computer, includes an image sensor exposed to image light for capturing the images and generating image signals; an A/D converter for converting the image signals into digitized image data; a digital interface for transferring the digitized image data to the host computer; means for controlling the image sensor in at least two different camera configurations, each configuration including configuration information defining a plurality of camera parameters; and means for communicating at least part of the configuration information along with the digitized image data to the computer via the digital interface.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Output devices</a:t>
            </a:r>
            <a:endParaRPr lang="en-US"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endParaRPr lang="en-US" sz="2400" dirty="0" smtClean="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g" descr="Input Devices"/>
          <p:cNvPicPr>
            <a:picLocks noGrp="1"/>
          </p:cNvPicPr>
          <p:nvPr>
            <p:ph idx="1"/>
          </p:nvPr>
        </p:nvPicPr>
        <p:blipFill>
          <a:blip r:embed="rId2"/>
          <a:srcRect/>
          <a:stretch>
            <a:fillRect/>
          </a:stretch>
        </p:blipFill>
        <p:spPr bwMode="auto">
          <a:xfrm>
            <a:off x="1914525" y="2258219"/>
            <a:ext cx="5314950" cy="3209925"/>
          </a:xfrm>
          <a:prstGeom prst="rect">
            <a:avLst/>
          </a:prstGeom>
          <a:ln>
            <a:headEnd/>
            <a:tailEnd/>
          </a:ln>
        </p:spPr>
        <p:style>
          <a:lnRef idx="1">
            <a:schemeClr val="accent5"/>
          </a:lnRef>
          <a:fillRef idx="3">
            <a:schemeClr val="accent5"/>
          </a:fillRef>
          <a:effectRef idx="2">
            <a:schemeClr val="accent5"/>
          </a:effectRef>
          <a:fontRef idx="minor">
            <a:schemeClr val="lt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US" b="1" dirty="0" smtClean="0"/>
              <a:t>Output Devices</a:t>
            </a:r>
            <a:r>
              <a:rPr lang="en-US" dirty="0" smtClean="0"/>
              <a:t/>
            </a:r>
            <a:br>
              <a:rPr lang="en-US" dirty="0" smtClean="0"/>
            </a:br>
            <a:endParaRPr lang="en-US"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buNone/>
            </a:pPr>
            <a:r>
              <a:rPr lang="en-US" sz="2800" dirty="0" smtClean="0">
                <a:hlinkClick r:id="rId2"/>
              </a:rPr>
              <a:t>Output device</a:t>
            </a:r>
            <a:r>
              <a:rPr lang="en-US" sz="2800" dirty="0" smtClean="0"/>
              <a:t> </a:t>
            </a:r>
            <a:r>
              <a:rPr lang="en-US" sz="2400" dirty="0" smtClean="0"/>
              <a:t>displays result of the computer processing. A Output devices return processed data that is information, back to the user. </a:t>
            </a:r>
            <a:br>
              <a:rPr lang="en-US" sz="2400" dirty="0" smtClean="0"/>
            </a:br>
            <a:r>
              <a:rPr lang="en-US" sz="2800" u="sng" dirty="0" smtClean="0"/>
              <a:t>Some of the commonly used output devices are</a:t>
            </a:r>
            <a:r>
              <a:rPr lang="en-US" sz="2800" dirty="0" smtClean="0"/>
              <a:t> :</a:t>
            </a:r>
            <a:br>
              <a:rPr lang="en-US" sz="2800" dirty="0" smtClean="0"/>
            </a:br>
            <a:r>
              <a:rPr lang="en-US" sz="2800" dirty="0" smtClean="0"/>
              <a:t>1</a:t>
            </a:r>
            <a:r>
              <a:rPr lang="en-US" sz="2400" dirty="0" smtClean="0"/>
              <a:t>. </a:t>
            </a:r>
            <a:r>
              <a:rPr lang="en-US" sz="2400" dirty="0" smtClean="0">
                <a:hlinkClick r:id="rId3"/>
              </a:rPr>
              <a:t>Monitor</a:t>
            </a:r>
            <a:r>
              <a:rPr lang="en-US" sz="2400" dirty="0" smtClean="0"/>
              <a:t> (Visual Display Unit)</a:t>
            </a:r>
            <a:br>
              <a:rPr lang="en-US" sz="2400" dirty="0" smtClean="0"/>
            </a:br>
            <a:r>
              <a:rPr lang="en-US" sz="2400" dirty="0" smtClean="0"/>
              <a:t>2. </a:t>
            </a:r>
            <a:r>
              <a:rPr lang="en-US" sz="2400" dirty="0" smtClean="0">
                <a:hlinkClick r:id="rId4"/>
              </a:rPr>
              <a:t>Printers</a:t>
            </a:r>
            <a:r>
              <a:rPr lang="en-US" sz="2400" dirty="0" smtClean="0"/>
              <a:t/>
            </a:r>
            <a:br>
              <a:rPr lang="en-US" sz="2400" dirty="0" smtClean="0"/>
            </a:br>
            <a:r>
              <a:rPr lang="en-US" sz="2400" dirty="0" smtClean="0"/>
              <a:t>3. </a:t>
            </a:r>
            <a:r>
              <a:rPr lang="en-US" sz="2400" dirty="0" smtClean="0">
                <a:hlinkClick r:id="rId5"/>
              </a:rPr>
              <a:t>Plotter</a:t>
            </a:r>
            <a:r>
              <a:rPr lang="en-US" sz="2400" dirty="0" smtClean="0"/>
              <a:t/>
            </a:r>
            <a:br>
              <a:rPr lang="en-US" sz="2400" dirty="0" smtClean="0"/>
            </a:br>
            <a:r>
              <a:rPr lang="en-US" sz="2400" dirty="0" smtClean="0"/>
              <a:t>4. </a:t>
            </a:r>
            <a:r>
              <a:rPr lang="en-US" sz="2400" dirty="0" smtClean="0">
                <a:hlinkClick r:id="rId6"/>
              </a:rPr>
              <a:t>Speakers</a:t>
            </a:r>
            <a:endParaRPr lang="en-US" sz="2400" dirty="0" smtClean="0"/>
          </a:p>
          <a:p>
            <a:endParaRPr lang="en-US" sz="2400" dirty="0" smtClean="0"/>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g" descr="Output Devices"/>
          <p:cNvPicPr>
            <a:picLocks noGrp="1"/>
          </p:cNvPicPr>
          <p:nvPr>
            <p:ph idx="1"/>
          </p:nvPr>
        </p:nvPicPr>
        <p:blipFill>
          <a:blip r:embed="rId2"/>
          <a:srcRect/>
          <a:stretch>
            <a:fillRect/>
          </a:stretch>
        </p:blipFill>
        <p:spPr bwMode="auto">
          <a:xfrm>
            <a:off x="1554691" y="1600200"/>
            <a:ext cx="6034617" cy="4525963"/>
          </a:xfrm>
          <a:prstGeom prst="rect">
            <a:avLst/>
          </a:prstGeom>
          <a:ln>
            <a:headEnd/>
            <a:tailEnd/>
          </a:ln>
        </p:spPr>
        <p:style>
          <a:lnRef idx="1">
            <a:schemeClr val="accent5"/>
          </a:lnRef>
          <a:fillRef idx="3">
            <a:schemeClr val="accent5"/>
          </a:fillRef>
          <a:effectRef idx="2">
            <a:schemeClr val="accent5"/>
          </a:effectRef>
          <a:fontRef idx="minor">
            <a:schemeClr val="lt1"/>
          </a:fontRef>
        </p:style>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Monitor</a:t>
            </a:r>
            <a:endParaRPr lang="en-US"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smtClean="0"/>
              <a:t>A </a:t>
            </a:r>
            <a:r>
              <a:rPr lang="en-US" b="1" dirty="0" smtClean="0"/>
              <a:t>computer monitor</a:t>
            </a:r>
            <a:r>
              <a:rPr lang="en-US" dirty="0" smtClean="0"/>
              <a:t> is an output device which displays information in pictorial form. A monitor usually comprises the </a:t>
            </a:r>
            <a:r>
              <a:rPr lang="en-US" dirty="0" smtClean="0">
                <a:hlinkClick r:id="rId2" tooltip="Display device"/>
              </a:rPr>
              <a:t>display device</a:t>
            </a:r>
            <a:r>
              <a:rPr lang="en-US" dirty="0" smtClean="0"/>
              <a:t>, </a:t>
            </a:r>
            <a:r>
              <a:rPr lang="en-US" dirty="0" smtClean="0">
                <a:hlinkClick r:id="rId3" tooltip="Electronic circuit"/>
              </a:rPr>
              <a:t>circuitry</a:t>
            </a:r>
            <a:r>
              <a:rPr lang="en-US" dirty="0" smtClean="0"/>
              <a:t>, casing, and power supply. The display device in modern monitors is typically a </a:t>
            </a:r>
            <a:r>
              <a:rPr lang="en-US" dirty="0" smtClean="0">
                <a:hlinkClick r:id="rId4" tooltip="Thin film transistor liquid crystal display"/>
              </a:rPr>
              <a:t>thin film transistor liquid crystal display</a:t>
            </a:r>
            <a:r>
              <a:rPr lang="en-US" dirty="0" smtClean="0"/>
              <a:t> (TFT-LCD) with </a:t>
            </a:r>
            <a:r>
              <a:rPr lang="en-US" dirty="0" smtClean="0">
                <a:hlinkClick r:id="rId5" tooltip="LED-backlit LCD"/>
              </a:rPr>
              <a:t>LED backlighting</a:t>
            </a:r>
            <a:r>
              <a:rPr lang="en-US" dirty="0" smtClean="0"/>
              <a:t> having replaced </a:t>
            </a:r>
            <a:r>
              <a:rPr lang="en-US" dirty="0" smtClean="0">
                <a:hlinkClick r:id="rId6" tooltip="Cold-cathode fluorescent lamp"/>
              </a:rPr>
              <a:t>cold-cathode fluorescent lamp</a:t>
            </a:r>
            <a:r>
              <a:rPr lang="en-US" dirty="0" smtClean="0"/>
              <a:t> (CCFL) backlighting. Older monitors used a </a:t>
            </a:r>
            <a:r>
              <a:rPr lang="en-US" dirty="0" smtClean="0">
                <a:hlinkClick r:id="rId7" tooltip="Cathode ray tube"/>
              </a:rPr>
              <a:t>cathode ray tube</a:t>
            </a:r>
            <a:r>
              <a:rPr lang="en-US" dirty="0" smtClean="0"/>
              <a:t> (CRT). Monitors are connected to the computer via </a:t>
            </a:r>
            <a:r>
              <a:rPr lang="en-US" dirty="0" smtClean="0">
                <a:hlinkClick r:id="rId8" tooltip="VGA connector"/>
              </a:rPr>
              <a:t>VGA</a:t>
            </a:r>
            <a:r>
              <a:rPr lang="en-US" dirty="0" smtClean="0"/>
              <a:t>, </a:t>
            </a:r>
            <a:r>
              <a:rPr lang="en-US" dirty="0" smtClean="0">
                <a:hlinkClick r:id="rId9" tooltip="Digital Visual Interface"/>
              </a:rPr>
              <a:t>Digital Visual Interface</a:t>
            </a:r>
            <a:r>
              <a:rPr lang="en-US" dirty="0" smtClean="0"/>
              <a:t> (DVI).</a:t>
            </a:r>
          </a:p>
          <a:p>
            <a:pPr algn="just"/>
            <a:r>
              <a:rPr lang="en-US" dirty="0" smtClean="0"/>
              <a:t>Originally, computer monitors were used for </a:t>
            </a:r>
            <a:r>
              <a:rPr lang="en-US" dirty="0" smtClean="0">
                <a:hlinkClick r:id="rId10" tooltip="Data processing"/>
              </a:rPr>
              <a:t>data processing</a:t>
            </a:r>
            <a:r>
              <a:rPr lang="en-US" dirty="0" smtClean="0"/>
              <a:t> while </a:t>
            </a:r>
            <a:r>
              <a:rPr lang="en-US" dirty="0" smtClean="0">
                <a:hlinkClick r:id="rId11" tooltip="Television receiver"/>
              </a:rPr>
              <a:t>television receivers</a:t>
            </a:r>
            <a:r>
              <a:rPr lang="en-US" dirty="0" smtClean="0"/>
              <a:t> were used for entertainment. From the 1980s onwards, computers (and their monitors) have been used for both data processing and entertainment, while </a:t>
            </a:r>
            <a:r>
              <a:rPr lang="en-US" dirty="0" smtClean="0">
                <a:hlinkClick r:id="rId12" tooltip="Television set"/>
              </a:rPr>
              <a:t>televisions</a:t>
            </a:r>
            <a:r>
              <a:rPr lang="en-US" dirty="0" smtClean="0"/>
              <a:t> have implemented some  computer  functionality.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85000" lnSpcReduction="20000"/>
          </a:bodyPr>
          <a:lstStyle/>
          <a:p>
            <a:pPr>
              <a:buNone/>
            </a:pPr>
            <a:r>
              <a:rPr lang="en-US" sz="3800" dirty="0" smtClean="0">
                <a:solidFill>
                  <a:schemeClr val="bg1"/>
                </a:solidFill>
              </a:rPr>
              <a:t>Input devices</a:t>
            </a:r>
          </a:p>
          <a:p>
            <a:pPr>
              <a:buNone/>
            </a:pPr>
            <a:r>
              <a:rPr lang="en-US" sz="3100" dirty="0" smtClean="0"/>
              <a:t>     1. </a:t>
            </a:r>
            <a:r>
              <a:rPr lang="en-US" sz="3100" dirty="0" smtClean="0">
                <a:hlinkClick r:id="rId2"/>
              </a:rPr>
              <a:t>Keyboard</a:t>
            </a:r>
            <a:r>
              <a:rPr lang="en-US" sz="3100" dirty="0" smtClean="0"/>
              <a:t/>
            </a:r>
            <a:br>
              <a:rPr lang="en-US" sz="3100" dirty="0" smtClean="0"/>
            </a:br>
            <a:r>
              <a:rPr lang="en-US" sz="3100" dirty="0" smtClean="0"/>
              <a:t>2. </a:t>
            </a:r>
            <a:r>
              <a:rPr lang="en-US" sz="3100" dirty="0" smtClean="0">
                <a:hlinkClick r:id="rId3"/>
              </a:rPr>
              <a:t>Mouse</a:t>
            </a:r>
            <a:r>
              <a:rPr lang="en-US" sz="3100" dirty="0" smtClean="0"/>
              <a:t/>
            </a:r>
            <a:br>
              <a:rPr lang="en-US" sz="3100" dirty="0" smtClean="0"/>
            </a:br>
            <a:r>
              <a:rPr lang="en-US" sz="3100" dirty="0" smtClean="0"/>
              <a:t>3. </a:t>
            </a:r>
            <a:r>
              <a:rPr lang="en-US" sz="3100" dirty="0" smtClean="0">
                <a:hlinkClick r:id="rId4"/>
              </a:rPr>
              <a:t>Light Pen</a:t>
            </a:r>
            <a:r>
              <a:rPr lang="en-US" sz="3100" dirty="0" smtClean="0"/>
              <a:t/>
            </a:r>
            <a:br>
              <a:rPr lang="en-US" sz="3100" dirty="0" smtClean="0"/>
            </a:br>
            <a:r>
              <a:rPr lang="en-US" sz="3100" dirty="0" smtClean="0"/>
              <a:t>4. </a:t>
            </a:r>
            <a:r>
              <a:rPr lang="en-US" sz="3100" dirty="0" smtClean="0">
                <a:hlinkClick r:id="rId4"/>
              </a:rPr>
              <a:t>Trackball</a:t>
            </a:r>
            <a:r>
              <a:rPr lang="en-US" sz="3100" dirty="0" smtClean="0"/>
              <a:t/>
            </a:r>
            <a:br>
              <a:rPr lang="en-US" sz="3100" dirty="0" smtClean="0"/>
            </a:br>
            <a:r>
              <a:rPr lang="en-US" sz="3100" dirty="0" smtClean="0"/>
              <a:t>5. </a:t>
            </a:r>
            <a:r>
              <a:rPr lang="en-US" sz="3100" dirty="0" smtClean="0">
                <a:hlinkClick r:id="rId5"/>
              </a:rPr>
              <a:t>Joystick</a:t>
            </a:r>
            <a:r>
              <a:rPr lang="en-US" sz="3100" dirty="0" smtClean="0"/>
              <a:t/>
            </a:r>
            <a:br>
              <a:rPr lang="en-US" sz="3100" dirty="0" smtClean="0"/>
            </a:br>
            <a:r>
              <a:rPr lang="en-US" sz="3100" dirty="0" smtClean="0"/>
              <a:t>6. </a:t>
            </a:r>
            <a:r>
              <a:rPr lang="en-US" sz="3100" dirty="0" smtClean="0">
                <a:hlinkClick r:id="rId5"/>
              </a:rPr>
              <a:t>Scanners</a:t>
            </a:r>
            <a:r>
              <a:rPr lang="en-US" sz="3100" dirty="0" smtClean="0"/>
              <a:t/>
            </a:r>
            <a:br>
              <a:rPr lang="en-US" sz="3100" dirty="0" smtClean="0"/>
            </a:br>
            <a:r>
              <a:rPr lang="en-US" sz="3100" dirty="0" smtClean="0"/>
              <a:t>7. </a:t>
            </a:r>
            <a:r>
              <a:rPr lang="en-US" sz="3100" dirty="0" smtClean="0">
                <a:hlinkClick r:id="rId6"/>
              </a:rPr>
              <a:t>Optical Mark Reader</a:t>
            </a:r>
            <a:r>
              <a:rPr lang="en-US" sz="3100" dirty="0" smtClean="0"/>
              <a:t/>
            </a:r>
            <a:br>
              <a:rPr lang="en-US" sz="3100" dirty="0" smtClean="0"/>
            </a:br>
            <a:r>
              <a:rPr lang="en-US" sz="3100" dirty="0" smtClean="0"/>
              <a:t>8. </a:t>
            </a:r>
            <a:r>
              <a:rPr lang="en-US" sz="3100" dirty="0" smtClean="0">
                <a:hlinkClick r:id="rId6"/>
              </a:rPr>
              <a:t>Optical Character Reader</a:t>
            </a:r>
            <a:r>
              <a:rPr lang="en-US" sz="3100" dirty="0" smtClean="0"/>
              <a:t/>
            </a:r>
            <a:br>
              <a:rPr lang="en-US" sz="3100" dirty="0" smtClean="0"/>
            </a:br>
            <a:r>
              <a:rPr lang="en-US" sz="3100" dirty="0" smtClean="0"/>
              <a:t>9. </a:t>
            </a:r>
            <a:r>
              <a:rPr lang="en-US" sz="3100" dirty="0" smtClean="0">
                <a:hlinkClick r:id="rId7"/>
              </a:rPr>
              <a:t>Barcode Reader</a:t>
            </a:r>
            <a:r>
              <a:rPr lang="en-US" sz="3100" dirty="0" smtClean="0"/>
              <a:t/>
            </a:r>
            <a:br>
              <a:rPr lang="en-US" sz="3100" dirty="0" smtClean="0"/>
            </a:br>
            <a:r>
              <a:rPr lang="en-US" sz="3100" dirty="0" smtClean="0"/>
              <a:t>10. </a:t>
            </a:r>
            <a:r>
              <a:rPr lang="en-US" sz="3100" dirty="0" smtClean="0">
                <a:hlinkClick r:id="rId7"/>
              </a:rPr>
              <a:t>Magnetic Ink Character Recognition</a:t>
            </a:r>
            <a:r>
              <a:rPr lang="en-US" sz="3100" dirty="0" smtClean="0"/>
              <a:t/>
            </a:r>
            <a:br>
              <a:rPr lang="en-US" sz="3100" dirty="0" smtClean="0"/>
            </a:br>
            <a:r>
              <a:rPr lang="en-US" sz="3100" dirty="0" smtClean="0"/>
              <a:t>11. </a:t>
            </a:r>
            <a:r>
              <a:rPr lang="en-US" sz="3100" dirty="0" smtClean="0">
                <a:hlinkClick r:id="rId8"/>
              </a:rPr>
              <a:t>Voice Recognition Systems</a:t>
            </a:r>
            <a:r>
              <a:rPr lang="en-US" sz="3100" dirty="0" smtClean="0"/>
              <a:t/>
            </a:r>
            <a:br>
              <a:rPr lang="en-US" sz="3100" dirty="0" smtClean="0"/>
            </a:br>
            <a:r>
              <a:rPr lang="en-US" sz="3100" dirty="0" smtClean="0"/>
              <a:t>12. </a:t>
            </a:r>
            <a:r>
              <a:rPr lang="en-US" sz="3100" dirty="0" smtClean="0">
                <a:hlinkClick r:id="rId8"/>
              </a:rPr>
              <a:t>Digital Cameras</a:t>
            </a:r>
            <a:endParaRPr lang="en-US" sz="31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Printer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smtClean="0"/>
              <a:t>A </a:t>
            </a:r>
            <a:r>
              <a:rPr lang="en-US" b="1" dirty="0" smtClean="0"/>
              <a:t>printer</a:t>
            </a:r>
            <a:r>
              <a:rPr lang="en-US" dirty="0" smtClean="0"/>
              <a:t> is a </a:t>
            </a:r>
            <a:r>
              <a:rPr lang="en-US" dirty="0" smtClean="0">
                <a:hlinkClick r:id="rId2" tooltip="Peripheral"/>
              </a:rPr>
              <a:t>peripheral</a:t>
            </a:r>
            <a:r>
              <a:rPr lang="en-US" dirty="0" smtClean="0"/>
              <a:t> device which makes a persistent human-readable representation of graphics or text on paper. The first computer printer design was a mechanically driven apparatus by </a:t>
            </a:r>
            <a:r>
              <a:rPr lang="en-US" dirty="0" smtClean="0">
                <a:hlinkClick r:id="rId3" tooltip="Charles Babbage"/>
              </a:rPr>
              <a:t>Charles Babbage</a:t>
            </a:r>
            <a:r>
              <a:rPr lang="en-US" dirty="0" smtClean="0"/>
              <a:t> for his </a:t>
            </a:r>
            <a:r>
              <a:rPr lang="en-US" dirty="0" smtClean="0">
                <a:hlinkClick r:id="rId4" tooltip="Difference engine"/>
              </a:rPr>
              <a:t>difference engine</a:t>
            </a:r>
            <a:r>
              <a:rPr lang="en-US" dirty="0" smtClean="0"/>
              <a:t> in the 19th century; his mechanical printer design was not built until 2000. The first electronic printer was the </a:t>
            </a:r>
            <a:r>
              <a:rPr lang="en-US" dirty="0" smtClean="0">
                <a:hlinkClick r:id="rId5" tooltip="EP-101"/>
              </a:rPr>
              <a:t>EP-101</a:t>
            </a:r>
            <a:r>
              <a:rPr lang="en-US" dirty="0" smtClean="0"/>
              <a:t>, invented by Japanese company </a:t>
            </a:r>
            <a:r>
              <a:rPr lang="en-US" dirty="0" smtClean="0">
                <a:hlinkClick r:id="rId6" tooltip="Seiko Epson"/>
              </a:rPr>
              <a:t>Epson</a:t>
            </a:r>
            <a:r>
              <a:rPr lang="en-US" dirty="0" smtClean="0"/>
              <a:t> and released in 1968. The first commercial printers generally used mechanisms from </a:t>
            </a:r>
            <a:r>
              <a:rPr lang="en-US" dirty="0" smtClean="0">
                <a:hlinkClick r:id="rId7" tooltip="Typewriter"/>
              </a:rPr>
              <a:t>electric typewriters</a:t>
            </a:r>
            <a:r>
              <a:rPr lang="en-US" dirty="0" smtClean="0"/>
              <a:t> and </a:t>
            </a:r>
            <a:r>
              <a:rPr lang="en-US" dirty="0" smtClean="0">
                <a:hlinkClick r:id="rId8" tooltip="Teletype Corporation"/>
              </a:rPr>
              <a:t>Teletype</a:t>
            </a:r>
            <a:r>
              <a:rPr lang="en-US" dirty="0" smtClean="0"/>
              <a:t> machines. The demand for higher speed led to the development of new systems specifically for computer use. In the 1980s were </a:t>
            </a:r>
            <a:r>
              <a:rPr lang="en-US" dirty="0" smtClean="0">
                <a:hlinkClick r:id="rId9" tooltip="Daisy wheel printing"/>
              </a:rPr>
              <a:t>daisy wheel</a:t>
            </a:r>
            <a:r>
              <a:rPr lang="en-US" dirty="0" smtClean="0"/>
              <a:t> systems similar to typewriters, </a:t>
            </a:r>
            <a:r>
              <a:rPr lang="en-US" dirty="0" smtClean="0">
                <a:hlinkClick r:id="rId10" tooltip="Line printer"/>
              </a:rPr>
              <a:t>line printers</a:t>
            </a:r>
            <a:r>
              <a:rPr lang="en-US" dirty="0" smtClean="0"/>
              <a:t> that produced similar output but at much higher speed, and </a:t>
            </a:r>
            <a:r>
              <a:rPr lang="en-US" dirty="0" smtClean="0">
                <a:hlinkClick r:id="rId11" tooltip="Dot matrix printing"/>
              </a:rPr>
              <a:t>dot matrix</a:t>
            </a:r>
            <a:r>
              <a:rPr lang="en-US" dirty="0" smtClean="0"/>
              <a:t> systems that could mix text and graphics but produced relatively low-quality output. The </a:t>
            </a:r>
            <a:r>
              <a:rPr lang="en-US" dirty="0" smtClean="0">
                <a:hlinkClick r:id="rId12" tooltip="Plotter"/>
              </a:rPr>
              <a:t>plotter</a:t>
            </a:r>
            <a:r>
              <a:rPr lang="en-US" dirty="0" smtClean="0"/>
              <a:t> was used for those requiring high quality line art like </a:t>
            </a:r>
            <a:r>
              <a:rPr lang="en-US" dirty="0" smtClean="0">
                <a:hlinkClick r:id="rId13" tooltip="Blueprint"/>
              </a:rPr>
              <a:t>blueprints</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Types of printer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62500" lnSpcReduction="20000"/>
          </a:bodyPr>
          <a:lstStyle/>
          <a:p>
            <a:pPr algn="just"/>
            <a:r>
              <a:rPr lang="en-US" b="1" dirty="0" smtClean="0"/>
              <a:t>Impact printers</a:t>
            </a:r>
            <a:r>
              <a:rPr lang="en-US" dirty="0" smtClean="0"/>
              <a:t> rely on a forcible impact to transfer ink to the media. The impact printer uses a print head that either hits the surface of the ink ribbon, pressing the ink ribbon against the paper (similar to the action of a </a:t>
            </a:r>
            <a:r>
              <a:rPr lang="en-US" dirty="0" smtClean="0">
                <a:hlinkClick r:id="rId2" tooltip="Typewriter"/>
              </a:rPr>
              <a:t>typewriter</a:t>
            </a:r>
            <a:r>
              <a:rPr lang="en-US" dirty="0" smtClean="0"/>
              <a:t>), or, less commonly, hits the back of the paper, pressing the paper against the ink ribbon (the </a:t>
            </a:r>
            <a:r>
              <a:rPr lang="en-US" dirty="0" smtClean="0">
                <a:hlinkClick r:id="rId3" tooltip="IBM 1403"/>
              </a:rPr>
              <a:t>IBM 1403</a:t>
            </a:r>
            <a:r>
              <a:rPr lang="en-US" dirty="0" smtClean="0"/>
              <a:t> for example). All but the </a:t>
            </a:r>
            <a:r>
              <a:rPr lang="en-US" dirty="0" smtClean="0">
                <a:hlinkClick r:id="rId4" tooltip="Dot matrix printer"/>
              </a:rPr>
              <a:t>dot matrix printer</a:t>
            </a:r>
            <a:r>
              <a:rPr lang="en-US" dirty="0" smtClean="0"/>
              <a:t> rely on the use of </a:t>
            </a:r>
            <a:r>
              <a:rPr lang="en-US" i="1" dirty="0" smtClean="0"/>
              <a:t>fully formed characters</a:t>
            </a:r>
            <a:r>
              <a:rPr lang="en-US" dirty="0" smtClean="0"/>
              <a:t>, </a:t>
            </a:r>
            <a:r>
              <a:rPr lang="en-US" dirty="0" smtClean="0">
                <a:hlinkClick r:id="rId5" tooltip="Letterform"/>
              </a:rPr>
              <a:t>letterforms</a:t>
            </a:r>
            <a:r>
              <a:rPr lang="en-US" dirty="0" smtClean="0"/>
              <a:t> that represent each of the characters that the printer was capable of printing. In addition, most of these printers were limited to monochrome, or sometimes two-color, printing in a single typeface at one time, although </a:t>
            </a:r>
            <a:r>
              <a:rPr lang="en-US" dirty="0" smtClean="0">
                <a:hlinkClick r:id="rId6" tooltip="Emphasis (typography)"/>
              </a:rPr>
              <a:t>bolding</a:t>
            </a:r>
            <a:r>
              <a:rPr lang="en-US" dirty="0" smtClean="0"/>
              <a:t> and </a:t>
            </a:r>
            <a:r>
              <a:rPr lang="en-US" dirty="0" smtClean="0">
                <a:hlinkClick r:id="rId7" tooltip="Underlining"/>
              </a:rPr>
              <a:t>underlining</a:t>
            </a:r>
            <a:r>
              <a:rPr lang="en-US" dirty="0" smtClean="0"/>
              <a:t> of text could be done by "</a:t>
            </a:r>
            <a:r>
              <a:rPr lang="en-US" dirty="0" err="1" smtClean="0"/>
              <a:t>overstriking</a:t>
            </a:r>
            <a:r>
              <a:rPr lang="en-US" dirty="0" smtClean="0"/>
              <a:t>", that is, printing two or more impressions either in the same character position or slightly offset. Impact printers varieties include typewriter-derived printers, teletypewriter-derived printers, daisywheel printers, dot matrix printers and line printers. Dot matrix printers remain in common use in businesses where multi-part forms are printed. </a:t>
            </a:r>
            <a:r>
              <a:rPr lang="en-US" i="1" dirty="0" smtClean="0"/>
              <a:t>An overview of impact printing </a:t>
            </a:r>
            <a:r>
              <a:rPr lang="en-US" dirty="0" smtClean="0"/>
              <a:t>contains a detailed description of many of the technologies used.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smtClean="0"/>
              <a:t>Contd.</a:t>
            </a:r>
            <a:endParaRPr lang="en-US"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fontAlgn="base"/>
            <a:endParaRPr lang="en-US" dirty="0" smtClean="0"/>
          </a:p>
          <a:p>
            <a:pPr algn="just" fontAlgn="base"/>
            <a:r>
              <a:rPr lang="en-US" sz="2400" dirty="0" smtClean="0"/>
              <a:t>Non-Impact printer: A type of </a:t>
            </a:r>
            <a:r>
              <a:rPr lang="en-US" sz="2400" dirty="0" smtClean="0">
                <a:hlinkClick r:id="rId2"/>
              </a:rPr>
              <a:t>printer</a:t>
            </a:r>
            <a:r>
              <a:rPr lang="en-US" sz="2400" dirty="0" smtClean="0"/>
              <a:t> that does not operate by striking a head against a ribbon. Examples of nonimpact printers include </a:t>
            </a:r>
            <a:r>
              <a:rPr lang="en-US" sz="2400" dirty="0" smtClean="0">
                <a:hlinkClick r:id="rId3"/>
              </a:rPr>
              <a:t>laser</a:t>
            </a:r>
            <a:r>
              <a:rPr lang="en-US" sz="2400" dirty="0" smtClean="0"/>
              <a:t> and </a:t>
            </a:r>
            <a:r>
              <a:rPr lang="en-US" sz="2400" dirty="0" smtClean="0">
                <a:hlinkClick r:id="rId4"/>
              </a:rPr>
              <a:t>ink-jet printers</a:t>
            </a:r>
            <a:r>
              <a:rPr lang="en-US" sz="2400" dirty="0" smtClean="0"/>
              <a:t>. The term </a:t>
            </a:r>
            <a:r>
              <a:rPr lang="en-US" sz="2400" i="1" dirty="0" smtClean="0"/>
              <a:t>non </a:t>
            </a:r>
            <a:r>
              <a:rPr lang="en-US" sz="2400" i="1" dirty="0" err="1" smtClean="0"/>
              <a:t>impact</a:t>
            </a:r>
            <a:r>
              <a:rPr lang="en-US" sz="2400" dirty="0" err="1" smtClean="0"/>
              <a:t>is</a:t>
            </a:r>
            <a:r>
              <a:rPr lang="en-US" sz="2400" dirty="0" smtClean="0"/>
              <a:t> important primarily in that it distinguishes quiet printers from noisy (impact) printers. As for example, laser printer, thermal printer, ink-jet printer etc.</a:t>
            </a:r>
            <a:br>
              <a:rPr lang="en-US" sz="2400" dirty="0" smtClean="0"/>
            </a:b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smtClean="0"/>
              <a:t>Plotter</a:t>
            </a:r>
            <a:endParaRPr lang="en-US"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92500" lnSpcReduction="10000"/>
          </a:bodyPr>
          <a:lstStyle/>
          <a:p>
            <a:pPr algn="just">
              <a:buNone/>
            </a:pPr>
            <a:r>
              <a:rPr lang="en-US" dirty="0" smtClean="0"/>
              <a:t>    </a:t>
            </a:r>
            <a:r>
              <a:rPr lang="en-US" sz="2800" dirty="0" smtClean="0"/>
              <a:t>Pen-based </a:t>
            </a:r>
            <a:r>
              <a:rPr lang="en-US" sz="2800" b="1" dirty="0" smtClean="0">
                <a:hlinkClick r:id="rId2" tooltip="Plotter"/>
              </a:rPr>
              <a:t>plotters</a:t>
            </a:r>
            <a:r>
              <a:rPr lang="en-US" sz="2800" dirty="0" smtClean="0"/>
              <a:t> were an alternate printing technology once common in engineering and architectural firms. Pen-based plotters rely on contact with the paper (but not impact, per se) and special purpose pens that are mechanically run over the paper to create text and images. Since the pens output continuous lines, they were able to produce technical drawings of higher resolution than was achievable with dot-matrix technology. Some plotters used roll-fed paper, and therefore had minimal restriction on the size of the output in one dimension. These plotters were capable of producing quite sizable drawings.</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smtClean="0"/>
              <a:t>Speaker</a:t>
            </a:r>
            <a:endParaRPr lang="en-US"/>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fontScale="70000" lnSpcReduction="20000"/>
          </a:bodyPr>
          <a:lstStyle/>
          <a:p>
            <a:pPr algn="just"/>
            <a:r>
              <a:rPr lang="en-US" b="1" dirty="0" smtClean="0"/>
              <a:t>Computer speakers</a:t>
            </a:r>
            <a:r>
              <a:rPr lang="en-US" dirty="0" smtClean="0"/>
              <a:t>, or </a:t>
            </a:r>
            <a:r>
              <a:rPr lang="en-US" b="1" dirty="0" smtClean="0"/>
              <a:t>multimedia speakers</a:t>
            </a:r>
            <a:r>
              <a:rPr lang="en-US" dirty="0" smtClean="0"/>
              <a:t>, are </a:t>
            </a:r>
            <a:r>
              <a:rPr lang="en-US" dirty="0" smtClean="0">
                <a:hlinkClick r:id="rId2" tooltip="Loudspeaker"/>
              </a:rPr>
              <a:t>speakers</a:t>
            </a:r>
            <a:r>
              <a:rPr lang="en-US" dirty="0" smtClean="0"/>
              <a:t> sold for use with computers, although usually capable of other audio uses, e.g. for an </a:t>
            </a:r>
            <a:r>
              <a:rPr lang="en-US" dirty="0" smtClean="0">
                <a:hlinkClick r:id="rId3" tooltip="MP3 player"/>
              </a:rPr>
              <a:t>MP3 player</a:t>
            </a:r>
            <a:r>
              <a:rPr lang="en-US" dirty="0" smtClean="0"/>
              <a:t>. Most such speakers have an internal amplifier and consequently require a power source, which may be by a mains power supply often via an </a:t>
            </a:r>
            <a:r>
              <a:rPr lang="en-US" dirty="0" smtClean="0">
                <a:hlinkClick r:id="rId4" tooltip="AC adapter"/>
              </a:rPr>
              <a:t>AC adapter</a:t>
            </a:r>
            <a:r>
              <a:rPr lang="en-US" dirty="0" smtClean="0"/>
              <a:t>, batteries, or a </a:t>
            </a:r>
            <a:r>
              <a:rPr lang="en-US" dirty="0" smtClean="0">
                <a:hlinkClick r:id="rId5" tooltip="USB"/>
              </a:rPr>
              <a:t>USB</a:t>
            </a:r>
            <a:r>
              <a:rPr lang="en-US" dirty="0" smtClean="0"/>
              <a:t> port (able to supply no more than 2.5W DC, 500mA at 5V). The signal input connector is often a 3.5 mm jack plug (usually color-coded lime green per the </a:t>
            </a:r>
            <a:r>
              <a:rPr lang="en-US" dirty="0" smtClean="0">
                <a:hlinkClick r:id="rId6" tooltip="PC System Design Guide"/>
              </a:rPr>
              <a:t>PC 99</a:t>
            </a:r>
            <a:r>
              <a:rPr lang="en-US" dirty="0" smtClean="0"/>
              <a:t> standard); </a:t>
            </a:r>
            <a:r>
              <a:rPr lang="en-US" dirty="0" smtClean="0">
                <a:hlinkClick r:id="rId7" tooltip="RCA connector"/>
              </a:rPr>
              <a:t>RCA connectors</a:t>
            </a:r>
            <a:r>
              <a:rPr lang="en-US" dirty="0" smtClean="0"/>
              <a:t> are sometimes used, and a USB port may supply both signal and power (requiring additional circuitry, and only suitable for use with a computer). Battery-powered wireless </a:t>
            </a:r>
            <a:r>
              <a:rPr lang="en-US" dirty="0" smtClean="0">
                <a:hlinkClick r:id="rId8" tooltip="Bluetooth"/>
              </a:rPr>
              <a:t>Bluetooth</a:t>
            </a:r>
            <a:r>
              <a:rPr lang="en-US" dirty="0" smtClean="0"/>
              <a:t> speakers require no connections at all. Most computers have speakers of low power and quality built in; when external speakers are connected they disable the built-in speakers. </a:t>
            </a:r>
            <a:r>
              <a:rPr lang="en-US" dirty="0" err="1" smtClean="0">
                <a:hlinkClick r:id="rId9" tooltip="Altec Lansing"/>
              </a:rPr>
              <a:t>Altec</a:t>
            </a:r>
            <a:r>
              <a:rPr lang="en-US" dirty="0" smtClean="0">
                <a:hlinkClick r:id="rId9" tooltip="Altec Lansing"/>
              </a:rPr>
              <a:t> Lansing</a:t>
            </a:r>
            <a:r>
              <a:rPr lang="en-US" dirty="0" smtClean="0"/>
              <a:t> claims to have created the computer speaker market in 1990.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Speech Recognition</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b="1" dirty="0" smtClean="0"/>
              <a:t>Speech recognition</a:t>
            </a:r>
            <a:r>
              <a:rPr lang="en-US" dirty="0" smtClean="0"/>
              <a:t> is the </a:t>
            </a:r>
            <a:r>
              <a:rPr lang="en-US" dirty="0" smtClean="0">
                <a:hlinkClick r:id="rId2" tooltip="Inter-disciplinary"/>
              </a:rPr>
              <a:t>inter-disciplinary</a:t>
            </a:r>
            <a:r>
              <a:rPr lang="en-US" dirty="0" smtClean="0"/>
              <a:t> sub-field of </a:t>
            </a:r>
            <a:r>
              <a:rPr lang="en-US" dirty="0" smtClean="0">
                <a:hlinkClick r:id="rId3" tooltip="Computational linguistics"/>
              </a:rPr>
              <a:t>computational linguistics</a:t>
            </a:r>
            <a:r>
              <a:rPr lang="en-US" dirty="0" smtClean="0"/>
              <a:t> that develops methodologies and technologies that enables the recognition and </a:t>
            </a:r>
            <a:r>
              <a:rPr lang="en-US" dirty="0" smtClean="0">
                <a:hlinkClick r:id="rId4" tooltip="Translation"/>
              </a:rPr>
              <a:t>translation</a:t>
            </a:r>
            <a:r>
              <a:rPr lang="en-US" dirty="0" smtClean="0"/>
              <a:t> of spoken language into text by computers. It is also known as "automatic speech recognition" (ASR), "computer speech recognition", or just "speech to text" (STT). It incorporates knowledge and research in the </a:t>
            </a:r>
            <a:r>
              <a:rPr lang="en-US" dirty="0" smtClean="0">
                <a:hlinkClick r:id="rId5" tooltip="Linguistics"/>
              </a:rPr>
              <a:t>linguistics</a:t>
            </a:r>
            <a:r>
              <a:rPr lang="en-US" dirty="0" smtClean="0"/>
              <a:t>, </a:t>
            </a:r>
            <a:r>
              <a:rPr lang="en-US" dirty="0" smtClean="0">
                <a:hlinkClick r:id="rId6" tooltip="Computer science"/>
              </a:rPr>
              <a:t>computer science</a:t>
            </a:r>
            <a:r>
              <a:rPr lang="en-US" dirty="0" smtClean="0"/>
              <a:t>, and </a:t>
            </a:r>
            <a:r>
              <a:rPr lang="en-US" dirty="0" smtClean="0">
                <a:hlinkClick r:id="rId7" tooltip="Electrical engineering"/>
              </a:rPr>
              <a:t>electrical engineering</a:t>
            </a:r>
            <a:r>
              <a:rPr lang="en-US" dirty="0" smtClean="0"/>
              <a:t> fields.</a:t>
            </a:r>
          </a:p>
          <a:p>
            <a:pPr algn="just"/>
            <a:r>
              <a:rPr lang="en-US" dirty="0" smtClean="0"/>
              <a:t>Some speech recognition systems require "training" (also called "enrollment") where an individual speaker reads text or isolated </a:t>
            </a:r>
            <a:r>
              <a:rPr lang="en-US" dirty="0" smtClean="0">
                <a:hlinkClick r:id="rId8" tooltip="Vocabulary"/>
              </a:rPr>
              <a:t>vocabulary</a:t>
            </a:r>
            <a:r>
              <a:rPr lang="en-US" dirty="0" smtClean="0"/>
              <a:t> into the system. The system analyzes the person's specific voice and uses it to fine-tune the recognition of that person's speech, resulting in increased accuracy. Systems that do not use training are called "speaker </a:t>
            </a:r>
            <a:r>
              <a:rPr lang="en-US" i="1" dirty="0" smtClean="0"/>
              <a:t>independent” systems</a:t>
            </a:r>
            <a:r>
              <a:rPr lang="en-US" dirty="0" smtClean="0"/>
              <a:t>. Systems that use training are called "speaker dependent".</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Voice Recognition</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smtClean="0"/>
              <a:t>Alternatively referred to as </a:t>
            </a:r>
            <a:r>
              <a:rPr lang="en-US" b="1" dirty="0" smtClean="0"/>
              <a:t>speech recognition</a:t>
            </a:r>
            <a:r>
              <a:rPr lang="en-US" dirty="0" smtClean="0"/>
              <a:t>, </a:t>
            </a:r>
            <a:r>
              <a:rPr lang="en-US" b="1" dirty="0" smtClean="0"/>
              <a:t>voice recognition</a:t>
            </a:r>
            <a:r>
              <a:rPr lang="en-US" dirty="0" smtClean="0"/>
              <a:t> is a computer software program or hardware device with the ability to decode the human voice. Voice recognition is commonly used to operate a device, perform commands, or write without having to use a keyboard, mouse, or press any buttons. Today, this is done on a computer with </a:t>
            </a:r>
            <a:r>
              <a:rPr lang="en-US" b="1" dirty="0" smtClean="0"/>
              <a:t>automatic speech recognition</a:t>
            </a:r>
            <a:r>
              <a:rPr lang="en-US" dirty="0" smtClean="0"/>
              <a:t> (</a:t>
            </a:r>
            <a:r>
              <a:rPr lang="en-US" b="1" dirty="0" smtClean="0"/>
              <a:t>ASR</a:t>
            </a:r>
            <a:r>
              <a:rPr lang="en-US" dirty="0" smtClean="0"/>
              <a:t>) software programs. Many ASR programs require the user to "train" the ASR program to recognize their voice so that it can more accurately convert the speech to text. For example, you could say "open Internet" and the computer would open the Internet </a:t>
            </a:r>
            <a:r>
              <a:rPr lang="en-US" dirty="0" smtClean="0">
                <a:hlinkClick r:id="rId2"/>
              </a:rPr>
              <a:t>browser</a:t>
            </a:r>
            <a:r>
              <a:rPr lang="en-US" dirty="0" smtClean="0"/>
              <a:t>.</a:t>
            </a:r>
          </a:p>
          <a:p>
            <a:pPr algn="just"/>
            <a:r>
              <a:rPr lang="en-US" dirty="0" smtClean="0"/>
              <a:t>The first ASR device was used in </a:t>
            </a:r>
            <a:r>
              <a:rPr lang="en-US" dirty="0" smtClean="0">
                <a:hlinkClick r:id="rId3"/>
              </a:rPr>
              <a:t>1952</a:t>
            </a:r>
            <a:r>
              <a:rPr lang="en-US" dirty="0" smtClean="0"/>
              <a:t> and recognized single digits spoken by a user (it was not computer driven). Today, ASR programs are used in many industries, including Healthcare, Military (e.g., F-16 fighter jets), Telecommunications, and personal computing (i.e. hands-free computing).</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Vision based devices</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62500" lnSpcReduction="20000"/>
          </a:bodyPr>
          <a:lstStyle/>
          <a:p>
            <a:pPr algn="just"/>
            <a:r>
              <a:rPr lang="en-US" b="1" dirty="0" smtClean="0"/>
              <a:t>Computer vision</a:t>
            </a:r>
            <a:r>
              <a:rPr lang="en-US" dirty="0" smtClean="0"/>
              <a:t> is an </a:t>
            </a:r>
            <a:r>
              <a:rPr lang="en-US" dirty="0" smtClean="0">
                <a:hlinkClick r:id="rId2" tooltip="Interdisciplinarity"/>
              </a:rPr>
              <a:t>interdisciplinary field</a:t>
            </a:r>
            <a:r>
              <a:rPr lang="en-US" dirty="0" smtClean="0"/>
              <a:t> that deals with how computers can be made for gaining high-level understanding from </a:t>
            </a:r>
            <a:r>
              <a:rPr lang="en-US" dirty="0" smtClean="0">
                <a:hlinkClick r:id="rId3" tooltip="Digital image"/>
              </a:rPr>
              <a:t>digital images</a:t>
            </a:r>
            <a:r>
              <a:rPr lang="en-US" dirty="0" smtClean="0"/>
              <a:t> or </a:t>
            </a:r>
            <a:r>
              <a:rPr lang="en-US" dirty="0" smtClean="0">
                <a:hlinkClick r:id="rId4" tooltip="Video"/>
              </a:rPr>
              <a:t>videos</a:t>
            </a:r>
            <a:r>
              <a:rPr lang="en-US" dirty="0" smtClean="0"/>
              <a:t>. From the perspective of </a:t>
            </a:r>
            <a:r>
              <a:rPr lang="en-US" dirty="0" smtClean="0">
                <a:hlinkClick r:id="rId5" tooltip="Engineering"/>
              </a:rPr>
              <a:t>engineering</a:t>
            </a:r>
            <a:r>
              <a:rPr lang="en-US" dirty="0" smtClean="0"/>
              <a:t>, it seeks to automate tasks that the </a:t>
            </a:r>
            <a:r>
              <a:rPr lang="en-US" dirty="0" smtClean="0">
                <a:hlinkClick r:id="rId6" tooltip="Human visual system"/>
              </a:rPr>
              <a:t>human visual system</a:t>
            </a:r>
            <a:r>
              <a:rPr lang="en-US" dirty="0" smtClean="0"/>
              <a:t> can do.</a:t>
            </a:r>
          </a:p>
          <a:p>
            <a:pPr algn="just"/>
            <a:r>
              <a:rPr lang="en-US" dirty="0" smtClean="0"/>
              <a:t>Computer vision tasks include methods for </a:t>
            </a:r>
            <a:r>
              <a:rPr lang="en-US" dirty="0" smtClean="0">
                <a:hlinkClick r:id="rId7" tooltip="Image sensor"/>
              </a:rPr>
              <a:t>acquiring</a:t>
            </a:r>
            <a:r>
              <a:rPr lang="en-US" dirty="0" smtClean="0"/>
              <a:t>, </a:t>
            </a:r>
            <a:r>
              <a:rPr lang="en-US" dirty="0" smtClean="0">
                <a:hlinkClick r:id="rId8" tooltip="Image processing"/>
              </a:rPr>
              <a:t>processing</a:t>
            </a:r>
            <a:r>
              <a:rPr lang="en-US" dirty="0" smtClean="0"/>
              <a:t>, </a:t>
            </a:r>
            <a:r>
              <a:rPr lang="en-US" dirty="0" smtClean="0">
                <a:hlinkClick r:id="rId9" tooltip="Image analysis"/>
              </a:rPr>
              <a:t>analyzing</a:t>
            </a:r>
            <a:r>
              <a:rPr lang="en-US" dirty="0" smtClean="0"/>
              <a:t> and understanding digital images, and extraction of </a:t>
            </a:r>
            <a:r>
              <a:rPr lang="en-US" dirty="0" smtClean="0">
                <a:hlinkClick r:id="rId10" tooltip="High-dimensional"/>
              </a:rPr>
              <a:t>high-dimensional</a:t>
            </a:r>
            <a:r>
              <a:rPr lang="en-US" dirty="0" smtClean="0"/>
              <a:t> data from the real world in order to produce numerical or symbolic information, </a:t>
            </a:r>
            <a:r>
              <a:rPr lang="en-US" i="1" dirty="0" smtClean="0"/>
              <a:t>e.g.</a:t>
            </a:r>
            <a:r>
              <a:rPr lang="en-US" dirty="0" smtClean="0"/>
              <a:t>, in the forms of decisions. Understanding in this context means the transformation of visual images (the input of the retina) into descriptions of the world that can interface with other thought processes and elicit appropriate action. This image understanding can be seen as the disentangling of symbolic information from image data using models constructed with the aid of geometry, physics, statistics, and learning theory. Sub-domains of computer vision include scene reconstruction, event detection, </a:t>
            </a:r>
            <a:r>
              <a:rPr lang="en-US" dirty="0" smtClean="0">
                <a:hlinkClick r:id="rId11" tooltip="Video tracking"/>
              </a:rPr>
              <a:t>video tracking</a:t>
            </a:r>
            <a:r>
              <a:rPr lang="en-US" dirty="0" smtClean="0"/>
              <a:t>, </a:t>
            </a:r>
            <a:r>
              <a:rPr lang="en-US" dirty="0" smtClean="0">
                <a:hlinkClick r:id="rId12" tooltip="Object recognition"/>
              </a:rPr>
              <a:t>object recognition</a:t>
            </a:r>
            <a:r>
              <a:rPr lang="en-US" dirty="0" smtClean="0"/>
              <a:t>, </a:t>
            </a:r>
            <a:r>
              <a:rPr lang="en-US" dirty="0" smtClean="0">
                <a:hlinkClick r:id="rId13" tooltip="3D pose estimation"/>
              </a:rPr>
              <a:t>3D pose estimation</a:t>
            </a:r>
            <a:r>
              <a:rPr lang="en-US" dirty="0" smtClean="0"/>
              <a:t>, learning, indexing, </a:t>
            </a:r>
            <a:r>
              <a:rPr lang="en-US" dirty="0" smtClean="0">
                <a:hlinkClick r:id="rId14" tooltip="Motion estimation"/>
              </a:rPr>
              <a:t>motion estimation</a:t>
            </a:r>
            <a:r>
              <a:rPr lang="en-US" dirty="0" smtClean="0"/>
              <a:t>, and </a:t>
            </a:r>
            <a:r>
              <a:rPr lang="en-US" dirty="0" smtClean="0">
                <a:hlinkClick r:id="rId15" tooltip="Image restoration"/>
              </a:rPr>
              <a:t>image restoration</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Computer output microfilm(COM)</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Creating microfilm or microfiche from the computer. For approximately three decades before the turn of the century, COM machines were used to take print-image output from the computer either online or via tape or disk and create a film image of each page. </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Screen image projector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smtClean="0"/>
              <a:t>A </a:t>
            </a:r>
            <a:r>
              <a:rPr lang="en-US" b="1" dirty="0" smtClean="0"/>
              <a:t>projector</a:t>
            </a:r>
            <a:r>
              <a:rPr lang="en-US" dirty="0" smtClean="0"/>
              <a:t> or </a:t>
            </a:r>
            <a:r>
              <a:rPr lang="en-US" b="1" dirty="0" smtClean="0"/>
              <a:t>image projector</a:t>
            </a:r>
            <a:r>
              <a:rPr lang="en-US" dirty="0" smtClean="0"/>
              <a:t> is an </a:t>
            </a:r>
            <a:r>
              <a:rPr lang="en-US" dirty="0" smtClean="0">
                <a:hlinkClick r:id="rId2" tooltip="Optical"/>
              </a:rPr>
              <a:t>optical</a:t>
            </a:r>
            <a:r>
              <a:rPr lang="en-US" dirty="0" smtClean="0"/>
              <a:t> device that projects an image (or moving images) onto a surface, commonly a </a:t>
            </a:r>
            <a:r>
              <a:rPr lang="en-US" dirty="0" smtClean="0">
                <a:hlinkClick r:id="rId3" tooltip="Projection screen"/>
              </a:rPr>
              <a:t>projection screen</a:t>
            </a:r>
            <a:r>
              <a:rPr lang="en-US" dirty="0" smtClean="0"/>
              <a:t>. Most projectors create an image by shining a light through a small transparent lens, but some newer types of projectors can project the image directly, by using lasers. A </a:t>
            </a:r>
            <a:r>
              <a:rPr lang="en-US" dirty="0" smtClean="0">
                <a:hlinkClick r:id="rId4" tooltip="Virtual retinal display"/>
              </a:rPr>
              <a:t>virtual retinal display</a:t>
            </a:r>
            <a:r>
              <a:rPr lang="en-US" dirty="0" smtClean="0"/>
              <a:t>, or retinal projector, is a projector that projects an image directly on the </a:t>
            </a:r>
            <a:r>
              <a:rPr lang="en-US" dirty="0" smtClean="0">
                <a:hlinkClick r:id="rId5" tooltip="Retina"/>
              </a:rPr>
              <a:t>retina</a:t>
            </a:r>
            <a:r>
              <a:rPr lang="en-US" dirty="0" smtClean="0"/>
              <a:t> instead of using an external projection screen.</a:t>
            </a:r>
          </a:p>
          <a:p>
            <a:pPr algn="just"/>
            <a:r>
              <a:rPr lang="en-US" dirty="0" smtClean="0"/>
              <a:t>The most common type of projector used today is called a </a:t>
            </a:r>
            <a:r>
              <a:rPr lang="en-US" dirty="0" smtClean="0">
                <a:hlinkClick r:id="rId6" tooltip="Video projector"/>
              </a:rPr>
              <a:t>video projector</a:t>
            </a:r>
            <a:r>
              <a:rPr lang="en-US" dirty="0" smtClean="0"/>
              <a:t>. Video projectors are digital replacements for earlier types of projectors such as </a:t>
            </a:r>
            <a:r>
              <a:rPr lang="en-US" dirty="0" smtClean="0">
                <a:hlinkClick r:id="rId7" tooltip="Slide projector"/>
              </a:rPr>
              <a:t>slide projectors</a:t>
            </a:r>
            <a:r>
              <a:rPr lang="en-US" dirty="0" smtClean="0"/>
              <a:t> and </a:t>
            </a:r>
            <a:r>
              <a:rPr lang="en-US" dirty="0" smtClean="0">
                <a:hlinkClick r:id="rId8" tooltip="Overhead projector"/>
              </a:rPr>
              <a:t>overhead projectors</a:t>
            </a:r>
            <a:r>
              <a:rPr lang="en-US" dirty="0" smtClean="0"/>
              <a:t>. These earlier types of projectors were mostly replaced with digital video projectors throughout the 1990s and early 2000s, but old analog projectors are still used at some places. The newest types of projectors are </a:t>
            </a:r>
            <a:r>
              <a:rPr lang="en-US" dirty="0" smtClean="0">
                <a:hlinkClick r:id="rId9" tooltip="Handheld projector"/>
              </a:rPr>
              <a:t>handheld projectors</a:t>
            </a:r>
            <a:r>
              <a:rPr lang="en-US" dirty="0" smtClean="0"/>
              <a:t> that use </a:t>
            </a:r>
            <a:r>
              <a:rPr lang="en-US" dirty="0" smtClean="0">
                <a:hlinkClick r:id="rId10" tooltip="Laser"/>
              </a:rPr>
              <a:t>lasers</a:t>
            </a:r>
            <a:r>
              <a:rPr lang="en-US" dirty="0" smtClean="0"/>
              <a:t> or </a:t>
            </a:r>
            <a:r>
              <a:rPr lang="en-US" dirty="0" smtClean="0">
                <a:hlinkClick r:id="rId11" tooltip="LED"/>
              </a:rPr>
              <a:t>LEDs</a:t>
            </a:r>
            <a:r>
              <a:rPr lang="en-US" dirty="0" smtClean="0"/>
              <a:t> to project images.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Keyboard</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a:t>A </a:t>
            </a:r>
            <a:r>
              <a:rPr lang="en-US" b="1" dirty="0"/>
              <a:t>computer keyboard</a:t>
            </a:r>
            <a:r>
              <a:rPr lang="en-US" dirty="0"/>
              <a:t> is an </a:t>
            </a:r>
            <a:r>
              <a:rPr lang="en-US" dirty="0">
                <a:hlinkClick r:id="rId2" tooltip="Input device"/>
              </a:rPr>
              <a:t>input device</a:t>
            </a:r>
            <a:r>
              <a:rPr lang="en-US" dirty="0"/>
              <a:t> that allows a person to enter </a:t>
            </a:r>
            <a:r>
              <a:rPr lang="en-US" dirty="0">
                <a:hlinkClick r:id="rId3" tooltip="Letter"/>
              </a:rPr>
              <a:t>letters</a:t>
            </a:r>
            <a:r>
              <a:rPr lang="en-US" dirty="0"/>
              <a:t>, </a:t>
            </a:r>
            <a:r>
              <a:rPr lang="en-US" dirty="0">
                <a:hlinkClick r:id="rId4" tooltip="Number"/>
              </a:rPr>
              <a:t>numbers</a:t>
            </a:r>
            <a:r>
              <a:rPr lang="en-US" dirty="0"/>
              <a:t>, and other </a:t>
            </a:r>
            <a:r>
              <a:rPr lang="en-US" dirty="0">
                <a:hlinkClick r:id="rId5" tooltip="Symbol"/>
              </a:rPr>
              <a:t>symbols</a:t>
            </a:r>
            <a:r>
              <a:rPr lang="en-US" dirty="0"/>
              <a:t> (these are called </a:t>
            </a:r>
            <a:r>
              <a:rPr lang="en-US" dirty="0">
                <a:hlinkClick r:id="rId6" tooltip="Character (computing)"/>
              </a:rPr>
              <a:t>characters</a:t>
            </a:r>
            <a:r>
              <a:rPr lang="en-US" dirty="0"/>
              <a:t>) into a </a:t>
            </a:r>
            <a:r>
              <a:rPr lang="en-US" dirty="0">
                <a:hlinkClick r:id="rId7" tooltip="Computer"/>
              </a:rPr>
              <a:t>computer</a:t>
            </a:r>
            <a:r>
              <a:rPr lang="en-US" dirty="0"/>
              <a:t>. It is one of the most used input devices for computers. Using a keyboard to enter lots of </a:t>
            </a:r>
            <a:r>
              <a:rPr lang="en-US" dirty="0">
                <a:hlinkClick r:id="rId8" tooltip="Data"/>
              </a:rPr>
              <a:t>data</a:t>
            </a:r>
            <a:r>
              <a:rPr lang="en-US" dirty="0"/>
              <a:t> is called </a:t>
            </a:r>
            <a:r>
              <a:rPr lang="en-US" dirty="0">
                <a:hlinkClick r:id="rId9" tooltip="Typing"/>
              </a:rPr>
              <a:t>typing</a:t>
            </a:r>
            <a:r>
              <a:rPr lang="en-US" dirty="0"/>
              <a:t>.</a:t>
            </a:r>
          </a:p>
          <a:p>
            <a:pPr algn="just"/>
            <a:r>
              <a:rPr lang="en-US" dirty="0"/>
              <a:t>A keyboard contains many </a:t>
            </a:r>
            <a:r>
              <a:rPr lang="en-US" dirty="0">
                <a:hlinkClick r:id="rId10" tooltip="Mechanics"/>
              </a:rPr>
              <a:t>mechanical</a:t>
            </a:r>
            <a:r>
              <a:rPr lang="en-US" dirty="0"/>
              <a:t> </a:t>
            </a:r>
            <a:r>
              <a:rPr lang="en-US" dirty="0">
                <a:hlinkClick r:id="rId11" tooltip="Switch"/>
              </a:rPr>
              <a:t>switches</a:t>
            </a:r>
            <a:r>
              <a:rPr lang="en-US" dirty="0"/>
              <a:t> or </a:t>
            </a:r>
            <a:r>
              <a:rPr lang="en-US" dirty="0">
                <a:hlinkClick r:id="rId12" tooltip="Push-button"/>
              </a:rPr>
              <a:t>push-buttons</a:t>
            </a:r>
            <a:r>
              <a:rPr lang="en-US" dirty="0"/>
              <a:t> called "keys". When one of these are pushed, an </a:t>
            </a:r>
            <a:r>
              <a:rPr lang="en-US" dirty="0">
                <a:hlinkClick r:id="rId13" tooltip="Electrical circuit"/>
              </a:rPr>
              <a:t>electrical circuit</a:t>
            </a:r>
            <a:r>
              <a:rPr lang="en-US" dirty="0"/>
              <a:t> is closed, and the keyboard sends a </a:t>
            </a:r>
            <a:r>
              <a:rPr lang="en-US" dirty="0">
                <a:hlinkClick r:id="rId14" tooltip="Signal (electrical engineering)"/>
              </a:rPr>
              <a:t>signal</a:t>
            </a:r>
            <a:r>
              <a:rPr lang="en-US" dirty="0"/>
              <a:t> to the computer that tells it what letter, number or symbol it would like to be shown on the </a:t>
            </a:r>
            <a:r>
              <a:rPr lang="en-US" dirty="0">
                <a:hlinkClick r:id="rId15" tooltip="Computer monitor"/>
              </a:rPr>
              <a:t>screen</a:t>
            </a:r>
            <a:r>
              <a:rPr lang="en-US" dirty="0"/>
              <a:t>. The computer's </a:t>
            </a:r>
            <a:r>
              <a:rPr lang="en-US" dirty="0">
                <a:hlinkClick r:id="rId16" tooltip="Central processing unit"/>
              </a:rPr>
              <a:t>CPU</a:t>
            </a:r>
            <a:r>
              <a:rPr lang="en-US" dirty="0"/>
              <a:t> then shows the character on the screen, usually at the place where the </a:t>
            </a:r>
            <a:r>
              <a:rPr lang="en-US" dirty="0">
                <a:hlinkClick r:id="rId17" tooltip="Cursor"/>
              </a:rPr>
              <a:t>cursor</a:t>
            </a:r>
            <a:r>
              <a:rPr lang="en-US" dirty="0"/>
              <a:t> is. Besides entering characters, computer keyboards also have keys that change the symbol (such as </a:t>
            </a:r>
            <a:r>
              <a:rPr lang="en-US" dirty="0">
                <a:hlinkClick r:id="rId18" tooltip="Shift key"/>
              </a:rPr>
              <a:t>shift</a:t>
            </a:r>
            <a:r>
              <a:rPr lang="en-US" dirty="0"/>
              <a:t> or </a:t>
            </a:r>
            <a:r>
              <a:rPr lang="en-US" dirty="0">
                <a:hlinkClick r:id="rId19" tooltip="Caps lock"/>
              </a:rPr>
              <a:t>caps lock</a:t>
            </a:r>
            <a:r>
              <a:rPr lang="en-US" dirty="0"/>
              <a:t>) or give the computer special commands (such as the </a:t>
            </a:r>
            <a:r>
              <a:rPr lang="en-US" dirty="0">
                <a:hlinkClick r:id="rId20" tooltip="Arrow keys (not yet started)"/>
              </a:rPr>
              <a:t>arrow keys</a:t>
            </a:r>
            <a:r>
              <a:rPr lang="en-US" dirty="0"/>
              <a:t>, </a:t>
            </a:r>
            <a:r>
              <a:rPr lang="en-US" dirty="0">
                <a:hlinkClick r:id="rId21" tooltip="Control key (not yet started)"/>
              </a:rPr>
              <a:t>CTRL</a:t>
            </a:r>
            <a:r>
              <a:rPr lang="en-US" dirty="0"/>
              <a:t> and </a:t>
            </a:r>
            <a:r>
              <a:rPr lang="en-US" dirty="0">
                <a:hlinkClick r:id="rId22" tooltip="Alt key (not yet started)"/>
              </a:rPr>
              <a:t>ALT</a:t>
            </a:r>
            <a:r>
              <a:rPr lang="en-US" dirty="0"/>
              <a:t>). Different computer </a:t>
            </a:r>
            <a:r>
              <a:rPr lang="en-US" dirty="0">
                <a:hlinkClick r:id="rId23" tooltip="Operating system"/>
              </a:rPr>
              <a:t>operating system</a:t>
            </a:r>
            <a:r>
              <a:rPr lang="en-US" dirty="0"/>
              <a:t>s use different special keys, or use them differently.</a:t>
            </a:r>
          </a:p>
          <a:p>
            <a:pPr algn="just"/>
            <a:endParaRPr lang="en-US" dirty="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Voice response systems</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b="1" dirty="0" smtClean="0"/>
              <a:t>Interactive voice response</a:t>
            </a:r>
            <a:r>
              <a:rPr lang="en-US" sz="2400" dirty="0" smtClean="0"/>
              <a:t> (</a:t>
            </a:r>
            <a:r>
              <a:rPr lang="en-US" sz="2400" b="1" dirty="0" smtClean="0"/>
              <a:t>IVR</a:t>
            </a:r>
            <a:r>
              <a:rPr lang="en-US" sz="2400" dirty="0" smtClean="0"/>
              <a:t>) is a technology that allows a computer to interact with humans through the use of voice and </a:t>
            </a:r>
            <a:r>
              <a:rPr lang="en-US" sz="2400" dirty="0" smtClean="0">
                <a:hlinkClick r:id="rId2" tooltip="Dual-tone multi-frequency signaling"/>
              </a:rPr>
              <a:t>DTMF</a:t>
            </a:r>
            <a:r>
              <a:rPr lang="en-US" sz="2400" dirty="0" smtClean="0"/>
              <a:t> tones input via a keypad. In telecommunications, IVR allows customers to interact with a company’s host system via a telephone keypad or by speech recognition, after which services can be inquired about through the IVR dialogue. IVR systems can respond with pre-recorded or dynamically generated audio to further direct users on how to proceed. IVR systems deployed in the network are sized to handle large call volumes and also used for outbound calling, as IVR systems are more intelligent than many </a:t>
            </a:r>
            <a:r>
              <a:rPr lang="en-US" sz="2400" dirty="0" smtClean="0">
                <a:hlinkClick r:id="rId3" tooltip="Predictive dialer"/>
              </a:rPr>
              <a:t>predictive dialer</a:t>
            </a:r>
            <a:r>
              <a:rPr lang="en-US" sz="2400" dirty="0" smtClean="0"/>
              <a:t> systems.</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Ergonomically designed devices</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1800" dirty="0" smtClean="0"/>
              <a:t>There are many computer-related "ergonomic" products, the most common ones being:</a:t>
            </a:r>
          </a:p>
          <a:p>
            <a:pPr algn="just"/>
            <a:r>
              <a:rPr lang="en-US" sz="1800" b="1" dirty="0" smtClean="0"/>
              <a:t>"Ergonomic" keyboards</a:t>
            </a:r>
            <a:r>
              <a:rPr lang="en-US" sz="1800" dirty="0" smtClean="0"/>
              <a:t> - most of these are keyboards where the alphanumeric keys are split at an angle. For a non-touch typist this design can be a disaster! The split design only addresses issues of hand </a:t>
            </a:r>
            <a:r>
              <a:rPr lang="en-US" sz="1800" dirty="0" err="1" smtClean="0"/>
              <a:t>ulnar</a:t>
            </a:r>
            <a:r>
              <a:rPr lang="en-US" sz="1800" dirty="0" smtClean="0"/>
              <a:t> deviation, and research studies show that vertical hand posture (wrist extension) is more important. There is no consistent research evidence that most of the split-keyboard designs currently available really produce any substantial postural benefits. For most people a regular keyboard design works just fine if it's put in the proper neutral position.</a:t>
            </a:r>
          </a:p>
          <a:p>
            <a:pPr algn="just"/>
            <a:r>
              <a:rPr lang="en-US" sz="1800" b="1" dirty="0" smtClean="0"/>
              <a:t>"Ergonomic" </a:t>
            </a:r>
            <a:r>
              <a:rPr lang="en-US" sz="1800" b="1" dirty="0" err="1" smtClean="0"/>
              <a:t>mouses</a:t>
            </a:r>
            <a:r>
              <a:rPr lang="en-US" sz="1800" dirty="0" smtClean="0"/>
              <a:t> (yes it's '</a:t>
            </a:r>
            <a:r>
              <a:rPr lang="en-US" sz="1800" dirty="0" err="1" smtClean="0"/>
              <a:t>mouses'</a:t>
            </a:r>
            <a:r>
              <a:rPr lang="en-US" sz="1800" dirty="0" smtClean="0"/>
              <a:t> not 'mice') - many of these mouse designs or alternative input device designs can work well to improve your hand/wrist posture. However, it's important to check that you can use these with your upper arm relaxed and as close to your body as possible. Overreaching to an "ergonomic mouse" defeats any benefits of this design. Check out the 10 tips for using a computer mouse.</a:t>
            </a:r>
          </a:p>
          <a:p>
            <a:pPr algn="just"/>
            <a:r>
              <a:rPr lang="en-US" sz="1800" dirty="0" smtClean="0"/>
              <a:t/>
            </a:r>
            <a:br>
              <a:rPr lang="en-US" sz="1800" dirty="0" smtClean="0"/>
            </a:b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How to buy computer(Detailed configuration)</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Suggested Specifications for Purchasing New Computers</a:t>
            </a:r>
          </a:p>
          <a:p>
            <a:pPr algn="just"/>
            <a:r>
              <a:rPr lang="en-US" sz="2400" b="1" dirty="0" smtClean="0"/>
              <a:t>Operating System: </a:t>
            </a:r>
            <a:r>
              <a:rPr lang="en-US" sz="2400" dirty="0" smtClean="0"/>
              <a:t>Windows 10 or higher or Mac OS 10.12 Sierra</a:t>
            </a:r>
          </a:p>
          <a:p>
            <a:pPr algn="just"/>
            <a:r>
              <a:rPr lang="en-US" sz="2400" b="1" dirty="0" smtClean="0"/>
              <a:t>Memory:</a:t>
            </a:r>
            <a:r>
              <a:rPr lang="en-US" sz="2400" dirty="0" smtClean="0"/>
              <a:t> minimum of 8GB RAM recommended. </a:t>
            </a:r>
          </a:p>
          <a:p>
            <a:pPr algn="just"/>
            <a:r>
              <a:rPr lang="en-US" sz="2400" b="1" dirty="0" smtClean="0"/>
              <a:t>Processor Speed:</a:t>
            </a:r>
            <a:r>
              <a:rPr lang="en-US" sz="2400" dirty="0" smtClean="0"/>
              <a:t> minimum of Intel Core i5 or equivalent</a:t>
            </a:r>
          </a:p>
          <a:p>
            <a:pPr algn="just"/>
            <a:r>
              <a:rPr lang="en-US" sz="2400" b="1" dirty="0" smtClean="0"/>
              <a:t>Hard Drive/SSD:</a:t>
            </a:r>
            <a:r>
              <a:rPr lang="en-US" sz="2400" dirty="0" smtClean="0"/>
              <a:t> 256 GB or larger</a:t>
            </a:r>
          </a:p>
          <a:p>
            <a:pPr algn="just"/>
            <a:r>
              <a:rPr lang="en-US" sz="2400" b="1" dirty="0" smtClean="0"/>
              <a:t>Wireless:</a:t>
            </a:r>
            <a:r>
              <a:rPr lang="en-US" sz="2400" dirty="0" smtClean="0"/>
              <a:t> Any card that supports 802.11 n/ac protocols and WPA2 Enterprise.</a:t>
            </a:r>
          </a:p>
          <a:p>
            <a:pPr algn="just"/>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55000" lnSpcReduction="20000"/>
          </a:bodyPr>
          <a:lstStyle/>
          <a:p>
            <a:pPr algn="just"/>
            <a:r>
              <a:rPr lang="en-US" dirty="0" smtClean="0"/>
              <a:t>Optional/Recommended Peripherals</a:t>
            </a:r>
          </a:p>
          <a:p>
            <a:pPr algn="just"/>
            <a:r>
              <a:rPr lang="en-US" b="1" dirty="0" smtClean="0"/>
              <a:t>External USB Hard Drive</a:t>
            </a:r>
            <a:r>
              <a:rPr lang="en-US" dirty="0" smtClean="0"/>
              <a:t> - An external USB hard drive is useful for data backups and transferring files between computers. We recommend regularly backing up your data so your important personal files will remain intact in case of hard drive failure in the computer. The backup process is different for </a:t>
            </a:r>
            <a:r>
              <a:rPr lang="en-US" dirty="0" smtClean="0">
                <a:hlinkClick r:id="rId2"/>
              </a:rPr>
              <a:t>Apple</a:t>
            </a:r>
            <a:r>
              <a:rPr lang="en-US" dirty="0" smtClean="0"/>
              <a:t> and </a:t>
            </a:r>
            <a:r>
              <a:rPr lang="en-US" dirty="0" smtClean="0">
                <a:hlinkClick r:id="rId3"/>
              </a:rPr>
              <a:t>Windows</a:t>
            </a:r>
            <a:r>
              <a:rPr lang="en-US" dirty="0" smtClean="0"/>
              <a:t> systems.</a:t>
            </a:r>
          </a:p>
          <a:p>
            <a:pPr algn="just"/>
            <a:r>
              <a:rPr lang="en-US" b="1" dirty="0" smtClean="0"/>
              <a:t>USB Ethernet Adapter</a:t>
            </a:r>
            <a:r>
              <a:rPr lang="en-US" dirty="0" smtClean="0"/>
              <a:t> - Since wireless network access is now more widely available, some laptop manufacturers have stopped installing Ethernet cards for network cable access in certain models of laptops. If you purchase a laptop without an Ethernet card, we recommend having a USB Ethernet adapter as a backup method of accessing the Internet should wireless not be available.</a:t>
            </a:r>
          </a:p>
          <a:p>
            <a:pPr algn="just"/>
            <a:r>
              <a:rPr lang="en-US" b="1" dirty="0" smtClean="0"/>
              <a:t>External DVD/CD Drive</a:t>
            </a:r>
            <a:r>
              <a:rPr lang="en-US" dirty="0" smtClean="0"/>
              <a:t> - As downloads from the Internet, USB drives, and cloud storage instead of on DVD or other storage options have become popular, more software titles are available and the importance of an optical (CD/DVD, or disc, drive) has diminished. Some lightweight laptops no longer include disc drives at all. Because some software installation and media playback may require a disc, you may want to consider an external optical drive to have on hand if you purchase a laptop without a disc drive.</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55000" lnSpcReduction="20000"/>
          </a:bodyPr>
          <a:lstStyle/>
          <a:p>
            <a:pPr algn="just"/>
            <a:r>
              <a:rPr lang="en-US" dirty="0" smtClean="0"/>
              <a:t>Things to Consider When Purchasing a New Computer</a:t>
            </a:r>
          </a:p>
          <a:p>
            <a:pPr algn="just"/>
            <a:r>
              <a:rPr lang="en-US" b="1" dirty="0" smtClean="0"/>
              <a:t>Price range </a:t>
            </a:r>
            <a:r>
              <a:rPr lang="en-US" dirty="0" smtClean="0"/>
              <a:t>- Computer prices have dropped dramatically in the past several years, but prices still range from a few hundred to several thousand dollars, depending on the specifications and capabilities of the computer. Deciding how much you want to spend will impact the type of computer you can purchase.</a:t>
            </a:r>
          </a:p>
          <a:p>
            <a:pPr algn="just"/>
            <a:r>
              <a:rPr lang="en-US" b="1" dirty="0" smtClean="0"/>
              <a:t>Laptop or desktop system</a:t>
            </a:r>
            <a:r>
              <a:rPr lang="en-US" dirty="0" smtClean="0"/>
              <a:t> - Laptops are more popular, due to their compact size and portability, but can be more expensive than a desktop system with comparable specifications. </a:t>
            </a:r>
          </a:p>
          <a:p>
            <a:pPr algn="just"/>
            <a:r>
              <a:rPr lang="en-US" b="1" dirty="0" smtClean="0"/>
              <a:t>Your major </a:t>
            </a:r>
            <a:r>
              <a:rPr lang="en-US" dirty="0" smtClean="0"/>
              <a:t>- Some programs/courses of study within the university will give you the option of downloading software onto your computer for class work, and these programs may be resource intensive. Typically, the science programs (engineering, math, GIS, computer science, etc.) require more powerful computers. If you plan on pursuing one of these majors, it may be beneficial to have a computer with better specifications. We recommend contacting the department for special requirements or recommendations.</a:t>
            </a:r>
          </a:p>
          <a:p>
            <a:pPr algn="just"/>
            <a:r>
              <a:rPr lang="en-US" b="1" dirty="0" smtClean="0"/>
              <a:t>Apple or Windows </a:t>
            </a:r>
            <a:r>
              <a:rPr lang="en-US" dirty="0" smtClean="0"/>
              <a:t>- Either an Apple or Windows computer is fine for most programs at the university. However, there are a few colleges that may recommend one operating system over the other based on software used in those areas of study. Contact the college or department for more information.</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Computer Network</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2000" dirty="0" smtClean="0"/>
              <a:t>A </a:t>
            </a:r>
            <a:r>
              <a:rPr lang="en-US" sz="2000" b="1" dirty="0" smtClean="0"/>
              <a:t>computer network</a:t>
            </a:r>
            <a:r>
              <a:rPr lang="en-US" sz="2000" dirty="0" smtClean="0"/>
              <a:t>, or </a:t>
            </a:r>
            <a:r>
              <a:rPr lang="en-US" sz="2000" b="1" dirty="0" smtClean="0"/>
              <a:t>data network</a:t>
            </a:r>
            <a:r>
              <a:rPr lang="en-US" sz="2000" dirty="0" smtClean="0"/>
              <a:t>, is a </a:t>
            </a:r>
            <a:r>
              <a:rPr lang="en-US" sz="2000" dirty="0" smtClean="0">
                <a:hlinkClick r:id="rId2" tooltip="Digital signal"/>
              </a:rPr>
              <a:t>digital</a:t>
            </a:r>
            <a:r>
              <a:rPr lang="en-US" sz="2000" dirty="0" smtClean="0"/>
              <a:t> </a:t>
            </a:r>
            <a:r>
              <a:rPr lang="en-US" sz="2000" dirty="0" smtClean="0">
                <a:hlinkClick r:id="rId3" tooltip="Telecommunications network"/>
              </a:rPr>
              <a:t>telecommunications network</a:t>
            </a:r>
            <a:r>
              <a:rPr lang="en-US" sz="2000" dirty="0" smtClean="0"/>
              <a:t> which allows </a:t>
            </a:r>
            <a:r>
              <a:rPr lang="en-US" sz="2000" dirty="0" smtClean="0">
                <a:hlinkClick r:id="rId4" tooltip="Node (networking)"/>
              </a:rPr>
              <a:t>nodes</a:t>
            </a:r>
            <a:r>
              <a:rPr lang="en-US" sz="2000" dirty="0" smtClean="0"/>
              <a:t> to share resources. In computer networks, </a:t>
            </a:r>
            <a:r>
              <a:rPr lang="en-US" sz="2000" dirty="0" smtClean="0">
                <a:hlinkClick r:id="rId5" tooltip="Computing device"/>
              </a:rPr>
              <a:t>computing devices</a:t>
            </a:r>
            <a:r>
              <a:rPr lang="en-US" sz="2000" dirty="0" smtClean="0"/>
              <a:t> </a:t>
            </a:r>
            <a:r>
              <a:rPr lang="en-US" sz="2000" dirty="0" smtClean="0">
                <a:hlinkClick r:id="rId6" tooltip="Data transmission"/>
              </a:rPr>
              <a:t>exchange data</a:t>
            </a:r>
            <a:r>
              <a:rPr lang="en-US" sz="2000" dirty="0" smtClean="0"/>
              <a:t> with each other using connections between nodes (</a:t>
            </a:r>
            <a:r>
              <a:rPr lang="en-US" sz="2000" dirty="0" smtClean="0">
                <a:hlinkClick r:id="rId7" tooltip="Data link"/>
              </a:rPr>
              <a:t>data links</a:t>
            </a:r>
            <a:r>
              <a:rPr lang="en-US" sz="2000" dirty="0" smtClean="0"/>
              <a:t>). These data links are established over </a:t>
            </a:r>
            <a:r>
              <a:rPr lang="en-US" sz="2000" dirty="0" smtClean="0">
                <a:hlinkClick r:id="rId8" tooltip="Networking cables"/>
              </a:rPr>
              <a:t>cable media</a:t>
            </a:r>
            <a:r>
              <a:rPr lang="en-US" sz="2000" dirty="0" smtClean="0"/>
              <a:t> such as wires or optic cables, or </a:t>
            </a:r>
            <a:r>
              <a:rPr lang="en-US" sz="2000" dirty="0" smtClean="0">
                <a:hlinkClick r:id="rId9" tooltip="Wireless network"/>
              </a:rPr>
              <a:t>wireless media</a:t>
            </a:r>
            <a:r>
              <a:rPr lang="en-US" sz="2000" dirty="0" smtClean="0"/>
              <a:t> such as </a:t>
            </a:r>
            <a:r>
              <a:rPr lang="en-US" sz="2000" dirty="0" err="1" smtClean="0">
                <a:hlinkClick r:id="rId10" tooltip="WiFi"/>
              </a:rPr>
              <a:t>WiFi</a:t>
            </a:r>
            <a:r>
              <a:rPr lang="en-US" sz="2000" dirty="0" smtClean="0"/>
              <a:t>.</a:t>
            </a:r>
          </a:p>
          <a:p>
            <a:pPr algn="just"/>
            <a:r>
              <a:rPr lang="en-US" sz="2000" dirty="0" smtClean="0"/>
              <a:t>Network computer devices that originate, route and terminate the data are called network nodes. Nodes can include </a:t>
            </a:r>
            <a:r>
              <a:rPr lang="en-US" sz="2000" dirty="0" smtClean="0">
                <a:hlinkClick r:id="rId11" tooltip="Host (network)"/>
              </a:rPr>
              <a:t>hosts</a:t>
            </a:r>
            <a:r>
              <a:rPr lang="en-US" sz="2000" dirty="0" smtClean="0"/>
              <a:t> such as </a:t>
            </a:r>
            <a:r>
              <a:rPr lang="en-US" sz="2000" dirty="0" smtClean="0">
                <a:hlinkClick r:id="rId12" tooltip="Personal computer"/>
              </a:rPr>
              <a:t>personal computers</a:t>
            </a:r>
            <a:r>
              <a:rPr lang="en-US" sz="2000" dirty="0" smtClean="0"/>
              <a:t>, </a:t>
            </a:r>
            <a:r>
              <a:rPr lang="en-US" sz="2000" dirty="0" smtClean="0">
                <a:hlinkClick r:id="rId13" tooltip="Phone"/>
              </a:rPr>
              <a:t>phones</a:t>
            </a:r>
            <a:r>
              <a:rPr lang="en-US" sz="2000" dirty="0" smtClean="0"/>
              <a:t>, </a:t>
            </a:r>
            <a:r>
              <a:rPr lang="en-US" sz="2000" dirty="0" smtClean="0">
                <a:hlinkClick r:id="rId14" tooltip="Server (computing)"/>
              </a:rPr>
              <a:t>servers</a:t>
            </a:r>
            <a:r>
              <a:rPr lang="en-US" sz="2000" dirty="0" smtClean="0"/>
              <a:t> as well as </a:t>
            </a:r>
            <a:r>
              <a:rPr lang="en-US" sz="2000" dirty="0" smtClean="0">
                <a:hlinkClick r:id="rId15" tooltip="Networking hardware"/>
              </a:rPr>
              <a:t>networking hardware</a:t>
            </a:r>
            <a:r>
              <a:rPr lang="en-US" sz="2000" dirty="0" smtClean="0"/>
              <a:t>. Two such devices can be said to be networked together when one device is able to exchange information with the other device, whether or not they have a direct connection to each other. </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Types of Networks</a:t>
            </a:r>
            <a:br>
              <a:rPr lang="en-US" sz="3200" dirty="0" smtClean="0"/>
            </a:b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smtClean="0"/>
              <a:t>There are several different types of computer networks. Computer networks can be characterized by their size as well as their purpose.</a:t>
            </a:r>
          </a:p>
          <a:p>
            <a:pPr algn="just"/>
            <a:r>
              <a:rPr lang="en-US" dirty="0" smtClean="0"/>
              <a:t>The size of a network can be expressed by the geographic area they occupy and the number of computers that are part of the network. Networks can cover anything from a handful of devices within a single room to millions of devices spread across the entire globe.</a:t>
            </a:r>
          </a:p>
          <a:p>
            <a:pPr algn="just"/>
            <a:r>
              <a:rPr lang="en-US" dirty="0" smtClean="0"/>
              <a:t>Some of the different networks based on size or geographical locations are:</a:t>
            </a:r>
          </a:p>
          <a:p>
            <a:pPr algn="just"/>
            <a:r>
              <a:rPr lang="en-US" dirty="0" smtClean="0"/>
              <a:t>Personal area network, or PAN</a:t>
            </a:r>
          </a:p>
          <a:p>
            <a:pPr algn="just"/>
            <a:r>
              <a:rPr lang="en-US" dirty="0" smtClean="0"/>
              <a:t>Local area network, or LAN</a:t>
            </a:r>
          </a:p>
          <a:p>
            <a:pPr algn="just"/>
            <a:r>
              <a:rPr lang="en-US" dirty="0" smtClean="0"/>
              <a:t>Metropolitan area network, or MAN</a:t>
            </a:r>
          </a:p>
          <a:p>
            <a:pPr algn="just"/>
            <a:r>
              <a:rPr lang="en-US" dirty="0" smtClean="0"/>
              <a:t>Wide area network, or WAN</a:t>
            </a:r>
          </a:p>
          <a:p>
            <a:pPr algn="just"/>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In terms of purpose, many networks can be considered general purpose, which means they are used for everything from sending files to a printer to accessing the Internet. Some types of networks, however, serve a very particular purpose. Some of the different networks based on their main purpose are:</a:t>
            </a:r>
          </a:p>
          <a:p>
            <a:pPr algn="just"/>
            <a:r>
              <a:rPr lang="en-US" sz="2400" dirty="0" smtClean="0"/>
              <a:t>Storage area network, or SAN</a:t>
            </a:r>
          </a:p>
          <a:p>
            <a:pPr algn="just"/>
            <a:r>
              <a:rPr lang="en-US" sz="2400" dirty="0" smtClean="0"/>
              <a:t>Enterprise private network, or EPN</a:t>
            </a:r>
          </a:p>
          <a:p>
            <a:pPr algn="just"/>
            <a:r>
              <a:rPr lang="en-US" sz="2400" dirty="0" smtClean="0"/>
              <a:t>Virtual private network, or VPN</a:t>
            </a:r>
          </a:p>
          <a:p>
            <a:pPr algn="just"/>
            <a:endParaRPr lang="en-US" sz="2400" dirty="0" smtClean="0"/>
          </a:p>
          <a:p>
            <a:pPr algn="just"/>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Personal Area Network</a:t>
            </a:r>
            <a:br>
              <a:rPr lang="en-US" sz="3200" dirty="0" smtClean="0"/>
            </a:b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2000" dirty="0" smtClean="0"/>
              <a:t>A </a:t>
            </a:r>
            <a:r>
              <a:rPr lang="en-US" sz="2000" b="1" dirty="0" smtClean="0"/>
              <a:t>personal area network</a:t>
            </a:r>
            <a:r>
              <a:rPr lang="en-US" sz="2000" dirty="0" smtClean="0"/>
              <a:t>, or </a:t>
            </a:r>
            <a:r>
              <a:rPr lang="en-US" sz="2000" b="1" dirty="0" smtClean="0"/>
              <a:t>PAN</a:t>
            </a:r>
            <a:r>
              <a:rPr lang="en-US" sz="2000" dirty="0" smtClean="0"/>
              <a:t>, is a computer network organized around an individual person within a single building. This could be inside a small office or residence. A typical PAN would include one or more computers, telephones, peripheral devices, video game consoles and other personal entertainment devices.</a:t>
            </a:r>
          </a:p>
          <a:p>
            <a:pPr algn="just"/>
            <a:r>
              <a:rPr lang="en-US" sz="2000" dirty="0" smtClean="0"/>
              <a:t>If multiple individuals use the same network within a residence, the network is sometimes referred to as a home area network, or HAN. In a very typical setup, a residence will have a single wired Internet connection connected to a modem. This modem then provides both wired and wireless connections for multiple devices. The network is typically managed from a single computer but can be accessed from any device.</a:t>
            </a:r>
          </a:p>
          <a:p>
            <a:pPr algn="just"/>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Local Area Network</a:t>
            </a:r>
            <a:br>
              <a:rPr lang="en-US" sz="3200" dirty="0" smtClean="0"/>
            </a:b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7500" lnSpcReduction="20000"/>
          </a:bodyPr>
          <a:lstStyle/>
          <a:p>
            <a:pPr algn="just"/>
            <a:r>
              <a:rPr lang="en-US" sz="3400" dirty="0" smtClean="0"/>
              <a:t>A </a:t>
            </a:r>
            <a:r>
              <a:rPr lang="en-US" sz="3400" b="1" dirty="0" smtClean="0"/>
              <a:t>local area network</a:t>
            </a:r>
            <a:r>
              <a:rPr lang="en-US" sz="3400" dirty="0" smtClean="0"/>
              <a:t>, or </a:t>
            </a:r>
            <a:r>
              <a:rPr lang="en-US" sz="3400" b="1" dirty="0" smtClean="0"/>
              <a:t>LAN</a:t>
            </a:r>
            <a:r>
              <a:rPr lang="en-US" sz="3400" dirty="0" smtClean="0"/>
              <a:t>, consists of a computer network at a single site, typically an individual office building. A LAN is very useful for sharing resources, such as data storage and printers. LANs can be built with relatively inexpensive hardware, such as hubs, network adapters and Ethernet cables.</a:t>
            </a:r>
          </a:p>
          <a:p>
            <a:pPr algn="just"/>
            <a:r>
              <a:rPr lang="en-US" sz="3400" dirty="0" smtClean="0"/>
              <a:t>The smallest LAN may only use two computers, while larger LANs can accommodate thousands of computers. A LAN typically relies mostly on wired connections for increased speed and security, but wireless connections can also be part of a LAN. High speed and relatively low cost are the defining characteristics of LANs.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Mouse</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0000" lnSpcReduction="20000"/>
          </a:bodyPr>
          <a:lstStyle/>
          <a:p>
            <a:pPr algn="just"/>
            <a:r>
              <a:rPr lang="en-US" dirty="0"/>
              <a:t>A </a:t>
            </a:r>
            <a:r>
              <a:rPr lang="en-US" b="1" dirty="0"/>
              <a:t>computer mouse</a:t>
            </a:r>
            <a:r>
              <a:rPr lang="en-US" dirty="0"/>
              <a:t> is a hand-held </a:t>
            </a:r>
            <a:r>
              <a:rPr lang="en-US" dirty="0">
                <a:hlinkClick r:id="rId2" tooltip="Pointing device"/>
              </a:rPr>
              <a:t>pointing device</a:t>
            </a:r>
            <a:r>
              <a:rPr lang="en-US" dirty="0"/>
              <a:t> that detects </a:t>
            </a:r>
            <a:r>
              <a:rPr lang="en-US" dirty="0">
                <a:hlinkClick r:id="rId3" tooltip="Two-dimensional space"/>
              </a:rPr>
              <a:t>two-dimensional</a:t>
            </a:r>
            <a:r>
              <a:rPr lang="en-US" dirty="0"/>
              <a:t> motion relative to a surface. This motion is typically translated into the motion of a </a:t>
            </a:r>
            <a:r>
              <a:rPr lang="en-US" dirty="0">
                <a:hlinkClick r:id="rId4" tooltip="Pointer (user interface)"/>
              </a:rPr>
              <a:t>pointer</a:t>
            </a:r>
            <a:r>
              <a:rPr lang="en-US" dirty="0"/>
              <a:t> on a </a:t>
            </a:r>
            <a:r>
              <a:rPr lang="en-US" dirty="0">
                <a:hlinkClick r:id="rId5" tooltip="Computer monitor"/>
              </a:rPr>
              <a:t>display</a:t>
            </a:r>
            <a:r>
              <a:rPr lang="en-US" dirty="0"/>
              <a:t>, which allows a smooth control of the </a:t>
            </a:r>
            <a:r>
              <a:rPr lang="en-US" dirty="0">
                <a:hlinkClick r:id="rId6" tooltip="Graphical user interface"/>
              </a:rPr>
              <a:t>graphical user interface</a:t>
            </a:r>
            <a:r>
              <a:rPr lang="en-US" dirty="0"/>
              <a:t>. The first public demonstration of a mouse controlling a computer system was in 1968. Originally wired to a computer, modern mice are often cordless, relying on short-range radio communication with the connected system. Mice originally used a ball rolling on a surface to detect motion, but modern mice often have optical sensors that have no moving parts. In addition to moving a cursor, computer mice have one or more buttons to allow operations such as selection of a menu item on a display. Mice often also feature other elements, such as touch surfaces and "wheels", which enable additional control and dimensional input.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Metropolitan Area Network</a:t>
            </a:r>
            <a:br>
              <a:rPr lang="en-US" sz="3200" dirty="0" smtClean="0"/>
            </a:b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Metropolitan Area Network</a:t>
            </a:r>
          </a:p>
          <a:p>
            <a:pPr algn="just"/>
            <a:r>
              <a:rPr lang="en-US" sz="2400" dirty="0" smtClean="0"/>
              <a:t>A </a:t>
            </a:r>
            <a:r>
              <a:rPr lang="en-US" sz="2400" b="1" dirty="0" smtClean="0"/>
              <a:t>metropolitan area network</a:t>
            </a:r>
            <a:r>
              <a:rPr lang="en-US" sz="2400" dirty="0" smtClean="0"/>
              <a:t>, or </a:t>
            </a:r>
            <a:r>
              <a:rPr lang="en-US" sz="2400" b="1" dirty="0" smtClean="0"/>
              <a:t>MAN</a:t>
            </a:r>
            <a:r>
              <a:rPr lang="en-US" sz="2400" dirty="0" smtClean="0"/>
              <a:t>, consists of a computer network across an entire city, college campus or small region. A MAN is larger than a LAN, which is typically limited to a single building or site. Depending on the configuration, this type of network can cover an area from several miles to tens of miles. A MAN is often used to connect several LANs together to form a bigger network. When this type of network is specifically designed for a college campus, it is sometimes referred to as a campus area network, or CAN.</a:t>
            </a:r>
          </a:p>
          <a:p>
            <a:pPr algn="just"/>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algn="just"/>
            <a:r>
              <a:rPr lang="en-US" sz="2400" dirty="0" smtClean="0"/>
              <a:t>A </a:t>
            </a:r>
            <a:r>
              <a:rPr lang="en-US" sz="2400" b="1" dirty="0" smtClean="0"/>
              <a:t>wide area network</a:t>
            </a:r>
            <a:r>
              <a:rPr lang="en-US" sz="2400" dirty="0" smtClean="0"/>
              <a:t>, or </a:t>
            </a:r>
            <a:r>
              <a:rPr lang="en-US" sz="2400" b="1" dirty="0" smtClean="0"/>
              <a:t>WAN</a:t>
            </a:r>
            <a:r>
              <a:rPr lang="en-US" sz="2400" dirty="0" smtClean="0"/>
              <a:t>, occupies a very large area, such as an entire country or the entire world. A WAN can contain multiple smaller networks, such as LANs or MANs. The Internet is the best-known example of a public WAN.</a:t>
            </a:r>
          </a:p>
          <a:p>
            <a:endParaRPr lang="en-US" dirty="0"/>
          </a:p>
        </p:txBody>
      </p:sp>
      <p:sp>
        <p:nvSpPr>
          <p:cNvPr id="4" name="Title 3"/>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Wide Area Network</a:t>
            </a:r>
            <a:br>
              <a:rPr lang="en-US" sz="3200" dirty="0" smtClean="0"/>
            </a:br>
            <a:endParaRPr 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Private Networks</a:t>
            </a:r>
            <a:br>
              <a:rPr lang="en-US" sz="3200" dirty="0" smtClean="0"/>
            </a:b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7500" lnSpcReduction="20000"/>
          </a:bodyPr>
          <a:lstStyle/>
          <a:p>
            <a:r>
              <a:rPr lang="en-US" dirty="0" smtClean="0"/>
              <a:t>Private Networks</a:t>
            </a:r>
          </a:p>
          <a:p>
            <a:pPr algn="just"/>
            <a:r>
              <a:rPr lang="en-US" dirty="0" smtClean="0"/>
              <a:t>One of the benefits of networks like PAN and LAN is that they can be kept entirely private by restricting some communications to the connections within the network. This means that those communications never go over the Internet.</a:t>
            </a:r>
          </a:p>
          <a:p>
            <a:pPr algn="just"/>
            <a:r>
              <a:rPr lang="en-US" dirty="0" smtClean="0"/>
              <a:t>For example, using a LAN, an employee is able to establish a fast and secure connection to a company database without encryption since none of the communications between the employee's computer and the database on the server leave the LAN. But, what happens if the same employee wants to use the database from a remote location? What you need is a private network.</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Network Topology</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85000" lnSpcReduction="10000"/>
          </a:bodyPr>
          <a:lstStyle/>
          <a:p>
            <a:pPr algn="just">
              <a:buNone/>
            </a:pPr>
            <a:r>
              <a:rPr lang="en-US" dirty="0" smtClean="0"/>
              <a:t>    The geometrical arrangement of a computer system is called topology. In other words, topology of  a network refers to the way in which the networks nodes are linked together. Topology can be divided into six ways.</a:t>
            </a:r>
          </a:p>
          <a:p>
            <a:pPr marL="457200" indent="-457200" algn="just">
              <a:buNone/>
            </a:pPr>
            <a:r>
              <a:rPr lang="en-US" dirty="0" smtClean="0"/>
              <a:t>   1. Bus  topology</a:t>
            </a:r>
          </a:p>
          <a:p>
            <a:pPr marL="457200" indent="-457200" algn="just">
              <a:buNone/>
            </a:pPr>
            <a:r>
              <a:rPr lang="en-US" dirty="0" smtClean="0"/>
              <a:t>   2. Star  topology</a:t>
            </a:r>
          </a:p>
          <a:p>
            <a:pPr algn="just">
              <a:buNone/>
            </a:pPr>
            <a:r>
              <a:rPr lang="en-US" dirty="0" smtClean="0"/>
              <a:t>   3. Ring  topology</a:t>
            </a:r>
          </a:p>
          <a:p>
            <a:pPr algn="just">
              <a:buNone/>
            </a:pPr>
            <a:r>
              <a:rPr lang="en-US" dirty="0" smtClean="0"/>
              <a:t>   4. Mesh  topology</a:t>
            </a:r>
          </a:p>
          <a:p>
            <a:pPr algn="just">
              <a:buNone/>
            </a:pPr>
            <a:r>
              <a:rPr lang="en-US" dirty="0" smtClean="0"/>
              <a:t>   5. Hybrid  topology</a:t>
            </a:r>
          </a:p>
          <a:p>
            <a:pPr algn="just">
              <a:buNone/>
            </a:pPr>
            <a:r>
              <a:rPr lang="en-US" dirty="0" smtClean="0"/>
              <a:t>   6. Tree topology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marL="514350" indent="-514350" algn="just">
              <a:buNone/>
            </a:pPr>
            <a:r>
              <a:rPr lang="en-US" dirty="0" smtClean="0"/>
              <a:t>1. Bus topology  </a:t>
            </a:r>
          </a:p>
          <a:p>
            <a:pPr marL="514350" indent="-514350" algn="just">
              <a:buNone/>
            </a:pPr>
            <a:r>
              <a:rPr lang="en-US" sz="2400" dirty="0" smtClean="0"/>
              <a:t>       In bus topology, all the nodes share a single transmission medium. That is ,all nodes are attached to the same communication line or channel. This type of network is also known as multipoint network or broadcast network. It is appropriate for LAN where a high speed communication channel is used.</a:t>
            </a:r>
          </a:p>
          <a:p>
            <a:endParaRPr lang="en-US" sz="2400" dirty="0"/>
          </a:p>
        </p:txBody>
      </p:sp>
      <p:cxnSp>
        <p:nvCxnSpPr>
          <p:cNvPr id="4" name="Straight Connector 3"/>
          <p:cNvCxnSpPr/>
          <p:nvPr/>
        </p:nvCxnSpPr>
        <p:spPr>
          <a:xfrm>
            <a:off x="3857620" y="5000636"/>
            <a:ext cx="271464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3672680" y="478552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815680" y="478552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5806280" y="478552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206080" y="516652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425280" y="516652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a:xfrm>
            <a:off x="3733800" y="4267200"/>
            <a:ext cx="3810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Flowchart: Connector 10"/>
          <p:cNvSpPr/>
          <p:nvPr/>
        </p:nvSpPr>
        <p:spPr>
          <a:xfrm>
            <a:off x="4876800" y="4267200"/>
            <a:ext cx="3810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Flowchart: Connector 11"/>
          <p:cNvSpPr/>
          <p:nvPr/>
        </p:nvSpPr>
        <p:spPr>
          <a:xfrm>
            <a:off x="5867400" y="4267200"/>
            <a:ext cx="3810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Flowchart: Connector 12"/>
          <p:cNvSpPr/>
          <p:nvPr/>
        </p:nvSpPr>
        <p:spPr>
          <a:xfrm>
            <a:off x="4267200" y="54102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Flowchart: Connector 13"/>
          <p:cNvSpPr/>
          <p:nvPr/>
        </p:nvSpPr>
        <p:spPr>
          <a:xfrm>
            <a:off x="5486400" y="54102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marL="514350" indent="-514350" algn="just">
              <a:buNone/>
            </a:pPr>
            <a:r>
              <a:rPr lang="en-US" dirty="0" smtClean="0"/>
              <a:t> </a:t>
            </a:r>
            <a:r>
              <a:rPr lang="en-US" sz="2400" dirty="0" smtClean="0"/>
              <a:t>Advantages</a:t>
            </a:r>
          </a:p>
          <a:p>
            <a:pPr marL="514350" indent="-514350" algn="just"/>
            <a:r>
              <a:rPr lang="en-US" sz="2400" dirty="0" smtClean="0"/>
              <a:t>It  reducing the number of physical lines.</a:t>
            </a:r>
          </a:p>
          <a:p>
            <a:pPr marL="514350" indent="-514350" algn="just"/>
            <a:r>
              <a:rPr lang="en-US" sz="2400" dirty="0" smtClean="0"/>
              <a:t>Failure of a node does not affect communication among other nodes in the network.</a:t>
            </a:r>
          </a:p>
          <a:p>
            <a:pPr marL="514350" indent="-514350" algn="just"/>
            <a:r>
              <a:rPr lang="en-US" sz="2400" dirty="0" smtClean="0"/>
              <a:t>Addition of new nodes to the network is easy.</a:t>
            </a:r>
          </a:p>
          <a:p>
            <a:pPr algn="just">
              <a:buNone/>
            </a:pPr>
            <a:r>
              <a:rPr lang="en-US" sz="2400" dirty="0" smtClean="0"/>
              <a:t>Disadvantages</a:t>
            </a:r>
          </a:p>
          <a:p>
            <a:pPr algn="just"/>
            <a:r>
              <a:rPr lang="en-US" sz="2400" dirty="0" smtClean="0"/>
              <a:t>If the shared communication line fails then network fails.</a:t>
            </a:r>
          </a:p>
          <a:p>
            <a:pPr algn="just"/>
            <a:r>
              <a:rPr lang="en-US" sz="2400" dirty="0" smtClean="0"/>
              <a:t>All nodes in a network must have good communication &amp;  decision making capabilities.</a:t>
            </a:r>
          </a:p>
          <a:p>
            <a:pPr algn="just"/>
            <a:endParaRPr lang="th-TH" sz="2400" dirty="0" smtClean="0"/>
          </a:p>
          <a:p>
            <a:pPr algn="just"/>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962400"/>
          </a:xfrm>
        </p:spPr>
        <p:style>
          <a:lnRef idx="1">
            <a:schemeClr val="accent5"/>
          </a:lnRef>
          <a:fillRef idx="3">
            <a:schemeClr val="accent5"/>
          </a:fillRef>
          <a:effectRef idx="2">
            <a:schemeClr val="accent5"/>
          </a:effectRef>
          <a:fontRef idx="minor">
            <a:schemeClr val="lt1"/>
          </a:fontRef>
        </p:style>
        <p:txBody>
          <a:bodyPr/>
          <a:lstStyle/>
          <a:p>
            <a:pPr>
              <a:buNone/>
            </a:pPr>
            <a:r>
              <a:rPr lang="en-US" dirty="0" smtClean="0"/>
              <a:t>2. Star topology</a:t>
            </a:r>
          </a:p>
          <a:p>
            <a:pPr algn="just">
              <a:buNone/>
            </a:pPr>
            <a:r>
              <a:rPr lang="en-US" dirty="0" smtClean="0"/>
              <a:t>   </a:t>
            </a:r>
            <a:r>
              <a:rPr lang="en-US" sz="2400" dirty="0" smtClean="0"/>
              <a:t>The nodes in the network are linked to each other through the host node &amp; can communicate only the host node.</a:t>
            </a:r>
          </a:p>
          <a:p>
            <a:endParaRPr lang="en-US" sz="2400" dirty="0"/>
          </a:p>
        </p:txBody>
      </p:sp>
      <p:sp>
        <p:nvSpPr>
          <p:cNvPr id="4" name="Oval 3"/>
          <p:cNvSpPr/>
          <p:nvPr/>
        </p:nvSpPr>
        <p:spPr>
          <a:xfrm>
            <a:off x="4429124" y="3962400"/>
            <a:ext cx="785818"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hub</a:t>
            </a:r>
            <a:endParaRPr lang="th-TH" sz="1000" dirty="0"/>
          </a:p>
        </p:txBody>
      </p:sp>
      <p:cxnSp>
        <p:nvCxnSpPr>
          <p:cNvPr id="5" name="Straight Arrow Connector 4"/>
          <p:cNvCxnSpPr/>
          <p:nvPr/>
        </p:nvCxnSpPr>
        <p:spPr>
          <a:xfrm rot="16200000" flipV="1">
            <a:off x="4174333" y="3674267"/>
            <a:ext cx="390524"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810000" y="3276600"/>
            <a:ext cx="4143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9" name="Straight Arrow Connector 8"/>
          <p:cNvCxnSpPr/>
          <p:nvPr/>
        </p:nvCxnSpPr>
        <p:spPr>
          <a:xfrm rot="16200000" flipV="1">
            <a:off x="5088733" y="4512467"/>
            <a:ext cx="390524"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10200" y="4800600"/>
            <a:ext cx="45720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2" name="Straight Arrow Connector 11"/>
          <p:cNvCxnSpPr/>
          <p:nvPr/>
        </p:nvCxnSpPr>
        <p:spPr>
          <a:xfrm rot="5400000" flipH="1" flipV="1">
            <a:off x="4191000" y="4648200"/>
            <a:ext cx="4572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962400" y="4953000"/>
            <a:ext cx="4143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6" name="Oval 15"/>
          <p:cNvSpPr/>
          <p:nvPr/>
        </p:nvSpPr>
        <p:spPr>
          <a:xfrm>
            <a:off x="5410200" y="3276600"/>
            <a:ext cx="4905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7" name="Straight Arrow Connector 16"/>
          <p:cNvCxnSpPr/>
          <p:nvPr/>
        </p:nvCxnSpPr>
        <p:spPr>
          <a:xfrm rot="5400000" flipH="1" flipV="1">
            <a:off x="5105400" y="3733800"/>
            <a:ext cx="4572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algn="just">
              <a:buNone/>
            </a:pPr>
            <a:r>
              <a:rPr lang="en-US" dirty="0" smtClean="0"/>
              <a:t>Advantages</a:t>
            </a:r>
          </a:p>
          <a:p>
            <a:pPr algn="just"/>
            <a:r>
              <a:rPr lang="en-US" sz="2400" dirty="0" smtClean="0"/>
              <a:t>If any node other than the host node fails, remaining nodes are unaffected.</a:t>
            </a:r>
          </a:p>
          <a:p>
            <a:pPr>
              <a:buNone/>
            </a:pPr>
            <a:r>
              <a:rPr lang="en-US" sz="2800" dirty="0" smtClean="0"/>
              <a:t>Disadvantages</a:t>
            </a:r>
          </a:p>
          <a:p>
            <a:pPr algn="just"/>
            <a:r>
              <a:rPr lang="en-US" sz="2400" dirty="0" smtClean="0"/>
              <a:t>The system depends on host node if it fails then network also fails.</a:t>
            </a:r>
          </a:p>
          <a:p>
            <a:pPr algn="just"/>
            <a:endParaRPr lang="en-US" sz="2400" dirty="0" smtClean="0"/>
          </a:p>
          <a:p>
            <a:pPr algn="just"/>
            <a:endParaRPr lang="en-US" sz="2400" dirty="0" smtClean="0"/>
          </a:p>
          <a:p>
            <a:pPr algn="just"/>
            <a:endParaRPr lang="en-US" sz="2400"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dirty="0" smtClean="0"/>
              <a:t>3. Ring topology</a:t>
            </a:r>
          </a:p>
          <a:p>
            <a:pPr algn="just">
              <a:buNone/>
            </a:pPr>
            <a:r>
              <a:rPr lang="en-US" dirty="0" smtClean="0"/>
              <a:t>    </a:t>
            </a:r>
            <a:r>
              <a:rPr lang="en-US" sz="2400" dirty="0" smtClean="0"/>
              <a:t>It is also known as circular topology. In ring topology ,each node has two communicating adjacent nodes with which it can communicate directly ,but there is no master node for controlling other  nodes. </a:t>
            </a:r>
          </a:p>
          <a:p>
            <a:pPr algn="just">
              <a:buNone/>
            </a:pPr>
            <a:r>
              <a:rPr lang="en-US" sz="2400" dirty="0" smtClean="0"/>
              <a:t>Advantages</a:t>
            </a:r>
          </a:p>
          <a:p>
            <a:pPr algn="just"/>
            <a:r>
              <a:rPr lang="en-US" sz="2400" dirty="0" smtClean="0"/>
              <a:t>It works well where there is no central nodes for making routing decisions.</a:t>
            </a:r>
            <a:endParaRPr lang="th-TH" sz="2400"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525963"/>
          </a:xfrm>
        </p:spPr>
        <p:style>
          <a:lnRef idx="1">
            <a:schemeClr val="accent5"/>
          </a:lnRef>
          <a:fillRef idx="3">
            <a:schemeClr val="accent5"/>
          </a:fillRef>
          <a:effectRef idx="2">
            <a:schemeClr val="accent5"/>
          </a:effectRef>
          <a:fontRef idx="minor">
            <a:schemeClr val="lt1"/>
          </a:fontRef>
        </p:style>
        <p:txBody>
          <a:bodyPr/>
          <a:lstStyle/>
          <a:p>
            <a:pPr>
              <a:buNone/>
            </a:pPr>
            <a:r>
              <a:rPr lang="en-US" dirty="0" smtClean="0"/>
              <a:t>Disadvantages</a:t>
            </a:r>
          </a:p>
          <a:p>
            <a:pPr algn="just">
              <a:buNone/>
            </a:pPr>
            <a:r>
              <a:rPr lang="en-US" dirty="0" smtClean="0"/>
              <a:t>   </a:t>
            </a:r>
            <a:r>
              <a:rPr lang="en-US" sz="2400" dirty="0" smtClean="0"/>
              <a:t>It is the most expensive network from the point of view of link cost.</a:t>
            </a:r>
          </a:p>
          <a:p>
            <a:endParaRPr lang="en-US" dirty="0"/>
          </a:p>
        </p:txBody>
      </p:sp>
      <p:cxnSp>
        <p:nvCxnSpPr>
          <p:cNvPr id="4" name="Straight Arrow Connector 3"/>
          <p:cNvCxnSpPr/>
          <p:nvPr/>
        </p:nvCxnSpPr>
        <p:spPr>
          <a:xfrm>
            <a:off x="4267200" y="3200400"/>
            <a:ext cx="1066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flipH="1">
            <a:off x="4038600" y="3124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Flowchart: Connector 7"/>
          <p:cNvSpPr/>
          <p:nvPr/>
        </p:nvSpPr>
        <p:spPr>
          <a:xfrm flipH="1">
            <a:off x="5334000" y="3124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Flowchart: Connector 8"/>
          <p:cNvSpPr/>
          <p:nvPr/>
        </p:nvSpPr>
        <p:spPr>
          <a:xfrm flipH="1">
            <a:off x="4038600" y="4343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0" name="Straight Arrow Connector 9"/>
          <p:cNvCxnSpPr/>
          <p:nvPr/>
        </p:nvCxnSpPr>
        <p:spPr>
          <a:xfrm rot="16200000" flipH="1">
            <a:off x="3637756" y="3829844"/>
            <a:ext cx="990600" cy="3651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67200" y="4419600"/>
            <a:ext cx="762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flipH="1">
            <a:off x="5791200" y="37338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1" name="Straight Arrow Connector 20"/>
          <p:cNvCxnSpPr/>
          <p:nvPr/>
        </p:nvCxnSpPr>
        <p:spPr>
          <a:xfrm rot="16200000" flipH="1">
            <a:off x="5448300" y="3314700"/>
            <a:ext cx="4572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Flowchart: Connector 24"/>
          <p:cNvSpPr/>
          <p:nvPr/>
        </p:nvSpPr>
        <p:spPr>
          <a:xfrm flipH="1">
            <a:off x="5029200" y="4267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7" name="Straight Arrow Connector 26"/>
          <p:cNvCxnSpPr>
            <a:stCxn id="25" idx="2"/>
          </p:cNvCxnSpPr>
          <p:nvPr/>
        </p:nvCxnSpPr>
        <p:spPr>
          <a:xfrm flipV="1">
            <a:off x="5257800" y="3962400"/>
            <a:ext cx="533400" cy="419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Light pen</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2400" dirty="0"/>
              <a:t>A </a:t>
            </a:r>
            <a:r>
              <a:rPr lang="en-US" sz="2400" b="1" dirty="0"/>
              <a:t>light pen</a:t>
            </a:r>
            <a:r>
              <a:rPr lang="en-US" sz="2400" dirty="0"/>
              <a:t> is a </a:t>
            </a:r>
            <a:r>
              <a:rPr lang="en-US" sz="2400" dirty="0">
                <a:hlinkClick r:id="rId2" tooltip="Computer"/>
              </a:rPr>
              <a:t>computer</a:t>
            </a:r>
            <a:r>
              <a:rPr lang="en-US" sz="2400" dirty="0"/>
              <a:t> </a:t>
            </a:r>
            <a:r>
              <a:rPr lang="en-US" sz="2400" dirty="0">
                <a:hlinkClick r:id="rId3" tooltip="Input device"/>
              </a:rPr>
              <a:t>input device</a:t>
            </a:r>
            <a:r>
              <a:rPr lang="en-US" sz="2400" dirty="0"/>
              <a:t> in the form of a light-sensitive wand used in conjunction with a computer's </a:t>
            </a:r>
            <a:r>
              <a:rPr lang="en-US" sz="2400" dirty="0">
                <a:hlinkClick r:id="rId4" tooltip="Cathode ray tube"/>
              </a:rPr>
              <a:t>CRT display</a:t>
            </a:r>
            <a:r>
              <a:rPr lang="en-US" sz="2400" dirty="0"/>
              <a:t>.</a:t>
            </a:r>
          </a:p>
          <a:p>
            <a:pPr algn="just"/>
            <a:r>
              <a:rPr lang="en-US" sz="2400" dirty="0"/>
              <a:t>It allows the user to point to displayed objects or draw on the screen in a similar way to a </a:t>
            </a:r>
            <a:r>
              <a:rPr lang="en-US" sz="2400" dirty="0" smtClean="0">
                <a:hlinkClick r:id="rId5" tooltip="Touchscreen"/>
              </a:rPr>
              <a:t>touch screen</a:t>
            </a:r>
            <a:r>
              <a:rPr lang="en-US" sz="2400" dirty="0"/>
              <a:t> but with greater positional accuracy. A light pen can work with any CRT-based display, but its ability to be used with </a:t>
            </a:r>
            <a:r>
              <a:rPr lang="en-US" sz="2400" dirty="0">
                <a:hlinkClick r:id="rId6" tooltip="Liquid crystal display"/>
              </a:rPr>
              <a:t>LCDs</a:t>
            </a:r>
            <a:r>
              <a:rPr lang="en-US" sz="2400" dirty="0"/>
              <a:t> was unclear (though Toshiba and Hitachi displayed a similar idea at the "Display 2006" show in </a:t>
            </a:r>
            <a:r>
              <a:rPr lang="en-US" sz="2400" dirty="0" smtClean="0"/>
              <a:t>Japan.</a:t>
            </a:r>
            <a:endParaRPr lang="en-US" sz="2400" dirty="0"/>
          </a:p>
          <a:p>
            <a:pPr algn="just"/>
            <a:r>
              <a:rPr lang="en-US" sz="2400" dirty="0"/>
              <a:t>A light pen detects a change of brightness of nearby screen pixels when scanned by </a:t>
            </a:r>
            <a:r>
              <a:rPr lang="en-US" sz="2400" dirty="0">
                <a:hlinkClick r:id="rId4" tooltip="Cathode ray tube"/>
              </a:rPr>
              <a:t>cathode ray tube</a:t>
            </a:r>
            <a:r>
              <a:rPr lang="en-US" sz="2400" dirty="0"/>
              <a:t> electron beam and communicates the timing of this event to the computer.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85000" lnSpcReduction="10000"/>
          </a:bodyPr>
          <a:lstStyle/>
          <a:p>
            <a:pPr algn="just">
              <a:buNone/>
            </a:pPr>
            <a:r>
              <a:rPr lang="en-US" dirty="0" smtClean="0"/>
              <a:t>4. Mesh topology is a completely connected network. It has a separate physical link for connecting each node to any other node. </a:t>
            </a:r>
          </a:p>
          <a:p>
            <a:pPr algn="just">
              <a:buNone/>
            </a:pPr>
            <a:r>
              <a:rPr lang="en-US" dirty="0" smtClean="0"/>
              <a:t>Advantages</a:t>
            </a:r>
          </a:p>
          <a:p>
            <a:pPr algn="just"/>
            <a:r>
              <a:rPr lang="en-US" dirty="0" smtClean="0"/>
              <a:t>Each node of the network need not have individual routing capability.</a:t>
            </a:r>
          </a:p>
          <a:p>
            <a:pPr algn="just"/>
            <a:r>
              <a:rPr lang="en-US" dirty="0" smtClean="0"/>
              <a:t>Communication is very fast between any two nodes.</a:t>
            </a:r>
          </a:p>
          <a:p>
            <a:pPr>
              <a:buNone/>
            </a:pPr>
            <a:r>
              <a:rPr lang="en-US" dirty="0" smtClean="0"/>
              <a:t>Disadvantages</a:t>
            </a:r>
          </a:p>
          <a:p>
            <a:pPr algn="just">
              <a:buNone/>
            </a:pPr>
            <a:r>
              <a:rPr lang="en-US" dirty="0" smtClean="0"/>
              <a:t>    It is the most expensive network from the point of view of link cost.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57400" y="2057400"/>
            <a:ext cx="304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3581400"/>
            <a:ext cx="304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62400" y="2057400"/>
            <a:ext cx="304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3505200"/>
            <a:ext cx="304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4" idx="4"/>
            <a:endCxn id="8" idx="0"/>
          </p:cNvCxnSpPr>
          <p:nvPr/>
        </p:nvCxnSpPr>
        <p:spPr>
          <a:xfrm rot="5400000">
            <a:off x="1676400" y="3048000"/>
            <a:ext cx="1066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6"/>
            <a:endCxn id="9" idx="2"/>
          </p:cNvCxnSpPr>
          <p:nvPr/>
        </p:nvCxnSpPr>
        <p:spPr>
          <a:xfrm>
            <a:off x="2362200" y="2286000"/>
            <a:ext cx="1600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10" idx="2"/>
          </p:cNvCxnSpPr>
          <p:nvPr/>
        </p:nvCxnSpPr>
        <p:spPr>
          <a:xfrm flipV="1">
            <a:off x="2362200" y="3733800"/>
            <a:ext cx="1600200" cy="76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4"/>
            <a:endCxn id="10" idx="0"/>
          </p:cNvCxnSpPr>
          <p:nvPr/>
        </p:nvCxnSpPr>
        <p:spPr>
          <a:xfrm rot="5400000">
            <a:off x="3619500" y="3009900"/>
            <a:ext cx="990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5"/>
            <a:endCxn id="10" idx="1"/>
          </p:cNvCxnSpPr>
          <p:nvPr/>
        </p:nvCxnSpPr>
        <p:spPr>
          <a:xfrm rot="16200000" flipH="1">
            <a:off x="2600045" y="2165163"/>
            <a:ext cx="1124510" cy="16894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8" idx="7"/>
          </p:cNvCxnSpPr>
          <p:nvPr/>
        </p:nvCxnSpPr>
        <p:spPr>
          <a:xfrm rot="5400000">
            <a:off x="2561945" y="2203263"/>
            <a:ext cx="1200710" cy="16894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algn="just">
              <a:buNone/>
            </a:pPr>
            <a:r>
              <a:rPr lang="en-US" dirty="0" smtClean="0"/>
              <a:t>5.Hybrid topology</a:t>
            </a:r>
          </a:p>
          <a:p>
            <a:pPr algn="just">
              <a:buNone/>
            </a:pPr>
            <a:r>
              <a:rPr lang="en-US" dirty="0" smtClean="0"/>
              <a:t>    </a:t>
            </a:r>
            <a:r>
              <a:rPr lang="en-US" sz="2400" dirty="0" smtClean="0"/>
              <a:t>Hybrid network is a combination of two or more different network topologies. Exact  configuration of a network depends needs &amp; structure of the organization. It is the combination of multiple network.</a:t>
            </a:r>
            <a:endParaRPr lang="th-TH" sz="2400"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buNone/>
            </a:pPr>
            <a:r>
              <a:rPr lang="en-US" sz="2000" dirty="0" smtClean="0"/>
              <a:t>Disadvantages</a:t>
            </a:r>
          </a:p>
          <a:p>
            <a:pPr algn="just"/>
            <a:r>
              <a:rPr lang="en-US" sz="2000" dirty="0" smtClean="0"/>
              <a:t>It is the combination of multiple network. most expensive network from the point of view of link cost.</a:t>
            </a:r>
          </a:p>
          <a:p>
            <a:pPr algn="just">
              <a:buNone/>
            </a:pPr>
            <a:r>
              <a:rPr lang="en-US" sz="2000" dirty="0" smtClean="0"/>
              <a:t>6. Tree topology</a:t>
            </a:r>
          </a:p>
          <a:p>
            <a:pPr algn="just">
              <a:buNone/>
            </a:pPr>
            <a:r>
              <a:rPr lang="en-US" sz="2000" dirty="0" smtClean="0"/>
              <a:t>     In a tree topology , each device is connected to its own port or hub just like a star topology. Tree topology interconnects hub in hierarchical way.</a:t>
            </a:r>
          </a:p>
          <a:p>
            <a:pPr algn="just">
              <a:buNone/>
            </a:pPr>
            <a:r>
              <a:rPr lang="en-US" sz="2000" dirty="0" smtClean="0"/>
              <a:t> Advantages</a:t>
            </a:r>
          </a:p>
          <a:p>
            <a:pPr marL="457200" indent="-457200" algn="just"/>
            <a:r>
              <a:rPr lang="en-US" sz="2000" dirty="0" smtClean="0"/>
              <a:t>It is easy to extend because tree topology is divided into many sub units.</a:t>
            </a:r>
          </a:p>
          <a:p>
            <a:pPr marL="457200" indent="-457200" algn="just"/>
            <a:r>
              <a:rPr lang="en-US" sz="2000" dirty="0" smtClean="0"/>
              <a:t>Easy to add new nodes.</a:t>
            </a:r>
          </a:p>
          <a:p>
            <a:pPr marL="457200" indent="-457200" algn="just"/>
            <a:r>
              <a:rPr lang="en-US" sz="2000" dirty="0" smtClean="0"/>
              <a:t>If hub is failure then network continues to operate.</a:t>
            </a:r>
          </a:p>
          <a:p>
            <a:pPr marL="457200" indent="-457200" algn="just">
              <a:buNone/>
            </a:pPr>
            <a:r>
              <a:rPr lang="en-US" sz="2000" dirty="0" smtClean="0"/>
              <a:t>Disadvantage</a:t>
            </a:r>
          </a:p>
          <a:p>
            <a:pPr marL="457200" indent="-457200" algn="just"/>
            <a:r>
              <a:rPr lang="en-US" sz="2000" dirty="0" smtClean="0"/>
              <a:t>The network depends on the root.</a:t>
            </a:r>
          </a:p>
          <a:p>
            <a:pPr algn="just"/>
            <a:endParaRPr lang="th-TH" sz="2000" dirty="0" smtClean="0"/>
          </a:p>
          <a:p>
            <a:pPr algn="just"/>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Internet </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The </a:t>
            </a:r>
            <a:r>
              <a:rPr lang="en-US" sz="2400" b="1" dirty="0" smtClean="0"/>
              <a:t>Internet</a:t>
            </a:r>
            <a:r>
              <a:rPr lang="en-US" sz="2400" dirty="0" smtClean="0"/>
              <a:t> is the global system of interconnected </a:t>
            </a:r>
            <a:r>
              <a:rPr lang="en-US" sz="2400" dirty="0" smtClean="0">
                <a:hlinkClick r:id="rId2" tooltip="Computer network"/>
              </a:rPr>
              <a:t>computer networks</a:t>
            </a:r>
            <a:r>
              <a:rPr lang="en-US" sz="2400" dirty="0" smtClean="0"/>
              <a:t> that use the </a:t>
            </a:r>
            <a:r>
              <a:rPr lang="en-US" sz="2400" dirty="0" smtClean="0">
                <a:hlinkClick r:id="rId3" tooltip="Internet protocol suite"/>
              </a:rPr>
              <a:t>Internet protocol suite</a:t>
            </a:r>
            <a:r>
              <a:rPr lang="en-US" sz="2400" dirty="0" smtClean="0"/>
              <a:t> (TCP/IP) to link devices worldwide. It is a </a:t>
            </a:r>
            <a:r>
              <a:rPr lang="en-US" sz="2400" i="1" dirty="0" smtClean="0"/>
              <a:t>network of networks</a:t>
            </a:r>
            <a:r>
              <a:rPr lang="en-US" sz="2400" dirty="0" smtClean="0"/>
              <a:t> that consists of private, public, academic, business, and government networks of local to global scope, linked by a broad array of electronic, wireless, and optical networking technologies. The Internet carries a vast range of information resources and services, such as the inter-linked </a:t>
            </a:r>
            <a:r>
              <a:rPr lang="en-US" sz="2400" dirty="0" smtClean="0">
                <a:hlinkClick r:id="rId4" tooltip="Hypertext"/>
              </a:rPr>
              <a:t>hypertext</a:t>
            </a:r>
            <a:r>
              <a:rPr lang="en-US" sz="2400" dirty="0" smtClean="0"/>
              <a:t> documents and </a:t>
            </a:r>
            <a:r>
              <a:rPr lang="en-US" sz="2400" dirty="0" smtClean="0">
                <a:hlinkClick r:id="rId5" tooltip="Web application"/>
              </a:rPr>
              <a:t>applications</a:t>
            </a:r>
            <a:r>
              <a:rPr lang="en-US" sz="2400" dirty="0" smtClean="0"/>
              <a:t> of the </a:t>
            </a:r>
            <a:r>
              <a:rPr lang="en-US" sz="2400" dirty="0" smtClean="0">
                <a:hlinkClick r:id="rId6" tooltip="World Wide Web"/>
              </a:rPr>
              <a:t>World Wide Web</a:t>
            </a:r>
            <a:r>
              <a:rPr lang="en-US" sz="2400" dirty="0" smtClean="0"/>
              <a:t> (WWW), </a:t>
            </a:r>
            <a:r>
              <a:rPr lang="en-US" sz="2400" dirty="0" smtClean="0">
                <a:hlinkClick r:id="rId7" tooltip="Email"/>
              </a:rPr>
              <a:t>electronic mail</a:t>
            </a:r>
            <a:r>
              <a:rPr lang="en-US" sz="2400" dirty="0" smtClean="0"/>
              <a:t>, </a:t>
            </a:r>
            <a:r>
              <a:rPr lang="en-US" sz="2400" dirty="0" smtClean="0">
                <a:hlinkClick r:id="rId8" tooltip="Voice over IP"/>
              </a:rPr>
              <a:t>telephony</a:t>
            </a:r>
            <a:r>
              <a:rPr lang="en-US" sz="2400" dirty="0" smtClean="0"/>
              <a:t>, and </a:t>
            </a:r>
            <a:r>
              <a:rPr lang="en-US" sz="2400" dirty="0" smtClean="0">
                <a:hlinkClick r:id="rId9" tooltip="File sharing"/>
              </a:rPr>
              <a:t>file sharing</a:t>
            </a:r>
            <a:r>
              <a:rPr lang="en-US" sz="2400" dirty="0" smtClean="0"/>
              <a:t>.</a:t>
            </a:r>
          </a:p>
          <a:p>
            <a:pPr algn="just"/>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Origin</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92500"/>
          </a:bodyPr>
          <a:lstStyle/>
          <a:p>
            <a:pPr algn="just"/>
            <a:r>
              <a:rPr lang="en-US" sz="2800" dirty="0" smtClean="0"/>
              <a:t>The origins of the Internet date back to research commissioned by the </a:t>
            </a:r>
            <a:r>
              <a:rPr lang="en-US" sz="2800" dirty="0" smtClean="0">
                <a:hlinkClick r:id="rId2" tooltip="Federal government of the United States"/>
              </a:rPr>
              <a:t>United States Federal Government</a:t>
            </a:r>
            <a:r>
              <a:rPr lang="en-US" sz="2800" dirty="0" smtClean="0"/>
              <a:t> in the 1960s to build robust, fault-tolerant communication via computer networks. The linking of commercial networks and enterprises in the early 1990s marked the beginning of the transition to the modern Internet, and generated rapid growth as institutional, </a:t>
            </a:r>
            <a:r>
              <a:rPr lang="en-US" sz="2800" dirty="0" smtClean="0">
                <a:hlinkClick r:id="rId3" tooltip="Personal computer"/>
              </a:rPr>
              <a:t>personal</a:t>
            </a:r>
            <a:r>
              <a:rPr lang="en-US" sz="2800" dirty="0" smtClean="0"/>
              <a:t>, and </a:t>
            </a:r>
            <a:r>
              <a:rPr lang="en-US" sz="2800" dirty="0" smtClean="0">
                <a:hlinkClick r:id="rId4" tooltip="Mobile device"/>
              </a:rPr>
              <a:t>mobile</a:t>
            </a:r>
            <a:r>
              <a:rPr lang="en-US" sz="2800" dirty="0" smtClean="0"/>
              <a:t> computers were connected to the network. By the late </a:t>
            </a:r>
            <a:r>
              <a:rPr lang="en-US" sz="2800" dirty="0" smtClean="0">
                <a:hlinkClick r:id="rId5" tooltip="2000s (decade)"/>
              </a:rPr>
              <a:t>2000s</a:t>
            </a:r>
            <a:r>
              <a:rPr lang="en-US" sz="2800" dirty="0" smtClean="0"/>
              <a:t>, its services and technologies had been incorporated into virtually every aspect of human lives.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Email</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77500" lnSpcReduction="20000"/>
          </a:bodyPr>
          <a:lstStyle/>
          <a:p>
            <a:pPr algn="just"/>
            <a:r>
              <a:rPr lang="en-US" b="1" dirty="0" smtClean="0"/>
              <a:t>Electronic Mail</a:t>
            </a:r>
            <a:r>
              <a:rPr lang="en-US" dirty="0" smtClean="0"/>
              <a:t> (</a:t>
            </a:r>
            <a:r>
              <a:rPr lang="en-US" b="1" dirty="0" smtClean="0"/>
              <a:t>email</a:t>
            </a:r>
            <a:r>
              <a:rPr lang="en-US" dirty="0" smtClean="0"/>
              <a:t> or </a:t>
            </a:r>
            <a:r>
              <a:rPr lang="en-US" b="1" dirty="0" smtClean="0"/>
              <a:t>e-mail</a:t>
            </a:r>
            <a:r>
              <a:rPr lang="en-US" dirty="0" smtClean="0"/>
              <a:t>) is a method of exchanging messages between people using electronic devices. Email first entered limited use in the 1960s and by the mid-1970s had taken the form now recognized as email. Email operates across </a:t>
            </a:r>
            <a:r>
              <a:rPr lang="en-US" dirty="0" smtClean="0">
                <a:hlinkClick r:id="rId2" tooltip="Computer network"/>
              </a:rPr>
              <a:t>computer networks</a:t>
            </a:r>
            <a:r>
              <a:rPr lang="en-US" dirty="0" smtClean="0"/>
              <a:t>, which today is primarily the </a:t>
            </a:r>
            <a:r>
              <a:rPr lang="en-US" dirty="0" smtClean="0">
                <a:hlinkClick r:id="rId3" tooltip="Internet"/>
              </a:rPr>
              <a:t>Internet</a:t>
            </a:r>
            <a:r>
              <a:rPr lang="en-US" dirty="0" smtClean="0"/>
              <a:t>. Some early email systems required the author and the recipient to both be </a:t>
            </a:r>
            <a:r>
              <a:rPr lang="en-US" dirty="0" smtClean="0">
                <a:hlinkClick r:id="rId4" tooltip="Online and offline"/>
              </a:rPr>
              <a:t>online</a:t>
            </a:r>
            <a:r>
              <a:rPr lang="en-US" dirty="0" smtClean="0"/>
              <a:t> at the same time, in common with </a:t>
            </a:r>
            <a:r>
              <a:rPr lang="en-US" dirty="0" smtClean="0">
                <a:hlinkClick r:id="rId5" tooltip="Instant messaging"/>
              </a:rPr>
              <a:t>instant messaging</a:t>
            </a:r>
            <a:r>
              <a:rPr lang="en-US" dirty="0" smtClean="0"/>
              <a:t>. Today's email systems are based on a </a:t>
            </a:r>
            <a:r>
              <a:rPr lang="en-US" dirty="0" smtClean="0">
                <a:hlinkClick r:id="rId6" tooltip="Store-and-forward"/>
              </a:rPr>
              <a:t>store-and-forward</a:t>
            </a:r>
            <a:r>
              <a:rPr lang="en-US" dirty="0" smtClean="0"/>
              <a:t> model. Email </a:t>
            </a:r>
            <a:r>
              <a:rPr lang="en-US" dirty="0" smtClean="0">
                <a:hlinkClick r:id="rId7" tooltip="Server (computing)"/>
              </a:rPr>
              <a:t>servers</a:t>
            </a:r>
            <a:r>
              <a:rPr lang="en-US" dirty="0" smtClean="0"/>
              <a:t> accept, forward, deliver, and store messages. Neither the users nor their computers are required to be online simultaneously; they need to connect only briefly, typically to a </a:t>
            </a:r>
            <a:r>
              <a:rPr lang="en-US" dirty="0" smtClean="0">
                <a:hlinkClick r:id="rId8" tooltip="Message transfer agent"/>
              </a:rPr>
              <a:t>mail server</a:t>
            </a:r>
            <a:r>
              <a:rPr lang="en-US" dirty="0" smtClean="0"/>
              <a:t> or a </a:t>
            </a:r>
            <a:r>
              <a:rPr lang="en-US" dirty="0" smtClean="0">
                <a:hlinkClick r:id="rId9" tooltip="Webmail"/>
              </a:rPr>
              <a:t>webmail</a:t>
            </a:r>
            <a:r>
              <a:rPr lang="en-US" dirty="0" smtClean="0"/>
              <a:t> interface, for as long as it takes to send or receive messages.</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Origin</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62500" lnSpcReduction="20000"/>
          </a:bodyPr>
          <a:lstStyle/>
          <a:p>
            <a:pPr algn="just"/>
            <a:r>
              <a:rPr lang="en-US" dirty="0" smtClean="0">
                <a:hlinkClick r:id="rId2" tooltip="Computer"/>
              </a:rPr>
              <a:t>Computer</a:t>
            </a:r>
            <a:r>
              <a:rPr lang="en-US" dirty="0" smtClean="0"/>
              <a:t>-based mail and messaging became possible with the advent of </a:t>
            </a:r>
            <a:r>
              <a:rPr lang="en-US" dirty="0" smtClean="0">
                <a:hlinkClick r:id="rId3" tooltip="Time-sharing"/>
              </a:rPr>
              <a:t>time-sharing</a:t>
            </a:r>
            <a:r>
              <a:rPr lang="en-US" dirty="0" smtClean="0"/>
              <a:t> computers in the early 1960s, and informal methods of using shared files to pass messages were soon expanded into the first mail systems. Most developers of early mainframes and minicomputers developed similar, but generally incompatible, mail applications. Over time, a complex web of gateways and routing systems linked many of them. Many US universities were part of the </a:t>
            </a:r>
            <a:r>
              <a:rPr lang="en-US" dirty="0" smtClean="0">
                <a:hlinkClick r:id="rId4" tooltip="ARPANET"/>
              </a:rPr>
              <a:t>ARPANET</a:t>
            </a:r>
            <a:r>
              <a:rPr lang="en-US" dirty="0" smtClean="0"/>
              <a:t> (created in the late-1960s), which aimed at </a:t>
            </a:r>
            <a:r>
              <a:rPr lang="en-US" dirty="0" smtClean="0">
                <a:hlinkClick r:id="rId5" tooltip="Software portability"/>
              </a:rPr>
              <a:t>software portability</a:t>
            </a:r>
            <a:r>
              <a:rPr lang="en-US" dirty="0" smtClean="0"/>
              <a:t> between its systems. That portability helped make the </a:t>
            </a:r>
            <a:r>
              <a:rPr lang="en-US" dirty="0" smtClean="0">
                <a:hlinkClick r:id="rId6" tooltip="Simple Mail Transfer Protocol"/>
              </a:rPr>
              <a:t>Simple Mail Transfer Protocol</a:t>
            </a:r>
            <a:r>
              <a:rPr lang="en-US" dirty="0" smtClean="0"/>
              <a:t> (SMTP) increasingly influential.</a:t>
            </a:r>
          </a:p>
          <a:p>
            <a:pPr algn="just"/>
            <a:r>
              <a:rPr lang="en-US" dirty="0" smtClean="0"/>
              <a:t>For a time in the late 1980s and early 1990s, it seemed likely that either a proprietary commercial system or the </a:t>
            </a:r>
            <a:r>
              <a:rPr lang="en-US" dirty="0" smtClean="0">
                <a:hlinkClick r:id="rId7" tooltip="X.400"/>
              </a:rPr>
              <a:t>X.400</a:t>
            </a:r>
            <a:r>
              <a:rPr lang="en-US" dirty="0" smtClean="0"/>
              <a:t> email system, part of the </a:t>
            </a:r>
            <a:r>
              <a:rPr lang="en-US" dirty="0" smtClean="0">
                <a:hlinkClick r:id="rId8" tooltip="Government Open Systems Interconnection Profile"/>
              </a:rPr>
              <a:t>Government Open Systems Interconnection Profile</a:t>
            </a:r>
            <a:r>
              <a:rPr lang="en-US" dirty="0" smtClean="0"/>
              <a:t> (GOSIP), would predominate. However, once the final restrictions on carrying commercial traffic over the Internet ended in 1995, a combination of factors made the current Internet suite of SMTP, </a:t>
            </a:r>
            <a:r>
              <a:rPr lang="en-US" dirty="0" smtClean="0">
                <a:hlinkClick r:id="rId9" tooltip="POP3"/>
              </a:rPr>
              <a:t>POP3</a:t>
            </a:r>
            <a:r>
              <a:rPr lang="en-US" dirty="0" smtClean="0"/>
              <a:t> and </a:t>
            </a:r>
            <a:r>
              <a:rPr lang="en-US" dirty="0" smtClean="0">
                <a:hlinkClick r:id="rId10" tooltip="IMAP"/>
              </a:rPr>
              <a:t>IMAP</a:t>
            </a:r>
            <a:r>
              <a:rPr lang="en-US" dirty="0" smtClean="0"/>
              <a:t> email protocols the standard.</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Trackball</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2400" dirty="0"/>
              <a:t>A </a:t>
            </a:r>
            <a:r>
              <a:rPr lang="en-US" sz="2400" b="1" dirty="0"/>
              <a:t>trackball</a:t>
            </a:r>
            <a:r>
              <a:rPr lang="en-US" sz="2400" dirty="0"/>
              <a:t> is a </a:t>
            </a:r>
            <a:r>
              <a:rPr lang="en-US" sz="2400" dirty="0">
                <a:hlinkClick r:id="rId2" tooltip="Pointing device"/>
              </a:rPr>
              <a:t>pointing device</a:t>
            </a:r>
            <a:r>
              <a:rPr lang="en-US" sz="2400" dirty="0"/>
              <a:t> consisting of a </a:t>
            </a:r>
            <a:r>
              <a:rPr lang="en-US" sz="2400" dirty="0">
                <a:hlinkClick r:id="rId3" tooltip="Ball"/>
              </a:rPr>
              <a:t>ball</a:t>
            </a:r>
            <a:r>
              <a:rPr lang="en-US" sz="2400" dirty="0"/>
              <a:t> held by a socket containing sensors to detect a rotation of the ball about two axes—like an upside-down </a:t>
            </a:r>
            <a:r>
              <a:rPr lang="en-US" sz="2400" dirty="0">
                <a:hlinkClick r:id="rId4" tooltip="Mouse (computing)"/>
              </a:rPr>
              <a:t>mouse</a:t>
            </a:r>
            <a:r>
              <a:rPr lang="en-US" sz="2400" dirty="0"/>
              <a:t> with an exposed protruding </a:t>
            </a:r>
            <a:r>
              <a:rPr lang="en-US" sz="2400" dirty="0" smtClean="0"/>
              <a:t>ball. The </a:t>
            </a:r>
            <a:r>
              <a:rPr lang="en-US" sz="2400" dirty="0"/>
              <a:t>user rolls the ball to position the on-screen </a:t>
            </a:r>
            <a:r>
              <a:rPr lang="en-US" sz="2400" dirty="0">
                <a:hlinkClick r:id="rId5" tooltip="Pointer (computing WIMP)"/>
              </a:rPr>
              <a:t>pointer</a:t>
            </a:r>
            <a:r>
              <a:rPr lang="en-US" sz="2400" dirty="0"/>
              <a:t>, using their </a:t>
            </a:r>
            <a:r>
              <a:rPr lang="en-US" sz="2400" dirty="0">
                <a:hlinkClick r:id="rId6" tooltip="Thumb"/>
              </a:rPr>
              <a:t>thumb</a:t>
            </a:r>
            <a:r>
              <a:rPr lang="en-US" sz="2400" dirty="0"/>
              <a:t>, </a:t>
            </a:r>
            <a:r>
              <a:rPr lang="en-US" sz="2400" dirty="0">
                <a:hlinkClick r:id="rId7" tooltip="Finger"/>
              </a:rPr>
              <a:t>fingers</a:t>
            </a:r>
            <a:r>
              <a:rPr lang="en-US" sz="2400" dirty="0"/>
              <a:t>, or commonly the palm of the </a:t>
            </a:r>
            <a:r>
              <a:rPr lang="en-US" sz="2400" dirty="0">
                <a:hlinkClick r:id="rId8" tooltip="Hand"/>
              </a:rPr>
              <a:t>hand</a:t>
            </a:r>
            <a:r>
              <a:rPr lang="en-US" sz="2400" dirty="0"/>
              <a:t> while using the fingertips to press the mouse buttons.</a:t>
            </a:r>
          </a:p>
          <a:p>
            <a:pPr algn="just"/>
            <a:r>
              <a:rPr lang="en-US" sz="2400" dirty="0"/>
              <a:t>Compared with a mouse, a trackball has no limits on effective travel; at times, a mouse can reach an edge of its working area while the operator still wishes to move the screen pointer farther. With a trackball, the operator just continues rolling, whereas a mouse would have to be lifted and re-positioned. </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Joystick</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a:t>A </a:t>
            </a:r>
            <a:r>
              <a:rPr lang="en-US" sz="2400" b="1" dirty="0"/>
              <a:t>joystick</a:t>
            </a:r>
            <a:r>
              <a:rPr lang="en-US" sz="2400" dirty="0"/>
              <a:t> is an </a:t>
            </a:r>
            <a:r>
              <a:rPr lang="en-US" sz="2400" dirty="0">
                <a:hlinkClick r:id="rId2" tooltip="Input device"/>
              </a:rPr>
              <a:t>input device</a:t>
            </a:r>
            <a:r>
              <a:rPr lang="en-US" sz="2400" dirty="0"/>
              <a:t> consisting of a stick that pivots on a base and reports its angle or direction to the device it is controlling. A joystick, also known as the </a:t>
            </a:r>
            <a:r>
              <a:rPr lang="en-US" sz="2400" b="1" dirty="0"/>
              <a:t>control column</a:t>
            </a:r>
            <a:r>
              <a:rPr lang="en-US" sz="2400" dirty="0"/>
              <a:t>, is the principal control device in the </a:t>
            </a:r>
            <a:r>
              <a:rPr lang="en-US" sz="2400" dirty="0">
                <a:hlinkClick r:id="rId3" tooltip="Cockpit"/>
              </a:rPr>
              <a:t>cockpit</a:t>
            </a:r>
            <a:r>
              <a:rPr lang="en-US" sz="2400" dirty="0"/>
              <a:t> of many civilian and military aircraft, either as a </a:t>
            </a:r>
            <a:r>
              <a:rPr lang="en-US" sz="2400" dirty="0">
                <a:hlinkClick r:id="rId4" tooltip="Center stick"/>
              </a:rPr>
              <a:t>center stick</a:t>
            </a:r>
            <a:r>
              <a:rPr lang="en-US" sz="2400" dirty="0"/>
              <a:t> or </a:t>
            </a:r>
            <a:r>
              <a:rPr lang="en-US" sz="2400" dirty="0">
                <a:hlinkClick r:id="rId5" tooltip="Side-stick"/>
              </a:rPr>
              <a:t>side-stick</a:t>
            </a:r>
            <a:r>
              <a:rPr lang="en-US" sz="2400" dirty="0"/>
              <a:t>. It often has supplementary switches to control various aspects of the aircraft's flight.</a:t>
            </a:r>
          </a:p>
          <a:p>
            <a:pPr algn="just"/>
            <a:r>
              <a:rPr lang="en-US" sz="2400" dirty="0"/>
              <a:t>Joysticks are often used to control video games, and usually have one or more push-buttons whose state can also be read by the computer. </a:t>
            </a:r>
          </a:p>
          <a:p>
            <a:pPr algn="just"/>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Scanner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r>
              <a:rPr lang="en-US" sz="2000" dirty="0"/>
              <a:t>An </a:t>
            </a:r>
            <a:r>
              <a:rPr lang="en-US" sz="2000" b="1" dirty="0"/>
              <a:t>image scanner</a:t>
            </a:r>
            <a:r>
              <a:rPr lang="en-US" sz="2000" dirty="0"/>
              <a:t>—often abbreviated to just </a:t>
            </a:r>
            <a:r>
              <a:rPr lang="en-US" sz="2000" b="1" dirty="0"/>
              <a:t>scanner</a:t>
            </a:r>
            <a:r>
              <a:rPr lang="en-US" sz="2000" dirty="0"/>
              <a:t>, although the term is ambiguous out of context (</a:t>
            </a:r>
            <a:r>
              <a:rPr lang="en-US" sz="2000" dirty="0">
                <a:hlinkClick r:id="rId2" tooltip="Barcode reader"/>
              </a:rPr>
              <a:t>barcode scanner</a:t>
            </a:r>
            <a:r>
              <a:rPr lang="en-US" sz="2000" dirty="0"/>
              <a:t>, </a:t>
            </a:r>
            <a:r>
              <a:rPr lang="en-US" sz="2000" dirty="0">
                <a:hlinkClick r:id="rId3" tooltip="CT scan"/>
              </a:rPr>
              <a:t>CT scanner</a:t>
            </a:r>
            <a:r>
              <a:rPr lang="en-US" sz="2000" dirty="0"/>
              <a:t> etc.)—is a device that optically scans images, printed text, </a:t>
            </a:r>
            <a:r>
              <a:rPr lang="en-US" sz="2000" dirty="0">
                <a:hlinkClick r:id="rId4" tooltip="Handwriting"/>
              </a:rPr>
              <a:t>handwriting</a:t>
            </a:r>
            <a:r>
              <a:rPr lang="en-US" sz="2000" dirty="0"/>
              <a:t> or an object and converts it to a </a:t>
            </a:r>
            <a:r>
              <a:rPr lang="en-US" sz="2000" dirty="0">
                <a:hlinkClick r:id="rId5" tooltip="Digital image"/>
              </a:rPr>
              <a:t>digital image</a:t>
            </a:r>
            <a:r>
              <a:rPr lang="en-US" sz="2000" dirty="0"/>
              <a:t>. Commonly used in offices are variations of the desktop </a:t>
            </a:r>
            <a:r>
              <a:rPr lang="en-US" sz="2000" i="1" dirty="0"/>
              <a:t>flatbed scanner</a:t>
            </a:r>
            <a:r>
              <a:rPr lang="en-US" sz="2000" dirty="0"/>
              <a:t> where the document is placed on a glass window for scanning. </a:t>
            </a:r>
            <a:r>
              <a:rPr lang="en-US" sz="2000" i="1" dirty="0"/>
              <a:t>Hand-held scanners</a:t>
            </a:r>
            <a:r>
              <a:rPr lang="en-US" sz="2000" dirty="0"/>
              <a:t>, where the device is moved by hand, have evolved from text scanning "wands" to </a:t>
            </a:r>
            <a:r>
              <a:rPr lang="en-US" sz="2000" dirty="0">
                <a:hlinkClick r:id="rId6" tooltip="3D scanner"/>
              </a:rPr>
              <a:t>3D scanners</a:t>
            </a:r>
            <a:r>
              <a:rPr lang="en-US" sz="2000" dirty="0"/>
              <a:t> used for industrial design, reverse engineering, test and measurement, </a:t>
            </a:r>
            <a:r>
              <a:rPr lang="en-US" sz="2000" dirty="0">
                <a:hlinkClick r:id="rId7" tooltip="Orthotics"/>
              </a:rPr>
              <a:t>orthotics</a:t>
            </a:r>
            <a:r>
              <a:rPr lang="en-US" sz="2000" dirty="0"/>
              <a:t>, gaming and other applications. </a:t>
            </a:r>
          </a:p>
          <a:p>
            <a:pPr algn="just"/>
            <a:r>
              <a:rPr lang="en-US" sz="2000" dirty="0"/>
              <a:t>Modern scanners typically use a </a:t>
            </a:r>
            <a:r>
              <a:rPr lang="en-US" sz="2000" dirty="0">
                <a:hlinkClick r:id="rId8" tooltip="Charge-coupled device"/>
              </a:rPr>
              <a:t>charge-coupled device</a:t>
            </a:r>
            <a:r>
              <a:rPr lang="en-US" sz="2000" dirty="0"/>
              <a:t> (CCD) or a </a:t>
            </a:r>
            <a:r>
              <a:rPr lang="en-US" sz="2000" dirty="0">
                <a:hlinkClick r:id="rId9" tooltip="Contact image sensor"/>
              </a:rPr>
              <a:t>contact image sensor</a:t>
            </a:r>
            <a:r>
              <a:rPr lang="en-US" sz="2000" dirty="0"/>
              <a:t> (CIS) as the image sensor, whereas </a:t>
            </a:r>
            <a:r>
              <a:rPr lang="en-US" sz="2000" i="1" dirty="0"/>
              <a:t>drum scanners</a:t>
            </a:r>
            <a:r>
              <a:rPr lang="en-US" sz="2000" dirty="0"/>
              <a:t>, developed earlier and still used for the highest possible image quality, use a </a:t>
            </a:r>
            <a:r>
              <a:rPr lang="en-US" sz="2000" dirty="0">
                <a:hlinkClick r:id="rId10" tooltip="Photomultiplier"/>
              </a:rPr>
              <a:t>photomultiplier</a:t>
            </a:r>
            <a:r>
              <a:rPr lang="en-US" sz="2000" dirty="0"/>
              <a:t> tube (PMT) as the image sensor.</a:t>
            </a:r>
          </a:p>
          <a:p>
            <a:pPr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OMR</a:t>
            </a:r>
            <a:endParaRPr lang="en-US"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b="1" dirty="0"/>
              <a:t>OMR</a:t>
            </a:r>
            <a:r>
              <a:rPr lang="en-US" sz="2400" dirty="0"/>
              <a:t> (</a:t>
            </a:r>
            <a:r>
              <a:rPr lang="en-US" sz="2400" b="1" dirty="0"/>
              <a:t>optical mark recognition</a:t>
            </a:r>
            <a:r>
              <a:rPr lang="en-US" sz="2400" dirty="0"/>
              <a:t>) is a form of automated data input. </a:t>
            </a:r>
            <a:r>
              <a:rPr lang="en-US" sz="2400" b="1" dirty="0"/>
              <a:t>Marks</a:t>
            </a:r>
            <a:r>
              <a:rPr lang="en-US" sz="2400" dirty="0"/>
              <a:t> are made on a specially printed paper forms which are then read by an </a:t>
            </a:r>
            <a:r>
              <a:rPr lang="en-US" sz="2400" b="1" dirty="0"/>
              <a:t>OMR</a:t>
            </a:r>
            <a:r>
              <a:rPr lang="en-US" sz="2400" dirty="0"/>
              <a:t> reader. The data is then sent to a computer for processing. One of the most common uses of </a:t>
            </a:r>
            <a:r>
              <a:rPr lang="en-US" sz="2400" b="1" dirty="0" smtClean="0"/>
              <a:t>OMR </a:t>
            </a:r>
            <a:r>
              <a:rPr lang="en-US" sz="2400" dirty="0" smtClean="0"/>
              <a:t>is </a:t>
            </a:r>
            <a:r>
              <a:rPr lang="en-US" sz="2400" dirty="0"/>
              <a:t>in multiple choice examinations.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1307</Words>
  <Application>Microsoft Office PowerPoint</Application>
  <PresentationFormat>On-screen Show (4:3)</PresentationFormat>
  <Paragraphs>182</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Unit-4 Accessories &amp; Data handling</vt:lpstr>
      <vt:lpstr>Slide 2</vt:lpstr>
      <vt:lpstr>Keyboard</vt:lpstr>
      <vt:lpstr>Mouse</vt:lpstr>
      <vt:lpstr>Light pen</vt:lpstr>
      <vt:lpstr>Trackball</vt:lpstr>
      <vt:lpstr>Joystick</vt:lpstr>
      <vt:lpstr>Scanner</vt:lpstr>
      <vt:lpstr>OMR</vt:lpstr>
      <vt:lpstr>OCR</vt:lpstr>
      <vt:lpstr>Barcode reader</vt:lpstr>
      <vt:lpstr>MICR</vt:lpstr>
      <vt:lpstr>Voice Recognition Systems</vt:lpstr>
      <vt:lpstr>Digital Camera</vt:lpstr>
      <vt:lpstr>Output devices</vt:lpstr>
      <vt:lpstr>Slide 16</vt:lpstr>
      <vt:lpstr>Output Devices </vt:lpstr>
      <vt:lpstr>Slide 18</vt:lpstr>
      <vt:lpstr>Monitor</vt:lpstr>
      <vt:lpstr>Printer</vt:lpstr>
      <vt:lpstr>Types of printer</vt:lpstr>
      <vt:lpstr>Contd.</vt:lpstr>
      <vt:lpstr>Plotter</vt:lpstr>
      <vt:lpstr>Speaker</vt:lpstr>
      <vt:lpstr>Speech Recognition</vt:lpstr>
      <vt:lpstr>Voice Recognition</vt:lpstr>
      <vt:lpstr>Vision based devices</vt:lpstr>
      <vt:lpstr>Computer output microfilm(COM)</vt:lpstr>
      <vt:lpstr>Screen image projector</vt:lpstr>
      <vt:lpstr>Voice response systems</vt:lpstr>
      <vt:lpstr>Ergonomically designed devices</vt:lpstr>
      <vt:lpstr>How to buy computer(Detailed configuration)</vt:lpstr>
      <vt:lpstr>Contd.</vt:lpstr>
      <vt:lpstr>Contd..</vt:lpstr>
      <vt:lpstr>Computer Network</vt:lpstr>
      <vt:lpstr>Types of Networks </vt:lpstr>
      <vt:lpstr>Contd.</vt:lpstr>
      <vt:lpstr>Personal Area Network </vt:lpstr>
      <vt:lpstr>Local Area Network </vt:lpstr>
      <vt:lpstr>Metropolitan Area Network </vt:lpstr>
      <vt:lpstr>Wide Area Network </vt:lpstr>
      <vt:lpstr>Private Networks </vt:lpstr>
      <vt:lpstr>Network Topology</vt:lpstr>
      <vt:lpstr>Slide 44</vt:lpstr>
      <vt:lpstr>Slide 45</vt:lpstr>
      <vt:lpstr>Slide 46</vt:lpstr>
      <vt:lpstr>Contd.</vt:lpstr>
      <vt:lpstr>Slide 48</vt:lpstr>
      <vt:lpstr>Slide 49</vt:lpstr>
      <vt:lpstr>Slide 50</vt:lpstr>
      <vt:lpstr>Slide 51</vt:lpstr>
      <vt:lpstr>Slide 52</vt:lpstr>
      <vt:lpstr>Slide 53</vt:lpstr>
      <vt:lpstr>Internet </vt:lpstr>
      <vt:lpstr>Origin</vt:lpstr>
      <vt:lpstr>Email</vt:lpstr>
      <vt:lpstr>Origin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Accessories &amp; Data handling</dc:title>
  <dc:creator>SERVER</dc:creator>
  <cp:lastModifiedBy>SERVER</cp:lastModifiedBy>
  <cp:revision>87</cp:revision>
  <dcterms:created xsi:type="dcterms:W3CDTF">2018-02-08T06:07:41Z</dcterms:created>
  <dcterms:modified xsi:type="dcterms:W3CDTF">2018-02-18T05:35:33Z</dcterms:modified>
</cp:coreProperties>
</file>