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70" r:id="rId14"/>
    <p:sldId id="267" r:id="rId15"/>
    <p:sldId id="268" r:id="rId16"/>
    <p:sldId id="271" r:id="rId17"/>
    <p:sldId id="272" r:id="rId18"/>
    <p:sldId id="273" r:id="rId19"/>
    <p:sldId id="274" r:id="rId20"/>
    <p:sldId id="275" r:id="rId21"/>
    <p:sldId id="276" r:id="rId22"/>
    <p:sldId id="277" r:id="rId23"/>
    <p:sldId id="281"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81710-897D-4682-8464-3FA21969E769}" type="datetimeFigureOut">
              <a:rPr lang="en-US" smtClean="0"/>
              <a:t>3/15/2018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C00342-4033-4C4D-83EE-D2099E2DCB8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2A2CAA-467D-4D83-BADD-C4E556B5CCD3}" type="datetime1">
              <a:rPr lang="en-US" smtClean="0"/>
              <a:t>3/15/2018</a:t>
            </a:fld>
            <a:endParaRPr lang="en-US"/>
          </a:p>
        </p:txBody>
      </p:sp>
      <p:sp>
        <p:nvSpPr>
          <p:cNvPr id="5" name="Footer Placeholder 4"/>
          <p:cNvSpPr>
            <a:spLocks noGrp="1"/>
          </p:cNvSpPr>
          <p:nvPr>
            <p:ph type="ftr" sz="quarter" idx="11"/>
          </p:nvPr>
        </p:nvSpPr>
        <p:spPr/>
        <p:txBody>
          <a:bodyPr/>
          <a:lstStyle/>
          <a:p>
            <a:r>
              <a:rPr lang="en-US" smtClean="0"/>
              <a:t>Prepared by SKM</a:t>
            </a:r>
            <a:endParaRPr lang="en-US"/>
          </a:p>
        </p:txBody>
      </p:sp>
      <p:sp>
        <p:nvSpPr>
          <p:cNvPr id="6" name="Slide Number Placeholder 5"/>
          <p:cNvSpPr>
            <a:spLocks noGrp="1"/>
          </p:cNvSpPr>
          <p:nvPr>
            <p:ph type="sldNum" sz="quarter" idx="12"/>
          </p:nvPr>
        </p:nvSpPr>
        <p:spPr/>
        <p:txBody>
          <a:bodyPr/>
          <a:lstStyle/>
          <a:p>
            <a:fld id="{D3F25E0E-D453-48D7-9F96-14E48C04C6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E2AF3F-9D82-4D5E-9870-E1574F95F5C6}" type="datetime1">
              <a:rPr lang="en-US" smtClean="0"/>
              <a:t>3/15/2018</a:t>
            </a:fld>
            <a:endParaRPr lang="en-US"/>
          </a:p>
        </p:txBody>
      </p:sp>
      <p:sp>
        <p:nvSpPr>
          <p:cNvPr id="5" name="Footer Placeholder 4"/>
          <p:cNvSpPr>
            <a:spLocks noGrp="1"/>
          </p:cNvSpPr>
          <p:nvPr>
            <p:ph type="ftr" sz="quarter" idx="11"/>
          </p:nvPr>
        </p:nvSpPr>
        <p:spPr/>
        <p:txBody>
          <a:bodyPr/>
          <a:lstStyle/>
          <a:p>
            <a:r>
              <a:rPr lang="en-US" smtClean="0"/>
              <a:t>Prepared by SKM</a:t>
            </a:r>
            <a:endParaRPr lang="en-US"/>
          </a:p>
        </p:txBody>
      </p:sp>
      <p:sp>
        <p:nvSpPr>
          <p:cNvPr id="6" name="Slide Number Placeholder 5"/>
          <p:cNvSpPr>
            <a:spLocks noGrp="1"/>
          </p:cNvSpPr>
          <p:nvPr>
            <p:ph type="sldNum" sz="quarter" idx="12"/>
          </p:nvPr>
        </p:nvSpPr>
        <p:spPr/>
        <p:txBody>
          <a:bodyPr/>
          <a:lstStyle/>
          <a:p>
            <a:fld id="{D3F25E0E-D453-48D7-9F96-14E48C04C6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508537-39C9-4A56-99D7-94DC3E654BE9}" type="datetime1">
              <a:rPr lang="en-US" smtClean="0"/>
              <a:t>3/15/2018</a:t>
            </a:fld>
            <a:endParaRPr lang="en-US"/>
          </a:p>
        </p:txBody>
      </p:sp>
      <p:sp>
        <p:nvSpPr>
          <p:cNvPr id="5" name="Footer Placeholder 4"/>
          <p:cNvSpPr>
            <a:spLocks noGrp="1"/>
          </p:cNvSpPr>
          <p:nvPr>
            <p:ph type="ftr" sz="quarter" idx="11"/>
          </p:nvPr>
        </p:nvSpPr>
        <p:spPr/>
        <p:txBody>
          <a:bodyPr/>
          <a:lstStyle/>
          <a:p>
            <a:r>
              <a:rPr lang="en-US" smtClean="0"/>
              <a:t>Prepared by SKM</a:t>
            </a:r>
            <a:endParaRPr lang="en-US"/>
          </a:p>
        </p:txBody>
      </p:sp>
      <p:sp>
        <p:nvSpPr>
          <p:cNvPr id="6" name="Slide Number Placeholder 5"/>
          <p:cNvSpPr>
            <a:spLocks noGrp="1"/>
          </p:cNvSpPr>
          <p:nvPr>
            <p:ph type="sldNum" sz="quarter" idx="12"/>
          </p:nvPr>
        </p:nvSpPr>
        <p:spPr/>
        <p:txBody>
          <a:bodyPr/>
          <a:lstStyle/>
          <a:p>
            <a:fld id="{D3F25E0E-D453-48D7-9F96-14E48C04C6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23785D-928B-40DC-80DA-C01A5DAA756E}" type="datetime1">
              <a:rPr lang="en-US" smtClean="0"/>
              <a:t>3/15/2018</a:t>
            </a:fld>
            <a:endParaRPr lang="en-US"/>
          </a:p>
        </p:txBody>
      </p:sp>
      <p:sp>
        <p:nvSpPr>
          <p:cNvPr id="5" name="Footer Placeholder 4"/>
          <p:cNvSpPr>
            <a:spLocks noGrp="1"/>
          </p:cNvSpPr>
          <p:nvPr>
            <p:ph type="ftr" sz="quarter" idx="11"/>
          </p:nvPr>
        </p:nvSpPr>
        <p:spPr/>
        <p:txBody>
          <a:bodyPr/>
          <a:lstStyle/>
          <a:p>
            <a:r>
              <a:rPr lang="en-US" smtClean="0"/>
              <a:t>Prepared by SKM</a:t>
            </a:r>
            <a:endParaRPr lang="en-US"/>
          </a:p>
        </p:txBody>
      </p:sp>
      <p:sp>
        <p:nvSpPr>
          <p:cNvPr id="6" name="Slide Number Placeholder 5"/>
          <p:cNvSpPr>
            <a:spLocks noGrp="1"/>
          </p:cNvSpPr>
          <p:nvPr>
            <p:ph type="sldNum" sz="quarter" idx="12"/>
          </p:nvPr>
        </p:nvSpPr>
        <p:spPr/>
        <p:txBody>
          <a:bodyPr/>
          <a:lstStyle/>
          <a:p>
            <a:fld id="{D3F25E0E-D453-48D7-9F96-14E48C04C6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118F9-69E6-4045-AEEB-6D3128414630}" type="datetime1">
              <a:rPr lang="en-US" smtClean="0"/>
              <a:t>3/15/2018</a:t>
            </a:fld>
            <a:endParaRPr lang="en-US"/>
          </a:p>
        </p:txBody>
      </p:sp>
      <p:sp>
        <p:nvSpPr>
          <p:cNvPr id="5" name="Footer Placeholder 4"/>
          <p:cNvSpPr>
            <a:spLocks noGrp="1"/>
          </p:cNvSpPr>
          <p:nvPr>
            <p:ph type="ftr" sz="quarter" idx="11"/>
          </p:nvPr>
        </p:nvSpPr>
        <p:spPr/>
        <p:txBody>
          <a:bodyPr/>
          <a:lstStyle/>
          <a:p>
            <a:r>
              <a:rPr lang="en-US" smtClean="0"/>
              <a:t>Prepared by SKM</a:t>
            </a:r>
            <a:endParaRPr lang="en-US"/>
          </a:p>
        </p:txBody>
      </p:sp>
      <p:sp>
        <p:nvSpPr>
          <p:cNvPr id="6" name="Slide Number Placeholder 5"/>
          <p:cNvSpPr>
            <a:spLocks noGrp="1"/>
          </p:cNvSpPr>
          <p:nvPr>
            <p:ph type="sldNum" sz="quarter" idx="12"/>
          </p:nvPr>
        </p:nvSpPr>
        <p:spPr/>
        <p:txBody>
          <a:bodyPr/>
          <a:lstStyle/>
          <a:p>
            <a:fld id="{D3F25E0E-D453-48D7-9F96-14E48C04C6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02B80-ADAE-49E6-A763-0B07035C3D95}" type="datetime1">
              <a:rPr lang="en-US" smtClean="0"/>
              <a:t>3/15/2018</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
        <p:nvSpPr>
          <p:cNvPr id="7" name="Slide Number Placeholder 6"/>
          <p:cNvSpPr>
            <a:spLocks noGrp="1"/>
          </p:cNvSpPr>
          <p:nvPr>
            <p:ph type="sldNum" sz="quarter" idx="12"/>
          </p:nvPr>
        </p:nvSpPr>
        <p:spPr/>
        <p:txBody>
          <a:bodyPr/>
          <a:lstStyle/>
          <a:p>
            <a:fld id="{D3F25E0E-D453-48D7-9F96-14E48C04C6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CD8A0-A528-44D4-AA46-CE7739612046}" type="datetime1">
              <a:rPr lang="en-US" smtClean="0"/>
              <a:t>3/15/2018</a:t>
            </a:fld>
            <a:endParaRPr lang="en-US"/>
          </a:p>
        </p:txBody>
      </p:sp>
      <p:sp>
        <p:nvSpPr>
          <p:cNvPr id="8" name="Footer Placeholder 7"/>
          <p:cNvSpPr>
            <a:spLocks noGrp="1"/>
          </p:cNvSpPr>
          <p:nvPr>
            <p:ph type="ftr" sz="quarter" idx="11"/>
          </p:nvPr>
        </p:nvSpPr>
        <p:spPr/>
        <p:txBody>
          <a:bodyPr/>
          <a:lstStyle/>
          <a:p>
            <a:r>
              <a:rPr lang="en-US" smtClean="0"/>
              <a:t>Prepared by SKM</a:t>
            </a:r>
            <a:endParaRPr lang="en-US"/>
          </a:p>
        </p:txBody>
      </p:sp>
      <p:sp>
        <p:nvSpPr>
          <p:cNvPr id="9" name="Slide Number Placeholder 8"/>
          <p:cNvSpPr>
            <a:spLocks noGrp="1"/>
          </p:cNvSpPr>
          <p:nvPr>
            <p:ph type="sldNum" sz="quarter" idx="12"/>
          </p:nvPr>
        </p:nvSpPr>
        <p:spPr/>
        <p:txBody>
          <a:bodyPr/>
          <a:lstStyle/>
          <a:p>
            <a:fld id="{D3F25E0E-D453-48D7-9F96-14E48C04C6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51EF99-8F21-4F68-A706-7D15D0B2C8F9}" type="datetime1">
              <a:rPr lang="en-US" smtClean="0"/>
              <a:t>3/15/2018</a:t>
            </a:fld>
            <a:endParaRPr lang="en-US"/>
          </a:p>
        </p:txBody>
      </p:sp>
      <p:sp>
        <p:nvSpPr>
          <p:cNvPr id="4" name="Footer Placeholder 3"/>
          <p:cNvSpPr>
            <a:spLocks noGrp="1"/>
          </p:cNvSpPr>
          <p:nvPr>
            <p:ph type="ftr" sz="quarter" idx="11"/>
          </p:nvPr>
        </p:nvSpPr>
        <p:spPr/>
        <p:txBody>
          <a:bodyPr/>
          <a:lstStyle/>
          <a:p>
            <a:r>
              <a:rPr lang="en-US" smtClean="0"/>
              <a:t>Prepared by SKM</a:t>
            </a:r>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13842-BBE4-4661-990D-A43262C7DF2A}" type="datetime1">
              <a:rPr lang="en-US" smtClean="0"/>
              <a:t>3/15/2018</a:t>
            </a:fld>
            <a:endParaRPr lang="en-US"/>
          </a:p>
        </p:txBody>
      </p:sp>
      <p:sp>
        <p:nvSpPr>
          <p:cNvPr id="3" name="Footer Placeholder 2"/>
          <p:cNvSpPr>
            <a:spLocks noGrp="1"/>
          </p:cNvSpPr>
          <p:nvPr>
            <p:ph type="ftr" sz="quarter" idx="11"/>
          </p:nvPr>
        </p:nvSpPr>
        <p:spPr/>
        <p:txBody>
          <a:bodyPr/>
          <a:lstStyle/>
          <a:p>
            <a:r>
              <a:rPr lang="en-US" smtClean="0"/>
              <a:t>Prepared by SKM</a:t>
            </a:r>
            <a:endParaRPr lang="en-US"/>
          </a:p>
        </p:txBody>
      </p:sp>
      <p:sp>
        <p:nvSpPr>
          <p:cNvPr id="4" name="Slide Number Placeholder 3"/>
          <p:cNvSpPr>
            <a:spLocks noGrp="1"/>
          </p:cNvSpPr>
          <p:nvPr>
            <p:ph type="sldNum" sz="quarter" idx="12"/>
          </p:nvPr>
        </p:nvSpPr>
        <p:spPr/>
        <p:txBody>
          <a:bodyPr/>
          <a:lstStyle/>
          <a:p>
            <a:fld id="{D3F25E0E-D453-48D7-9F96-14E48C04C6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5DF53-21D5-45EA-AE17-F4E263A4216F}" type="datetime1">
              <a:rPr lang="en-US" smtClean="0"/>
              <a:t>3/15/2018</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
        <p:nvSpPr>
          <p:cNvPr id="7" name="Slide Number Placeholder 6"/>
          <p:cNvSpPr>
            <a:spLocks noGrp="1"/>
          </p:cNvSpPr>
          <p:nvPr>
            <p:ph type="sldNum" sz="quarter" idx="12"/>
          </p:nvPr>
        </p:nvSpPr>
        <p:spPr/>
        <p:txBody>
          <a:bodyPr/>
          <a:lstStyle/>
          <a:p>
            <a:fld id="{D3F25E0E-D453-48D7-9F96-14E48C04C6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6D3415-CD80-43BB-A02A-FB939BB627CD}" type="datetime1">
              <a:rPr lang="en-US" smtClean="0"/>
              <a:t>3/15/2018</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
        <p:nvSpPr>
          <p:cNvPr id="7" name="Slide Number Placeholder 6"/>
          <p:cNvSpPr>
            <a:spLocks noGrp="1"/>
          </p:cNvSpPr>
          <p:nvPr>
            <p:ph type="sldNum" sz="quarter" idx="12"/>
          </p:nvPr>
        </p:nvSpPr>
        <p:spPr/>
        <p:txBody>
          <a:bodyPr/>
          <a:lstStyle/>
          <a:p>
            <a:fld id="{D3F25E0E-D453-48D7-9F96-14E48C04C6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0EA87-D536-4B47-9DC3-AD89B7C3C0BA}" type="datetime1">
              <a:rPr lang="en-US" smtClean="0"/>
              <a:t>3/15/2018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SKM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25E0E-D453-48D7-9F96-14E48C04C6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Backplane" TargetMode="External"/><Relationship Id="rId13" Type="http://schemas.openxmlformats.org/officeDocument/2006/relationships/hyperlink" Target="https://en.wikipedia.org/wiki/Network_card" TargetMode="External"/><Relationship Id="rId3" Type="http://schemas.openxmlformats.org/officeDocument/2006/relationships/hyperlink" Target="https://en.wikipedia.org/wiki/Printed_circuit_board" TargetMode="External"/><Relationship Id="rId7" Type="http://schemas.openxmlformats.org/officeDocument/2006/relationships/hyperlink" Target="https://en.wikipedia.org/wiki/Peripherals" TargetMode="External"/><Relationship Id="rId12" Type="http://schemas.openxmlformats.org/officeDocument/2006/relationships/hyperlink" Target="https://en.wikipedia.org/wiki/Video_card" TargetMode="External"/><Relationship Id="rId17" Type="http://schemas.openxmlformats.org/officeDocument/2006/relationships/hyperlink" Target="https://en.wikipedia.org/wiki/Firewire" TargetMode="External"/><Relationship Id="rId2" Type="http://schemas.openxmlformats.org/officeDocument/2006/relationships/hyperlink" Target="https://en.wikipedia.org/wiki/Motherboard" TargetMode="External"/><Relationship Id="rId16" Type="http://schemas.openxmlformats.org/officeDocument/2006/relationships/hyperlink" Target="https://en.wikipedia.org/wiki/USB" TargetMode="External"/><Relationship Id="rId1" Type="http://schemas.openxmlformats.org/officeDocument/2006/relationships/slideLayout" Target="../slideLayouts/slideLayout2.xml"/><Relationship Id="rId6" Type="http://schemas.openxmlformats.org/officeDocument/2006/relationships/hyperlink" Target="https://en.wikipedia.org/wiki/Computer_memory" TargetMode="External"/><Relationship Id="rId11" Type="http://schemas.openxmlformats.org/officeDocument/2006/relationships/hyperlink" Target="https://en.wikipedia.org/wiki/Sound_card" TargetMode="External"/><Relationship Id="rId5" Type="http://schemas.openxmlformats.org/officeDocument/2006/relationships/hyperlink" Target="https://en.wikipedia.org/wiki/Central_processing_unit" TargetMode="External"/><Relationship Id="rId15" Type="http://schemas.openxmlformats.org/officeDocument/2006/relationships/hyperlink" Target="https://en.wikipedia.org/wiki/TV_tuner_card" TargetMode="External"/><Relationship Id="rId10" Type="http://schemas.openxmlformats.org/officeDocument/2006/relationships/hyperlink" Target="https://en.wikipedia.org/wiki/Daughtercard" TargetMode="External"/><Relationship Id="rId4" Type="http://schemas.openxmlformats.org/officeDocument/2006/relationships/hyperlink" Target="https://en.wikipedia.org/wiki/Microcomputer" TargetMode="External"/><Relationship Id="rId9" Type="http://schemas.openxmlformats.org/officeDocument/2006/relationships/hyperlink" Target="https://en.wikipedia.org/wiki/Peripheral" TargetMode="External"/><Relationship Id="rId14" Type="http://schemas.openxmlformats.org/officeDocument/2006/relationships/hyperlink" Target="https://en.wikipedia.org/wiki/Hard_driv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buildcomputers.net/installing-a-cpu.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Microprocessor" TargetMode="External"/><Relationship Id="rId3" Type="http://schemas.openxmlformats.org/officeDocument/2006/relationships/hyperlink" Target="https://en.wikipedia.org/wiki/Data_flow" TargetMode="External"/><Relationship Id="rId7" Type="http://schemas.openxmlformats.org/officeDocument/2006/relationships/hyperlink" Target="https://en.wikipedia.org/wiki/Motherboard" TargetMode="External"/><Relationship Id="rId2" Type="http://schemas.openxmlformats.org/officeDocument/2006/relationships/hyperlink" Target="https://en.wikipedia.org/wiki/Integrated_circuit" TargetMode="External"/><Relationship Id="rId1" Type="http://schemas.openxmlformats.org/officeDocument/2006/relationships/slideLayout" Target="../slideLayouts/slideLayout2.xml"/><Relationship Id="rId6" Type="http://schemas.openxmlformats.org/officeDocument/2006/relationships/hyperlink" Target="https://en.wikipedia.org/wiki/Peripheral" TargetMode="External"/><Relationship Id="rId5" Type="http://schemas.openxmlformats.org/officeDocument/2006/relationships/hyperlink" Target="https://en.wikipedia.org/wiki/Computer_memory" TargetMode="External"/><Relationship Id="rId4" Type="http://schemas.openxmlformats.org/officeDocument/2006/relationships/hyperlink" Target="https://en.wikipedia.org/wiki/Central_processing_uni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IBM_Personal_Computer/AT" TargetMode="External"/><Relationship Id="rId13" Type="http://schemas.openxmlformats.org/officeDocument/2006/relationships/hyperlink" Target="https://en.wikipedia.org/wiki/Original_Amiga_chipset" TargetMode="External"/><Relationship Id="rId18" Type="http://schemas.openxmlformats.org/officeDocument/2006/relationships/hyperlink" Target="https://en.wikipedia.org/wiki/System_16" TargetMode="External"/><Relationship Id="rId3" Type="http://schemas.openxmlformats.org/officeDocument/2006/relationships/hyperlink" Target="https://en.wikipedia.org/wiki/Integrated_circuit" TargetMode="External"/><Relationship Id="rId7" Type="http://schemas.openxmlformats.org/officeDocument/2006/relationships/hyperlink" Target="https://en.wikipedia.org/wiki/Personal_computer" TargetMode="External"/><Relationship Id="rId12" Type="http://schemas.openxmlformats.org/officeDocument/2006/relationships/hyperlink" Target="https://en.wikipedia.org/wiki/Commodore_Amiga" TargetMode="External"/><Relationship Id="rId17" Type="http://schemas.openxmlformats.org/officeDocument/2006/relationships/hyperlink" Target="https://en.wikipedia.org/wiki/SEGA" TargetMode="External"/><Relationship Id="rId2" Type="http://schemas.openxmlformats.org/officeDocument/2006/relationships/hyperlink" Target="https://en.wikipedia.org/wiki/Computing" TargetMode="External"/><Relationship Id="rId16" Type="http://schemas.openxmlformats.org/officeDocument/2006/relationships/hyperlink" Target="https://en.wikipedia.org/wiki/Graphics" TargetMode="External"/><Relationship Id="rId1" Type="http://schemas.openxmlformats.org/officeDocument/2006/relationships/slideLayout" Target="../slideLayouts/slideLayout2.xml"/><Relationship Id="rId6" Type="http://schemas.openxmlformats.org/officeDocument/2006/relationships/hyperlink" Target="https://en.wikipedia.org/wiki/Expansion_card" TargetMode="External"/><Relationship Id="rId11" Type="http://schemas.openxmlformats.org/officeDocument/2006/relationships/hyperlink" Target="https://en.wikipedia.org/wiki/Intel_80286" TargetMode="External"/><Relationship Id="rId5" Type="http://schemas.openxmlformats.org/officeDocument/2006/relationships/hyperlink" Target="https://en.wikipedia.org/wiki/Motherboard" TargetMode="External"/><Relationship Id="rId15" Type="http://schemas.openxmlformats.org/officeDocument/2006/relationships/hyperlink" Target="https://en.wikipedia.org/wiki/Sound_recording_and_reproduction" TargetMode="External"/><Relationship Id="rId10" Type="http://schemas.openxmlformats.org/officeDocument/2006/relationships/hyperlink" Target="https://en.wikipedia.org/wiki/Chips_and_Technologies" TargetMode="External"/><Relationship Id="rId4" Type="http://schemas.openxmlformats.org/officeDocument/2006/relationships/hyperlink" Target="https://en.wikipedia.org/wiki/Computer" TargetMode="External"/><Relationship Id="rId9" Type="http://schemas.openxmlformats.org/officeDocument/2006/relationships/hyperlink" Target="https://en.wikipedia.org/wiki/New_Enhanced_AT" TargetMode="External"/><Relationship Id="rId14" Type="http://schemas.openxmlformats.org/officeDocument/2006/relationships/hyperlink" Target="https://en.wikipedia.org/wiki/Home_computer"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Desktop_computer" TargetMode="External"/><Relationship Id="rId13" Type="http://schemas.openxmlformats.org/officeDocument/2006/relationships/hyperlink" Target="https://en.wikipedia.org/wiki/Power-factor_correction" TargetMode="External"/><Relationship Id="rId3" Type="http://schemas.openxmlformats.org/officeDocument/2006/relationships/hyperlink" Target="https://en.wikipedia.org/wiki/Electrical_load" TargetMode="External"/><Relationship Id="rId7" Type="http://schemas.openxmlformats.org/officeDocument/2006/relationships/hyperlink" Target="https://en.wikipedia.org/wiki/Electric_power_converter" TargetMode="External"/><Relationship Id="rId12" Type="http://schemas.openxmlformats.org/officeDocument/2006/relationships/hyperlink" Target="https://en.wikipedia.org/wiki/Voltage_surge" TargetMode="External"/><Relationship Id="rId2" Type="http://schemas.openxmlformats.org/officeDocument/2006/relationships/hyperlink" Target="https://en.wikipedia.org/wiki/Electric_power" TargetMode="External"/><Relationship Id="rId1" Type="http://schemas.openxmlformats.org/officeDocument/2006/relationships/slideLayout" Target="../slideLayouts/slideLayout2.xml"/><Relationship Id="rId6" Type="http://schemas.openxmlformats.org/officeDocument/2006/relationships/hyperlink" Target="https://en.wikipedia.org/wiki/Frequency" TargetMode="External"/><Relationship Id="rId11" Type="http://schemas.openxmlformats.org/officeDocument/2006/relationships/hyperlink" Target="https://en.wikipedia.org/wiki/Electronic_noise" TargetMode="External"/><Relationship Id="rId5" Type="http://schemas.openxmlformats.org/officeDocument/2006/relationships/hyperlink" Target="https://en.wikipedia.org/wiki/Voltage" TargetMode="External"/><Relationship Id="rId10" Type="http://schemas.openxmlformats.org/officeDocument/2006/relationships/hyperlink" Target="https://en.wikipedia.org/wiki/Electrical_fault" TargetMode="External"/><Relationship Id="rId4" Type="http://schemas.openxmlformats.org/officeDocument/2006/relationships/hyperlink" Target="https://en.wikipedia.org/wiki/Electric_current" TargetMode="External"/><Relationship Id="rId9" Type="http://schemas.openxmlformats.org/officeDocument/2006/relationships/hyperlink" Target="https://en.wikipedia.org/wiki/Consumer_electronics" TargetMode="External"/><Relationship Id="rId14" Type="http://schemas.openxmlformats.org/officeDocument/2006/relationships/hyperlink" Target="https://en.wikipedia.org/wiki/Uninterruptible_power_supply"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Memory_bus" TargetMode="External"/><Relationship Id="rId2" Type="http://schemas.openxmlformats.org/officeDocument/2006/relationships/hyperlink" Target="https://en.wikipedia.org/wiki/Bus_(computing)" TargetMode="External"/><Relationship Id="rId1" Type="http://schemas.openxmlformats.org/officeDocument/2006/relationships/slideLayout" Target="../slideLayouts/slideLayout2.xml"/><Relationship Id="rId5" Type="http://schemas.openxmlformats.org/officeDocument/2006/relationships/hyperlink" Target="https://en.wikipedia.org/wiki/Control_bus" TargetMode="External"/><Relationship Id="rId4" Type="http://schemas.openxmlformats.org/officeDocument/2006/relationships/hyperlink" Target="https://en.wikipedia.org/wiki/Address_bu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Bus_(computi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Reverse_engineer" TargetMode="External"/><Relationship Id="rId3" Type="http://schemas.openxmlformats.org/officeDocument/2006/relationships/hyperlink" Target="https://en.wikipedia.org/wiki/Firmware" TargetMode="External"/><Relationship Id="rId7" Type="http://schemas.openxmlformats.org/officeDocument/2006/relationships/hyperlink" Target="https://en.wikipedia.org/wiki/Proprietary_software" TargetMode="External"/><Relationship Id="rId2" Type="http://schemas.openxmlformats.org/officeDocument/2006/relationships/hyperlink" Target="https://en.wikipedia.org/wiki/IBM_PC_compatible" TargetMode="External"/><Relationship Id="rId1" Type="http://schemas.openxmlformats.org/officeDocument/2006/relationships/slideLayout" Target="../slideLayouts/slideLayout2.xml"/><Relationship Id="rId6" Type="http://schemas.openxmlformats.org/officeDocument/2006/relationships/hyperlink" Target="https://en.wikipedia.org/wiki/CP/M" TargetMode="External"/><Relationship Id="rId5" Type="http://schemas.openxmlformats.org/officeDocument/2006/relationships/hyperlink" Target="https://en.wikipedia.org/wiki/Personal_computer" TargetMode="External"/><Relationship Id="rId10" Type="http://schemas.openxmlformats.org/officeDocument/2006/relationships/hyperlink" Target="https://en.wikipedia.org/wiki/De_facto_standard" TargetMode="External"/><Relationship Id="rId4" Type="http://schemas.openxmlformats.org/officeDocument/2006/relationships/hyperlink" Target="https://en.wikipedia.org/wiki/BIOS" TargetMode="External"/><Relationship Id="rId9" Type="http://schemas.openxmlformats.org/officeDocument/2006/relationships/hyperlink" Target="https://en.wikipedia.org/wiki/Interface_(computin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Operating_system" TargetMode="External"/><Relationship Id="rId2" Type="http://schemas.openxmlformats.org/officeDocument/2006/relationships/hyperlink" Target="https://en.wikipedia.org/wiki/Boot_loader" TargetMode="External"/><Relationship Id="rId1" Type="http://schemas.openxmlformats.org/officeDocument/2006/relationships/slideLayout" Target="../slideLayouts/slideLayout2.xml"/><Relationship Id="rId6" Type="http://schemas.openxmlformats.org/officeDocument/2006/relationships/hyperlink" Target="https://en.wikipedia.org/wiki/Input/output" TargetMode="External"/><Relationship Id="rId5" Type="http://schemas.openxmlformats.org/officeDocument/2006/relationships/hyperlink" Target="https://en.wikipedia.org/wiki/Hardware_abstraction_layer" TargetMode="External"/><Relationship Id="rId4" Type="http://schemas.openxmlformats.org/officeDocument/2006/relationships/hyperlink" Target="https://en.wikipedia.org/wiki/MS-DO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Dell"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ifixit.com/Wiki/Computer_Processor_Typ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Alternating_curr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Transformer" TargetMode="External"/><Relationship Id="rId2" Type="http://schemas.openxmlformats.org/officeDocument/2006/relationships/hyperlink" Target="https://en.wikipedia.org/wiki/Mains_electricity" TargetMode="External"/><Relationship Id="rId1" Type="http://schemas.openxmlformats.org/officeDocument/2006/relationships/slideLayout" Target="../slideLayouts/slideLayout2.xml"/><Relationship Id="rId5" Type="http://schemas.openxmlformats.org/officeDocument/2006/relationships/hyperlink" Target="https://en.wikipedia.org/wiki/Electronic_filter" TargetMode="External"/><Relationship Id="rId4" Type="http://schemas.openxmlformats.org/officeDocument/2006/relationships/hyperlink" Target="https://en.wikipedia.org/wiki/Rectifi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Alternator" TargetMode="External"/><Relationship Id="rId3" Type="http://schemas.openxmlformats.org/officeDocument/2006/relationships/hyperlink" Target="https://en.wikipedia.org/wiki/Isolation_transformer" TargetMode="External"/><Relationship Id="rId7" Type="http://schemas.openxmlformats.org/officeDocument/2006/relationships/hyperlink" Target="https://en.wikipedia.org/wiki/Power_inverter" TargetMode="External"/><Relationship Id="rId12" Type="http://schemas.openxmlformats.org/officeDocument/2006/relationships/hyperlink" Target="https://en.wikipedia.org/wiki/AC/DC_receiver" TargetMode="External"/><Relationship Id="rId2" Type="http://schemas.openxmlformats.org/officeDocument/2006/relationships/hyperlink" Target="https://en.wikipedia.org/wiki/Mains_supply" TargetMode="External"/><Relationship Id="rId1" Type="http://schemas.openxmlformats.org/officeDocument/2006/relationships/slideLayout" Target="../slideLayouts/slideLayout2.xml"/><Relationship Id="rId6" Type="http://schemas.openxmlformats.org/officeDocument/2006/relationships/hyperlink" Target="https://en.wikipedia.org/wiki/Current_source" TargetMode="External"/><Relationship Id="rId11" Type="http://schemas.openxmlformats.org/officeDocument/2006/relationships/hyperlink" Target="https://en.wikipedia.org/wiki/Voltage_multiplier" TargetMode="External"/><Relationship Id="rId5" Type="http://schemas.openxmlformats.org/officeDocument/2006/relationships/hyperlink" Target="https://en.wikipedia.org/wiki/Variac" TargetMode="External"/><Relationship Id="rId10" Type="http://schemas.openxmlformats.org/officeDocument/2006/relationships/hyperlink" Target="https://en.wikipedia.org/wiki/Uninterruptable_power_supply" TargetMode="External"/><Relationship Id="rId4" Type="http://schemas.openxmlformats.org/officeDocument/2006/relationships/hyperlink" Target="https://en.wikipedia.org/wiki/Autotransformer" TargetMode="External"/><Relationship Id="rId9" Type="http://schemas.openxmlformats.org/officeDocument/2006/relationships/hyperlink" Target="https://en.wikipedia.org/wiki/Line_conditioner"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Performance_Rating" TargetMode="External"/><Relationship Id="rId13" Type="http://schemas.openxmlformats.org/officeDocument/2006/relationships/hyperlink" Target="https://en.wikipedia.org/wiki/Rating_site" TargetMode="External"/><Relationship Id="rId3" Type="http://schemas.openxmlformats.org/officeDocument/2006/relationships/hyperlink" Target="https://en.wikipedia.org/wiki/Statistics" TargetMode="External"/><Relationship Id="rId7" Type="http://schemas.openxmlformats.org/officeDocument/2006/relationships/hyperlink" Target="https://en.wikipedia.org/wiki/Health_care_provider_ratings" TargetMode="External"/><Relationship Id="rId12" Type="http://schemas.openxmlformats.org/officeDocument/2006/relationships/hyperlink" Target="https://en.wikipedia.org/wiki/Web_content_voting" TargetMode="External"/><Relationship Id="rId2" Type="http://schemas.openxmlformats.org/officeDocument/2006/relationships/hyperlink" Target="https://en.wikipedia.org/wiki/Evaluation" TargetMode="External"/><Relationship Id="rId16" Type="http://schemas.openxmlformats.org/officeDocument/2006/relationships/hyperlink" Target="https://en.wikipedia.org/wiki/United_States_presidential_approval_rating" TargetMode="External"/><Relationship Id="rId1" Type="http://schemas.openxmlformats.org/officeDocument/2006/relationships/slideLayout" Target="../slideLayouts/slideLayout2.xml"/><Relationship Id="rId6" Type="http://schemas.openxmlformats.org/officeDocument/2006/relationships/hyperlink" Target="https://en.wikipedia.org/wiki/Naval_rating" TargetMode="External"/><Relationship Id="rId11" Type="http://schemas.openxmlformats.org/officeDocument/2006/relationships/hyperlink" Target="https://en.wikipedia.org/wiki/Content_rating" TargetMode="External"/><Relationship Id="rId5" Type="http://schemas.openxmlformats.org/officeDocument/2006/relationships/hyperlink" Target="https://en.wikipedia.org/wiki/Fire-resistance_rating" TargetMode="External"/><Relationship Id="rId15" Type="http://schemas.openxmlformats.org/officeDocument/2006/relationships/hyperlink" Target="https://en.wikipedia.org/wiki/Telecommunications_rating" TargetMode="External"/><Relationship Id="rId10" Type="http://schemas.openxmlformats.org/officeDocument/2006/relationships/hyperlink" Target="https://en.wikipedia.org/wiki/Power_rating" TargetMode="External"/><Relationship Id="rId4" Type="http://schemas.openxmlformats.org/officeDocument/2006/relationships/hyperlink" Target="https://en.wikipedia.org/wiki/Credit_rating" TargetMode="External"/><Relationship Id="rId9" Type="http://schemas.openxmlformats.org/officeDocument/2006/relationships/hyperlink" Target="https://en.wikipedia.org/wiki/Ranally_city_rating_system" TargetMode="External"/><Relationship Id="rId14" Type="http://schemas.openxmlformats.org/officeDocument/2006/relationships/hyperlink" Target="https://en.wikipedia.org/wiki/Reputation_system"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Electric_current" TargetMode="External"/><Relationship Id="rId3" Type="http://schemas.openxmlformats.org/officeDocument/2006/relationships/hyperlink" Target="https://en.wikipedia.org/wiki/Voltage_regulator" TargetMode="External"/><Relationship Id="rId7" Type="http://schemas.openxmlformats.org/officeDocument/2006/relationships/hyperlink" Target="https://en.wikipedia.org/wiki/Voltage" TargetMode="External"/><Relationship Id="rId2" Type="http://schemas.openxmlformats.org/officeDocument/2006/relationships/hyperlink" Target="https://en.wikipedia.org/wiki/Power_supply" TargetMode="External"/><Relationship Id="rId1" Type="http://schemas.openxmlformats.org/officeDocument/2006/relationships/slideLayout" Target="../slideLayouts/slideLayout2.xml"/><Relationship Id="rId6" Type="http://schemas.openxmlformats.org/officeDocument/2006/relationships/hyperlink" Target="https://en.wikipedia.org/wiki/Personal_computer" TargetMode="External"/><Relationship Id="rId11" Type="http://schemas.openxmlformats.org/officeDocument/2006/relationships/hyperlink" Target="https://en.wikipedia.org/wiki/Transistor" TargetMode="External"/><Relationship Id="rId5" Type="http://schemas.openxmlformats.org/officeDocument/2006/relationships/hyperlink" Target="https://en.wikipedia.org/wiki/Mains_electricity" TargetMode="External"/><Relationship Id="rId10" Type="http://schemas.openxmlformats.org/officeDocument/2006/relationships/hyperlink" Target="https://en.wikipedia.org/wiki/Dissipation" TargetMode="External"/><Relationship Id="rId4" Type="http://schemas.openxmlformats.org/officeDocument/2006/relationships/hyperlink" Target="https://en.wikipedia.org/wiki/Electrical_power_conversion" TargetMode="External"/><Relationship Id="rId9" Type="http://schemas.openxmlformats.org/officeDocument/2006/relationships/hyperlink" Target="https://en.wikipedia.org/wiki/Linear_power_supply"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Data_center" TargetMode="External"/><Relationship Id="rId3" Type="http://schemas.openxmlformats.org/officeDocument/2006/relationships/hyperlink" Target="https://en.wikipedia.org/wiki/Emergency_power_system" TargetMode="External"/><Relationship Id="rId7" Type="http://schemas.openxmlformats.org/officeDocument/2006/relationships/hyperlink" Target="https://en.wikipedia.org/wiki/Computer" TargetMode="External"/><Relationship Id="rId2" Type="http://schemas.openxmlformats.org/officeDocument/2006/relationships/hyperlink" Target="https://en.wikipedia.org/wiki/Mains_electricity" TargetMode="External"/><Relationship Id="rId1" Type="http://schemas.openxmlformats.org/officeDocument/2006/relationships/slideLayout" Target="../slideLayouts/slideLayout2.xml"/><Relationship Id="rId6" Type="http://schemas.openxmlformats.org/officeDocument/2006/relationships/hyperlink" Target="https://en.wikipedia.org/wiki/Flywheel" TargetMode="External"/><Relationship Id="rId11" Type="http://schemas.openxmlformats.org/officeDocument/2006/relationships/hyperlink" Target="https://en.wikipedia.org/wiki/Fairbanks,_Alaska" TargetMode="External"/><Relationship Id="rId5" Type="http://schemas.openxmlformats.org/officeDocument/2006/relationships/hyperlink" Target="https://en.wikipedia.org/wiki/Supercapacitors" TargetMode="External"/><Relationship Id="rId10" Type="http://schemas.openxmlformats.org/officeDocument/2006/relationships/hyperlink" Target="https://en.wikipedia.org/wiki/Volt-ampere" TargetMode="External"/><Relationship Id="rId4" Type="http://schemas.openxmlformats.org/officeDocument/2006/relationships/hyperlink" Target="https://en.wikipedia.org/wiki/Standby_generator" TargetMode="External"/><Relationship Id="rId9" Type="http://schemas.openxmlformats.org/officeDocument/2006/relationships/hyperlink" Target="https://en.wikipedia.org/wiki/Telecommun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Unit-6</a:t>
            </a:r>
            <a:br>
              <a:rPr lang="en-US" sz="3200" dirty="0" smtClean="0"/>
            </a:br>
            <a:r>
              <a:rPr lang="en-US" sz="3200" dirty="0" smtClean="0"/>
              <a:t>Computer Hardware</a:t>
            </a:r>
            <a:endParaRPr lang="en-US" sz="3200" dirty="0"/>
          </a:p>
        </p:txBody>
      </p:sp>
      <p:sp>
        <p:nvSpPr>
          <p:cNvPr id="3" name="Date Placeholder 2"/>
          <p:cNvSpPr>
            <a:spLocks noGrp="1"/>
          </p:cNvSpPr>
          <p:nvPr>
            <p:ph type="dt" sz="half" idx="10"/>
          </p:nvPr>
        </p:nvSpPr>
        <p:spPr/>
        <p:txBody>
          <a:bodyPr/>
          <a:lstStyle/>
          <a:p>
            <a:fld id="{5CDF1B84-1A44-406D-ADCB-6C338DF86474}" type="datetime1">
              <a:rPr lang="en-US" smtClean="0"/>
              <a:t>3/15/2018</a:t>
            </a:fld>
            <a:endParaRPr lang="en-US"/>
          </a:p>
        </p:txBody>
      </p:sp>
      <p:sp>
        <p:nvSpPr>
          <p:cNvPr id="4" name="Slide Number Placeholder 3"/>
          <p:cNvSpPr>
            <a:spLocks noGrp="1"/>
          </p:cNvSpPr>
          <p:nvPr>
            <p:ph type="sldNum" sz="quarter" idx="12"/>
          </p:nvPr>
        </p:nvSpPr>
        <p:spPr/>
        <p:txBody>
          <a:bodyPr/>
          <a:lstStyle/>
          <a:p>
            <a:fld id="{D3F25E0E-D453-48D7-9F96-14E48C04C6D3}"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Prepared by SKM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Motherboard</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algn="just"/>
            <a:r>
              <a:rPr lang="en-US" dirty="0"/>
              <a:t>A </a:t>
            </a:r>
            <a:r>
              <a:rPr lang="en-US" b="1" dirty="0"/>
              <a:t>motherboard</a:t>
            </a:r>
            <a:r>
              <a:rPr lang="en-US" dirty="0"/>
              <a:t> (sometimes alternatively known as the </a:t>
            </a:r>
            <a:r>
              <a:rPr lang="en-US" b="1" dirty="0" err="1"/>
              <a:t>mainboard</a:t>
            </a:r>
            <a:r>
              <a:rPr lang="en-US" dirty="0"/>
              <a:t>, </a:t>
            </a:r>
            <a:r>
              <a:rPr lang="en-US" b="1" dirty="0"/>
              <a:t>system board</a:t>
            </a:r>
            <a:r>
              <a:rPr lang="en-US" dirty="0"/>
              <a:t>, </a:t>
            </a:r>
            <a:r>
              <a:rPr lang="en-US" b="1" dirty="0"/>
              <a:t>baseboard</a:t>
            </a:r>
            <a:r>
              <a:rPr lang="en-US" dirty="0"/>
              <a:t>, </a:t>
            </a:r>
            <a:r>
              <a:rPr lang="en-US" b="1" dirty="0"/>
              <a:t>planar board</a:t>
            </a:r>
            <a:r>
              <a:rPr lang="en-US" dirty="0"/>
              <a:t> or </a:t>
            </a:r>
            <a:r>
              <a:rPr lang="en-US" b="1" dirty="0"/>
              <a:t>logic board</a:t>
            </a:r>
            <a:r>
              <a:rPr lang="en-US" dirty="0"/>
              <a:t>,</a:t>
            </a:r>
            <a:r>
              <a:rPr lang="en-US" baseline="30000" dirty="0">
                <a:hlinkClick r:id="rId2"/>
              </a:rPr>
              <a:t>[1]</a:t>
            </a:r>
            <a:r>
              <a:rPr lang="en-US" dirty="0"/>
              <a:t> or colloquially, a </a:t>
            </a:r>
            <a:r>
              <a:rPr lang="en-US" b="1" dirty="0" err="1"/>
              <a:t>mobo</a:t>
            </a:r>
            <a:r>
              <a:rPr lang="en-US" dirty="0"/>
              <a:t>) is the main </a:t>
            </a:r>
            <a:r>
              <a:rPr lang="en-US" dirty="0">
                <a:hlinkClick r:id="rId3" tooltip="Printed circuit board"/>
              </a:rPr>
              <a:t>printed circuit board</a:t>
            </a:r>
            <a:r>
              <a:rPr lang="en-US" dirty="0"/>
              <a:t> (PCB) found in general purpose </a:t>
            </a:r>
            <a:r>
              <a:rPr lang="en-US" dirty="0">
                <a:hlinkClick r:id="rId4" tooltip="Microcomputer"/>
              </a:rPr>
              <a:t>microcomputers</a:t>
            </a:r>
            <a:r>
              <a:rPr lang="en-US" dirty="0"/>
              <a:t> and other expandable systems. It holds and allows communication between many of the crucial electronic components of a system, such as the </a:t>
            </a:r>
            <a:r>
              <a:rPr lang="en-US" dirty="0">
                <a:hlinkClick r:id="rId5" tooltip="Central processing unit"/>
              </a:rPr>
              <a:t>central processing unit</a:t>
            </a:r>
            <a:r>
              <a:rPr lang="en-US" dirty="0"/>
              <a:t> (CPU) and </a:t>
            </a:r>
            <a:r>
              <a:rPr lang="en-US" dirty="0">
                <a:hlinkClick r:id="rId6" tooltip="Computer memory"/>
              </a:rPr>
              <a:t>memory</a:t>
            </a:r>
            <a:r>
              <a:rPr lang="en-US" dirty="0"/>
              <a:t>, and provides connectors for other </a:t>
            </a:r>
            <a:r>
              <a:rPr lang="en-US" dirty="0">
                <a:hlinkClick r:id="rId7" tooltip="Peripherals"/>
              </a:rPr>
              <a:t>peripherals</a:t>
            </a:r>
            <a:r>
              <a:rPr lang="en-US" dirty="0"/>
              <a:t>. Unlike a </a:t>
            </a:r>
            <a:r>
              <a:rPr lang="en-US" dirty="0">
                <a:hlinkClick r:id="rId8" tooltip="Backplane"/>
              </a:rPr>
              <a:t>backplane</a:t>
            </a:r>
            <a:r>
              <a:rPr lang="en-US" dirty="0"/>
              <a:t>, a motherboard usually contains significant sub-systems such as the central processor, the chipset's input/output and memory controllers, interface connectors, and other components integrated for general purpose use.</a:t>
            </a:r>
          </a:p>
          <a:p>
            <a:pPr algn="just"/>
            <a:r>
              <a:rPr lang="en-US" i="1" dirty="0"/>
              <a:t>Motherboard</a:t>
            </a:r>
            <a:r>
              <a:rPr lang="en-US" dirty="0"/>
              <a:t> specifically refers to a </a:t>
            </a:r>
            <a:r>
              <a:rPr lang="en-US" dirty="0">
                <a:hlinkClick r:id="rId3" tooltip="Printed circuit board"/>
              </a:rPr>
              <a:t>PCB</a:t>
            </a:r>
            <a:r>
              <a:rPr lang="en-US" dirty="0"/>
              <a:t> with expansion capability and as the name suggests, this board is often referred to as the "mother" of all components attached to it, which often include </a:t>
            </a:r>
            <a:r>
              <a:rPr lang="en-US" dirty="0">
                <a:hlinkClick r:id="rId9" tooltip="Peripheral"/>
              </a:rPr>
              <a:t>peripherals</a:t>
            </a:r>
            <a:r>
              <a:rPr lang="en-US" dirty="0"/>
              <a:t>, interface cards, and </a:t>
            </a:r>
            <a:r>
              <a:rPr lang="en-US" dirty="0" err="1">
                <a:hlinkClick r:id="rId10" tooltip="Daughtercard"/>
              </a:rPr>
              <a:t>daughtercards</a:t>
            </a:r>
            <a:r>
              <a:rPr lang="en-US" dirty="0"/>
              <a:t>: </a:t>
            </a:r>
            <a:r>
              <a:rPr lang="en-US" dirty="0">
                <a:hlinkClick r:id="rId11" tooltip="Sound card"/>
              </a:rPr>
              <a:t>sound cards</a:t>
            </a:r>
            <a:r>
              <a:rPr lang="en-US" dirty="0"/>
              <a:t>, </a:t>
            </a:r>
            <a:r>
              <a:rPr lang="en-US" dirty="0">
                <a:hlinkClick r:id="rId12" tooltip="Video card"/>
              </a:rPr>
              <a:t>video cards</a:t>
            </a:r>
            <a:r>
              <a:rPr lang="en-US" dirty="0"/>
              <a:t>, </a:t>
            </a:r>
            <a:r>
              <a:rPr lang="en-US" dirty="0">
                <a:hlinkClick r:id="rId13" tooltip="Network card"/>
              </a:rPr>
              <a:t>network cards</a:t>
            </a:r>
            <a:r>
              <a:rPr lang="en-US" dirty="0"/>
              <a:t>, </a:t>
            </a:r>
            <a:r>
              <a:rPr lang="en-US" dirty="0">
                <a:hlinkClick r:id="rId14" tooltip="Hard drive"/>
              </a:rPr>
              <a:t>hard drives</a:t>
            </a:r>
            <a:r>
              <a:rPr lang="en-US" dirty="0"/>
              <a:t>, or other forms of persistent storage; </a:t>
            </a:r>
            <a:r>
              <a:rPr lang="en-US" dirty="0">
                <a:hlinkClick r:id="rId15" tooltip="TV tuner card"/>
              </a:rPr>
              <a:t>TV tuner cards</a:t>
            </a:r>
            <a:r>
              <a:rPr lang="en-US" dirty="0"/>
              <a:t>, cards providing extra </a:t>
            </a:r>
            <a:r>
              <a:rPr lang="en-US" dirty="0">
                <a:hlinkClick r:id="rId16" tooltip="USB"/>
              </a:rPr>
              <a:t>USB</a:t>
            </a:r>
            <a:r>
              <a:rPr lang="en-US" dirty="0"/>
              <a:t> or </a:t>
            </a:r>
            <a:r>
              <a:rPr lang="en-US" dirty="0">
                <a:hlinkClick r:id="rId17" tooltip="Firewire"/>
              </a:rPr>
              <a:t>FireWire</a:t>
            </a:r>
            <a:r>
              <a:rPr lang="en-US" dirty="0"/>
              <a:t> slots and a variety of other custom components.</a:t>
            </a:r>
          </a:p>
          <a:p>
            <a:pPr algn="just"/>
            <a:endParaRPr lang="en-US" dirty="0"/>
          </a:p>
        </p:txBody>
      </p:sp>
      <p:sp>
        <p:nvSpPr>
          <p:cNvPr id="4" name="Date Placeholder 3"/>
          <p:cNvSpPr>
            <a:spLocks noGrp="1"/>
          </p:cNvSpPr>
          <p:nvPr>
            <p:ph type="dt" sz="half" idx="10"/>
          </p:nvPr>
        </p:nvSpPr>
        <p:spPr/>
        <p:txBody>
          <a:bodyPr/>
          <a:lstStyle/>
          <a:p>
            <a:fld id="{68CB02A8-4823-42E3-81DD-E95E3B66B80C}"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Motherboard diagram</a:t>
            </a:r>
            <a:endParaRPr lang="en-US" sz="3200" dirty="0"/>
          </a:p>
        </p:txBody>
      </p:sp>
      <p:pic>
        <p:nvPicPr>
          <p:cNvPr id="2050" name="Picture 2" descr="C:\Users\user\Desktop\xmotherboard-components.jpg.pagespeed.ic.yO9Gl8BYFC.jpg"/>
          <p:cNvPicPr>
            <a:picLocks noGrp="1" noChangeAspect="1" noChangeArrowheads="1"/>
          </p:cNvPicPr>
          <p:nvPr>
            <p:ph idx="1"/>
          </p:nvPr>
        </p:nvPicPr>
        <p:blipFill>
          <a:blip r:embed="rId2"/>
          <a:srcRect/>
          <a:stretch>
            <a:fillRect/>
          </a:stretch>
        </p:blipFill>
        <p:spPr bwMode="auto">
          <a:xfrm>
            <a:off x="1828800" y="1862931"/>
            <a:ext cx="5334000" cy="4000500"/>
          </a:xfrm>
          <a:prstGeom prst="rect">
            <a:avLst/>
          </a:prstGeom>
          <a:noFill/>
        </p:spPr>
      </p:pic>
      <p:sp>
        <p:nvSpPr>
          <p:cNvPr id="4" name="Date Placeholder 3"/>
          <p:cNvSpPr>
            <a:spLocks noGrp="1"/>
          </p:cNvSpPr>
          <p:nvPr>
            <p:ph type="dt" sz="half" idx="10"/>
          </p:nvPr>
        </p:nvSpPr>
        <p:spPr/>
        <p:txBody>
          <a:bodyPr/>
          <a:lstStyle/>
          <a:p>
            <a:fld id="{855D5E57-2133-439F-940D-C626A363398B}"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Components of motherboard</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algn="just">
              <a:buNone/>
            </a:pPr>
            <a:r>
              <a:rPr lang="en-US" sz="2400" dirty="0" smtClean="0"/>
              <a:t>1. Back Panel Connectors &amp; Ports</a:t>
            </a:r>
            <a:br>
              <a:rPr lang="en-US" sz="2400" dirty="0" smtClean="0"/>
            </a:br>
            <a:r>
              <a:rPr lang="en-US" sz="2400" dirty="0" smtClean="0"/>
              <a:t>Connectors and ports for connecting the computer to external devices such as display ports, audio ports, USB ports, Ethernet ports, PS/2 ports etc. See image below for a close-up view.</a:t>
            </a:r>
            <a:br>
              <a:rPr lang="en-US" sz="2400" dirty="0" smtClean="0"/>
            </a:br>
            <a:r>
              <a:rPr lang="en-US" sz="2400" dirty="0" smtClean="0"/>
              <a:t>For details on the individual back panel ports, click here for our guide to computer cable connections.</a:t>
            </a:r>
          </a:p>
          <a:p>
            <a:pPr algn="just" fontAlgn="t">
              <a:buNone/>
            </a:pPr>
            <a:r>
              <a:rPr lang="en-US" sz="2400" dirty="0" smtClean="0"/>
              <a:t>2. PCI Slots</a:t>
            </a:r>
            <a:br>
              <a:rPr lang="en-US" sz="2400" dirty="0" smtClean="0"/>
            </a:br>
            <a:r>
              <a:rPr lang="en-US" sz="2400" dirty="0" smtClean="0"/>
              <a:t>PCI: Peripheral Component Interconnect</a:t>
            </a:r>
            <a:br>
              <a:rPr lang="en-US" sz="2400" dirty="0" smtClean="0"/>
            </a:br>
            <a:r>
              <a:rPr lang="en-US" sz="2400" dirty="0" smtClean="0"/>
              <a:t>Slot for older expansion cards such as sound cards, network cards, connector cards. See image below for a close-up view.</a:t>
            </a:r>
            <a:br>
              <a:rPr lang="en-US" sz="2400" dirty="0" smtClean="0"/>
            </a:br>
            <a:r>
              <a:rPr lang="en-US" sz="2400" dirty="0" smtClean="0"/>
              <a:t/>
            </a:r>
            <a:br>
              <a:rPr lang="en-US" sz="2400" dirty="0" smtClean="0"/>
            </a:br>
            <a:endParaRPr lang="en-US" sz="2400" dirty="0" smtClean="0"/>
          </a:p>
          <a:p>
            <a:pPr algn="just">
              <a:buNone/>
            </a:pPr>
            <a:endParaRPr lang="en-US" sz="2400" dirty="0"/>
          </a:p>
        </p:txBody>
      </p:sp>
      <p:sp>
        <p:nvSpPr>
          <p:cNvPr id="4" name="Date Placeholder 3"/>
          <p:cNvSpPr>
            <a:spLocks noGrp="1"/>
          </p:cNvSpPr>
          <p:nvPr>
            <p:ph type="dt" sz="half" idx="10"/>
          </p:nvPr>
        </p:nvSpPr>
        <p:spPr/>
        <p:txBody>
          <a:bodyPr/>
          <a:lstStyle/>
          <a:p>
            <a:fld id="{E01579C8-77BE-4BB9-856D-96EA2B6E49A2}"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xmotherboard-back-panel-connectors.jpg.pagespeed.ic.pcTwVV0K23.jpg"/>
          <p:cNvPicPr>
            <a:picLocks noGrp="1" noChangeAspect="1" noChangeArrowheads="1"/>
          </p:cNvPicPr>
          <p:nvPr>
            <p:ph idx="1"/>
          </p:nvPr>
        </p:nvPicPr>
        <p:blipFill>
          <a:blip r:embed="rId2"/>
          <a:srcRect/>
          <a:stretch>
            <a:fillRect/>
          </a:stretch>
        </p:blipFill>
        <p:spPr bwMode="auto">
          <a:xfrm>
            <a:off x="1905000" y="1862931"/>
            <a:ext cx="5334000" cy="4000500"/>
          </a:xfrm>
          <a:prstGeom prst="rect">
            <a:avLst/>
          </a:prstGeom>
          <a:noFill/>
        </p:spPr>
      </p:pic>
      <p:sp>
        <p:nvSpPr>
          <p:cNvPr id="3" name="Date Placeholder 2"/>
          <p:cNvSpPr>
            <a:spLocks noGrp="1"/>
          </p:cNvSpPr>
          <p:nvPr>
            <p:ph type="dt" sz="half" idx="10"/>
          </p:nvPr>
        </p:nvSpPr>
        <p:spPr/>
        <p:txBody>
          <a:bodyPr/>
          <a:lstStyle/>
          <a:p>
            <a:fld id="{ED70A7D6-365C-45F2-9DAD-0681A9D16CC7}" type="datetime1">
              <a:rPr lang="en-US" smtClean="0"/>
              <a:t>3/15/2018</a:t>
            </a:fld>
            <a:endParaRPr lang="en-US"/>
          </a:p>
        </p:txBody>
      </p:sp>
      <p:sp>
        <p:nvSpPr>
          <p:cNvPr id="4" name="Slide Number Placeholder 3"/>
          <p:cNvSpPr>
            <a:spLocks noGrp="1"/>
          </p:cNvSpPr>
          <p:nvPr>
            <p:ph type="sldNum" sz="quarter" idx="12"/>
          </p:nvPr>
        </p:nvSpPr>
        <p:spPr/>
        <p:txBody>
          <a:bodyPr/>
          <a:lstStyle/>
          <a:p>
            <a:fld id="{D3F25E0E-D453-48D7-9F96-14E48C04C6D3}"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fontAlgn="t">
              <a:buNone/>
            </a:pPr>
            <a:r>
              <a:rPr lang="en-US" dirty="0" smtClean="0"/>
              <a:t>3. </a:t>
            </a:r>
            <a:r>
              <a:rPr lang="en-US" sz="2600" dirty="0" smtClean="0"/>
              <a:t>PCI Express x1 Slots</a:t>
            </a:r>
          </a:p>
          <a:p>
            <a:pPr algn="just" fontAlgn="t"/>
            <a:r>
              <a:rPr lang="en-US" sz="2600" dirty="0" smtClean="0"/>
              <a:t>Slot for modern expansion cards such as sound cards, network cards (Wi-Fi, Ethernet, Bluetooth), connector cards (USB, FireWire, e SATA) and certain low-end graphics cards. See image below for a close-up view.</a:t>
            </a:r>
          </a:p>
          <a:p>
            <a:pPr algn="just" fontAlgn="t">
              <a:buNone/>
            </a:pPr>
            <a:r>
              <a:rPr lang="en-US" sz="2600" dirty="0" smtClean="0"/>
              <a:t>4. PCI Express x16 Slot</a:t>
            </a:r>
          </a:p>
          <a:p>
            <a:pPr algn="just" fontAlgn="t"/>
            <a:r>
              <a:rPr lang="en-US" sz="2600" dirty="0" smtClean="0"/>
              <a:t>Slot for discrete graphic cards and high bandwidth devices such as top-end solid state drives. See image below for a close-up view</a:t>
            </a:r>
            <a:r>
              <a:rPr lang="en-US" dirty="0" smtClean="0"/>
              <a:t>.</a:t>
            </a:r>
          </a:p>
          <a:p>
            <a:endParaRPr lang="en-US" dirty="0"/>
          </a:p>
        </p:txBody>
      </p:sp>
      <p:sp>
        <p:nvSpPr>
          <p:cNvPr id="4" name="Date Placeholder 3"/>
          <p:cNvSpPr>
            <a:spLocks noGrp="1"/>
          </p:cNvSpPr>
          <p:nvPr>
            <p:ph type="dt" sz="half" idx="10"/>
          </p:nvPr>
        </p:nvSpPr>
        <p:spPr/>
        <p:txBody>
          <a:bodyPr/>
          <a:lstStyle/>
          <a:p>
            <a:fld id="{407C018F-B00C-4C8A-9DAA-91AA272484CC}"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2400" dirty="0" smtClean="0"/>
              <a:t>Contd..</a:t>
            </a:r>
            <a:endParaRPr lang="en-US" sz="24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algn="just" fontAlgn="t">
              <a:buNone/>
            </a:pPr>
            <a:r>
              <a:rPr lang="en-US" sz="3400" dirty="0" smtClean="0"/>
              <a:t>5. North bridge</a:t>
            </a:r>
          </a:p>
          <a:p>
            <a:pPr algn="just" fontAlgn="t"/>
            <a:r>
              <a:rPr lang="en-US" sz="3400" dirty="0" smtClean="0"/>
              <a:t>Also known as Memory Controller Hub (MCH).</a:t>
            </a:r>
            <a:br>
              <a:rPr lang="en-US" sz="3400" dirty="0" smtClean="0"/>
            </a:br>
            <a:r>
              <a:rPr lang="en-US" sz="3400" dirty="0" smtClean="0"/>
              <a:t/>
            </a:r>
            <a:br>
              <a:rPr lang="en-US" sz="3400" dirty="0" smtClean="0"/>
            </a:br>
            <a:r>
              <a:rPr lang="en-US" sz="3400" dirty="0" smtClean="0"/>
              <a:t>Chipset that allows the CPU to communicate with the RAM and graphics card.</a:t>
            </a:r>
            <a:br>
              <a:rPr lang="en-US" sz="3400" dirty="0" smtClean="0"/>
            </a:br>
            <a:r>
              <a:rPr lang="en-US" sz="3400" dirty="0" smtClean="0"/>
              <a:t/>
            </a:r>
            <a:br>
              <a:rPr lang="en-US" sz="3400" dirty="0" smtClean="0"/>
            </a:br>
            <a:r>
              <a:rPr lang="en-US" sz="3400" dirty="0" smtClean="0"/>
              <a:t>Beginning from Intel Sandy Bridge in 2011, this motherboard component is no longer present as it has been integrated within the CPU itself.</a:t>
            </a:r>
          </a:p>
          <a:p>
            <a:pPr algn="just" fontAlgn="t">
              <a:buNone/>
            </a:pPr>
            <a:r>
              <a:rPr lang="en-US" sz="3400" dirty="0" smtClean="0"/>
              <a:t>6. CPU Socket</a:t>
            </a:r>
          </a:p>
          <a:p>
            <a:pPr algn="just" fontAlgn="t"/>
            <a:r>
              <a:rPr lang="en-US" sz="3400" dirty="0" smtClean="0"/>
              <a:t>Insert CPU here. To learn how to install a CPU, </a:t>
            </a:r>
            <a:r>
              <a:rPr lang="en-US" sz="3400" dirty="0">
                <a:hlinkClick r:id="rId2"/>
              </a:rPr>
              <a:t>click here for our guide to installing a CPU.</a:t>
            </a:r>
            <a:endParaRPr lang="en-US" sz="3400" dirty="0" smtClean="0"/>
          </a:p>
          <a:p>
            <a:pPr algn="just" fontAlgn="t">
              <a:buNone/>
            </a:pPr>
            <a:r>
              <a:rPr lang="en-US" sz="3400" dirty="0" smtClean="0"/>
              <a:t>7. ATX 12V Power Connector</a:t>
            </a:r>
          </a:p>
          <a:p>
            <a:pPr algn="just" fontAlgn="t"/>
            <a:r>
              <a:rPr lang="en-US" sz="3400" dirty="0" smtClean="0"/>
              <a:t>Connects to the 4-pin power cable of a power supply unit which supplies power to the CPU.</a:t>
            </a:r>
          </a:p>
          <a:p>
            <a:endParaRPr lang="en-US" dirty="0"/>
          </a:p>
        </p:txBody>
      </p:sp>
      <p:sp>
        <p:nvSpPr>
          <p:cNvPr id="4" name="Date Placeholder 3"/>
          <p:cNvSpPr>
            <a:spLocks noGrp="1"/>
          </p:cNvSpPr>
          <p:nvPr>
            <p:ph type="dt" sz="half" idx="10"/>
          </p:nvPr>
        </p:nvSpPr>
        <p:spPr/>
        <p:txBody>
          <a:bodyPr/>
          <a:lstStyle/>
          <a:p>
            <a:fld id="{36518F4A-448D-4F87-AE4F-A63F367D2C59}"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user\Desktop\xmotherboard-parts.jpg.pagespeed.ic.JeIzBZMgQf.jpg"/>
          <p:cNvPicPr>
            <a:picLocks noGrp="1" noChangeAspect="1" noChangeArrowheads="1"/>
          </p:cNvPicPr>
          <p:nvPr>
            <p:ph idx="1"/>
          </p:nvPr>
        </p:nvPicPr>
        <p:blipFill>
          <a:blip r:embed="rId2"/>
          <a:srcRect/>
          <a:stretch>
            <a:fillRect/>
          </a:stretch>
        </p:blipFill>
        <p:spPr bwMode="auto">
          <a:xfrm>
            <a:off x="2514600" y="1600200"/>
            <a:ext cx="5105400" cy="3733800"/>
          </a:xfrm>
          <a:prstGeom prst="rect">
            <a:avLst/>
          </a:prstGeom>
          <a:noFill/>
        </p:spPr>
      </p:pic>
      <p:sp>
        <p:nvSpPr>
          <p:cNvPr id="4" name="Date Placeholder 3"/>
          <p:cNvSpPr>
            <a:spLocks noGrp="1"/>
          </p:cNvSpPr>
          <p:nvPr>
            <p:ph type="dt" sz="half" idx="10"/>
          </p:nvPr>
        </p:nvSpPr>
        <p:spPr/>
        <p:txBody>
          <a:bodyPr/>
          <a:lstStyle/>
          <a:p>
            <a:fld id="{775C20C9-0B40-4928-9207-ED1776C4EBE5}"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System chipset</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sz="2400" dirty="0" smtClean="0"/>
              <a:t>In a computer system, a </a:t>
            </a:r>
            <a:r>
              <a:rPr lang="en-US" sz="2400" b="1" dirty="0" smtClean="0"/>
              <a:t>chipset</a:t>
            </a:r>
            <a:r>
              <a:rPr lang="en-US" sz="2400" dirty="0" smtClean="0"/>
              <a:t> is a set of electronic components in an </a:t>
            </a:r>
            <a:r>
              <a:rPr lang="en-US" sz="2400" dirty="0" smtClean="0">
                <a:hlinkClick r:id="rId2" tooltip="Integrated circuit"/>
              </a:rPr>
              <a:t>integrated circuit</a:t>
            </a:r>
            <a:r>
              <a:rPr lang="en-US" sz="2400" dirty="0" smtClean="0"/>
              <a:t> that manages the </a:t>
            </a:r>
            <a:r>
              <a:rPr lang="en-US" sz="2400" dirty="0" smtClean="0">
                <a:hlinkClick r:id="rId3" tooltip="Data flow"/>
              </a:rPr>
              <a:t>data flow</a:t>
            </a:r>
            <a:r>
              <a:rPr lang="en-US" sz="2400" dirty="0" smtClean="0"/>
              <a:t> between the </a:t>
            </a:r>
            <a:r>
              <a:rPr lang="en-US" sz="2400" dirty="0" smtClean="0">
                <a:hlinkClick r:id="rId4" tooltip="Central processing unit"/>
              </a:rPr>
              <a:t>processor</a:t>
            </a:r>
            <a:r>
              <a:rPr lang="en-US" sz="2400" dirty="0" smtClean="0"/>
              <a:t>, </a:t>
            </a:r>
            <a:r>
              <a:rPr lang="en-US" sz="2400" dirty="0" smtClean="0">
                <a:hlinkClick r:id="rId5" tooltip="Computer memory"/>
              </a:rPr>
              <a:t>memory</a:t>
            </a:r>
            <a:r>
              <a:rPr lang="en-US" sz="2400" dirty="0" smtClean="0"/>
              <a:t> and </a:t>
            </a:r>
            <a:r>
              <a:rPr lang="en-US" sz="2400" dirty="0" smtClean="0">
                <a:hlinkClick r:id="rId6" tooltip="Peripheral"/>
              </a:rPr>
              <a:t>peripherals</a:t>
            </a:r>
            <a:r>
              <a:rPr lang="en-US" sz="2400" dirty="0" smtClean="0"/>
              <a:t>. It is usually found on the </a:t>
            </a:r>
            <a:r>
              <a:rPr lang="en-US" sz="2400" dirty="0" smtClean="0">
                <a:hlinkClick r:id="rId7" tooltip="Motherboard"/>
              </a:rPr>
              <a:t>motherboard</a:t>
            </a:r>
            <a:r>
              <a:rPr lang="en-US" sz="2400" dirty="0" smtClean="0"/>
              <a:t>. Chipsets are usually designed to work with a specific family of </a:t>
            </a:r>
            <a:r>
              <a:rPr lang="en-US" sz="2400" dirty="0" smtClean="0">
                <a:hlinkClick r:id="rId8" tooltip="Microprocessor"/>
              </a:rPr>
              <a:t>microprocessors</a:t>
            </a:r>
            <a:r>
              <a:rPr lang="en-US" sz="2400" dirty="0" smtClean="0"/>
              <a:t>. Because it controls communications between the processor and external devices, the chipset plays a crucial role in determining system performance.</a:t>
            </a:r>
            <a:endParaRPr lang="en-US" sz="2400" dirty="0"/>
          </a:p>
        </p:txBody>
      </p:sp>
      <p:sp>
        <p:nvSpPr>
          <p:cNvPr id="4" name="Date Placeholder 3"/>
          <p:cNvSpPr>
            <a:spLocks noGrp="1"/>
          </p:cNvSpPr>
          <p:nvPr>
            <p:ph type="dt" sz="half" idx="10"/>
          </p:nvPr>
        </p:nvSpPr>
        <p:spPr/>
        <p:txBody>
          <a:bodyPr/>
          <a:lstStyle/>
          <a:p>
            <a:fld id="{93E71F61-9383-483B-8B67-538C9A905B46}"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Contd.</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algn="just"/>
            <a:r>
              <a:rPr lang="en-US" dirty="0" smtClean="0"/>
              <a:t>In </a:t>
            </a:r>
            <a:r>
              <a:rPr lang="en-US" dirty="0" smtClean="0">
                <a:hlinkClick r:id="rId2" tooltip="Computing"/>
              </a:rPr>
              <a:t>computing</a:t>
            </a:r>
            <a:r>
              <a:rPr lang="en-US" dirty="0" smtClean="0"/>
              <a:t>, the term </a:t>
            </a:r>
            <a:r>
              <a:rPr lang="en-US" i="1" dirty="0" smtClean="0"/>
              <a:t>chipset</a:t>
            </a:r>
            <a:r>
              <a:rPr lang="en-US" dirty="0" smtClean="0"/>
              <a:t> commonly refers to a set of specialized </a:t>
            </a:r>
            <a:r>
              <a:rPr lang="en-US" dirty="0" smtClean="0">
                <a:hlinkClick r:id="rId3" tooltip="Integrated circuit"/>
              </a:rPr>
              <a:t>chips</a:t>
            </a:r>
            <a:r>
              <a:rPr lang="en-US" dirty="0" smtClean="0"/>
              <a:t> on a </a:t>
            </a:r>
            <a:r>
              <a:rPr lang="en-US" dirty="0" smtClean="0">
                <a:hlinkClick r:id="rId4" tooltip="Computer"/>
              </a:rPr>
              <a:t>computer</a:t>
            </a:r>
            <a:r>
              <a:rPr lang="en-US" dirty="0" smtClean="0"/>
              <a:t>'s </a:t>
            </a:r>
            <a:r>
              <a:rPr lang="en-US" dirty="0" smtClean="0">
                <a:hlinkClick r:id="rId5" tooltip="Motherboard"/>
              </a:rPr>
              <a:t>motherboard</a:t>
            </a:r>
            <a:r>
              <a:rPr lang="en-US" dirty="0" smtClean="0"/>
              <a:t> or an </a:t>
            </a:r>
            <a:r>
              <a:rPr lang="en-US" dirty="0" smtClean="0">
                <a:hlinkClick r:id="rId6" tooltip="Expansion card"/>
              </a:rPr>
              <a:t>expansion card</a:t>
            </a:r>
            <a:r>
              <a:rPr lang="en-US" dirty="0" smtClean="0"/>
              <a:t>. In </a:t>
            </a:r>
            <a:r>
              <a:rPr lang="en-US" dirty="0" smtClean="0">
                <a:hlinkClick r:id="rId7" tooltip="Personal computer"/>
              </a:rPr>
              <a:t>personal computers</a:t>
            </a:r>
            <a:r>
              <a:rPr lang="en-US" dirty="0" smtClean="0"/>
              <a:t>, the first chipset for the </a:t>
            </a:r>
            <a:r>
              <a:rPr lang="en-US" dirty="0" smtClean="0">
                <a:hlinkClick r:id="rId8" tooltip="IBM Personal Computer/AT"/>
              </a:rPr>
              <a:t>IBM PC AT</a:t>
            </a:r>
            <a:r>
              <a:rPr lang="en-US" dirty="0" smtClean="0"/>
              <a:t> of 1984 was the </a:t>
            </a:r>
            <a:r>
              <a:rPr lang="en-US" dirty="0" smtClean="0">
                <a:hlinkClick r:id="rId9" tooltip="New Enhanced AT"/>
              </a:rPr>
              <a:t>NEAT chipset</a:t>
            </a:r>
            <a:r>
              <a:rPr lang="en-US" dirty="0" smtClean="0"/>
              <a:t> developed by </a:t>
            </a:r>
            <a:r>
              <a:rPr lang="en-US" dirty="0" smtClean="0">
                <a:hlinkClick r:id="rId10" tooltip="Chips and Technologies"/>
              </a:rPr>
              <a:t>Chips and Technologies</a:t>
            </a:r>
            <a:r>
              <a:rPr lang="en-US" dirty="0" smtClean="0"/>
              <a:t> for the </a:t>
            </a:r>
            <a:r>
              <a:rPr lang="en-US" dirty="0" smtClean="0">
                <a:hlinkClick r:id="rId11" tooltip="Intel 80286"/>
              </a:rPr>
              <a:t>Intel 80286</a:t>
            </a:r>
            <a:r>
              <a:rPr lang="en-US" dirty="0" smtClean="0"/>
              <a:t> CPU.</a:t>
            </a:r>
          </a:p>
          <a:p>
            <a:pPr algn="just"/>
            <a:r>
              <a:rPr lang="en-US" dirty="0" smtClean="0"/>
              <a:t>Diagram of </a:t>
            </a:r>
            <a:r>
              <a:rPr lang="en-US" dirty="0" smtClean="0">
                <a:hlinkClick r:id="rId12" tooltip="Commodore Amiga"/>
              </a:rPr>
              <a:t>Commodore Amiga</a:t>
            </a:r>
            <a:r>
              <a:rPr lang="en-US" dirty="0" smtClean="0"/>
              <a:t>'s </a:t>
            </a:r>
            <a:r>
              <a:rPr lang="en-US" dirty="0" smtClean="0">
                <a:hlinkClick r:id="rId13" tooltip="Original Amiga chipset"/>
              </a:rPr>
              <a:t>Original Chip Set</a:t>
            </a:r>
            <a:endParaRPr lang="en-US" dirty="0" smtClean="0"/>
          </a:p>
          <a:p>
            <a:pPr algn="just"/>
            <a:r>
              <a:rPr lang="en-US" dirty="0" smtClean="0"/>
              <a:t>A part of an IBM T42 laptop motherboard. CPU: Central processing unit. NB: Northbridge. GPU: Graphics processing unit. SB: Southbridge.</a:t>
            </a:r>
          </a:p>
          <a:p>
            <a:pPr algn="just"/>
            <a:r>
              <a:rPr lang="en-US" dirty="0" smtClean="0"/>
              <a:t>In </a:t>
            </a:r>
            <a:r>
              <a:rPr lang="en-US" dirty="0" smtClean="0">
                <a:hlinkClick r:id="rId14" tooltip="Home computer"/>
              </a:rPr>
              <a:t>home computers</a:t>
            </a:r>
            <a:r>
              <a:rPr lang="en-US" dirty="0" smtClean="0"/>
              <a:t>, game consoles and arcade-game hardware of the 1980s and 1990s, the term chipset was used for the custom </a:t>
            </a:r>
            <a:r>
              <a:rPr lang="en-US" dirty="0" smtClean="0">
                <a:hlinkClick r:id="rId15" tooltip="Sound recording and reproduction"/>
              </a:rPr>
              <a:t>audio</a:t>
            </a:r>
            <a:r>
              <a:rPr lang="en-US" dirty="0" smtClean="0"/>
              <a:t> and </a:t>
            </a:r>
            <a:r>
              <a:rPr lang="en-US" dirty="0" smtClean="0">
                <a:hlinkClick r:id="rId16" tooltip="Graphics"/>
              </a:rPr>
              <a:t>graphics</a:t>
            </a:r>
            <a:r>
              <a:rPr lang="en-US" dirty="0" smtClean="0"/>
              <a:t> chips. Examples include the </a:t>
            </a:r>
            <a:r>
              <a:rPr lang="en-US" dirty="0" smtClean="0">
                <a:hlinkClick r:id="rId12" tooltip="Commodore Amiga"/>
              </a:rPr>
              <a:t>Commodore Amiga</a:t>
            </a:r>
            <a:r>
              <a:rPr lang="en-US" dirty="0" smtClean="0"/>
              <a:t>'s </a:t>
            </a:r>
            <a:r>
              <a:rPr lang="en-US" dirty="0" smtClean="0">
                <a:hlinkClick r:id="rId13" tooltip="Original Amiga chipset"/>
              </a:rPr>
              <a:t>Original Chip Set</a:t>
            </a:r>
            <a:r>
              <a:rPr lang="en-US" dirty="0" smtClean="0"/>
              <a:t> or </a:t>
            </a:r>
            <a:r>
              <a:rPr lang="en-US" dirty="0" smtClean="0">
                <a:hlinkClick r:id="rId17" tooltip="SEGA"/>
              </a:rPr>
              <a:t>SEGA</a:t>
            </a:r>
            <a:r>
              <a:rPr lang="en-US" dirty="0" smtClean="0"/>
              <a:t>'s </a:t>
            </a:r>
            <a:r>
              <a:rPr lang="en-US" dirty="0" smtClean="0">
                <a:hlinkClick r:id="rId18" tooltip="System 16"/>
              </a:rPr>
              <a:t>System 16</a:t>
            </a:r>
            <a:r>
              <a:rPr lang="en-US" dirty="0" smtClean="0"/>
              <a:t> chipset.</a:t>
            </a:r>
          </a:p>
          <a:p>
            <a:pPr algn="just"/>
            <a:endParaRPr lang="en-US" dirty="0"/>
          </a:p>
        </p:txBody>
      </p:sp>
      <p:sp>
        <p:nvSpPr>
          <p:cNvPr id="4" name="Date Placeholder 3"/>
          <p:cNvSpPr>
            <a:spLocks noGrp="1"/>
          </p:cNvSpPr>
          <p:nvPr>
            <p:ph type="dt" sz="half" idx="10"/>
          </p:nvPr>
        </p:nvSpPr>
        <p:spPr/>
        <p:txBody>
          <a:bodyPr/>
          <a:lstStyle/>
          <a:p>
            <a:fld id="{9860A392-786C-4D8D-856F-0CBD2F43A45A}"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smtClean="0"/>
              <a:t>Contd.</a:t>
            </a:r>
            <a:endParaRPr lang="en-US" dirty="0"/>
          </a:p>
        </p:txBody>
      </p:sp>
      <p:pic>
        <p:nvPicPr>
          <p:cNvPr id="1026" name="Picture 2" descr="C:\Users\SERVER\Desktop\Intel_ICH7_Southbridge.JPG"/>
          <p:cNvPicPr>
            <a:picLocks noGrp="1" noChangeAspect="1" noChangeArrowheads="1"/>
          </p:cNvPicPr>
          <p:nvPr>
            <p:ph idx="1"/>
          </p:nvPr>
        </p:nvPicPr>
        <p:blipFill>
          <a:blip r:embed="rId2"/>
          <a:srcRect/>
          <a:stretch>
            <a:fillRect/>
          </a:stretch>
        </p:blipFill>
        <p:spPr bwMode="auto">
          <a:xfrm>
            <a:off x="1905000" y="2362200"/>
            <a:ext cx="4495800" cy="2819400"/>
          </a:xfrm>
          <a:prstGeom prst="rect">
            <a:avLst/>
          </a:prstGeom>
        </p:spPr>
        <p:style>
          <a:lnRef idx="2">
            <a:schemeClr val="accent1"/>
          </a:lnRef>
          <a:fillRef idx="1">
            <a:schemeClr val="lt1"/>
          </a:fillRef>
          <a:effectRef idx="0">
            <a:schemeClr val="accent1"/>
          </a:effectRef>
          <a:fontRef idx="minor">
            <a:schemeClr val="dk1"/>
          </a:fontRef>
        </p:style>
      </p:pic>
      <p:sp>
        <p:nvSpPr>
          <p:cNvPr id="5" name="Rectangle 4"/>
          <p:cNvSpPr/>
          <p:nvPr/>
        </p:nvSpPr>
        <p:spPr>
          <a:xfrm>
            <a:off x="1905000" y="5410200"/>
            <a:ext cx="4724400" cy="646331"/>
          </a:xfrm>
          <a:prstGeom prst="rect">
            <a:avLst/>
          </a:prstGeom>
        </p:spPr>
        <p:txBody>
          <a:bodyPr wrap="square">
            <a:spAutoFit/>
          </a:bodyPr>
          <a:lstStyle/>
          <a:p>
            <a:r>
              <a:rPr lang="en-US" dirty="0" smtClean="0"/>
              <a:t>Intel ICH7 Southbridge on Intel D945GCPE Desktop Board</a:t>
            </a:r>
            <a:endParaRPr lang="en-US" dirty="0"/>
          </a:p>
        </p:txBody>
      </p:sp>
      <p:sp>
        <p:nvSpPr>
          <p:cNvPr id="6" name="Date Placeholder 5"/>
          <p:cNvSpPr>
            <a:spLocks noGrp="1"/>
          </p:cNvSpPr>
          <p:nvPr>
            <p:ph type="dt" sz="half" idx="10"/>
          </p:nvPr>
        </p:nvSpPr>
        <p:spPr/>
        <p:txBody>
          <a:bodyPr/>
          <a:lstStyle/>
          <a:p>
            <a:fld id="{DCB94057-5B02-4547-9C7C-AACF1A60AB8D}" type="datetime1">
              <a:rPr lang="en-US" smtClean="0"/>
              <a:t>3/15/2018</a:t>
            </a:fld>
            <a:endParaRPr lang="en-US"/>
          </a:p>
        </p:txBody>
      </p:sp>
      <p:sp>
        <p:nvSpPr>
          <p:cNvPr id="7" name="Slide Number Placeholder 6"/>
          <p:cNvSpPr>
            <a:spLocks noGrp="1"/>
          </p:cNvSpPr>
          <p:nvPr>
            <p:ph type="sldNum" sz="quarter" idx="12"/>
          </p:nvPr>
        </p:nvSpPr>
        <p:spPr/>
        <p:txBody>
          <a:bodyPr/>
          <a:lstStyle/>
          <a:p>
            <a:fld id="{D3F25E0E-D453-48D7-9F96-14E48C04C6D3}" type="slidenum">
              <a:rPr lang="en-US" smtClean="0"/>
              <a:pPr/>
              <a:t>19</a:t>
            </a:fld>
            <a:endParaRPr lang="en-US"/>
          </a:p>
        </p:txBody>
      </p:sp>
      <p:sp>
        <p:nvSpPr>
          <p:cNvPr id="8" name="Footer Placeholder 7"/>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en-US" sz="2400" dirty="0" smtClean="0"/>
              <a:t>Different components of computer</a:t>
            </a:r>
          </a:p>
          <a:p>
            <a:pPr>
              <a:buNone/>
            </a:pPr>
            <a:r>
              <a:rPr lang="en-US" sz="2400" dirty="0" smtClean="0"/>
              <a:t>     Already discussed</a:t>
            </a:r>
          </a:p>
          <a:p>
            <a:pPr>
              <a:buNone/>
            </a:pPr>
            <a:r>
              <a:rPr lang="en-US" sz="4100" dirty="0"/>
              <a:t> </a:t>
            </a:r>
            <a:r>
              <a:rPr lang="en-US" sz="4100" dirty="0" smtClean="0"/>
              <a:t>   Power supply</a:t>
            </a:r>
          </a:p>
          <a:p>
            <a:pPr algn="just">
              <a:buNone/>
            </a:pPr>
            <a:r>
              <a:rPr lang="en-US" sz="2400" dirty="0" smtClean="0"/>
              <a:t>      A</a:t>
            </a:r>
            <a:r>
              <a:rPr lang="en-US" sz="2400" dirty="0"/>
              <a:t> </a:t>
            </a:r>
            <a:r>
              <a:rPr lang="en-US" sz="2400" b="1" dirty="0"/>
              <a:t>power supply</a:t>
            </a:r>
            <a:r>
              <a:rPr lang="en-US" sz="2400" dirty="0"/>
              <a:t> is an electrical device that supplies </a:t>
            </a:r>
            <a:r>
              <a:rPr lang="en-US" sz="2400" dirty="0">
                <a:hlinkClick r:id="rId2" tooltip="Electric power"/>
              </a:rPr>
              <a:t>electric power</a:t>
            </a:r>
            <a:r>
              <a:rPr lang="en-US" sz="2400" dirty="0"/>
              <a:t> to an </a:t>
            </a:r>
            <a:r>
              <a:rPr lang="en-US" sz="2400" dirty="0">
                <a:hlinkClick r:id="rId3" tooltip="Electrical load"/>
              </a:rPr>
              <a:t>electrical load</a:t>
            </a:r>
            <a:r>
              <a:rPr lang="en-US" sz="2400" dirty="0"/>
              <a:t>. The primary function of a power supply is to convert </a:t>
            </a:r>
            <a:r>
              <a:rPr lang="en-US" sz="2400" dirty="0">
                <a:hlinkClick r:id="rId4" tooltip="Electric current"/>
              </a:rPr>
              <a:t>electric current</a:t>
            </a:r>
            <a:r>
              <a:rPr lang="en-US" sz="2400" dirty="0"/>
              <a:t> from a source to the correct </a:t>
            </a:r>
            <a:r>
              <a:rPr lang="en-US" sz="2400" dirty="0">
                <a:hlinkClick r:id="rId5" tooltip="Voltage"/>
              </a:rPr>
              <a:t>voltage</a:t>
            </a:r>
            <a:r>
              <a:rPr lang="en-US" sz="2400" dirty="0"/>
              <a:t>, </a:t>
            </a:r>
            <a:r>
              <a:rPr lang="en-US" sz="2400" dirty="0">
                <a:hlinkClick r:id="rId4" tooltip="Electric current"/>
              </a:rPr>
              <a:t>current</a:t>
            </a:r>
            <a:r>
              <a:rPr lang="en-US" sz="2400" dirty="0"/>
              <a:t>, and </a:t>
            </a:r>
            <a:r>
              <a:rPr lang="en-US" sz="2400" dirty="0">
                <a:hlinkClick r:id="rId6" tooltip="Frequency"/>
              </a:rPr>
              <a:t>frequency</a:t>
            </a:r>
            <a:r>
              <a:rPr lang="en-US" sz="2400" dirty="0"/>
              <a:t> to power the load. As a result, power supplies are sometimes referred to as </a:t>
            </a:r>
            <a:r>
              <a:rPr lang="en-US" sz="2400" dirty="0">
                <a:hlinkClick r:id="rId7" tooltip="Electric power converter"/>
              </a:rPr>
              <a:t>electric power converters</a:t>
            </a:r>
            <a:r>
              <a:rPr lang="en-US" sz="2400" dirty="0"/>
              <a:t>. Some power supplies are separate standalone pieces of equipment, while others are built into the load appliances that they power. Examples of the latter include power supplies found in </a:t>
            </a:r>
            <a:r>
              <a:rPr lang="en-US" sz="2400" dirty="0">
                <a:hlinkClick r:id="rId8" tooltip="Desktop computer"/>
              </a:rPr>
              <a:t>desktop computers</a:t>
            </a:r>
            <a:r>
              <a:rPr lang="en-US" sz="2400" dirty="0"/>
              <a:t> and </a:t>
            </a:r>
            <a:r>
              <a:rPr lang="en-US" sz="2400" dirty="0">
                <a:hlinkClick r:id="rId9" tooltip="Consumer electronics"/>
              </a:rPr>
              <a:t>consumer </a:t>
            </a:r>
            <a:r>
              <a:rPr lang="en-US" sz="2400" dirty="0" smtClean="0">
                <a:hlinkClick r:id="rId9" tooltip="Consumer electronics"/>
              </a:rPr>
              <a:t>electronics</a:t>
            </a:r>
            <a:r>
              <a:rPr lang="en-US" sz="2400" dirty="0" smtClean="0"/>
              <a:t> devices</a:t>
            </a:r>
            <a:r>
              <a:rPr lang="en-US" sz="2400" dirty="0"/>
              <a:t>. Other functions that power supplies may perform include limiting the current drawn by the load to safe levels, shutting off the current in the event of an </a:t>
            </a:r>
            <a:r>
              <a:rPr lang="en-US" sz="2400" dirty="0">
                <a:hlinkClick r:id="rId10" tooltip="Electrical fault"/>
              </a:rPr>
              <a:t>electrical fault</a:t>
            </a:r>
            <a:r>
              <a:rPr lang="en-US" sz="2400" dirty="0"/>
              <a:t>, power conditioning to prevent </a:t>
            </a:r>
            <a:r>
              <a:rPr lang="en-US" sz="2400" dirty="0">
                <a:hlinkClick r:id="rId11" tooltip="Electronic noise"/>
              </a:rPr>
              <a:t>electronic noise</a:t>
            </a:r>
            <a:r>
              <a:rPr lang="en-US" sz="2400" dirty="0"/>
              <a:t> or </a:t>
            </a:r>
            <a:r>
              <a:rPr lang="en-US" sz="2400" dirty="0">
                <a:hlinkClick r:id="rId12" tooltip="Voltage surge"/>
              </a:rPr>
              <a:t>voltage surges</a:t>
            </a:r>
            <a:r>
              <a:rPr lang="en-US" sz="2400" dirty="0"/>
              <a:t> on the input from reaching the load, </a:t>
            </a:r>
            <a:r>
              <a:rPr lang="en-US" sz="2400" dirty="0">
                <a:hlinkClick r:id="rId13" tooltip="Power-factor correction"/>
              </a:rPr>
              <a:t>power-factor correction</a:t>
            </a:r>
            <a:r>
              <a:rPr lang="en-US" sz="2400" dirty="0"/>
              <a:t>, and storing energy so it can continue to power the load in the event of a temporary interruption in the source power (</a:t>
            </a:r>
            <a:r>
              <a:rPr lang="en-US" sz="2400" dirty="0">
                <a:hlinkClick r:id="rId14" tooltip="Uninterruptible power supply"/>
              </a:rPr>
              <a:t>uninterruptible power supply</a:t>
            </a:r>
            <a:r>
              <a:rPr lang="en-US" sz="2400" dirty="0"/>
              <a:t>).</a:t>
            </a:r>
          </a:p>
        </p:txBody>
      </p:sp>
      <p:sp>
        <p:nvSpPr>
          <p:cNvPr id="4" name="Date Placeholder 3"/>
          <p:cNvSpPr>
            <a:spLocks noGrp="1"/>
          </p:cNvSpPr>
          <p:nvPr>
            <p:ph type="dt" sz="half" idx="10"/>
          </p:nvPr>
        </p:nvSpPr>
        <p:spPr/>
        <p:txBody>
          <a:bodyPr/>
          <a:lstStyle/>
          <a:p>
            <a:fld id="{28DB3788-BBD4-4CF5-9217-1F5802AC4E6F}"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System bus</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sz="2400" dirty="0" smtClean="0"/>
              <a:t>A </a:t>
            </a:r>
            <a:r>
              <a:rPr lang="en-US" sz="2400" b="1" dirty="0" smtClean="0"/>
              <a:t>system bus</a:t>
            </a:r>
            <a:r>
              <a:rPr lang="en-US" sz="2400" dirty="0" smtClean="0"/>
              <a:t> is a single </a:t>
            </a:r>
            <a:r>
              <a:rPr lang="en-US" sz="2400" dirty="0" smtClean="0">
                <a:hlinkClick r:id="rId2" tooltip="Bus (computing)"/>
              </a:rPr>
              <a:t>computer bus</a:t>
            </a:r>
            <a:r>
              <a:rPr lang="en-US" sz="2400" dirty="0" smtClean="0"/>
              <a:t> that connects the major components of a computer system, combining the functions of a </a:t>
            </a:r>
            <a:r>
              <a:rPr lang="en-US" sz="2400" dirty="0" smtClean="0">
                <a:hlinkClick r:id="rId3" tooltip="Memory bus"/>
              </a:rPr>
              <a:t>data bus</a:t>
            </a:r>
            <a:r>
              <a:rPr lang="en-US" sz="2400" dirty="0" smtClean="0"/>
              <a:t> to carry information, an </a:t>
            </a:r>
            <a:r>
              <a:rPr lang="en-US" sz="2400" dirty="0" smtClean="0">
                <a:hlinkClick r:id="rId4" tooltip="Address bus"/>
              </a:rPr>
              <a:t>address bus</a:t>
            </a:r>
            <a:r>
              <a:rPr lang="en-US" sz="2400" dirty="0" smtClean="0"/>
              <a:t> to determine where it should be sent, and a </a:t>
            </a:r>
            <a:r>
              <a:rPr lang="en-US" sz="2400" dirty="0" smtClean="0">
                <a:hlinkClick r:id="rId5" tooltip="Control bus"/>
              </a:rPr>
              <a:t>control bus</a:t>
            </a:r>
            <a:r>
              <a:rPr lang="en-US" sz="2400" dirty="0" smtClean="0"/>
              <a:t> to determine its operation. The technique was developed to reduce costs and improve modularity, and although popular in the 1970s and 1980s, more modern computers use a variety of separate buses adapted to more specific needs.</a:t>
            </a:r>
            <a:endParaRPr lang="en-US" sz="2400" dirty="0"/>
          </a:p>
        </p:txBody>
      </p:sp>
      <p:sp>
        <p:nvSpPr>
          <p:cNvPr id="4" name="Date Placeholder 3"/>
          <p:cNvSpPr>
            <a:spLocks noGrp="1"/>
          </p:cNvSpPr>
          <p:nvPr>
            <p:ph type="dt" sz="half" idx="10"/>
          </p:nvPr>
        </p:nvSpPr>
        <p:spPr/>
        <p:txBody>
          <a:bodyPr/>
          <a:lstStyle/>
          <a:p>
            <a:fld id="{864C2FA4-0E96-4B37-A1E8-46130F8AA23D}"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ERVER\Desktop\350px-Computer_system_bus.svg.png"/>
          <p:cNvPicPr>
            <a:picLocks noGrp="1" noChangeAspect="1" noChangeArrowheads="1"/>
          </p:cNvPicPr>
          <p:nvPr>
            <p:ph idx="1"/>
          </p:nvPr>
        </p:nvPicPr>
        <p:blipFill>
          <a:blip r:embed="rId2"/>
          <a:srcRect/>
          <a:stretch>
            <a:fillRect/>
          </a:stretch>
        </p:blipFill>
        <p:spPr bwMode="auto">
          <a:xfrm>
            <a:off x="3048000" y="2743200"/>
            <a:ext cx="3333750" cy="2286000"/>
          </a:xfrm>
          <a:prstGeom prst="rect">
            <a:avLst/>
          </a:prstGeom>
          <a:noFill/>
        </p:spPr>
      </p:pic>
      <p:sp>
        <p:nvSpPr>
          <p:cNvPr id="6" name="Rectangle 5"/>
          <p:cNvSpPr/>
          <p:nvPr/>
        </p:nvSpPr>
        <p:spPr>
          <a:xfrm>
            <a:off x="2553210" y="4267200"/>
            <a:ext cx="4037580" cy="2308324"/>
          </a:xfrm>
          <a:prstGeom prst="rect">
            <a:avLst/>
          </a:prstGeom>
        </p:spPr>
        <p:txBody>
          <a:bodyPr wrap="square">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Example of a single system </a:t>
            </a:r>
            <a:r>
              <a:rPr lang="en-US" dirty="0" smtClean="0">
                <a:hlinkClick r:id="rId3" tooltip="Bus (computing)"/>
              </a:rPr>
              <a:t>computer bus</a:t>
            </a:r>
            <a:endParaRPr lang="en-US" dirty="0"/>
          </a:p>
        </p:txBody>
      </p:sp>
      <p:sp>
        <p:nvSpPr>
          <p:cNvPr id="4" name="Date Placeholder 3"/>
          <p:cNvSpPr>
            <a:spLocks noGrp="1"/>
          </p:cNvSpPr>
          <p:nvPr>
            <p:ph type="dt" sz="half" idx="10"/>
          </p:nvPr>
        </p:nvSpPr>
        <p:spPr/>
        <p:txBody>
          <a:bodyPr/>
          <a:lstStyle/>
          <a:p>
            <a:fld id="{C0C93D5F-D7CE-4490-9105-6333DC17824D}"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System Bios</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lgn="just"/>
            <a:r>
              <a:rPr lang="en-US" dirty="0" smtClean="0"/>
              <a:t>For </a:t>
            </a:r>
            <a:r>
              <a:rPr lang="en-US" dirty="0" smtClean="0">
                <a:hlinkClick r:id="rId2" tooltip="IBM PC compatible"/>
              </a:rPr>
              <a:t>IBM PC compatible</a:t>
            </a:r>
            <a:r>
              <a:rPr lang="en-US" dirty="0" smtClean="0"/>
              <a:t> computers, </a:t>
            </a:r>
            <a:r>
              <a:rPr lang="en-US" b="1" dirty="0" smtClean="0"/>
              <a:t>BIOS</a:t>
            </a:r>
            <a:r>
              <a:rPr lang="en-US" dirty="0" smtClean="0"/>
              <a:t>( an acronym for </a:t>
            </a:r>
            <a:r>
              <a:rPr lang="en-US" b="1" dirty="0" smtClean="0"/>
              <a:t>Basic Input/output System</a:t>
            </a:r>
            <a:r>
              <a:rPr lang="en-US" dirty="0" smtClean="0"/>
              <a:t> and also known as the </a:t>
            </a:r>
            <a:r>
              <a:rPr lang="en-US" b="1" dirty="0" smtClean="0"/>
              <a:t>System BIOS</a:t>
            </a:r>
            <a:r>
              <a:rPr lang="en-US" dirty="0" smtClean="0"/>
              <a:t>, </a:t>
            </a:r>
            <a:r>
              <a:rPr lang="en-US" b="1" dirty="0" smtClean="0"/>
              <a:t>ROM BIOS</a:t>
            </a:r>
            <a:r>
              <a:rPr lang="en-US" dirty="0" smtClean="0"/>
              <a:t> or </a:t>
            </a:r>
            <a:r>
              <a:rPr lang="en-US" b="1" dirty="0" smtClean="0"/>
              <a:t>PC BIOS</a:t>
            </a:r>
            <a:r>
              <a:rPr lang="en-US" dirty="0" smtClean="0"/>
              <a:t>) is non-volatile </a:t>
            </a:r>
            <a:r>
              <a:rPr lang="en-US" dirty="0" smtClean="0">
                <a:hlinkClick r:id="rId3" tooltip="Firmware"/>
              </a:rPr>
              <a:t>firmware</a:t>
            </a:r>
            <a:r>
              <a:rPr lang="en-US" dirty="0" smtClean="0"/>
              <a:t> used to perform hardware initialization during the booting process (power-on startup), and to provide runtime services for operating systems and programs.</a:t>
            </a:r>
            <a:r>
              <a:rPr lang="en-US" baseline="30000" dirty="0" smtClean="0">
                <a:hlinkClick r:id="rId4"/>
              </a:rPr>
              <a:t>[1]</a:t>
            </a:r>
            <a:r>
              <a:rPr lang="en-US" dirty="0" smtClean="0"/>
              <a:t> The BIOS firmware comes pre-installed on a </a:t>
            </a:r>
            <a:r>
              <a:rPr lang="en-US" dirty="0" smtClean="0">
                <a:hlinkClick r:id="rId5" tooltip="Personal computer"/>
              </a:rPr>
              <a:t>personal computer</a:t>
            </a:r>
            <a:r>
              <a:rPr lang="en-US" dirty="0" smtClean="0"/>
              <a:t>'s system board, and it is the first software run when powered on. The name originates from the Basic Input/output System used in the </a:t>
            </a:r>
            <a:r>
              <a:rPr lang="en-US" dirty="0" smtClean="0">
                <a:hlinkClick r:id="rId6" tooltip="CP/M"/>
              </a:rPr>
              <a:t>CP/M</a:t>
            </a:r>
            <a:r>
              <a:rPr lang="en-US" dirty="0" smtClean="0"/>
              <a:t> operating system in 1975.Originally </a:t>
            </a:r>
            <a:r>
              <a:rPr lang="en-US" dirty="0" smtClean="0">
                <a:hlinkClick r:id="rId7" tooltip="Proprietary software"/>
              </a:rPr>
              <a:t>proprietary</a:t>
            </a:r>
            <a:r>
              <a:rPr lang="en-US" dirty="0" smtClean="0"/>
              <a:t> to the IBM PC, the BIOS has been </a:t>
            </a:r>
            <a:r>
              <a:rPr lang="en-US" dirty="0" smtClean="0">
                <a:hlinkClick r:id="rId8" tooltip="Reverse engineer"/>
              </a:rPr>
              <a:t>reverse engineered</a:t>
            </a:r>
            <a:r>
              <a:rPr lang="en-US" dirty="0" smtClean="0"/>
              <a:t> by companies looking to create compatible systems. The </a:t>
            </a:r>
            <a:r>
              <a:rPr lang="en-US" dirty="0" smtClean="0">
                <a:hlinkClick r:id="rId9" tooltip="Interface (computing)"/>
              </a:rPr>
              <a:t>interface</a:t>
            </a:r>
            <a:r>
              <a:rPr lang="en-US" dirty="0" smtClean="0"/>
              <a:t> of that original system serves as a </a:t>
            </a:r>
            <a:r>
              <a:rPr lang="en-US" i="1" dirty="0" smtClean="0">
                <a:hlinkClick r:id="rId10" tooltip="De facto standard"/>
              </a:rPr>
              <a:t>de facto</a:t>
            </a:r>
            <a:r>
              <a:rPr lang="en-US" dirty="0" smtClean="0"/>
              <a:t> standard.</a:t>
            </a:r>
          </a:p>
          <a:p>
            <a:pPr algn="just"/>
            <a:endParaRPr lang="en-US" dirty="0" smtClean="0"/>
          </a:p>
          <a:p>
            <a:pPr algn="just"/>
            <a:endParaRPr lang="en-US" dirty="0"/>
          </a:p>
        </p:txBody>
      </p:sp>
      <p:sp>
        <p:nvSpPr>
          <p:cNvPr id="4" name="Date Placeholder 3"/>
          <p:cNvSpPr>
            <a:spLocks noGrp="1"/>
          </p:cNvSpPr>
          <p:nvPr>
            <p:ph type="dt" sz="half" idx="10"/>
          </p:nvPr>
        </p:nvSpPr>
        <p:spPr/>
        <p:txBody>
          <a:bodyPr/>
          <a:lstStyle/>
          <a:p>
            <a:fld id="{3C6786F5-6442-43E1-B040-67B598E83EFF}"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Contd.</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just"/>
            <a:r>
              <a:rPr lang="en-US" sz="2400" dirty="0" smtClean="0"/>
              <a:t>The BIOS in modern PCs initializes and tests the system hardware components, and loads a </a:t>
            </a:r>
            <a:r>
              <a:rPr lang="en-US" sz="2400" dirty="0" smtClean="0">
                <a:hlinkClick r:id="rId2" tooltip="Boot loader"/>
              </a:rPr>
              <a:t>boot loader</a:t>
            </a:r>
            <a:r>
              <a:rPr lang="en-US" sz="2400" dirty="0" smtClean="0"/>
              <a:t> or an </a:t>
            </a:r>
            <a:r>
              <a:rPr lang="en-US" sz="2400" dirty="0" smtClean="0">
                <a:hlinkClick r:id="rId3" tooltip="Operating system"/>
              </a:rPr>
              <a:t>operating system</a:t>
            </a:r>
            <a:r>
              <a:rPr lang="en-US" sz="2400" dirty="0" smtClean="0"/>
              <a:t> from a mass memory device. In the era of </a:t>
            </a:r>
            <a:r>
              <a:rPr lang="en-US" sz="2400" dirty="0" smtClean="0">
                <a:hlinkClick r:id="rId4" tooltip="MS-DOS"/>
              </a:rPr>
              <a:t>MS-DOS</a:t>
            </a:r>
            <a:r>
              <a:rPr lang="en-US" sz="2400" dirty="0" smtClean="0"/>
              <a:t>, the BIOS provided a </a:t>
            </a:r>
            <a:r>
              <a:rPr lang="en-US" sz="2400" dirty="0" smtClean="0">
                <a:hlinkClick r:id="rId5" tooltip="Hardware abstraction layer"/>
              </a:rPr>
              <a:t>hardware abstraction layer</a:t>
            </a:r>
            <a:r>
              <a:rPr lang="en-US" sz="2400" dirty="0" smtClean="0"/>
              <a:t> for the keyboard, display, and other </a:t>
            </a:r>
            <a:r>
              <a:rPr lang="en-US" sz="2400" dirty="0" smtClean="0">
                <a:hlinkClick r:id="rId6" tooltip="Input/output"/>
              </a:rPr>
              <a:t>input/output</a:t>
            </a:r>
            <a:r>
              <a:rPr lang="en-US" sz="2400" dirty="0" smtClean="0"/>
              <a:t> (I/O) devices that standardized an interface to application programs and the operating system. More recent operating systems do not use the BIOS after loading, instead accessing the hardware components directly.</a:t>
            </a:r>
            <a:endParaRPr lang="en-US" sz="2400" dirty="0"/>
          </a:p>
        </p:txBody>
      </p:sp>
      <p:sp>
        <p:nvSpPr>
          <p:cNvPr id="4" name="Date Placeholder 3"/>
          <p:cNvSpPr>
            <a:spLocks noGrp="1"/>
          </p:cNvSpPr>
          <p:nvPr>
            <p:ph type="dt" sz="half" idx="10"/>
          </p:nvPr>
        </p:nvSpPr>
        <p:spPr/>
        <p:txBody>
          <a:bodyPr/>
          <a:lstStyle/>
          <a:p>
            <a:fld id="{516ECABF-04D0-4EC5-AF7C-03A25C64EF63}"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BIOS DIAGRAM</a:t>
            </a:r>
            <a:endParaRPr lang="en-US" sz="3200" dirty="0"/>
          </a:p>
        </p:txBody>
      </p:sp>
      <p:pic>
        <p:nvPicPr>
          <p:cNvPr id="3074" name="Picture 2" descr="C:\Users\SERVER\Desktop\220px-Pair_of_BIOS_chips.jpg"/>
          <p:cNvPicPr>
            <a:picLocks noGrp="1" noChangeAspect="1" noChangeArrowheads="1"/>
          </p:cNvPicPr>
          <p:nvPr>
            <p:ph idx="1"/>
          </p:nvPr>
        </p:nvPicPr>
        <p:blipFill>
          <a:blip r:embed="rId2"/>
          <a:srcRect/>
          <a:stretch>
            <a:fillRect/>
          </a:stretch>
        </p:blipFill>
        <p:spPr bwMode="auto">
          <a:xfrm>
            <a:off x="3175000" y="1905001"/>
            <a:ext cx="2794000" cy="2362200"/>
          </a:xfrm>
          <a:prstGeom prst="rect">
            <a:avLst/>
          </a:prstGeom>
          <a:noFill/>
        </p:spPr>
      </p:pic>
      <p:sp>
        <p:nvSpPr>
          <p:cNvPr id="5" name="Rectangle 4"/>
          <p:cNvSpPr/>
          <p:nvPr/>
        </p:nvSpPr>
        <p:spPr>
          <a:xfrm>
            <a:off x="2286000" y="3048000"/>
            <a:ext cx="4038600" cy="2862322"/>
          </a:xfrm>
          <a:prstGeom prst="rect">
            <a:avLst/>
          </a:prstGeom>
        </p:spPr>
        <p:txBody>
          <a:bodyPr wrap="square">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 pair of AMD BIOS chips for a </a:t>
            </a:r>
            <a:r>
              <a:rPr lang="en-US" dirty="0" smtClean="0">
                <a:hlinkClick r:id="rId3" tooltip="Dell"/>
              </a:rPr>
              <a:t>Dell</a:t>
            </a:r>
            <a:r>
              <a:rPr lang="en-US" dirty="0" smtClean="0"/>
              <a:t>310   computer from the late 1980s</a:t>
            </a:r>
            <a:endParaRPr lang="en-US" dirty="0"/>
          </a:p>
        </p:txBody>
      </p:sp>
      <p:sp>
        <p:nvSpPr>
          <p:cNvPr id="6" name="Date Placeholder 5"/>
          <p:cNvSpPr>
            <a:spLocks noGrp="1"/>
          </p:cNvSpPr>
          <p:nvPr>
            <p:ph type="dt" sz="half" idx="10"/>
          </p:nvPr>
        </p:nvSpPr>
        <p:spPr/>
        <p:txBody>
          <a:bodyPr/>
          <a:lstStyle/>
          <a:p>
            <a:fld id="{CC63DFE7-1FD3-47E9-8F86-CBE577D93727}" type="datetime1">
              <a:rPr lang="en-US" smtClean="0"/>
              <a:t>3/15/2018</a:t>
            </a:fld>
            <a:endParaRPr lang="en-US"/>
          </a:p>
        </p:txBody>
      </p:sp>
      <p:sp>
        <p:nvSpPr>
          <p:cNvPr id="7" name="Slide Number Placeholder 6"/>
          <p:cNvSpPr>
            <a:spLocks noGrp="1"/>
          </p:cNvSpPr>
          <p:nvPr>
            <p:ph type="sldNum" sz="quarter" idx="12"/>
          </p:nvPr>
        </p:nvSpPr>
        <p:spPr/>
        <p:txBody>
          <a:bodyPr/>
          <a:lstStyle/>
          <a:p>
            <a:fld id="{D3F25E0E-D453-48D7-9F96-14E48C04C6D3}" type="slidenum">
              <a:rPr lang="en-US" smtClean="0"/>
              <a:pPr/>
              <a:t>24</a:t>
            </a:fld>
            <a:endParaRPr lang="en-US"/>
          </a:p>
        </p:txBody>
      </p:sp>
      <p:sp>
        <p:nvSpPr>
          <p:cNvPr id="8" name="Footer Placeholder 7"/>
          <p:cNvSpPr>
            <a:spLocks noGrp="1"/>
          </p:cNvSpPr>
          <p:nvPr>
            <p:ph type="ftr" sz="quarter" idx="11"/>
          </p:nvPr>
        </p:nvSpPr>
        <p:spPr/>
        <p:txBody>
          <a:bodyPr/>
          <a:lstStyle/>
          <a:p>
            <a:r>
              <a:rPr lang="en-US" smtClean="0"/>
              <a:t>Prepared by SKM</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a:buNone/>
            </a:pPr>
            <a:r>
              <a:rPr lang="en-US" b="1" dirty="0" smtClean="0">
                <a:hlinkClick r:id="rId2"/>
              </a:rPr>
              <a:t>Computer Processor Types</a:t>
            </a:r>
            <a:endParaRPr lang="en-US" dirty="0" smtClean="0"/>
          </a:p>
          <a:p>
            <a:pPr lvl="1"/>
            <a:r>
              <a:rPr lang="en-US" sz="2200" dirty="0" smtClean="0">
                <a:hlinkClick r:id="rId2"/>
              </a:rPr>
              <a:t>Budget processors</a:t>
            </a:r>
            <a:endParaRPr lang="en-US" sz="2200" dirty="0" smtClean="0"/>
          </a:p>
          <a:p>
            <a:pPr lvl="2"/>
            <a:r>
              <a:rPr lang="en-US" sz="2200" dirty="0" smtClean="0">
                <a:hlinkClick r:id="rId2"/>
              </a:rPr>
              <a:t>AMD </a:t>
            </a:r>
            <a:r>
              <a:rPr lang="en-US" sz="2200" dirty="0" err="1" smtClean="0">
                <a:hlinkClick r:id="rId2"/>
              </a:rPr>
              <a:t>Sempron</a:t>
            </a:r>
            <a:endParaRPr lang="en-US" sz="2200" dirty="0" smtClean="0"/>
          </a:p>
          <a:p>
            <a:pPr lvl="2"/>
            <a:r>
              <a:rPr lang="en-US" sz="2200" dirty="0" smtClean="0">
                <a:hlinkClick r:id="rId2"/>
              </a:rPr>
              <a:t>Intel Celeron</a:t>
            </a:r>
            <a:endParaRPr lang="en-US" sz="2200" dirty="0" smtClean="0"/>
          </a:p>
          <a:p>
            <a:pPr lvl="1"/>
            <a:r>
              <a:rPr lang="en-US" sz="2200" dirty="0" smtClean="0">
                <a:hlinkClick r:id="rId2"/>
              </a:rPr>
              <a:t>Mainstream processors</a:t>
            </a:r>
            <a:endParaRPr lang="en-US" sz="2200" dirty="0" smtClean="0"/>
          </a:p>
          <a:p>
            <a:pPr lvl="2"/>
            <a:r>
              <a:rPr lang="en-US" sz="2200" dirty="0" smtClean="0">
                <a:hlinkClick r:id="rId2"/>
              </a:rPr>
              <a:t>AMD </a:t>
            </a:r>
            <a:r>
              <a:rPr lang="en-US" sz="2200" dirty="0" err="1" smtClean="0">
                <a:hlinkClick r:id="rId2"/>
              </a:rPr>
              <a:t>Athlon</a:t>
            </a:r>
            <a:r>
              <a:rPr lang="en-US" sz="2200" dirty="0" smtClean="0">
                <a:hlinkClick r:id="rId2"/>
              </a:rPr>
              <a:t> 64</a:t>
            </a:r>
            <a:endParaRPr lang="en-US" sz="2200" dirty="0" smtClean="0"/>
          </a:p>
          <a:p>
            <a:pPr lvl="2"/>
            <a:r>
              <a:rPr lang="en-US" sz="2200" dirty="0" smtClean="0">
                <a:hlinkClick r:id="rId2"/>
              </a:rPr>
              <a:t>Intel Pentium 4</a:t>
            </a:r>
            <a:endParaRPr lang="en-US" sz="2200" dirty="0" smtClean="0"/>
          </a:p>
          <a:p>
            <a:pPr lvl="1"/>
            <a:r>
              <a:rPr lang="en-US" sz="2200" dirty="0" smtClean="0">
                <a:hlinkClick r:id="rId2"/>
              </a:rPr>
              <a:t>Dual-core processors</a:t>
            </a:r>
            <a:endParaRPr lang="en-US" sz="2200" dirty="0" smtClean="0"/>
          </a:p>
          <a:p>
            <a:pPr lvl="2"/>
            <a:r>
              <a:rPr lang="en-US" sz="2200" dirty="0" smtClean="0">
                <a:hlinkClick r:id="rId2"/>
              </a:rPr>
              <a:t>AMD </a:t>
            </a:r>
            <a:r>
              <a:rPr lang="en-US" sz="2200" dirty="0" err="1" smtClean="0">
                <a:hlinkClick r:id="rId2"/>
              </a:rPr>
              <a:t>Athlon</a:t>
            </a:r>
            <a:r>
              <a:rPr lang="en-US" sz="2200" dirty="0" smtClean="0">
                <a:hlinkClick r:id="rId2"/>
              </a:rPr>
              <a:t> 64 X2</a:t>
            </a:r>
            <a:endParaRPr lang="en-US" sz="2200" dirty="0" smtClean="0"/>
          </a:p>
          <a:p>
            <a:pPr lvl="2"/>
            <a:r>
              <a:rPr lang="en-US" sz="2200" dirty="0" smtClean="0">
                <a:hlinkClick r:id="rId2"/>
              </a:rPr>
              <a:t>Intel Pentium D</a:t>
            </a:r>
            <a:endParaRPr lang="en-US" sz="2200" dirty="0" smtClean="0"/>
          </a:p>
          <a:p>
            <a:pPr lvl="1"/>
            <a:r>
              <a:rPr lang="en-US" sz="2200" dirty="0" smtClean="0">
                <a:hlinkClick r:id="rId2"/>
              </a:rPr>
              <a:t>AMD and Intel processor summaries</a:t>
            </a:r>
            <a:endParaRPr lang="en-US" sz="2200" dirty="0" smtClean="0"/>
          </a:p>
          <a:p>
            <a:endParaRPr lang="en-US" sz="2200" dirty="0"/>
          </a:p>
        </p:txBody>
      </p:sp>
      <p:sp>
        <p:nvSpPr>
          <p:cNvPr id="4" name="Date Placeholder 3"/>
          <p:cNvSpPr>
            <a:spLocks noGrp="1"/>
          </p:cNvSpPr>
          <p:nvPr>
            <p:ph type="dt" sz="half" idx="10"/>
          </p:nvPr>
        </p:nvSpPr>
        <p:spPr/>
        <p:txBody>
          <a:bodyPr/>
          <a:lstStyle/>
          <a:p>
            <a:fld id="{AC1FE5D0-4BD8-4F70-A588-4453F842F605}"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Types of power supply</a:t>
            </a:r>
            <a:endParaRPr lang="en-US" sz="3200" dirty="0"/>
          </a:p>
        </p:txBody>
      </p:sp>
      <p:sp>
        <p:nvSpPr>
          <p:cNvPr id="3" name="Content Placeholder 2"/>
          <p:cNvSpPr>
            <a:spLocks noGrp="1"/>
          </p:cNvSpPr>
          <p:nvPr>
            <p:ph idx="1"/>
          </p:nvPr>
        </p:nvSpPr>
        <p:spPr/>
        <p:txBody>
          <a:bodyPr/>
          <a:lstStyle/>
          <a:p>
            <a:pPr>
              <a:buNone/>
            </a:pPr>
            <a:r>
              <a:rPr lang="en-US" b="1" dirty="0"/>
              <a:t>DC power </a:t>
            </a:r>
            <a:r>
              <a:rPr lang="en-US" b="1" dirty="0" smtClean="0"/>
              <a:t>supply</a:t>
            </a:r>
            <a:endParaRPr lang="en-US" b="1" dirty="0"/>
          </a:p>
          <a:p>
            <a:pPr algn="just"/>
            <a:r>
              <a:rPr lang="en-US" sz="2400" dirty="0"/>
              <a:t>A DC power supply is one that supplies a constant DC voltage to its load. Depending on its design, a DC power supply may be powered from a DC source or from an </a:t>
            </a:r>
            <a:r>
              <a:rPr lang="en-US" sz="2400" dirty="0">
                <a:hlinkClick r:id="rId2" tooltip="Alternating current"/>
              </a:rPr>
              <a:t>AC</a:t>
            </a:r>
            <a:r>
              <a:rPr lang="en-US" sz="2400" dirty="0"/>
              <a:t> source such as the power mains.</a:t>
            </a:r>
          </a:p>
          <a:p>
            <a:endParaRPr lang="en-US" dirty="0"/>
          </a:p>
        </p:txBody>
      </p:sp>
      <p:sp>
        <p:nvSpPr>
          <p:cNvPr id="4" name="Date Placeholder 3"/>
          <p:cNvSpPr>
            <a:spLocks noGrp="1"/>
          </p:cNvSpPr>
          <p:nvPr>
            <p:ph type="dt" sz="half" idx="10"/>
          </p:nvPr>
        </p:nvSpPr>
        <p:spPr/>
        <p:txBody>
          <a:bodyPr/>
          <a:lstStyle/>
          <a:p>
            <a:fld id="{13B7DC0E-3525-4174-98DD-F757A24FB2B1}"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Contd.</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algn="just">
              <a:buNone/>
            </a:pPr>
            <a:r>
              <a:rPr lang="en-US" b="1" dirty="0"/>
              <a:t>AC-to-DC </a:t>
            </a:r>
            <a:r>
              <a:rPr lang="en-US" b="1" dirty="0" smtClean="0"/>
              <a:t>supply</a:t>
            </a:r>
            <a:endParaRPr lang="en-US" b="1" dirty="0"/>
          </a:p>
          <a:p>
            <a:pPr algn="just"/>
            <a:r>
              <a:rPr lang="en-US" dirty="0"/>
              <a:t>Schematic of basic AC-to-DC power supply, showing (from L-R) transformer, full-wave bridge rectifier, filter capacitor and resistor load</a:t>
            </a:r>
          </a:p>
          <a:p>
            <a:pPr algn="just"/>
            <a:r>
              <a:rPr lang="en-US" dirty="0"/>
              <a:t>DC power supplies use AC </a:t>
            </a:r>
            <a:r>
              <a:rPr lang="en-US" dirty="0">
                <a:hlinkClick r:id="rId2" tooltip="Mains electricity"/>
              </a:rPr>
              <a:t>mains electricity</a:t>
            </a:r>
            <a:r>
              <a:rPr lang="en-US" dirty="0"/>
              <a:t> as an energy source. Such power supplies will employ a </a:t>
            </a:r>
            <a:r>
              <a:rPr lang="en-US" dirty="0">
                <a:hlinkClick r:id="rId3" tooltip="Transformer"/>
              </a:rPr>
              <a:t>transformer</a:t>
            </a:r>
            <a:r>
              <a:rPr lang="en-US" dirty="0"/>
              <a:t> to convert the input voltage to a higher or lower AC voltage. A </a:t>
            </a:r>
            <a:r>
              <a:rPr lang="en-US" dirty="0">
                <a:hlinkClick r:id="rId4" tooltip="Rectifier"/>
              </a:rPr>
              <a:t>rectifier</a:t>
            </a:r>
            <a:r>
              <a:rPr lang="en-US" dirty="0"/>
              <a:t> is used to convert the transformer output voltage to a varying DC voltage, which in turn is passed through an </a:t>
            </a:r>
            <a:r>
              <a:rPr lang="en-US" dirty="0">
                <a:hlinkClick r:id="rId5" tooltip="Electronic filter"/>
              </a:rPr>
              <a:t>electronic filter</a:t>
            </a:r>
            <a:r>
              <a:rPr lang="en-US" dirty="0"/>
              <a:t> to convert it to an unregulated DC voltage.</a:t>
            </a:r>
          </a:p>
          <a:p>
            <a:pPr algn="just"/>
            <a:r>
              <a:rPr lang="en-US" dirty="0"/>
              <a:t>The filter removes most, but not all of the AC voltage variations; the remaining AC voltage is known as </a:t>
            </a:r>
            <a:r>
              <a:rPr lang="en-US" i="1" dirty="0"/>
              <a:t>ripple</a:t>
            </a:r>
            <a:r>
              <a:rPr lang="en-US" dirty="0"/>
              <a:t>. The electric load's tolerance of ripple dictates the minimum amount of filtering that must be provided by a power supply. In some applications, high ripple is tolerated and therefore no filtering is required. For example, in some battery charging applications it is possible to implement a mains-powered DC power supply with nothing more than a transformer and a single rectifier diode, with a resistor in series with the output to limit charging current.</a:t>
            </a:r>
          </a:p>
          <a:p>
            <a:pPr algn="just"/>
            <a:endParaRPr lang="en-US" dirty="0"/>
          </a:p>
        </p:txBody>
      </p:sp>
      <p:sp>
        <p:nvSpPr>
          <p:cNvPr id="4" name="Date Placeholder 3"/>
          <p:cNvSpPr>
            <a:spLocks noGrp="1"/>
          </p:cNvSpPr>
          <p:nvPr>
            <p:ph type="dt" sz="half" idx="10"/>
          </p:nvPr>
        </p:nvSpPr>
        <p:spPr/>
        <p:txBody>
          <a:bodyPr/>
          <a:lstStyle/>
          <a:p>
            <a:fld id="{4EC5D909-4140-4532-9A93-243954D38C40}"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
            </a:r>
            <a:br>
              <a:rPr lang="en-US" sz="3200" dirty="0" smtClean="0"/>
            </a:br>
            <a:r>
              <a:rPr lang="en-US" sz="3200" dirty="0"/>
              <a:t/>
            </a:r>
            <a:br>
              <a:rPr lang="en-US" sz="3200" dirty="0"/>
            </a:br>
            <a:r>
              <a:rPr lang="en-US" sz="3600" dirty="0" smtClean="0"/>
              <a:t>contd..</a:t>
            </a:r>
            <a:br>
              <a:rPr lang="en-US" sz="3600" dirty="0" smtClean="0"/>
            </a:br>
            <a:r>
              <a:rPr lang="en-US" sz="3200" dirty="0"/>
              <a:t/>
            </a:r>
            <a:br>
              <a:rPr lang="en-US" sz="3200" dirty="0"/>
            </a:br>
            <a:r>
              <a:rPr lang="en-US" sz="3200" dirty="0" smtClean="0"/>
              <a:t>Block diagram</a:t>
            </a:r>
            <a:endParaRPr lang="en-US" sz="3200" dirty="0"/>
          </a:p>
        </p:txBody>
      </p:sp>
      <p:pic>
        <p:nvPicPr>
          <p:cNvPr id="1026" name="Picture 2" descr="C:\Users\user\Desktop\ACtoDCpowersupply (1).png"/>
          <p:cNvPicPr>
            <a:picLocks noGrp="1" noChangeAspect="1" noChangeArrowheads="1"/>
          </p:cNvPicPr>
          <p:nvPr>
            <p:ph idx="1"/>
          </p:nvPr>
        </p:nvPicPr>
        <p:blipFill>
          <a:blip r:embed="rId2"/>
          <a:srcRect/>
          <a:stretch>
            <a:fillRect/>
          </a:stretch>
        </p:blipFill>
        <p:spPr bwMode="auto">
          <a:xfrm>
            <a:off x="457200" y="2057400"/>
            <a:ext cx="8229600" cy="2362200"/>
          </a:xfrm>
          <a:prstGeom prst="rect">
            <a:avLst/>
          </a:prstGeom>
          <a:noFill/>
        </p:spPr>
      </p:pic>
      <p:sp>
        <p:nvSpPr>
          <p:cNvPr id="5" name="Rectangle 4"/>
          <p:cNvSpPr/>
          <p:nvPr/>
        </p:nvSpPr>
        <p:spPr>
          <a:xfrm>
            <a:off x="2286000" y="2828836"/>
            <a:ext cx="4572000" cy="2862322"/>
          </a:xfrm>
          <a:prstGeom prst="rect">
            <a:avLst/>
          </a:prstGeom>
        </p:spPr>
        <p:txBody>
          <a:bodyPr>
            <a:spAutoFit/>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Schematic </a:t>
            </a:r>
            <a:r>
              <a:rPr lang="en-US" dirty="0"/>
              <a:t>of basic AC-to-DC power supply, showing (from L-R) transformer, full-wave bridge rectifier, filter capacitor and resistor load</a:t>
            </a:r>
          </a:p>
        </p:txBody>
      </p:sp>
      <p:sp>
        <p:nvSpPr>
          <p:cNvPr id="6" name="Date Placeholder 5"/>
          <p:cNvSpPr>
            <a:spLocks noGrp="1"/>
          </p:cNvSpPr>
          <p:nvPr>
            <p:ph type="dt" sz="half" idx="10"/>
          </p:nvPr>
        </p:nvSpPr>
        <p:spPr/>
        <p:txBody>
          <a:bodyPr/>
          <a:lstStyle/>
          <a:p>
            <a:fld id="{09B0F478-79D0-4A8B-8F7B-6F52DB022922}" type="datetime1">
              <a:rPr lang="en-US" smtClean="0"/>
              <a:t>3/15/2018</a:t>
            </a:fld>
            <a:endParaRPr lang="en-US"/>
          </a:p>
        </p:txBody>
      </p:sp>
      <p:sp>
        <p:nvSpPr>
          <p:cNvPr id="7" name="Slide Number Placeholder 6"/>
          <p:cNvSpPr>
            <a:spLocks noGrp="1"/>
          </p:cNvSpPr>
          <p:nvPr>
            <p:ph type="sldNum" sz="quarter" idx="12"/>
          </p:nvPr>
        </p:nvSpPr>
        <p:spPr/>
        <p:txBody>
          <a:bodyPr/>
          <a:lstStyle/>
          <a:p>
            <a:fld id="{D3F25E0E-D453-48D7-9F96-14E48C04C6D3}"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Prepared by SKM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Contd…</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algn="just"/>
            <a:r>
              <a:rPr lang="en-US" dirty="0"/>
              <a:t>An AC power supply typically takes the voltage from a wall outlet (</a:t>
            </a:r>
            <a:r>
              <a:rPr lang="en-US" dirty="0">
                <a:hlinkClick r:id="rId2" tooltip="Mains supply"/>
              </a:rPr>
              <a:t>mains supply</a:t>
            </a:r>
            <a:r>
              <a:rPr lang="en-US" dirty="0"/>
              <a:t>) and uses a transformer to step up or step down the voltage to the desired voltage. Some filtering may take place as well. In some cases, the source voltage is the same as the output voltage; this is called an </a:t>
            </a:r>
            <a:r>
              <a:rPr lang="en-US" dirty="0">
                <a:hlinkClick r:id="rId3" tooltip="Isolation transformer"/>
              </a:rPr>
              <a:t>isolation transformer</a:t>
            </a:r>
            <a:r>
              <a:rPr lang="en-US" dirty="0"/>
              <a:t>. Other AC power supply transformers do not provide mains isolation; these are called </a:t>
            </a:r>
            <a:r>
              <a:rPr lang="en-US" dirty="0">
                <a:hlinkClick r:id="rId4" tooltip="Autotransformer"/>
              </a:rPr>
              <a:t>autotransformers</a:t>
            </a:r>
            <a:r>
              <a:rPr lang="en-US" dirty="0"/>
              <a:t>; a variable output autotransformer is known as a </a:t>
            </a:r>
            <a:r>
              <a:rPr lang="en-US" dirty="0" err="1">
                <a:hlinkClick r:id="rId5" tooltip="Variac"/>
              </a:rPr>
              <a:t>variac</a:t>
            </a:r>
            <a:r>
              <a:rPr lang="en-US" dirty="0"/>
              <a:t>. Other kinds of AC power supplies are designed to provide a nearly </a:t>
            </a:r>
            <a:r>
              <a:rPr lang="en-US" dirty="0">
                <a:hlinkClick r:id="rId6" tooltip="Current source"/>
              </a:rPr>
              <a:t>constant current</a:t>
            </a:r>
            <a:r>
              <a:rPr lang="en-US" dirty="0"/>
              <a:t>, and output voltage may vary depending on impedance of the load. In cases when the power source is direct current, (like an automobile storage battery), an </a:t>
            </a:r>
            <a:r>
              <a:rPr lang="en-US" dirty="0">
                <a:hlinkClick r:id="rId7" tooltip="Power inverter"/>
              </a:rPr>
              <a:t>inverter</a:t>
            </a:r>
            <a:r>
              <a:rPr lang="en-US" dirty="0"/>
              <a:t> and step-up transformer may be used to convert it to AC power. Portable AC power may be provided by an </a:t>
            </a:r>
            <a:r>
              <a:rPr lang="en-US" dirty="0">
                <a:hlinkClick r:id="rId8" tooltip="Alternator"/>
              </a:rPr>
              <a:t>alternator</a:t>
            </a:r>
            <a:r>
              <a:rPr lang="en-US" dirty="0"/>
              <a:t> powered by a diesel or gasoline engine (for example, at a construction site, in an automobile or boat, or backup power generation for emergency services) whose current is passed to a regulator circuit to provide a constant voltage at the output. Some kinds of AC power conversion do not use a transformer. If the output voltage and input voltage are the same, and primary purpose of the device is to filter AC power, it may be called a </a:t>
            </a:r>
            <a:r>
              <a:rPr lang="en-US" dirty="0">
                <a:hlinkClick r:id="rId9" tooltip="Line conditioner"/>
              </a:rPr>
              <a:t>line conditioner</a:t>
            </a:r>
            <a:r>
              <a:rPr lang="en-US" dirty="0"/>
              <a:t>. If the device is designed to provide backup power, it may be called an </a:t>
            </a:r>
            <a:r>
              <a:rPr lang="en-US" dirty="0">
                <a:hlinkClick r:id="rId10" tooltip="Uninterruptable power supply"/>
              </a:rPr>
              <a:t>uninterruptable power supply</a:t>
            </a:r>
            <a:r>
              <a:rPr lang="en-US" dirty="0"/>
              <a:t>. A circuit may be designed with a </a:t>
            </a:r>
            <a:r>
              <a:rPr lang="en-US" dirty="0">
                <a:hlinkClick r:id="rId11" tooltip="Voltage multiplier"/>
              </a:rPr>
              <a:t>voltage multiplier</a:t>
            </a:r>
            <a:r>
              <a:rPr lang="en-US" dirty="0"/>
              <a:t> topology to directly step-up AC power; formerly, such an application was a vacuum tube </a:t>
            </a:r>
            <a:r>
              <a:rPr lang="en-US" dirty="0">
                <a:hlinkClick r:id="rId12" tooltip="AC/DC receiver"/>
              </a:rPr>
              <a:t>AC/DC receiver</a:t>
            </a:r>
            <a:r>
              <a:rPr lang="en-US" dirty="0"/>
              <a:t>.</a:t>
            </a:r>
          </a:p>
        </p:txBody>
      </p:sp>
      <p:sp>
        <p:nvSpPr>
          <p:cNvPr id="4" name="Date Placeholder 3"/>
          <p:cNvSpPr>
            <a:spLocks noGrp="1"/>
          </p:cNvSpPr>
          <p:nvPr>
            <p:ph type="dt" sz="half" idx="10"/>
          </p:nvPr>
        </p:nvSpPr>
        <p:spPr/>
        <p:txBody>
          <a:bodyPr/>
          <a:lstStyle/>
          <a:p>
            <a:fld id="{0D2DF303-0B11-4A0A-81BD-79E0F4685DC9}"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Ratings</a:t>
            </a:r>
            <a:endParaRPr lang="en-US" sz="3200" dirty="0"/>
          </a:p>
        </p:txBody>
      </p:sp>
      <p:sp>
        <p:nvSpPr>
          <p:cNvPr id="3" name="Content Placeholder 2"/>
          <p:cNvSpPr>
            <a:spLocks noGrp="1"/>
          </p:cNvSpPr>
          <p:nvPr>
            <p:ph idx="1"/>
          </p:nvPr>
        </p:nvSpPr>
        <p:spPr/>
        <p:txBody>
          <a:bodyPr>
            <a:noAutofit/>
          </a:bodyPr>
          <a:lstStyle/>
          <a:p>
            <a:pPr algn="just"/>
            <a:r>
              <a:rPr lang="en-US" sz="1400" dirty="0"/>
              <a:t>A </a:t>
            </a:r>
            <a:r>
              <a:rPr lang="en-US" sz="1400" b="1" dirty="0"/>
              <a:t>rating</a:t>
            </a:r>
            <a:r>
              <a:rPr lang="en-US" sz="1400" dirty="0"/>
              <a:t> is the </a:t>
            </a:r>
            <a:r>
              <a:rPr lang="en-US" sz="1400" dirty="0">
                <a:hlinkClick r:id="rId2" tooltip="Evaluation"/>
              </a:rPr>
              <a:t>evaluation</a:t>
            </a:r>
            <a:r>
              <a:rPr lang="en-US" sz="1400" dirty="0"/>
              <a:t> or assessment of something, in terms of quality (as with a critic rating a novel), quantity (as with an athlete being rated by his or her </a:t>
            </a:r>
            <a:r>
              <a:rPr lang="en-US" sz="1400" dirty="0">
                <a:hlinkClick r:id="rId3" tooltip="Statistics"/>
              </a:rPr>
              <a:t>statistics</a:t>
            </a:r>
            <a:r>
              <a:rPr lang="en-US" sz="1400" dirty="0"/>
              <a:t>), or some combination of both.</a:t>
            </a:r>
          </a:p>
          <a:p>
            <a:pPr algn="just"/>
            <a:r>
              <a:rPr lang="en-US" sz="1400" b="1" dirty="0"/>
              <a:t>Rating</a:t>
            </a:r>
            <a:r>
              <a:rPr lang="en-US" sz="1400" dirty="0"/>
              <a:t> may also refer to:</a:t>
            </a:r>
          </a:p>
          <a:p>
            <a:pPr algn="just"/>
            <a:r>
              <a:rPr lang="en-US" sz="1400" dirty="0">
                <a:hlinkClick r:id="rId4" tooltip="Credit rating"/>
              </a:rPr>
              <a:t>Credit rating</a:t>
            </a:r>
            <a:r>
              <a:rPr lang="en-US" sz="1400" dirty="0"/>
              <a:t>, estimating the credit worthiness of an individual, corporation or country</a:t>
            </a:r>
          </a:p>
          <a:p>
            <a:pPr algn="just"/>
            <a:r>
              <a:rPr lang="en-US" sz="1400" dirty="0">
                <a:hlinkClick r:id="rId5" tooltip="Fire-resistance rating"/>
              </a:rPr>
              <a:t>Fire-resistance rating</a:t>
            </a:r>
            <a:r>
              <a:rPr lang="en-US" sz="1400" dirty="0"/>
              <a:t>, the duration for a passive fire protection to withstand a standard fire resistance test</a:t>
            </a:r>
          </a:p>
          <a:p>
            <a:pPr algn="just"/>
            <a:r>
              <a:rPr lang="en-US" sz="1400" dirty="0">
                <a:hlinkClick r:id="rId6" tooltip="Naval rating"/>
              </a:rPr>
              <a:t>Naval rating</a:t>
            </a:r>
            <a:r>
              <a:rPr lang="en-US" sz="1400" dirty="0"/>
              <a:t>, an enlisted member of a country's Navy not conferred by commission or warrant</a:t>
            </a:r>
          </a:p>
          <a:p>
            <a:pPr algn="just"/>
            <a:r>
              <a:rPr lang="en-US" sz="1400" dirty="0">
                <a:hlinkClick r:id="rId7" tooltip="Health care provider ratings"/>
              </a:rPr>
              <a:t>Health care provider ratings</a:t>
            </a:r>
            <a:endParaRPr lang="en-US" sz="1400" dirty="0"/>
          </a:p>
          <a:p>
            <a:pPr algn="just"/>
            <a:r>
              <a:rPr lang="en-US" sz="1400" dirty="0">
                <a:hlinkClick r:id="rId8" tooltip="Performance Rating"/>
              </a:rPr>
              <a:t>Performance Rating</a:t>
            </a:r>
            <a:r>
              <a:rPr lang="en-US" sz="1400" dirty="0"/>
              <a:t>, in computing, used by AMD</a:t>
            </a:r>
          </a:p>
          <a:p>
            <a:pPr algn="just"/>
            <a:r>
              <a:rPr lang="en-US" sz="1400" dirty="0" err="1">
                <a:hlinkClick r:id="rId9" tooltip="Ranally city rating system"/>
              </a:rPr>
              <a:t>Ranally</a:t>
            </a:r>
            <a:r>
              <a:rPr lang="en-US" sz="1400" dirty="0">
                <a:hlinkClick r:id="rId9" tooltip="Ranally city rating system"/>
              </a:rPr>
              <a:t> city rating</a:t>
            </a:r>
            <a:r>
              <a:rPr lang="en-US" sz="1400" dirty="0"/>
              <a:t>, a tool used to classify U.S. cities based on economic function</a:t>
            </a:r>
          </a:p>
          <a:p>
            <a:pPr algn="just"/>
            <a:r>
              <a:rPr lang="en-US" sz="1400" dirty="0">
                <a:hlinkClick r:id="rId10" tooltip="Power rating"/>
              </a:rPr>
              <a:t>Power rating</a:t>
            </a:r>
            <a:r>
              <a:rPr lang="en-US" sz="1400" dirty="0"/>
              <a:t>, defined as the highest power input allowed to flow through particular equipment</a:t>
            </a:r>
          </a:p>
          <a:p>
            <a:pPr algn="just"/>
            <a:r>
              <a:rPr lang="en-US" sz="1400" dirty="0">
                <a:hlinkClick r:id="rId11" tooltip="Content rating"/>
              </a:rPr>
              <a:t>Content rating</a:t>
            </a:r>
            <a:r>
              <a:rPr lang="en-US" sz="1400" dirty="0"/>
              <a:t>, like the following:</a:t>
            </a:r>
          </a:p>
          <a:p>
            <a:pPr algn="just"/>
            <a:r>
              <a:rPr lang="en-US" sz="1400" dirty="0">
                <a:hlinkClick r:id="rId12" tooltip="Web content voting"/>
              </a:rPr>
              <a:t>Web content voting</a:t>
            </a:r>
            <a:r>
              <a:rPr lang="en-US" sz="1400" dirty="0" smtClean="0"/>
              <a:t>, a system where users rate Web content</a:t>
            </a:r>
          </a:p>
          <a:p>
            <a:pPr algn="just"/>
            <a:r>
              <a:rPr lang="en-US" sz="1400" dirty="0">
                <a:hlinkClick r:id="rId13" tooltip="Rating site"/>
              </a:rPr>
              <a:t>Rating site</a:t>
            </a:r>
            <a:r>
              <a:rPr lang="en-US" sz="1400" dirty="0" smtClean="0"/>
              <a:t>, website that allows rating</a:t>
            </a:r>
          </a:p>
          <a:p>
            <a:pPr algn="just"/>
            <a:r>
              <a:rPr lang="en-US" sz="1400" dirty="0">
                <a:hlinkClick r:id="rId14" tooltip="Reputation system"/>
              </a:rPr>
              <a:t>Reputation system</a:t>
            </a:r>
            <a:r>
              <a:rPr lang="en-US" sz="1400" dirty="0" smtClean="0"/>
              <a:t>, a score for a set of objects within the community based on a collection of opinions</a:t>
            </a:r>
          </a:p>
          <a:p>
            <a:pPr algn="just"/>
            <a:r>
              <a:rPr lang="en-US" sz="1400" dirty="0">
                <a:hlinkClick r:id="rId15" tooltip="Telecommunications rating"/>
              </a:rPr>
              <a:t>Telecommunications rating</a:t>
            </a:r>
            <a:r>
              <a:rPr lang="en-US" sz="1400" dirty="0" smtClean="0"/>
              <a:t>, the calculated cost of a phone call</a:t>
            </a:r>
          </a:p>
          <a:p>
            <a:pPr algn="just"/>
            <a:r>
              <a:rPr lang="en-US" sz="1400" dirty="0">
                <a:hlinkClick r:id="rId16" tooltip="United States presidential approval rating"/>
              </a:rPr>
              <a:t>United States presidential approval rating</a:t>
            </a:r>
            <a:r>
              <a:rPr lang="en-US" sz="1400" dirty="0" smtClean="0"/>
              <a:t>, a polling term which reflects the approval of the President of the United States.</a:t>
            </a:r>
            <a:endParaRPr lang="en-US" sz="1400" dirty="0"/>
          </a:p>
        </p:txBody>
      </p:sp>
      <p:sp>
        <p:nvSpPr>
          <p:cNvPr id="4" name="Date Placeholder 3"/>
          <p:cNvSpPr>
            <a:spLocks noGrp="1"/>
          </p:cNvSpPr>
          <p:nvPr>
            <p:ph type="dt" sz="half" idx="10"/>
          </p:nvPr>
        </p:nvSpPr>
        <p:spPr/>
        <p:txBody>
          <a:bodyPr/>
          <a:lstStyle/>
          <a:p>
            <a:fld id="{F6B786E4-12CA-4851-AEBD-6904CDAEE0CD}"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3200" dirty="0" smtClean="0"/>
              <a:t>SMPS</a:t>
            </a:r>
            <a:endParaRPr lang="en-US" sz="3200" dirty="0"/>
          </a:p>
        </p:txBody>
      </p:sp>
      <p:sp>
        <p:nvSpPr>
          <p:cNvPr id="3" name="Content Placeholder 2"/>
          <p:cNvSpPr>
            <a:spLocks noGrp="1"/>
          </p:cNvSpPr>
          <p:nvPr>
            <p:ph idx="1"/>
          </p:nvPr>
        </p:nvSpPr>
        <p:spPr/>
        <p:txBody>
          <a:bodyPr>
            <a:normAutofit fontScale="62500" lnSpcReduction="20000"/>
          </a:bodyPr>
          <a:lstStyle/>
          <a:p>
            <a:pPr algn="just"/>
            <a:r>
              <a:rPr lang="en-US" dirty="0"/>
              <a:t>A </a:t>
            </a:r>
            <a:r>
              <a:rPr lang="en-US" b="1" dirty="0"/>
              <a:t>switched-mode power supply</a:t>
            </a:r>
            <a:r>
              <a:rPr lang="en-US" dirty="0"/>
              <a:t> (</a:t>
            </a:r>
            <a:r>
              <a:rPr lang="en-US" b="1" dirty="0"/>
              <a:t>switching-mode power supply</a:t>
            </a:r>
            <a:r>
              <a:rPr lang="en-US" dirty="0"/>
              <a:t>, </a:t>
            </a:r>
            <a:r>
              <a:rPr lang="en-US" b="1" dirty="0"/>
              <a:t>switch-mode power supply</a:t>
            </a:r>
            <a:r>
              <a:rPr lang="en-US" dirty="0"/>
              <a:t>, </a:t>
            </a:r>
            <a:r>
              <a:rPr lang="en-US" b="1" dirty="0"/>
              <a:t>switched power supply</a:t>
            </a:r>
            <a:r>
              <a:rPr lang="en-US" dirty="0"/>
              <a:t>, </a:t>
            </a:r>
            <a:r>
              <a:rPr lang="en-US" b="1" dirty="0"/>
              <a:t>SMPS</a:t>
            </a:r>
            <a:r>
              <a:rPr lang="en-US" dirty="0"/>
              <a:t>, or </a:t>
            </a:r>
            <a:r>
              <a:rPr lang="en-US" b="1" dirty="0"/>
              <a:t>switcher</a:t>
            </a:r>
            <a:r>
              <a:rPr lang="en-US" dirty="0"/>
              <a:t>) is an electronic </a:t>
            </a:r>
            <a:r>
              <a:rPr lang="en-US" dirty="0">
                <a:hlinkClick r:id="rId2" tooltip="Power supply"/>
              </a:rPr>
              <a:t>power supply</a:t>
            </a:r>
            <a:r>
              <a:rPr lang="en-US" dirty="0"/>
              <a:t> that incorporates a </a:t>
            </a:r>
            <a:r>
              <a:rPr lang="en-US" dirty="0">
                <a:hlinkClick r:id="rId3" tooltip="Voltage regulator"/>
              </a:rPr>
              <a:t>switching regulator</a:t>
            </a:r>
            <a:r>
              <a:rPr lang="en-US" dirty="0"/>
              <a:t> to </a:t>
            </a:r>
            <a:r>
              <a:rPr lang="en-US" dirty="0">
                <a:hlinkClick r:id="rId4" tooltip="Electrical power conversion"/>
              </a:rPr>
              <a:t>convert electrical power</a:t>
            </a:r>
            <a:r>
              <a:rPr lang="en-US" dirty="0"/>
              <a:t> efficiently. Like other power supplies, an SMPS transfers power from a DC or AC source (often </a:t>
            </a:r>
            <a:r>
              <a:rPr lang="en-US" dirty="0">
                <a:hlinkClick r:id="rId5" tooltip="Mains electricity"/>
              </a:rPr>
              <a:t>mains power</a:t>
            </a:r>
            <a:r>
              <a:rPr lang="en-US" dirty="0"/>
              <a:t>) to DC loads, such as a </a:t>
            </a:r>
            <a:r>
              <a:rPr lang="en-US" dirty="0">
                <a:hlinkClick r:id="rId6" tooltip="Personal computer"/>
              </a:rPr>
              <a:t>personal computer</a:t>
            </a:r>
            <a:r>
              <a:rPr lang="en-US" dirty="0"/>
              <a:t>, while converting </a:t>
            </a:r>
            <a:r>
              <a:rPr lang="en-US" dirty="0">
                <a:hlinkClick r:id="rId7" tooltip="Voltage"/>
              </a:rPr>
              <a:t>voltage</a:t>
            </a:r>
            <a:r>
              <a:rPr lang="en-US" dirty="0"/>
              <a:t> and </a:t>
            </a:r>
            <a:r>
              <a:rPr lang="en-US" dirty="0">
                <a:hlinkClick r:id="rId8" tooltip="Electric current"/>
              </a:rPr>
              <a:t>current</a:t>
            </a:r>
            <a:r>
              <a:rPr lang="en-US" dirty="0"/>
              <a:t> characteristics. Unlike a </a:t>
            </a:r>
            <a:r>
              <a:rPr lang="en-US" dirty="0">
                <a:hlinkClick r:id="rId9" tooltip="Linear power supply"/>
              </a:rPr>
              <a:t>linear power supply</a:t>
            </a:r>
            <a:r>
              <a:rPr lang="en-US" dirty="0"/>
              <a:t>, the pass transistor of a switching-mode supply continually switches between low-</a:t>
            </a:r>
            <a:r>
              <a:rPr lang="en-US" dirty="0">
                <a:hlinkClick r:id="rId10" tooltip="Dissipation"/>
              </a:rPr>
              <a:t>dissipation</a:t>
            </a:r>
            <a:r>
              <a:rPr lang="en-US" dirty="0"/>
              <a:t>, full-on and full-off states, and spends very little time in the high dissipation transitions, which minimizes wasted energy. Ideally, a switched-mode power supply dissipates no power. </a:t>
            </a:r>
            <a:r>
              <a:rPr lang="en-US" dirty="0">
                <a:hlinkClick r:id="rId3" tooltip="Voltage regulator"/>
              </a:rPr>
              <a:t>Voltage regulation</a:t>
            </a:r>
            <a:r>
              <a:rPr lang="en-US" dirty="0"/>
              <a:t> is achieved by varying the ratio of on-to-off time. In contrast, a linear power supply regulates the output voltage by continually dissipating power in the pass </a:t>
            </a:r>
            <a:r>
              <a:rPr lang="en-US" dirty="0">
                <a:hlinkClick r:id="rId11" tooltip="Transistor"/>
              </a:rPr>
              <a:t>transistor</a:t>
            </a:r>
            <a:r>
              <a:rPr lang="en-US" dirty="0"/>
              <a:t>. This higher power conversion efficiency is an important advantage of a switched-mode power supply. Switched-mode power supplies may also be substantially smaller and lighter than a linear supply due to the smaller transformer size and weight.</a:t>
            </a:r>
          </a:p>
        </p:txBody>
      </p:sp>
      <p:sp>
        <p:nvSpPr>
          <p:cNvPr id="4" name="Date Placeholder 3"/>
          <p:cNvSpPr>
            <a:spLocks noGrp="1"/>
          </p:cNvSpPr>
          <p:nvPr>
            <p:ph type="dt" sz="half" idx="10"/>
          </p:nvPr>
        </p:nvSpPr>
        <p:spPr/>
        <p:txBody>
          <a:bodyPr/>
          <a:lstStyle/>
          <a:p>
            <a:fld id="{EFE136B2-678A-4BDF-B907-B706B001DBF1}"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UPS</a:t>
            </a:r>
            <a:endParaRPr lang="en-US" sz="3200"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algn="just"/>
            <a:r>
              <a:rPr lang="en-US" dirty="0"/>
              <a:t>An </a:t>
            </a:r>
            <a:r>
              <a:rPr lang="en-US" b="1" dirty="0"/>
              <a:t>uninterruptible power supply</a:t>
            </a:r>
            <a:r>
              <a:rPr lang="en-US" dirty="0"/>
              <a:t>, also an </a:t>
            </a:r>
            <a:r>
              <a:rPr lang="en-US" b="1" dirty="0"/>
              <a:t>uninterruptible power source</a:t>
            </a:r>
            <a:r>
              <a:rPr lang="en-US" dirty="0"/>
              <a:t>, </a:t>
            </a:r>
            <a:r>
              <a:rPr lang="en-US" b="1" dirty="0"/>
              <a:t>UPS</a:t>
            </a:r>
            <a:r>
              <a:rPr lang="en-US" dirty="0"/>
              <a:t> or </a:t>
            </a:r>
            <a:r>
              <a:rPr lang="en-US" b="1" dirty="0"/>
              <a:t>battery/flywheel backup</a:t>
            </a:r>
            <a:r>
              <a:rPr lang="en-US" dirty="0"/>
              <a:t>, is an electrical apparatus that provides emergency power to a load when the input power source or </a:t>
            </a:r>
            <a:r>
              <a:rPr lang="en-US" dirty="0">
                <a:hlinkClick r:id="rId2" tooltip="Mains electricity"/>
              </a:rPr>
              <a:t>mains power</a:t>
            </a:r>
            <a:r>
              <a:rPr lang="en-US" dirty="0"/>
              <a:t> fails. A UPS differs from an auxiliary or </a:t>
            </a:r>
            <a:r>
              <a:rPr lang="en-US" dirty="0">
                <a:hlinkClick r:id="rId3" tooltip="Emergency power system"/>
              </a:rPr>
              <a:t>emergency power system</a:t>
            </a:r>
            <a:r>
              <a:rPr lang="en-US" dirty="0"/>
              <a:t> or </a:t>
            </a:r>
            <a:r>
              <a:rPr lang="en-US" dirty="0">
                <a:hlinkClick r:id="rId4" tooltip="Standby generator"/>
              </a:rPr>
              <a:t>standby generator</a:t>
            </a:r>
            <a:r>
              <a:rPr lang="en-US" dirty="0"/>
              <a:t> in that it will provide near-instantaneous protection from input power interruptions, by supplying energy stored in batteries, </a:t>
            </a:r>
            <a:r>
              <a:rPr lang="en-US" dirty="0">
                <a:hlinkClick r:id="rId5" tooltip="Supercapacitors"/>
              </a:rPr>
              <a:t>supercapacitors</a:t>
            </a:r>
            <a:r>
              <a:rPr lang="en-US" dirty="0"/>
              <a:t>, or </a:t>
            </a:r>
            <a:r>
              <a:rPr lang="en-US" dirty="0">
                <a:hlinkClick r:id="rId6" tooltip="Flywheel"/>
              </a:rPr>
              <a:t>flywheels</a:t>
            </a:r>
            <a:r>
              <a:rPr lang="en-US" dirty="0"/>
              <a:t>. The on-battery runtime of most uninterruptible power sources is relatively short (only a few minutes) but sufficient to start a standby power source or properly shut down the protected equipment.</a:t>
            </a:r>
          </a:p>
          <a:p>
            <a:pPr algn="just"/>
            <a:r>
              <a:rPr lang="en-US" dirty="0"/>
              <a:t>A UPS is typically used to protect hardware such as </a:t>
            </a:r>
            <a:r>
              <a:rPr lang="en-US" dirty="0">
                <a:hlinkClick r:id="rId7" tooltip="Computer"/>
              </a:rPr>
              <a:t>computers</a:t>
            </a:r>
            <a:r>
              <a:rPr lang="en-US" dirty="0"/>
              <a:t>, </a:t>
            </a:r>
            <a:r>
              <a:rPr lang="en-US" dirty="0">
                <a:hlinkClick r:id="rId8" tooltip="Data center"/>
              </a:rPr>
              <a:t>data centers</a:t>
            </a:r>
            <a:r>
              <a:rPr lang="en-US" dirty="0"/>
              <a:t>, </a:t>
            </a:r>
            <a:r>
              <a:rPr lang="en-US" dirty="0">
                <a:hlinkClick r:id="rId9" tooltip="Telecommunication"/>
              </a:rPr>
              <a:t>telecommunication</a:t>
            </a:r>
            <a:r>
              <a:rPr lang="en-US" dirty="0"/>
              <a:t> equipment or other electrical equipment where an unexpected power disruption could cause injuries, fatalities, serious business disruption or data loss. UPS units range in size from units designed to protect a single computer without a video monitor (around 200 </a:t>
            </a:r>
            <a:r>
              <a:rPr lang="en-US" dirty="0">
                <a:hlinkClick r:id="rId10" tooltip="Volt-ampere"/>
              </a:rPr>
              <a:t>volt-ampere</a:t>
            </a:r>
            <a:r>
              <a:rPr lang="en-US" dirty="0"/>
              <a:t> rating) to large units powering entire data centers or buildings. The world's largest UPS, the </a:t>
            </a:r>
            <a:r>
              <a:rPr lang="en-US" dirty="0" smtClean="0"/>
              <a:t>46-mega watt </a:t>
            </a:r>
            <a:r>
              <a:rPr lang="en-US" dirty="0"/>
              <a:t>Battery Electric Storage System (BESS), in </a:t>
            </a:r>
            <a:r>
              <a:rPr lang="en-US" dirty="0">
                <a:hlinkClick r:id="rId11" tooltip="Fairbanks, Alaska"/>
              </a:rPr>
              <a:t>Fairbanks, Alaska</a:t>
            </a:r>
            <a:r>
              <a:rPr lang="en-US" dirty="0"/>
              <a:t>, powers the entire city and nearby rural communities during </a:t>
            </a:r>
            <a:r>
              <a:rPr lang="en-US" dirty="0" smtClean="0"/>
              <a:t>outages.</a:t>
            </a:r>
            <a:endParaRPr lang="en-US" dirty="0"/>
          </a:p>
          <a:p>
            <a:pPr algn="just"/>
            <a:endParaRPr lang="en-US" dirty="0"/>
          </a:p>
        </p:txBody>
      </p:sp>
      <p:sp>
        <p:nvSpPr>
          <p:cNvPr id="4" name="Date Placeholder 3"/>
          <p:cNvSpPr>
            <a:spLocks noGrp="1"/>
          </p:cNvSpPr>
          <p:nvPr>
            <p:ph type="dt" sz="half" idx="10"/>
          </p:nvPr>
        </p:nvSpPr>
        <p:spPr/>
        <p:txBody>
          <a:bodyPr/>
          <a:lstStyle/>
          <a:p>
            <a:fld id="{2AE5AA94-5912-489C-96A8-0746ACDE4DD5}" type="datetime1">
              <a:rPr lang="en-US" smtClean="0"/>
              <a:t>3/15/2018</a:t>
            </a:fld>
            <a:endParaRPr lang="en-US"/>
          </a:p>
        </p:txBody>
      </p:sp>
      <p:sp>
        <p:nvSpPr>
          <p:cNvPr id="5" name="Slide Number Placeholder 4"/>
          <p:cNvSpPr>
            <a:spLocks noGrp="1"/>
          </p:cNvSpPr>
          <p:nvPr>
            <p:ph type="sldNum" sz="quarter" idx="12"/>
          </p:nvPr>
        </p:nvSpPr>
        <p:spPr/>
        <p:txBody>
          <a:bodyPr/>
          <a:lstStyle/>
          <a:p>
            <a:fld id="{D3F25E0E-D453-48D7-9F96-14E48C04C6D3}"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Prepared by SKM</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503</Words>
  <Application>Microsoft Office PowerPoint</Application>
  <PresentationFormat>On-screen Show (4:3)</PresentationFormat>
  <Paragraphs>181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Unit-6 Computer Hardware</vt:lpstr>
      <vt:lpstr>Slide 2</vt:lpstr>
      <vt:lpstr>Types of power supply</vt:lpstr>
      <vt:lpstr>Contd.</vt:lpstr>
      <vt:lpstr>  contd..  Block diagram</vt:lpstr>
      <vt:lpstr>Contd…</vt:lpstr>
      <vt:lpstr>Ratings</vt:lpstr>
      <vt:lpstr>SMPS</vt:lpstr>
      <vt:lpstr>UPS</vt:lpstr>
      <vt:lpstr>Motherboard</vt:lpstr>
      <vt:lpstr>Motherboard diagram</vt:lpstr>
      <vt:lpstr>Components of motherboard</vt:lpstr>
      <vt:lpstr>Slide 13</vt:lpstr>
      <vt:lpstr>Slide 14</vt:lpstr>
      <vt:lpstr>Contd..</vt:lpstr>
      <vt:lpstr>Slide 16</vt:lpstr>
      <vt:lpstr>System chipset</vt:lpstr>
      <vt:lpstr>Contd.</vt:lpstr>
      <vt:lpstr>Contd.</vt:lpstr>
      <vt:lpstr>System bus</vt:lpstr>
      <vt:lpstr>Slide 21</vt:lpstr>
      <vt:lpstr>System Bios</vt:lpstr>
      <vt:lpstr>Contd.</vt:lpstr>
      <vt:lpstr>BIOS DIAGRAM</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Unit-6 Computer Hardware</dc:title>
  <dc:creator>user</dc:creator>
  <cp:lastModifiedBy>user</cp:lastModifiedBy>
  <cp:revision>40</cp:revision>
  <dcterms:created xsi:type="dcterms:W3CDTF">2018-02-25T03:10:11Z</dcterms:created>
  <dcterms:modified xsi:type="dcterms:W3CDTF">2018-03-15T04:36:58Z</dcterms:modified>
</cp:coreProperties>
</file>