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58" r:id="rId7"/>
    <p:sldId id="261"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A8F2EC-C6A8-4230-883E-C854749D462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8F2EC-C6A8-4230-883E-C854749D462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8F2EC-C6A8-4230-883E-C854749D462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8F2EC-C6A8-4230-883E-C854749D462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8F2EC-C6A8-4230-883E-C854749D462B}"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A8F2EC-C6A8-4230-883E-C854749D462B}"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A8F2EC-C6A8-4230-883E-C854749D462B}"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A8F2EC-C6A8-4230-883E-C854749D462B}"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8F2EC-C6A8-4230-883E-C854749D462B}"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8F2EC-C6A8-4230-883E-C854749D462B}"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8F2EC-C6A8-4230-883E-C854749D462B}"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A83FE-3401-4751-AA73-61DD35F8C6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8F2EC-C6A8-4230-883E-C854749D462B}" type="datetimeFigureOut">
              <a:rPr lang="en-US" smtClean="0"/>
              <a:t>3/11/2018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A83FE-3401-4751-AA73-61DD35F8C6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Market_(economics)" TargetMode="External"/><Relationship Id="rId3" Type="http://schemas.openxmlformats.org/officeDocument/2006/relationships/hyperlink" Target="https://en.wikipedia.org/wiki/Health_care" TargetMode="External"/><Relationship Id="rId7" Type="http://schemas.openxmlformats.org/officeDocument/2006/relationships/hyperlink" Target="https://en.wikipedia.org/wiki/Public_health" TargetMode="External"/><Relationship Id="rId2" Type="http://schemas.openxmlformats.org/officeDocument/2006/relationships/hyperlink" Target="https://en.wikipedia.org/wiki/Organization" TargetMode="External"/><Relationship Id="rId1" Type="http://schemas.openxmlformats.org/officeDocument/2006/relationships/slideLayout" Target="../slideLayouts/slideLayout2.xml"/><Relationship Id="rId6" Type="http://schemas.openxmlformats.org/officeDocument/2006/relationships/hyperlink" Target="https://en.wikipedia.org/wiki/Primary_healthcare" TargetMode="External"/><Relationship Id="rId11" Type="http://schemas.openxmlformats.org/officeDocument/2006/relationships/hyperlink" Target="https://en.wikipedia.org/wiki/Charities" TargetMode="External"/><Relationship Id="rId5" Type="http://schemas.openxmlformats.org/officeDocument/2006/relationships/hyperlink" Target="https://en.wikipedia.org/wiki/Organizational_structure" TargetMode="External"/><Relationship Id="rId10" Type="http://schemas.openxmlformats.org/officeDocument/2006/relationships/hyperlink" Target="https://en.wikipedia.org/wiki/Trade_unions" TargetMode="External"/><Relationship Id="rId4" Type="http://schemas.openxmlformats.org/officeDocument/2006/relationships/hyperlink" Target="https://en.wikipedia.org/wiki/Health" TargetMode="External"/><Relationship Id="rId9" Type="http://schemas.openxmlformats.org/officeDocument/2006/relationships/hyperlink" Target="https://en.wikipedia.org/wiki/Governm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ompetitors" TargetMode="External"/><Relationship Id="rId3" Type="http://schemas.openxmlformats.org/officeDocument/2006/relationships/hyperlink" Target="https://en.wikipedia.org/wiki/Living_organism" TargetMode="External"/><Relationship Id="rId7" Type="http://schemas.openxmlformats.org/officeDocument/2006/relationships/hyperlink" Target="https://en.wikipedia.org/wiki/PH" TargetMode="External"/><Relationship Id="rId2" Type="http://schemas.openxmlformats.org/officeDocument/2006/relationships/hyperlink" Target="https://en.wikipedia.org/wiki/Abiotic" TargetMode="External"/><Relationship Id="rId1" Type="http://schemas.openxmlformats.org/officeDocument/2006/relationships/slideLayout" Target="../slideLayouts/slideLayout2.xml"/><Relationship Id="rId6" Type="http://schemas.openxmlformats.org/officeDocument/2006/relationships/hyperlink" Target="https://en.wikipedia.org/wiki/Sunlight" TargetMode="External"/><Relationship Id="rId5" Type="http://schemas.openxmlformats.org/officeDocument/2006/relationships/hyperlink" Target="https://en.wikipedia.org/wiki/Temperature" TargetMode="External"/><Relationship Id="rId10" Type="http://schemas.openxmlformats.org/officeDocument/2006/relationships/hyperlink" Target="https://en.wikipedia.org/wiki/Parasites" TargetMode="External"/><Relationship Id="rId4" Type="http://schemas.openxmlformats.org/officeDocument/2006/relationships/hyperlink" Target="https://en.wikipedia.org/wiki/Environmental_factor" TargetMode="External"/><Relationship Id="rId9" Type="http://schemas.openxmlformats.org/officeDocument/2006/relationships/hyperlink" Target="https://en.wikipedia.org/wiki/Predator"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Genetic_disorder" TargetMode="External"/><Relationship Id="rId13" Type="http://schemas.openxmlformats.org/officeDocument/2006/relationships/hyperlink" Target="https://en.wikipedia.org/wiki/Diet_(nutrition)" TargetMode="External"/><Relationship Id="rId18" Type="http://schemas.openxmlformats.org/officeDocument/2006/relationships/hyperlink" Target="https://en.wikipedia.org/wiki/Wikipedia:Manual_of_Style/Dates_and_numbers" TargetMode="External"/><Relationship Id="rId3" Type="http://schemas.openxmlformats.org/officeDocument/2006/relationships/hyperlink" Target="https://en.wikipedia.org/wiki/Zygote" TargetMode="External"/><Relationship Id="rId7" Type="http://schemas.openxmlformats.org/officeDocument/2006/relationships/hyperlink" Target="https://en.wikipedia.org/wiki/Monogenic_(genetics)" TargetMode="External"/><Relationship Id="rId12" Type="http://schemas.openxmlformats.org/officeDocument/2006/relationships/hyperlink" Target="https://en.wikipedia.org/wiki/Abuse" TargetMode="External"/><Relationship Id="rId17" Type="http://schemas.openxmlformats.org/officeDocument/2006/relationships/hyperlink" Target="https://en.wikipedia.org/wiki/Chemicals" TargetMode="External"/><Relationship Id="rId2" Type="http://schemas.openxmlformats.org/officeDocument/2006/relationships/hyperlink" Target="https://en.wikipedia.org/wiki/Genotype" TargetMode="External"/><Relationship Id="rId16" Type="http://schemas.openxmlformats.org/officeDocument/2006/relationships/hyperlink" Target="https://en.wikipedia.org/wiki/Radiation" TargetMode="External"/><Relationship Id="rId1" Type="http://schemas.openxmlformats.org/officeDocument/2006/relationships/slideLayout" Target="../slideLayouts/slideLayout2.xml"/><Relationship Id="rId6" Type="http://schemas.openxmlformats.org/officeDocument/2006/relationships/hyperlink" Target="https://en.wikipedia.org/wiki/Ontogeny" TargetMode="External"/><Relationship Id="rId11" Type="http://schemas.openxmlformats.org/officeDocument/2006/relationships/hyperlink" Target="https://en.wikipedia.org/wiki/Mind" TargetMode="External"/><Relationship Id="rId5" Type="http://schemas.openxmlformats.org/officeDocument/2006/relationships/hyperlink" Target="https://en.wikipedia.org/wiki/Phenotype" TargetMode="External"/><Relationship Id="rId15" Type="http://schemas.openxmlformats.org/officeDocument/2006/relationships/hyperlink" Target="https://en.wikipedia.org/wiki/Pathogen" TargetMode="External"/><Relationship Id="rId10" Type="http://schemas.openxmlformats.org/officeDocument/2006/relationships/hyperlink" Target="https://en.wikipedia.org/wiki/Human_body" TargetMode="External"/><Relationship Id="rId4" Type="http://schemas.openxmlformats.org/officeDocument/2006/relationships/hyperlink" Target="https://en.wikipedia.org/wiki/Adult" TargetMode="External"/><Relationship Id="rId9" Type="http://schemas.openxmlformats.org/officeDocument/2006/relationships/hyperlink" Target="https://en.wikipedia.org/wiki/Stress_(biology)" TargetMode="External"/><Relationship Id="rId14" Type="http://schemas.openxmlformats.org/officeDocument/2006/relationships/hyperlink" Target="https://en.wikipedia.org/wiki/Tox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eventive_maintenance" TargetMode="External"/><Relationship Id="rId2" Type="http://schemas.openxmlformats.org/officeDocument/2006/relationships/hyperlink" Target="https://en.wikipedia.org/wiki/Planned_maintenance" TargetMode="External"/><Relationship Id="rId1" Type="http://schemas.openxmlformats.org/officeDocument/2006/relationships/slideLayout" Target="../slideLayouts/slideLayout2.xml"/><Relationship Id="rId5" Type="http://schemas.openxmlformats.org/officeDocument/2006/relationships/hyperlink" Target="https://en.wikipedia.org/wiki/System_lifecycle" TargetMode="External"/><Relationship Id="rId4" Type="http://schemas.openxmlformats.org/officeDocument/2006/relationships/hyperlink" Target="https://en.wikipedia.org/wiki/Utiliza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rrective_maintenance" TargetMode="External"/><Relationship Id="rId2" Type="http://schemas.openxmlformats.org/officeDocument/2006/relationships/hyperlink" Target="https://en.wikipedia.org/wiki/Scheduled_maintena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liability_centered_mainten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zapmeta.ws/?q=preventive+maintenance+of+welding+machine&amp;dzn=&amp;asid=ws_gc_b3_5&amp;where=web_zapmeta&amp;awc=zmws&amp;template=&amp;pp=&amp;bkw=n&amp;de=c&amp;nwc=&amp;rkb=b&amp;rkln=2" TargetMode="External"/><Relationship Id="rId13" Type="http://schemas.openxmlformats.org/officeDocument/2006/relationships/hyperlink" Target="https://www.zapmeta.ws/?q=preventive+maintenance+of+air+conditioner&amp;dzn=&amp;asid=ws_gc_b3_5&amp;where=web_zapmeta&amp;awc=zmws&amp;template=&amp;pp=&amp;bkw=n&amp;de=c&amp;nwc=&amp;rkb=b&amp;rkln=12" TargetMode="External"/><Relationship Id="rId3" Type="http://schemas.openxmlformats.org/officeDocument/2006/relationships/hyperlink" Target="https://www.zapmeta.ws/?q=preventive+maintenance+of+buildings&amp;dzn=&amp;asid=ws_gc_b3_5&amp;where=web_zapmeta&amp;awc=zmws&amp;template=&amp;pp=&amp;bkw=n&amp;de=c&amp;nwc=&amp;rkb=b&amp;rkln=3" TargetMode="External"/><Relationship Id="rId7" Type="http://schemas.openxmlformats.org/officeDocument/2006/relationships/hyperlink" Target="https://www.zapmeta.ws/?q=preventive+maintenance+of+generator&amp;dzn=&amp;asid=ws_gc_b3_5&amp;where=web_zapmeta&amp;awc=zmws&amp;template=&amp;pp=&amp;bkw=n&amp;de=c&amp;nwc=&amp;rkb=b&amp;rkln=11" TargetMode="External"/><Relationship Id="rId12" Type="http://schemas.openxmlformats.org/officeDocument/2006/relationships/hyperlink" Target="https://www.zapmeta.ws/?q=sample+of+preventive+maintenance+schedule&amp;dzn=&amp;asid=ws_gc_b3_5&amp;where=web_zapmeta&amp;awc=zmws&amp;template=&amp;pp=&amp;bkw=n&amp;de=c&amp;nwc=&amp;rkb=b&amp;rkln=10" TargetMode="External"/><Relationship Id="rId2" Type="http://schemas.openxmlformats.org/officeDocument/2006/relationships/hyperlink" Target="https://www.zapmeta.ws/?q=preventive+maintenance+of+ups&amp;dzn=&amp;asid=ws_gc_b3_5&amp;where=web_zapmeta&amp;awc=zmws&amp;template=&amp;pp=&amp;bkw=n&amp;de=c&amp;nwc=&amp;rkb=b&amp;rkln=1" TargetMode="External"/><Relationship Id="rId1" Type="http://schemas.openxmlformats.org/officeDocument/2006/relationships/slideLayout" Target="../slideLayouts/slideLayout2.xml"/><Relationship Id="rId6" Type="http://schemas.openxmlformats.org/officeDocument/2006/relationships/hyperlink" Target="https://www.zapmeta.ws/?q=preventive+maintenance+of+medical+equipment&amp;dzn=&amp;asid=ws_gc_b3_5&amp;where=web_zapmeta&amp;awc=zmws&amp;template=&amp;pp=&amp;bkw=n&amp;de=c&amp;nwc=&amp;rkb=b&amp;rkln=9" TargetMode="External"/><Relationship Id="rId11" Type="http://schemas.openxmlformats.org/officeDocument/2006/relationships/hyperlink" Target="https://www.zapmeta.ws/?q=advantages+of+preventive+maintenance&amp;dzn=&amp;asid=ws_gc_b3_5&amp;where=web_zapmeta&amp;awc=zmws&amp;template=&amp;pp=&amp;bkw=n&amp;de=c&amp;nwc=&amp;rkb=b&amp;rkln=8" TargetMode="External"/><Relationship Id="rId5" Type="http://schemas.openxmlformats.org/officeDocument/2006/relationships/hyperlink" Target="https://www.zapmeta.ws/?q=types+of+preventive+maintenance&amp;dzn=&amp;asid=ws_gc_b3_5&amp;where=web_zapmeta&amp;awc=zmws&amp;template=&amp;pp=&amp;bkw=n&amp;de=c&amp;nwc=&amp;rkb=b&amp;rkln=7" TargetMode="External"/><Relationship Id="rId10" Type="http://schemas.openxmlformats.org/officeDocument/2006/relationships/hyperlink" Target="https://www.zapmeta.ws/?q=example+of+preventive+maintenance&amp;dzn=&amp;asid=ws_gc_b3_5&amp;where=web_zapmeta&amp;awc=zmws&amp;template=&amp;pp=&amp;bkw=n&amp;de=c&amp;nwc=&amp;rkb=b&amp;rkln=6" TargetMode="External"/><Relationship Id="rId4" Type="http://schemas.openxmlformats.org/officeDocument/2006/relationships/hyperlink" Target="https://www.zapmeta.ws/?q=preventive+maintenance+of+cnc+machine&amp;dzn=&amp;asid=ws_gc_b3_5&amp;where=web_zapmeta&amp;awc=zmws&amp;template=&amp;pp=&amp;bkw=n&amp;de=c&amp;nwc=&amp;rkb=b&amp;rkln=5" TargetMode="External"/><Relationship Id="rId9" Type="http://schemas.openxmlformats.org/officeDocument/2006/relationships/hyperlink" Target="https://www.zapmeta.ws/?q=preventive+maintenance+of+boiler&amp;dzn=&amp;asid=ws_gc_b3_5&amp;where=web_zapmeta&amp;awc=zmws&amp;template=&amp;pp=&amp;bkw=n&amp;de=c&amp;nwc=&amp;rkb=b&amp;rkln=4"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Thermosetting_polym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Unit-7</a:t>
            </a:r>
            <a:br>
              <a:rPr lang="en-US" sz="3200" dirty="0" smtClean="0"/>
            </a:br>
            <a:r>
              <a:rPr lang="en-US" sz="3200" dirty="0" smtClean="0"/>
              <a:t>Maintenance</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gn="just"/>
            <a:r>
              <a:rPr lang="en-US" dirty="0"/>
              <a:t>Everything at your fingertips</a:t>
            </a:r>
          </a:p>
          <a:p>
            <a:pPr algn="just"/>
            <a:r>
              <a:rPr lang="en-US" dirty="0" smtClean="0"/>
              <a:t>I Obit </a:t>
            </a:r>
            <a:r>
              <a:rPr lang="en-US" dirty="0"/>
              <a:t>Advanced </a:t>
            </a:r>
            <a:r>
              <a:rPr lang="en-US" dirty="0" smtClean="0"/>
              <a:t>System Care </a:t>
            </a:r>
            <a:r>
              <a:rPr lang="en-US" dirty="0"/>
              <a:t>Free has a cleaner, more streamlined look than previous editions. The suite is very usable and the home screen gives you quick access to all sections of the product: Care, Protect, Toolbox, Turbo Boost, and Action Center.</a:t>
            </a:r>
          </a:p>
          <a:p>
            <a:pPr algn="just"/>
            <a:r>
              <a:rPr lang="en-US" dirty="0"/>
              <a:t>The design is simple and elegant, and can be modified to suite your tastes by the use of skins. There are five available by default in the suite. In addition, you can change the background with an image uploaded from your PC.</a:t>
            </a:r>
          </a:p>
          <a:p>
            <a:pPr algn="just"/>
            <a:r>
              <a:rPr lang="en-US" dirty="0"/>
              <a:t>A handyman suite</a:t>
            </a:r>
          </a:p>
          <a:p>
            <a:pPr algn="just"/>
            <a:r>
              <a:rPr lang="en-US" dirty="0" smtClean="0"/>
              <a:t>If </a:t>
            </a:r>
            <a:r>
              <a:rPr lang="en-US" dirty="0"/>
              <a:t>you're looking for a suite that ensures security and offers optimization features for your PC, </a:t>
            </a:r>
            <a:r>
              <a:rPr lang="en-US" dirty="0" smtClean="0"/>
              <a:t>I Obit </a:t>
            </a:r>
            <a:r>
              <a:rPr lang="en-US" dirty="0"/>
              <a:t>Advanced </a:t>
            </a:r>
            <a:r>
              <a:rPr lang="en-US" dirty="0" smtClean="0"/>
              <a:t>System Care </a:t>
            </a:r>
            <a:r>
              <a:rPr lang="en-US" dirty="0"/>
              <a:t>Free is an </a:t>
            </a:r>
            <a:r>
              <a:rPr lang="en-US" b="1" dirty="0"/>
              <a:t>all-in-one solution, recommended for complete care.</a:t>
            </a:r>
            <a:endParaRPr lang="en-US" dirty="0"/>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General system care factors</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lgn="just"/>
            <a:endParaRPr lang="en-US" dirty="0" smtClean="0"/>
          </a:p>
          <a:p>
            <a:pPr algn="just"/>
            <a:r>
              <a:rPr lang="en-US" dirty="0"/>
              <a:t>A </a:t>
            </a:r>
            <a:r>
              <a:rPr lang="en-US" b="1" dirty="0"/>
              <a:t>health system</a:t>
            </a:r>
            <a:r>
              <a:rPr lang="en-US" dirty="0"/>
              <a:t>, also sometimes referred to as </a:t>
            </a:r>
            <a:r>
              <a:rPr lang="en-US" b="1" dirty="0"/>
              <a:t>health care system</a:t>
            </a:r>
            <a:r>
              <a:rPr lang="en-US" dirty="0"/>
              <a:t> or as </a:t>
            </a:r>
            <a:r>
              <a:rPr lang="en-US" b="1" dirty="0"/>
              <a:t>healthcare system</a:t>
            </a:r>
            <a:r>
              <a:rPr lang="en-US" dirty="0"/>
              <a:t>, is the </a:t>
            </a:r>
            <a:r>
              <a:rPr lang="en-US" dirty="0">
                <a:hlinkClick r:id="rId2" tooltip="Organization"/>
              </a:rPr>
              <a:t>organization</a:t>
            </a:r>
            <a:r>
              <a:rPr lang="en-US" dirty="0"/>
              <a:t> of people, institutions, and resources that deliver </a:t>
            </a:r>
            <a:r>
              <a:rPr lang="en-US" dirty="0">
                <a:hlinkClick r:id="rId3" tooltip="Health care"/>
              </a:rPr>
              <a:t>health </a:t>
            </a:r>
            <a:r>
              <a:rPr lang="en-US" dirty="0" smtClean="0">
                <a:hlinkClick r:id="rId3" tooltip="Health care"/>
              </a:rPr>
              <a:t>care</a:t>
            </a:r>
            <a:r>
              <a:rPr lang="en-US" dirty="0" smtClean="0"/>
              <a:t> services </a:t>
            </a:r>
            <a:r>
              <a:rPr lang="en-US" dirty="0"/>
              <a:t>to meet the </a:t>
            </a:r>
            <a:r>
              <a:rPr lang="en-US" dirty="0">
                <a:hlinkClick r:id="rId4" tooltip="Health"/>
              </a:rPr>
              <a:t>health</a:t>
            </a:r>
            <a:r>
              <a:rPr lang="en-US" dirty="0"/>
              <a:t> needs of target populations.</a:t>
            </a:r>
          </a:p>
          <a:p>
            <a:pPr algn="just"/>
            <a:r>
              <a:rPr lang="en-US" dirty="0"/>
              <a:t>There is a wide variety of health systems around the world, with as many histories and </a:t>
            </a:r>
            <a:r>
              <a:rPr lang="en-US" dirty="0">
                <a:hlinkClick r:id="rId5" tooltip="Organizational structure"/>
              </a:rPr>
              <a:t>organizational structures</a:t>
            </a:r>
            <a:r>
              <a:rPr lang="en-US" dirty="0"/>
              <a:t> as there are nations. Implicitly, nations must design and develop health systems in accordance with their needs and resources, although common elements in virtually all health systems are </a:t>
            </a:r>
            <a:r>
              <a:rPr lang="en-US" dirty="0">
                <a:hlinkClick r:id="rId6" tooltip="Primary healthcare"/>
              </a:rPr>
              <a:t>primary healthcare</a:t>
            </a:r>
            <a:r>
              <a:rPr lang="en-US" dirty="0"/>
              <a:t> and </a:t>
            </a:r>
            <a:r>
              <a:rPr lang="en-US" dirty="0">
                <a:hlinkClick r:id="rId7" tooltip="Public health"/>
              </a:rPr>
              <a:t>public health</a:t>
            </a:r>
            <a:r>
              <a:rPr lang="en-US" dirty="0"/>
              <a:t> </a:t>
            </a:r>
            <a:r>
              <a:rPr lang="en-US" dirty="0" smtClean="0"/>
              <a:t>measures.</a:t>
            </a:r>
            <a:r>
              <a:rPr lang="en-US" dirty="0"/>
              <a:t> In some countries, health system planning is distributed among </a:t>
            </a:r>
            <a:r>
              <a:rPr lang="en-US" dirty="0">
                <a:hlinkClick r:id="rId8" tooltip="Market (economics)"/>
              </a:rPr>
              <a:t>market</a:t>
            </a:r>
            <a:r>
              <a:rPr lang="en-US" dirty="0"/>
              <a:t> participants. In others, there is a concerted effort among </a:t>
            </a:r>
            <a:r>
              <a:rPr lang="en-US" dirty="0">
                <a:hlinkClick r:id="rId9" tooltip="Government"/>
              </a:rPr>
              <a:t>governments</a:t>
            </a:r>
            <a:r>
              <a:rPr lang="en-US" dirty="0"/>
              <a:t>, </a:t>
            </a:r>
            <a:r>
              <a:rPr lang="en-US" dirty="0">
                <a:hlinkClick r:id="rId10" tooltip="Trade unions"/>
              </a:rPr>
              <a:t>trade unions</a:t>
            </a:r>
            <a:r>
              <a:rPr lang="en-US" dirty="0"/>
              <a:t>, </a:t>
            </a:r>
            <a:r>
              <a:rPr lang="en-US" dirty="0">
                <a:hlinkClick r:id="rId11" tooltip="Charities"/>
              </a:rPr>
              <a:t>charities</a:t>
            </a:r>
            <a:r>
              <a:rPr lang="en-US" dirty="0"/>
              <a:t>, religious organizations, or other co-</a:t>
            </a:r>
            <a:r>
              <a:rPr lang="en-US" dirty="0" err="1"/>
              <a:t>ordinated</a:t>
            </a:r>
            <a:r>
              <a:rPr lang="en-US" dirty="0"/>
              <a:t> bodies to deliver planned health care services targeted to the populations they serve. However, health care planning has been described as often evolutionary rather than </a:t>
            </a:r>
            <a:r>
              <a:rPr lang="en-US" dirty="0" smtClean="0"/>
              <a:t>revolutionary.</a:t>
            </a:r>
            <a:endParaRPr lang="en-US" dirty="0"/>
          </a:p>
          <a:p>
            <a:pPr algn="just"/>
            <a:endParaRPr lang="en-US" dirty="0"/>
          </a:p>
        </p:txBody>
      </p:sp>
      <p:sp>
        <p:nvSpPr>
          <p:cNvPr id="4" name="Rectangle 3"/>
          <p:cNvSpPr/>
          <p:nvPr/>
        </p:nvSpPr>
        <p:spPr>
          <a:xfrm>
            <a:off x="685800" y="197346"/>
            <a:ext cx="76200" cy="646331"/>
          </a:xfrm>
          <a:prstGeom prst="rect">
            <a:avLst/>
          </a:prstGeom>
        </p:spPr>
        <p:txBody>
          <a:bodyPr wrap="square">
            <a:spAutoFit/>
          </a:bodyPr>
          <a:lstStyle/>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Environmental Factor</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a:bodyPr>
          <a:lstStyle/>
          <a:p>
            <a:pPr algn="just"/>
            <a:r>
              <a:rPr lang="en-US" b="1" dirty="0"/>
              <a:t>Environmental factor</a:t>
            </a:r>
            <a:r>
              <a:rPr lang="en-US" dirty="0"/>
              <a:t> or </a:t>
            </a:r>
            <a:r>
              <a:rPr lang="en-US" b="1" dirty="0"/>
              <a:t>ecological factor</a:t>
            </a:r>
            <a:r>
              <a:rPr lang="en-US" dirty="0"/>
              <a:t> or </a:t>
            </a:r>
            <a:r>
              <a:rPr lang="en-US" b="1" dirty="0"/>
              <a:t>eco factor</a:t>
            </a:r>
            <a:r>
              <a:rPr lang="en-US" dirty="0"/>
              <a:t> is any factor, </a:t>
            </a:r>
            <a:r>
              <a:rPr lang="en-US" dirty="0" err="1">
                <a:hlinkClick r:id="rId2" tooltip="Abiotic"/>
              </a:rPr>
              <a:t>abiotic</a:t>
            </a:r>
            <a:r>
              <a:rPr lang="en-US" dirty="0"/>
              <a:t> or biotic, that influences </a:t>
            </a:r>
            <a:r>
              <a:rPr lang="en-US" dirty="0">
                <a:hlinkClick r:id="rId3" tooltip="Living organism"/>
              </a:rPr>
              <a:t>living organisms</a:t>
            </a:r>
            <a:r>
              <a:rPr lang="en-US" dirty="0"/>
              <a:t>.</a:t>
            </a:r>
            <a:r>
              <a:rPr lang="en-US" baseline="30000" dirty="0">
                <a:hlinkClick r:id="rId4"/>
              </a:rPr>
              <a:t>[1]</a:t>
            </a:r>
            <a:r>
              <a:rPr lang="en-US" dirty="0"/>
              <a:t> </a:t>
            </a:r>
            <a:r>
              <a:rPr lang="en-US" dirty="0" err="1"/>
              <a:t>Abiotic</a:t>
            </a:r>
            <a:r>
              <a:rPr lang="en-US" dirty="0"/>
              <a:t> factors include ambient </a:t>
            </a:r>
            <a:r>
              <a:rPr lang="en-US" dirty="0">
                <a:hlinkClick r:id="rId5" tooltip="Temperature"/>
              </a:rPr>
              <a:t>temperature</a:t>
            </a:r>
            <a:r>
              <a:rPr lang="en-US" dirty="0"/>
              <a:t>, amount of </a:t>
            </a:r>
            <a:r>
              <a:rPr lang="en-US" dirty="0">
                <a:hlinkClick r:id="rId6" tooltip="Sunlight"/>
              </a:rPr>
              <a:t>sunlight</a:t>
            </a:r>
            <a:r>
              <a:rPr lang="en-US" dirty="0"/>
              <a:t>, and </a:t>
            </a:r>
            <a:r>
              <a:rPr lang="en-US" dirty="0">
                <a:hlinkClick r:id="rId7" tooltip="PH"/>
              </a:rPr>
              <a:t>pH</a:t>
            </a:r>
            <a:r>
              <a:rPr lang="en-US" dirty="0"/>
              <a:t> of the water soil in which an organism lives. Biotic factors would include the availability of food organisms and the presence of  </a:t>
            </a:r>
            <a:r>
              <a:rPr lang="en-US" dirty="0">
                <a:hlinkClick r:id="rId8" tooltip="Competitors"/>
              </a:rPr>
              <a:t>competitors</a:t>
            </a:r>
            <a:r>
              <a:rPr lang="en-US" dirty="0"/>
              <a:t>, </a:t>
            </a:r>
            <a:r>
              <a:rPr lang="en-US" dirty="0">
                <a:hlinkClick r:id="rId9" tooltip="Predator"/>
              </a:rPr>
              <a:t>predators</a:t>
            </a:r>
            <a:r>
              <a:rPr lang="en-US" dirty="0"/>
              <a:t>, and </a:t>
            </a:r>
            <a:r>
              <a:rPr lang="en-US" dirty="0">
                <a:hlinkClick r:id="rId10" tooltip="Parasites"/>
              </a:rPr>
              <a:t>parasites</a:t>
            </a:r>
            <a:r>
              <a:rPr lang="en-US" dirty="0" smtClean="0"/>
              <a:t>.</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gn="just"/>
            <a:r>
              <a:rPr lang="en-US" dirty="0"/>
              <a:t>An organism's </a:t>
            </a:r>
            <a:r>
              <a:rPr lang="en-US" dirty="0">
                <a:hlinkClick r:id="rId2" tooltip="Genotype"/>
              </a:rPr>
              <a:t>genotype</a:t>
            </a:r>
            <a:r>
              <a:rPr lang="en-US" dirty="0"/>
              <a:t> (e.g., in the </a:t>
            </a:r>
            <a:r>
              <a:rPr lang="en-US" dirty="0">
                <a:hlinkClick r:id="rId3" tooltip="Zygote"/>
              </a:rPr>
              <a:t>zygote</a:t>
            </a:r>
            <a:r>
              <a:rPr lang="en-US" dirty="0"/>
              <a:t>) translated into the </a:t>
            </a:r>
            <a:r>
              <a:rPr lang="en-US" dirty="0">
                <a:hlinkClick r:id="rId4" tooltip="Adult"/>
              </a:rPr>
              <a:t>adult</a:t>
            </a:r>
            <a:r>
              <a:rPr lang="en-US" dirty="0"/>
              <a:t> </a:t>
            </a:r>
            <a:r>
              <a:rPr lang="en-US" dirty="0">
                <a:hlinkClick r:id="rId5" tooltip="Phenotype"/>
              </a:rPr>
              <a:t>phenotype</a:t>
            </a:r>
            <a:r>
              <a:rPr lang="en-US" dirty="0"/>
              <a:t> through development during an organism's </a:t>
            </a:r>
            <a:r>
              <a:rPr lang="en-US" dirty="0">
                <a:hlinkClick r:id="rId6" tooltip="Ontogeny"/>
              </a:rPr>
              <a:t>ontogeny</a:t>
            </a:r>
            <a:r>
              <a:rPr lang="en-US" dirty="0"/>
              <a:t>, and subject to influences by many environmental effects. In this context, a phenotype (or phenotypic trait) can be viewed as any definable and measurable characteristic of an organism, such as its body mass or skin color.</a:t>
            </a:r>
          </a:p>
          <a:p>
            <a:pPr algn="just"/>
            <a:r>
              <a:rPr lang="en-US" dirty="0"/>
              <a:t>Apart from the true </a:t>
            </a:r>
            <a:r>
              <a:rPr lang="en-US" dirty="0">
                <a:hlinkClick r:id="rId7" tooltip="Monogenic (genetics)"/>
              </a:rPr>
              <a:t>monogenic</a:t>
            </a:r>
            <a:r>
              <a:rPr lang="en-US" dirty="0"/>
              <a:t> </a:t>
            </a:r>
            <a:r>
              <a:rPr lang="en-US" dirty="0">
                <a:hlinkClick r:id="rId8" tooltip="Genetic disorder"/>
              </a:rPr>
              <a:t>genetic disorders</a:t>
            </a:r>
            <a:r>
              <a:rPr lang="en-US" dirty="0"/>
              <a:t>, environmental factors may determine the development of disease in those genetically predisposed to a particular condition. </a:t>
            </a:r>
            <a:r>
              <a:rPr lang="en-US" dirty="0">
                <a:hlinkClick r:id="rId9" tooltip="Stress (biology)"/>
              </a:rPr>
              <a:t>Stress</a:t>
            </a:r>
            <a:r>
              <a:rPr lang="en-US" dirty="0"/>
              <a:t>, </a:t>
            </a:r>
            <a:r>
              <a:rPr lang="en-US" dirty="0">
                <a:hlinkClick r:id="rId10" tooltip="Human body"/>
              </a:rPr>
              <a:t>physical</a:t>
            </a:r>
            <a:r>
              <a:rPr lang="en-US" dirty="0"/>
              <a:t> and </a:t>
            </a:r>
            <a:r>
              <a:rPr lang="en-US" dirty="0">
                <a:hlinkClick r:id="rId11" tooltip="Mind"/>
              </a:rPr>
              <a:t>mental</a:t>
            </a:r>
            <a:r>
              <a:rPr lang="en-US" dirty="0"/>
              <a:t> </a:t>
            </a:r>
            <a:r>
              <a:rPr lang="en-US" dirty="0">
                <a:hlinkClick r:id="rId12" tooltip="Abuse"/>
              </a:rPr>
              <a:t>abuse</a:t>
            </a:r>
            <a:r>
              <a:rPr lang="en-US" dirty="0"/>
              <a:t>, </a:t>
            </a:r>
            <a:r>
              <a:rPr lang="en-US" dirty="0">
                <a:hlinkClick r:id="rId13" tooltip="Diet (nutrition)"/>
              </a:rPr>
              <a:t>diet</a:t>
            </a:r>
            <a:r>
              <a:rPr lang="en-US" dirty="0"/>
              <a:t>, exposure to </a:t>
            </a:r>
            <a:r>
              <a:rPr lang="en-US" dirty="0">
                <a:hlinkClick r:id="rId14" tooltip="Toxin"/>
              </a:rPr>
              <a:t>toxins</a:t>
            </a:r>
            <a:r>
              <a:rPr lang="en-US" dirty="0"/>
              <a:t>, </a:t>
            </a:r>
            <a:r>
              <a:rPr lang="en-US" dirty="0">
                <a:hlinkClick r:id="rId15" tooltip="Pathogen"/>
              </a:rPr>
              <a:t>pathogens</a:t>
            </a:r>
            <a:r>
              <a:rPr lang="en-US" dirty="0"/>
              <a:t>, </a:t>
            </a:r>
            <a:r>
              <a:rPr lang="en-US" dirty="0">
                <a:hlinkClick r:id="rId16" tooltip="Radiation"/>
              </a:rPr>
              <a:t>radiation</a:t>
            </a:r>
            <a:r>
              <a:rPr lang="en-US" dirty="0"/>
              <a:t> and </a:t>
            </a:r>
            <a:r>
              <a:rPr lang="en-US" dirty="0">
                <a:hlinkClick r:id="rId17" tooltip="Chemicals"/>
              </a:rPr>
              <a:t>chemicals</a:t>
            </a:r>
            <a:r>
              <a:rPr lang="en-US" dirty="0"/>
              <a:t> found in almost all</a:t>
            </a:r>
            <a:r>
              <a:rPr lang="en-US" baseline="30000" dirty="0"/>
              <a:t>[</a:t>
            </a:r>
            <a:r>
              <a:rPr lang="en-US" i="1" baseline="30000" dirty="0">
                <a:hlinkClick r:id="rId18" tooltip="Wikipedia:Manual of Style/Dates and numbers"/>
              </a:rPr>
              <a:t>quantify</a:t>
            </a:r>
            <a:r>
              <a:rPr lang="en-US" baseline="30000" dirty="0"/>
              <a:t>]</a:t>
            </a:r>
            <a:r>
              <a:rPr lang="en-US" dirty="0"/>
              <a:t> personal-care products and household cleaners are common environmental factors that determine a large segment of non-hereditary disease.</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Maintenance</a:t>
            </a:r>
            <a:endParaRPr lang="en-US" sz="3200" dirty="0"/>
          </a:p>
        </p:txBody>
      </p:sp>
      <p:sp>
        <p:nvSpPr>
          <p:cNvPr id="3" name="Content Placeholder 2"/>
          <p:cNvSpPr>
            <a:spLocks noGrp="1"/>
          </p:cNvSpPr>
          <p:nvPr>
            <p:ph idx="1"/>
          </p:nvPr>
        </p:nvSpPr>
        <p:spPr/>
        <p:txBody>
          <a:bodyPr>
            <a:normAutofit/>
          </a:bodyPr>
          <a:lstStyle/>
          <a:p>
            <a:pPr algn="just"/>
            <a:r>
              <a:rPr lang="en-US" sz="2400" dirty="0"/>
              <a:t>The technical meaning of </a:t>
            </a:r>
            <a:r>
              <a:rPr lang="en-US" sz="2400" b="1" dirty="0"/>
              <a:t>maintenance</a:t>
            </a:r>
            <a:r>
              <a:rPr lang="en-US" sz="2400" dirty="0"/>
              <a:t> involves operational and functional checks, servicing, repairing or replacing if necessary devices, equipment, machinery, building infrastructure, and supporting utilities in industrial, business, governmental, and residential </a:t>
            </a:r>
            <a:r>
              <a:rPr lang="en-US" sz="2400" dirty="0" smtClean="0"/>
              <a:t>installations. Over </a:t>
            </a:r>
            <a:r>
              <a:rPr lang="en-US" sz="2400" dirty="0"/>
              <a:t>time, this has come to often include both </a:t>
            </a:r>
            <a:r>
              <a:rPr lang="en-US" sz="2400" dirty="0">
                <a:hlinkClick r:id="rId2" tooltip="Planned maintenance"/>
              </a:rPr>
              <a:t>scheduled</a:t>
            </a:r>
            <a:r>
              <a:rPr lang="en-US" sz="2400" dirty="0"/>
              <a:t> and </a:t>
            </a:r>
            <a:r>
              <a:rPr lang="en-US" sz="2400" dirty="0">
                <a:hlinkClick r:id="rId3" tooltip="Preventive maintenance"/>
              </a:rPr>
              <a:t>preventive</a:t>
            </a:r>
            <a:r>
              <a:rPr lang="en-US" sz="2400" dirty="0"/>
              <a:t> maintenance as cost-effective practices to keep equipment ready for operation at the </a:t>
            </a:r>
            <a:r>
              <a:rPr lang="en-US" sz="2400" dirty="0">
                <a:hlinkClick r:id="rId4" tooltip="Utilization"/>
              </a:rPr>
              <a:t>utilization</a:t>
            </a:r>
            <a:r>
              <a:rPr lang="en-US" sz="2400" dirty="0"/>
              <a:t> stage of a </a:t>
            </a:r>
            <a:r>
              <a:rPr lang="en-US" sz="2400" dirty="0">
                <a:hlinkClick r:id="rId5" tooltip="System lifecycle"/>
              </a:rPr>
              <a:t>system </a:t>
            </a:r>
            <a:r>
              <a:rPr lang="en-US" sz="2400" dirty="0" smtClean="0">
                <a:hlinkClick r:id="rId5" tooltip="System lifecycle"/>
              </a:rPr>
              <a:t>life cycle</a:t>
            </a:r>
            <a:r>
              <a:rPr lang="en-US" sz="2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Types of maintenance</a:t>
            </a:r>
            <a:endParaRPr lang="en-US" sz="3200" dirty="0"/>
          </a:p>
        </p:txBody>
      </p:sp>
      <p:sp>
        <p:nvSpPr>
          <p:cNvPr id="3" name="Content Placeholder 2"/>
          <p:cNvSpPr>
            <a:spLocks noGrp="1"/>
          </p:cNvSpPr>
          <p:nvPr>
            <p:ph idx="1"/>
          </p:nvPr>
        </p:nvSpPr>
        <p:spPr/>
        <p:txBody>
          <a:bodyPr>
            <a:normAutofit/>
          </a:bodyPr>
          <a:lstStyle/>
          <a:p>
            <a:pPr algn="just"/>
            <a:r>
              <a:rPr lang="en-US" sz="2400" dirty="0" smtClean="0"/>
              <a:t>Preventive </a:t>
            </a:r>
            <a:r>
              <a:rPr lang="en-US" sz="2400" dirty="0"/>
              <a:t>or </a:t>
            </a:r>
            <a:r>
              <a:rPr lang="en-US" sz="2400" dirty="0">
                <a:hlinkClick r:id="rId2" tooltip="Scheduled maintenance"/>
              </a:rPr>
              <a:t>scheduled</a:t>
            </a:r>
            <a:r>
              <a:rPr lang="en-US" sz="2400" dirty="0"/>
              <a:t> maintenance, where equipment or facilities are inspected, maintained and protected before break down or other problems occur.</a:t>
            </a:r>
          </a:p>
          <a:p>
            <a:pPr algn="just"/>
            <a:r>
              <a:rPr lang="en-US" sz="2400" dirty="0">
                <a:hlinkClick r:id="rId3" tooltip="Corrective maintenance"/>
              </a:rPr>
              <a:t>Corrective</a:t>
            </a:r>
            <a:r>
              <a:rPr lang="en-US" sz="2400" dirty="0"/>
              <a:t> maintenance where equipment is repaired or replaced after wear, malfunction or break down.</a:t>
            </a:r>
          </a:p>
          <a:p>
            <a:pPr algn="just"/>
            <a:r>
              <a:rPr lang="en-US" sz="2400" dirty="0"/>
              <a:t>Predictive maintenance, which uses sensor data to monitor a system, then continuously evaluates it against historical trends to predict failure before it occurs</a:t>
            </a:r>
            <a:r>
              <a:rPr lang="en-US" sz="2400" dirty="0" smtClean="0"/>
              <a:t>.</a:t>
            </a:r>
          </a:p>
          <a:p>
            <a:pPr algn="just"/>
            <a:endParaRPr lang="en-US" sz="2400" dirty="0"/>
          </a:p>
          <a:p>
            <a:pPr algn="just"/>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Preventive maintenance</a:t>
            </a:r>
          </a:p>
          <a:p>
            <a:pPr algn="just">
              <a:buNone/>
            </a:pPr>
            <a:r>
              <a:rPr lang="en-US" sz="2400" dirty="0" smtClean="0"/>
              <a:t>     Preventive </a:t>
            </a:r>
            <a:r>
              <a:rPr lang="en-US" sz="2400" dirty="0"/>
              <a:t>maintenance is maintenance performed with the intent of avoiding failures, safety violations, unnecessary production costs and losses, and to conserve original materials of fabrication. The effectiveness of a preventive maintenance schedule depends on the </a:t>
            </a:r>
            <a:r>
              <a:rPr lang="en-US" sz="2400" dirty="0">
                <a:hlinkClick r:id="rId2" tooltip="Reliability centered maintenance"/>
              </a:rPr>
              <a:t>RCM analysis</a:t>
            </a:r>
            <a:r>
              <a:rPr lang="en-US" sz="2400" dirty="0"/>
              <a:t> which it was based on, and the ground rules used for cost </a:t>
            </a:r>
            <a:r>
              <a:rPr lang="en-US" sz="2400" dirty="0" smtClean="0"/>
              <a:t>efficacy.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Various kinds of preventive maintenance</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gn="just" fontAlgn="t"/>
            <a:r>
              <a:rPr lang="en-US" b="1" dirty="0">
                <a:hlinkClick r:id="rId2" tooltip="preventive maintenance of ups"/>
              </a:rPr>
              <a:t>Preventive</a:t>
            </a:r>
            <a:r>
              <a:rPr lang="en-US" dirty="0">
                <a:hlinkClick r:id="rId2" tooltip="preventive maintenance of ups"/>
              </a:rPr>
              <a:t> </a:t>
            </a:r>
            <a:r>
              <a:rPr lang="en-US" b="1" dirty="0">
                <a:hlinkClick r:id="rId2" tooltip="preventive maintenance of ups"/>
              </a:rPr>
              <a:t>Maintenance</a:t>
            </a:r>
            <a:r>
              <a:rPr lang="en-US" dirty="0">
                <a:hlinkClick r:id="rId2" tooltip="preventive maintenance of ups"/>
              </a:rPr>
              <a:t> Of Ups</a:t>
            </a:r>
            <a:endParaRPr lang="en-US" dirty="0"/>
          </a:p>
          <a:p>
            <a:pPr algn="just" fontAlgn="t"/>
            <a:r>
              <a:rPr lang="en-US" b="1" dirty="0">
                <a:hlinkClick r:id="rId3" tooltip="preventive maintenance of buildings"/>
              </a:rPr>
              <a:t>Preventive</a:t>
            </a:r>
            <a:r>
              <a:rPr lang="en-US" dirty="0">
                <a:hlinkClick r:id="rId3" tooltip="preventive maintenance of buildings"/>
              </a:rPr>
              <a:t> </a:t>
            </a:r>
            <a:r>
              <a:rPr lang="en-US" b="1" dirty="0">
                <a:hlinkClick r:id="rId3" tooltip="preventive maintenance of buildings"/>
              </a:rPr>
              <a:t>Maintenance</a:t>
            </a:r>
            <a:r>
              <a:rPr lang="en-US" dirty="0">
                <a:hlinkClick r:id="rId3" tooltip="preventive maintenance of buildings"/>
              </a:rPr>
              <a:t> Of Buildings</a:t>
            </a:r>
            <a:endParaRPr lang="en-US" dirty="0"/>
          </a:p>
          <a:p>
            <a:pPr algn="just" fontAlgn="t"/>
            <a:r>
              <a:rPr lang="en-US" b="1" dirty="0">
                <a:hlinkClick r:id="rId4" tooltip="preventive maintenance of cnc machine"/>
              </a:rPr>
              <a:t>Preventive</a:t>
            </a:r>
            <a:r>
              <a:rPr lang="en-US" dirty="0">
                <a:hlinkClick r:id="rId4" tooltip="preventive maintenance of cnc machine"/>
              </a:rPr>
              <a:t> </a:t>
            </a:r>
            <a:r>
              <a:rPr lang="en-US" b="1" dirty="0">
                <a:hlinkClick r:id="rId4" tooltip="preventive maintenance of cnc machine"/>
              </a:rPr>
              <a:t>Maintenance</a:t>
            </a:r>
            <a:r>
              <a:rPr lang="en-US" dirty="0">
                <a:hlinkClick r:id="rId4" tooltip="preventive maintenance of cnc machine"/>
              </a:rPr>
              <a:t> Of </a:t>
            </a:r>
            <a:r>
              <a:rPr lang="en-US" dirty="0" err="1">
                <a:hlinkClick r:id="rId4" tooltip="preventive maintenance of cnc machine"/>
              </a:rPr>
              <a:t>Cnc</a:t>
            </a:r>
            <a:r>
              <a:rPr lang="en-US" dirty="0">
                <a:hlinkClick r:id="rId4" tooltip="preventive maintenance of cnc machine"/>
              </a:rPr>
              <a:t> Machine</a:t>
            </a:r>
            <a:endParaRPr lang="en-US" dirty="0"/>
          </a:p>
          <a:p>
            <a:pPr algn="just" fontAlgn="t"/>
            <a:r>
              <a:rPr lang="en-US" dirty="0">
                <a:hlinkClick r:id="rId5" tooltip="types of preventive maintenance"/>
              </a:rPr>
              <a:t>Types Of </a:t>
            </a:r>
            <a:r>
              <a:rPr lang="en-US" b="1" dirty="0">
                <a:hlinkClick r:id="rId5" tooltip="types of preventive maintenance"/>
              </a:rPr>
              <a:t>Preventive</a:t>
            </a:r>
            <a:r>
              <a:rPr lang="en-US" dirty="0">
                <a:hlinkClick r:id="rId5" tooltip="types of preventive maintenance"/>
              </a:rPr>
              <a:t> </a:t>
            </a:r>
            <a:r>
              <a:rPr lang="en-US" b="1" dirty="0">
                <a:hlinkClick r:id="rId5" tooltip="types of preventive maintenance"/>
              </a:rPr>
              <a:t>Maintenance</a:t>
            </a:r>
            <a:endParaRPr lang="en-US" dirty="0"/>
          </a:p>
          <a:p>
            <a:pPr algn="just" fontAlgn="t"/>
            <a:r>
              <a:rPr lang="en-US" b="1" dirty="0">
                <a:hlinkClick r:id="rId6" tooltip="preventive maintenance of medical equipment"/>
              </a:rPr>
              <a:t>Preventive</a:t>
            </a:r>
            <a:r>
              <a:rPr lang="en-US" dirty="0">
                <a:hlinkClick r:id="rId6" tooltip="preventive maintenance of medical equipment"/>
              </a:rPr>
              <a:t> </a:t>
            </a:r>
            <a:r>
              <a:rPr lang="en-US" b="1" dirty="0">
                <a:hlinkClick r:id="rId6" tooltip="preventive maintenance of medical equipment"/>
              </a:rPr>
              <a:t>Maintenance</a:t>
            </a:r>
            <a:r>
              <a:rPr lang="en-US" dirty="0">
                <a:hlinkClick r:id="rId6" tooltip="preventive maintenance of medical equipment"/>
              </a:rPr>
              <a:t> Of Medical Equipment</a:t>
            </a:r>
            <a:endParaRPr lang="en-US" dirty="0"/>
          </a:p>
          <a:p>
            <a:pPr algn="just" fontAlgn="t"/>
            <a:r>
              <a:rPr lang="en-US" b="1" dirty="0">
                <a:hlinkClick r:id="rId7" tooltip="preventive maintenance of generator"/>
              </a:rPr>
              <a:t>Preventive</a:t>
            </a:r>
            <a:r>
              <a:rPr lang="en-US" dirty="0">
                <a:hlinkClick r:id="rId7" tooltip="preventive maintenance of generator"/>
              </a:rPr>
              <a:t> </a:t>
            </a:r>
            <a:r>
              <a:rPr lang="en-US" b="1" dirty="0">
                <a:hlinkClick r:id="rId7" tooltip="preventive maintenance of generator"/>
              </a:rPr>
              <a:t>Maintenance</a:t>
            </a:r>
            <a:r>
              <a:rPr lang="en-US" dirty="0">
                <a:hlinkClick r:id="rId7" tooltip="preventive maintenance of generator"/>
              </a:rPr>
              <a:t> Of Generator</a:t>
            </a:r>
            <a:endParaRPr lang="en-US" dirty="0"/>
          </a:p>
          <a:p>
            <a:pPr algn="just" fontAlgn="t"/>
            <a:r>
              <a:rPr lang="en-US" dirty="0"/>
              <a:t> </a:t>
            </a:r>
            <a:r>
              <a:rPr lang="en-US" b="1" dirty="0">
                <a:hlinkClick r:id="rId8" tooltip="preventive maintenance of welding machine"/>
              </a:rPr>
              <a:t>Preventive</a:t>
            </a:r>
            <a:r>
              <a:rPr lang="en-US" dirty="0">
                <a:hlinkClick r:id="rId8" tooltip="preventive maintenance of welding machine"/>
              </a:rPr>
              <a:t> </a:t>
            </a:r>
            <a:r>
              <a:rPr lang="en-US" b="1" dirty="0">
                <a:hlinkClick r:id="rId8" tooltip="preventive maintenance of welding machine"/>
              </a:rPr>
              <a:t>Maintenance</a:t>
            </a:r>
            <a:r>
              <a:rPr lang="en-US" dirty="0">
                <a:hlinkClick r:id="rId8" tooltip="preventive maintenance of welding machine"/>
              </a:rPr>
              <a:t> Of Welding Machine</a:t>
            </a:r>
            <a:endParaRPr lang="en-US" dirty="0"/>
          </a:p>
          <a:p>
            <a:pPr algn="just" fontAlgn="t"/>
            <a:r>
              <a:rPr lang="en-US" b="1" dirty="0">
                <a:hlinkClick r:id="rId9" tooltip="preventive maintenance of boiler"/>
              </a:rPr>
              <a:t>Preventive</a:t>
            </a:r>
            <a:r>
              <a:rPr lang="en-US" dirty="0">
                <a:hlinkClick r:id="rId9" tooltip="preventive maintenance of boiler"/>
              </a:rPr>
              <a:t> </a:t>
            </a:r>
            <a:r>
              <a:rPr lang="en-US" b="1" dirty="0">
                <a:hlinkClick r:id="rId9" tooltip="preventive maintenance of boiler"/>
              </a:rPr>
              <a:t>Maintenance</a:t>
            </a:r>
            <a:r>
              <a:rPr lang="en-US" dirty="0">
                <a:hlinkClick r:id="rId9" tooltip="preventive maintenance of boiler"/>
              </a:rPr>
              <a:t> Of Boiler</a:t>
            </a:r>
            <a:endParaRPr lang="en-US" dirty="0"/>
          </a:p>
          <a:p>
            <a:pPr algn="just" fontAlgn="t"/>
            <a:r>
              <a:rPr lang="en-US" dirty="0">
                <a:hlinkClick r:id="rId10" tooltip="example of preventive maintenance"/>
              </a:rPr>
              <a:t>Example Of </a:t>
            </a:r>
            <a:r>
              <a:rPr lang="en-US" b="1" dirty="0">
                <a:hlinkClick r:id="rId10" tooltip="example of preventive maintenance"/>
              </a:rPr>
              <a:t>Preventive</a:t>
            </a:r>
            <a:r>
              <a:rPr lang="en-US" dirty="0">
                <a:hlinkClick r:id="rId10" tooltip="example of preventive maintenance"/>
              </a:rPr>
              <a:t> </a:t>
            </a:r>
            <a:r>
              <a:rPr lang="en-US" b="1" dirty="0">
                <a:hlinkClick r:id="rId10" tooltip="example of preventive maintenance"/>
              </a:rPr>
              <a:t>Maintenance</a:t>
            </a:r>
            <a:endParaRPr lang="en-US" dirty="0"/>
          </a:p>
          <a:p>
            <a:pPr algn="just" fontAlgn="t"/>
            <a:r>
              <a:rPr lang="en-US" dirty="0">
                <a:hlinkClick r:id="rId11" tooltip="advantages of preventive maintenance"/>
              </a:rPr>
              <a:t>Advantages Of </a:t>
            </a:r>
            <a:r>
              <a:rPr lang="en-US" b="1" dirty="0">
                <a:hlinkClick r:id="rId11" tooltip="advantages of preventive maintenance"/>
              </a:rPr>
              <a:t>Preventive</a:t>
            </a:r>
            <a:r>
              <a:rPr lang="en-US" dirty="0">
                <a:hlinkClick r:id="rId11" tooltip="advantages of preventive maintenance"/>
              </a:rPr>
              <a:t> </a:t>
            </a:r>
            <a:r>
              <a:rPr lang="en-US" b="1" dirty="0">
                <a:hlinkClick r:id="rId11" tooltip="advantages of preventive maintenance"/>
              </a:rPr>
              <a:t>Maintenance</a:t>
            </a:r>
            <a:endParaRPr lang="en-US" dirty="0"/>
          </a:p>
          <a:p>
            <a:pPr algn="just" fontAlgn="t"/>
            <a:r>
              <a:rPr lang="en-US" dirty="0">
                <a:hlinkClick r:id="rId12" tooltip="sample of preventive maintenance schedule"/>
              </a:rPr>
              <a:t>Sample Of </a:t>
            </a:r>
            <a:r>
              <a:rPr lang="en-US" b="1" dirty="0">
                <a:hlinkClick r:id="rId12" tooltip="sample of preventive maintenance schedule"/>
              </a:rPr>
              <a:t>Preventive</a:t>
            </a:r>
            <a:r>
              <a:rPr lang="en-US" dirty="0">
                <a:hlinkClick r:id="rId12" tooltip="sample of preventive maintenance schedule"/>
              </a:rPr>
              <a:t> </a:t>
            </a:r>
            <a:r>
              <a:rPr lang="en-US" b="1" dirty="0">
                <a:hlinkClick r:id="rId12" tooltip="sample of preventive maintenance schedule"/>
              </a:rPr>
              <a:t>Maintenance</a:t>
            </a:r>
            <a:r>
              <a:rPr lang="en-US" dirty="0">
                <a:hlinkClick r:id="rId12" tooltip="sample of preventive maintenance schedule"/>
              </a:rPr>
              <a:t> Schedule</a:t>
            </a:r>
            <a:endParaRPr lang="en-US" dirty="0"/>
          </a:p>
          <a:p>
            <a:pPr algn="just" fontAlgn="t"/>
            <a:r>
              <a:rPr lang="en-US" b="1" dirty="0">
                <a:hlinkClick r:id="rId13" tooltip="preventive maintenance of air conditioner"/>
              </a:rPr>
              <a:t>Preventive</a:t>
            </a:r>
            <a:r>
              <a:rPr lang="en-US" dirty="0">
                <a:hlinkClick r:id="rId13" tooltip="preventive maintenance of air conditioner"/>
              </a:rPr>
              <a:t> </a:t>
            </a:r>
            <a:r>
              <a:rPr lang="en-US" b="1" dirty="0">
                <a:hlinkClick r:id="rId13" tooltip="preventive maintenance of air conditioner"/>
              </a:rPr>
              <a:t>Maintenance</a:t>
            </a:r>
            <a:r>
              <a:rPr lang="en-US" dirty="0">
                <a:hlinkClick r:id="rId13" tooltip="preventive maintenance of air conditioner"/>
              </a:rPr>
              <a:t> Of Air Conditioner</a:t>
            </a:r>
            <a:endParaRPr lang="en-US" dirty="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r>
              <a:rPr lang="en-US" sz="2800" dirty="0"/>
              <a:t>Corrective maintenance of equipment after equipment break down or malfunction is often most expensive – not only can worn equipment damage other parts and cause multiple damage, but consequential repair and replacement costs and loss of revenues due to down time during overhaul can be significant. Rebuilding and resurfacing of equipment and infrastructure damaged by erosion and corrosion as part of corrective or preventive maintenance </a:t>
            </a:r>
            <a:r>
              <a:rPr lang="en-US" sz="2800" dirty="0" err="1"/>
              <a:t>programmes</a:t>
            </a:r>
            <a:r>
              <a:rPr lang="en-US" sz="2800" dirty="0"/>
              <a:t> involves conventional processes such as welding and metal flame spraying, as well as engineered solutions with </a:t>
            </a:r>
            <a:r>
              <a:rPr lang="en-US" sz="2800" dirty="0" err="1">
                <a:hlinkClick r:id="rId2" tooltip="Thermosetting polymer"/>
              </a:rPr>
              <a:t>thermoset</a:t>
            </a:r>
            <a:r>
              <a:rPr lang="en-US" sz="2800" dirty="0">
                <a:hlinkClick r:id="rId2" tooltip="Thermosetting polymer"/>
              </a:rPr>
              <a:t> polymeric</a:t>
            </a:r>
            <a:r>
              <a:rPr lang="en-US" sz="2800" dirty="0"/>
              <a:t> </a:t>
            </a:r>
            <a:r>
              <a:rPr lang="en-US" sz="2800" dirty="0" smtClean="0"/>
              <a:t>materials</a:t>
            </a:r>
            <a:r>
              <a:rPr lang="en-US" dirty="0" smtClean="0"/>
              <a:t>.</a:t>
            </a:r>
            <a:endParaRPr lang="en-US" dirty="0"/>
          </a:p>
          <a:p>
            <a:endParaRPr lang="en-US"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Predictive maintenance</a:t>
            </a:r>
          </a:p>
          <a:p>
            <a:pPr algn="just">
              <a:buNone/>
            </a:pPr>
            <a:r>
              <a:rPr lang="en-US" sz="2400" dirty="0" smtClean="0"/>
              <a:t>     More </a:t>
            </a:r>
            <a:r>
              <a:rPr lang="en-US" sz="2400" dirty="0"/>
              <a:t>recently, advances in sensing and computing technology have given rise to </a:t>
            </a:r>
            <a:r>
              <a:rPr lang="en-US" sz="2400" i="1" dirty="0"/>
              <a:t>predictive maintenance</a:t>
            </a:r>
            <a:r>
              <a:rPr lang="en-US" sz="2400" dirty="0"/>
              <a:t>. This maintenance strategy uses sensors to monitor key parameters within a machine or system, and uses this data in conjunction with </a:t>
            </a:r>
            <a:r>
              <a:rPr lang="en-US" sz="2400" dirty="0" smtClean="0"/>
              <a:t>analyzed </a:t>
            </a:r>
            <a:r>
              <a:rPr lang="en-US" sz="2400" dirty="0"/>
              <a:t>historical trends to continuously evaluate the system health and predict a breakdown before it </a:t>
            </a:r>
            <a:r>
              <a:rPr lang="en-US" sz="2400" dirty="0" smtClean="0"/>
              <a:t>happens. This </a:t>
            </a:r>
            <a:r>
              <a:rPr lang="en-US" sz="2400" dirty="0"/>
              <a:t>strategy allows maintenance to be performed more efficiently, since more up-to-date data is obtained about how close the product is to </a:t>
            </a:r>
            <a:r>
              <a:rPr lang="en-US" sz="2400" dirty="0" smtClean="0"/>
              <a:t>failure.</a:t>
            </a:r>
            <a:endParaRPr lang="en-US" sz="2400" dirty="0"/>
          </a:p>
          <a:p>
            <a:pPr>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System Care</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Autofit/>
          </a:bodyPr>
          <a:lstStyle/>
          <a:p>
            <a:pPr algn="just">
              <a:buNone/>
            </a:pPr>
            <a:r>
              <a:rPr lang="en-US" sz="1600" dirty="0"/>
              <a:t>More than 25 utilities to optimize your PC</a:t>
            </a:r>
          </a:p>
          <a:p>
            <a:pPr algn="just"/>
            <a:r>
              <a:rPr lang="en-US" sz="1600" dirty="0"/>
              <a:t> </a:t>
            </a:r>
            <a:r>
              <a:rPr lang="en-US" sz="1600" dirty="0" smtClean="0"/>
              <a:t>I Obit </a:t>
            </a:r>
            <a:r>
              <a:rPr lang="en-US" sz="1600" dirty="0"/>
              <a:t>Advanced </a:t>
            </a:r>
            <a:r>
              <a:rPr lang="en-US" sz="1600" dirty="0" smtClean="0"/>
              <a:t>System Care </a:t>
            </a:r>
            <a:r>
              <a:rPr lang="en-US" sz="1600" dirty="0"/>
              <a:t>Free allows you to </a:t>
            </a:r>
            <a:r>
              <a:rPr lang="en-US" sz="1600" b="1" dirty="0"/>
              <a:t>clean, maintain</a:t>
            </a:r>
            <a:r>
              <a:rPr lang="en-US" sz="1600" dirty="0"/>
              <a:t>, and improve your PC's performance. </a:t>
            </a:r>
          </a:p>
          <a:p>
            <a:pPr algn="just"/>
            <a:r>
              <a:rPr lang="en-US" sz="1600" dirty="0"/>
              <a:t>Those interested will find the </a:t>
            </a:r>
            <a:r>
              <a:rPr lang="en-US" sz="1600" i="1" dirty="0"/>
              <a:t>Toolbox</a:t>
            </a:r>
            <a:r>
              <a:rPr lang="en-US" sz="1600" dirty="0"/>
              <a:t> useful, which provides access to a wide range of </a:t>
            </a:r>
            <a:r>
              <a:rPr lang="en-US" sz="1600" b="1" dirty="0"/>
              <a:t>utilities divided by category</a:t>
            </a:r>
            <a:r>
              <a:rPr lang="en-US" sz="1600" dirty="0"/>
              <a:t> (Clean, Repair &amp; Security, System Optimize and Clean System), allowing you to maintain parts of the system with a fair amount of advanced control. </a:t>
            </a:r>
          </a:p>
          <a:p>
            <a:pPr algn="just"/>
            <a:r>
              <a:rPr lang="en-US" sz="1600" dirty="0"/>
              <a:t>Among other things, you can defragment and optimize the hard disk, manage drivers and processes, change the settings of the OS, irreversibly destroy files, run the defrag in the registry, and find problems and vulnerabilities that can compromise the security of your PC.</a:t>
            </a:r>
          </a:p>
          <a:p>
            <a:pPr algn="just"/>
            <a:r>
              <a:rPr lang="en-US" sz="1600" dirty="0"/>
              <a:t>Useful for most geeks is the Performance Monitor of </a:t>
            </a:r>
            <a:r>
              <a:rPr lang="en-US" sz="1600" dirty="0" smtClean="0"/>
              <a:t>I Obit </a:t>
            </a:r>
            <a:r>
              <a:rPr lang="en-US" sz="1600" dirty="0"/>
              <a:t>Advanced </a:t>
            </a:r>
            <a:r>
              <a:rPr lang="en-US" sz="1600" dirty="0" smtClean="0"/>
              <a:t>System Care </a:t>
            </a:r>
            <a:r>
              <a:rPr lang="en-US" sz="1600" dirty="0"/>
              <a:t>Free widget, which shows the percentage of CPU usage, RAM, hard disk and network traffic, and includes tools to free up RAM memory and capture screenshots.</a:t>
            </a:r>
          </a:p>
          <a:p>
            <a:pPr algn="just"/>
            <a:r>
              <a:rPr lang="en-US" sz="1600" dirty="0"/>
              <a:t>The Rescue Center lets you create and manage system restore points, while </a:t>
            </a:r>
            <a:r>
              <a:rPr lang="en-US" sz="1600" b="1" dirty="0"/>
              <a:t>Turbo Boost</a:t>
            </a:r>
            <a:r>
              <a:rPr lang="en-US" sz="1600" dirty="0"/>
              <a:t> is a feature that can speed up Windows by disabling processes and services unnecessary for specific functions.</a:t>
            </a:r>
          </a:p>
          <a:p>
            <a:pPr algn="just"/>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lgn="just"/>
            <a:r>
              <a:rPr lang="en-US" dirty="0"/>
              <a:t>The </a:t>
            </a:r>
            <a:r>
              <a:rPr lang="en-US" b="1" dirty="0"/>
              <a:t>antivirus module</a:t>
            </a:r>
            <a:r>
              <a:rPr lang="en-US" dirty="0"/>
              <a:t>, without advanced features, will protect your PC from network dangers and uses the engine of </a:t>
            </a:r>
            <a:r>
              <a:rPr lang="en-US" dirty="0" smtClean="0"/>
              <a:t>I Obit </a:t>
            </a:r>
            <a:r>
              <a:rPr lang="en-US" dirty="0"/>
              <a:t>Malware Fighter to intercept malware.</a:t>
            </a:r>
          </a:p>
          <a:p>
            <a:pPr algn="just"/>
            <a:r>
              <a:rPr lang="en-US" dirty="0" smtClean="0"/>
              <a:t>I Obit </a:t>
            </a:r>
            <a:r>
              <a:rPr lang="en-US" dirty="0"/>
              <a:t>Advanced </a:t>
            </a:r>
            <a:r>
              <a:rPr lang="en-US" dirty="0" smtClean="0"/>
              <a:t>System Care </a:t>
            </a:r>
            <a:r>
              <a:rPr lang="en-US" dirty="0"/>
              <a:t>Free includes other utilities, such as </a:t>
            </a:r>
            <a:r>
              <a:rPr lang="en-US" b="1" dirty="0"/>
              <a:t>the Program Deactivator</a:t>
            </a:r>
            <a:r>
              <a:rPr lang="en-US" dirty="0"/>
              <a:t>, which disables unnecessary processes in the background, </a:t>
            </a:r>
            <a:r>
              <a:rPr lang="en-US" dirty="0" smtClean="0"/>
              <a:t>Homepage </a:t>
            </a:r>
            <a:r>
              <a:rPr lang="en-US" dirty="0"/>
              <a:t>Protection, which prevents unauthorized modification of the homepage and the search engine of your browser, and </a:t>
            </a:r>
            <a:r>
              <a:rPr lang="en-US" b="1" dirty="0"/>
              <a:t>ManageMyMobile</a:t>
            </a:r>
            <a:r>
              <a:rPr lang="en-US" dirty="0"/>
              <a:t>, which helps you clean, manage processes, and remove malware from your Android </a:t>
            </a:r>
            <a:r>
              <a:rPr lang="en-US" dirty="0" smtClean="0"/>
              <a:t>Smartphone </a:t>
            </a:r>
            <a:r>
              <a:rPr lang="en-US" dirty="0"/>
              <a:t>(requires installation of Advanced </a:t>
            </a:r>
            <a:r>
              <a:rPr lang="en-US" dirty="0" smtClean="0"/>
              <a:t>Mobile Care).</a:t>
            </a:r>
            <a:r>
              <a:rPr lang="en-US" dirty="0"/>
              <a:t> ManageMyMobile also retrieves information about your device, lets you capture screenshots in real time, and is capable of displaying photos, music, videos, contacts and applications on your device. </a:t>
            </a:r>
          </a:p>
          <a:p>
            <a:pPr algn="just"/>
            <a:r>
              <a:rPr lang="en-US" dirty="0"/>
              <a:t>Inside the suite, you'll find two other well-known software: </a:t>
            </a:r>
            <a:r>
              <a:rPr lang="en-US" dirty="0" smtClean="0"/>
              <a:t>I Obit </a:t>
            </a:r>
            <a:r>
              <a:rPr lang="en-US" dirty="0"/>
              <a:t>Drive Booster, which keeps the driver constantly updated to the latest version, and </a:t>
            </a:r>
            <a:r>
              <a:rPr lang="en-US" dirty="0" smtClean="0"/>
              <a:t>I Obit </a:t>
            </a:r>
            <a:r>
              <a:rPr lang="en-US" dirty="0"/>
              <a:t>Uninstaller, an advanced tool to uninstall software and browser </a:t>
            </a:r>
            <a:r>
              <a:rPr lang="en-US" dirty="0" smtClean="0"/>
              <a:t>plug-in.</a:t>
            </a:r>
            <a:endParaRPr lang="en-US" dirty="0"/>
          </a:p>
          <a:p>
            <a:pPr algn="just"/>
            <a:r>
              <a:rPr lang="en-US" dirty="0"/>
              <a:t>Finally, the latest version of </a:t>
            </a:r>
            <a:r>
              <a:rPr lang="en-US" dirty="0" smtClean="0"/>
              <a:t>I Obit </a:t>
            </a:r>
            <a:r>
              <a:rPr lang="en-US" dirty="0"/>
              <a:t>Advanced System Care includes, among other things, a startup manager with a </a:t>
            </a:r>
            <a:r>
              <a:rPr lang="en-US" i="1" dirty="0"/>
              <a:t>1-click optimization</a:t>
            </a:r>
            <a:r>
              <a:rPr lang="en-US" dirty="0"/>
              <a:t> feature to automatically speed up the system boot, and </a:t>
            </a:r>
            <a:r>
              <a:rPr lang="en-US" b="1" dirty="0"/>
              <a:t>Default Program</a:t>
            </a:r>
            <a:r>
              <a:rPr lang="en-US" dirty="0"/>
              <a:t>, which allows you to set the default software for each category (browser, audio player, video player, photo viewer, PDF reader and manager of compressed archives). Another new feature worth mentioning is a </a:t>
            </a:r>
            <a:r>
              <a:rPr lang="en-US" dirty="0" smtClean="0"/>
              <a:t>Plug-in/Toolbar </a:t>
            </a:r>
            <a:r>
              <a:rPr lang="en-US" dirty="0"/>
              <a:t>Cleaner that protects against potentially harmful results of some </a:t>
            </a:r>
            <a:r>
              <a:rPr lang="en-US" dirty="0" smtClean="0"/>
              <a:t>plug-in.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271</Words>
  <Application>Microsoft Office PowerPoint</Application>
  <PresentationFormat>On-screen Show (4:3)</PresentationFormat>
  <Paragraphs>52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Unit-7 Maintenance</vt:lpstr>
      <vt:lpstr>Maintenance</vt:lpstr>
      <vt:lpstr>Types of maintenance</vt:lpstr>
      <vt:lpstr>Slide 4</vt:lpstr>
      <vt:lpstr>Various kinds of preventive maintenance</vt:lpstr>
      <vt:lpstr>Slide 6</vt:lpstr>
      <vt:lpstr>Slide 7</vt:lpstr>
      <vt:lpstr>System Care</vt:lpstr>
      <vt:lpstr>Slide 9</vt:lpstr>
      <vt:lpstr>Contd..</vt:lpstr>
      <vt:lpstr>General system care factors</vt:lpstr>
      <vt:lpstr>Environmental Factor</vt:lpstr>
      <vt:lpstr>Contd.</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Unit-7 Maintenance</dc:title>
  <dc:creator>user</dc:creator>
  <cp:lastModifiedBy>user</cp:lastModifiedBy>
  <cp:revision>16</cp:revision>
  <dcterms:created xsi:type="dcterms:W3CDTF">2018-03-11T02:37:23Z</dcterms:created>
  <dcterms:modified xsi:type="dcterms:W3CDTF">2018-03-11T03:37:17Z</dcterms:modified>
</cp:coreProperties>
</file>