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81" r:id="rId18"/>
    <p:sldId id="280" r:id="rId19"/>
    <p:sldId id="282" r:id="rId20"/>
    <p:sldId id="283" r:id="rId21"/>
    <p:sldId id="287" r:id="rId22"/>
    <p:sldId id="288" r:id="rId23"/>
    <p:sldId id="289" r:id="rId24"/>
    <p:sldId id="290" r:id="rId25"/>
    <p:sldId id="291" r:id="rId26"/>
    <p:sldId id="292" r:id="rId27"/>
    <p:sldId id="295" r:id="rId28"/>
    <p:sldId id="296" r:id="rId29"/>
    <p:sldId id="297" r:id="rId30"/>
    <p:sldId id="294" r:id="rId31"/>
    <p:sldId id="284" r:id="rId32"/>
    <p:sldId id="298" r:id="rId33"/>
    <p:sldId id="265" r:id="rId34"/>
    <p:sldId id="26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2FEC4-EAE6-4A15-A013-0EFD2F48D5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1DD6C-B467-4BE4-A526-C61A49ABD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7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FE5D4EC-27C0-465F-8F01-B067E5039196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6717200-1DFA-449A-87E4-36540DA4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4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0E8-F400-4B43-983E-9C63F8509519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674D-FE53-434E-9361-B7FCC3CBD51B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3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AD33-49F2-43C1-BC39-A41E3E9236D7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8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306-8231-4478-B81D-9CCE5839BF47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0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960E-BFA8-40C6-AEFC-6EEB94846DC1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5E3B-0023-430B-9471-619EF77CB170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6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F3DE-864D-4AD3-9DB4-2116F0DE071B}" type="datetime1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5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33DF-4A2B-4E0B-A8C0-C7BAFFB557D6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ADAC-E9F9-4F59-9D61-3DB024C4084C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6717200-1DFA-449A-87E4-36540DA4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791941E-2C3A-42A0-A04F-C45A0FBCF116}" type="datetime1">
              <a:rPr lang="en-US" smtClean="0"/>
              <a:t>5/11/2022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6717200-1DFA-449A-87E4-36540DA4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B508982-3700-4537-910A-8F65E782A71C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6717200-1DFA-449A-87E4-36540DA4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DDD4-D68F-4C81-B6A4-5EB6FBC1D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100138"/>
            <a:ext cx="10782300" cy="3243262"/>
          </a:xfrm>
        </p:spPr>
        <p:txBody>
          <a:bodyPr/>
          <a:lstStyle/>
          <a:p>
            <a:pPr algn="ctr"/>
            <a:r>
              <a:rPr lang="en-US" sz="7200" dirty="0"/>
              <a:t>Time Series Analysis of Tweets’ Sentiment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DDE20-F88E-4C7B-A5B9-46CE17C0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799" y="6259829"/>
            <a:ext cx="9228201" cy="598171"/>
          </a:xfrm>
        </p:spPr>
        <p:txBody>
          <a:bodyPr/>
          <a:lstStyle/>
          <a:p>
            <a:pPr algn="r"/>
            <a:r>
              <a:rPr lang="en-US" dirty="0"/>
              <a:t>Samiul Islam</a:t>
            </a:r>
          </a:p>
        </p:txBody>
      </p:sp>
    </p:spTree>
    <p:extLst>
      <p:ext uri="{BB962C8B-B14F-4D97-AF65-F5344CB8AC3E}">
        <p14:creationId xmlns:p14="http://schemas.microsoft.com/office/powerpoint/2010/main" val="21017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F9E9AF-D6E8-B3D5-F4A6-91329926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8EDF7F-C34A-5D71-E767-9251C9BAF2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Lag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AEF4D-38A1-4CFF-168C-FF339A12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21" y="896809"/>
            <a:ext cx="5602576" cy="5404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2D0FF-31D3-C676-4C60-2216359AB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2" y="893385"/>
            <a:ext cx="5549383" cy="54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2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FB2589-191E-C4BB-8C67-6662DA4A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32B6F3-34AA-301E-4D88-F8BC2D8D6B35}"/>
              </a:ext>
            </a:extLst>
          </p:cNvPr>
          <p:cNvSpPr txBox="1">
            <a:spLocks/>
          </p:cNvSpPr>
          <p:nvPr/>
        </p:nvSpPr>
        <p:spPr>
          <a:xfrm>
            <a:off x="498857" y="1695285"/>
            <a:ext cx="10086594" cy="376618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are 161 missing value(s)!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Approaches to handle those: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Forward Fill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Backward Fill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FA92E2-A936-FAB6-32F7-027D0EC59595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E4C954-1524-4BC5-0DA5-7CBC650B7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32" y="2572673"/>
            <a:ext cx="8406168" cy="4285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614458-0079-3BE1-95F7-CA073C7C5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32" y="2572673"/>
            <a:ext cx="8412462" cy="4288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A71F0F-1C88-B0B3-C0D2-D82D97566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38" y="2572673"/>
            <a:ext cx="8412462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0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A9BC1-E79F-220D-7036-8028485A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F85582-792E-8882-6AB8-9DB80D229B79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DE71F1-4373-300B-254B-646F9EC74A8C}"/>
              </a:ext>
            </a:extLst>
          </p:cNvPr>
          <p:cNvCxnSpPr>
            <a:cxnSpLocks/>
          </p:cNvCxnSpPr>
          <p:nvPr/>
        </p:nvCxnSpPr>
        <p:spPr>
          <a:xfrm>
            <a:off x="6096000" y="1498600"/>
            <a:ext cx="0" cy="499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B73C90B8-8F44-F931-C1C2-AE1A5E08FA57}"/>
              </a:ext>
            </a:extLst>
          </p:cNvPr>
          <p:cNvSpPr txBox="1">
            <a:spLocks/>
          </p:cNvSpPr>
          <p:nvPr/>
        </p:nvSpPr>
        <p:spPr>
          <a:xfrm>
            <a:off x="1038225" y="1731646"/>
            <a:ext cx="3813176" cy="8521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Positive Polarity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09AB2E-BA1D-C07E-5C14-1C1D6AC87550}"/>
              </a:ext>
            </a:extLst>
          </p:cNvPr>
          <p:cNvSpPr txBox="1">
            <a:spLocks/>
          </p:cNvSpPr>
          <p:nvPr/>
        </p:nvSpPr>
        <p:spPr>
          <a:xfrm>
            <a:off x="6856412" y="1731645"/>
            <a:ext cx="3813176" cy="8521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Negative Polarity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1CCCFF-9A18-F026-9CE5-77A725656D3F}"/>
              </a:ext>
            </a:extLst>
          </p:cNvPr>
          <p:cNvCxnSpPr>
            <a:cxnSpLocks/>
          </p:cNvCxnSpPr>
          <p:nvPr/>
        </p:nvCxnSpPr>
        <p:spPr>
          <a:xfrm>
            <a:off x="2286000" y="2197119"/>
            <a:ext cx="0" cy="359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91ACC78-56CE-7FD7-BC3F-48C2D7969D3C}"/>
              </a:ext>
            </a:extLst>
          </p:cNvPr>
          <p:cNvSpPr txBox="1">
            <a:spLocks/>
          </p:cNvSpPr>
          <p:nvPr/>
        </p:nvSpPr>
        <p:spPr>
          <a:xfrm>
            <a:off x="84931" y="2583814"/>
            <a:ext cx="1906588" cy="8521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Allows Missing Values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87613B1-BFB4-8263-CA0F-119A5FD57E94}"/>
              </a:ext>
            </a:extLst>
          </p:cNvPr>
          <p:cNvSpPr/>
          <p:nvPr/>
        </p:nvSpPr>
        <p:spPr>
          <a:xfrm>
            <a:off x="2921001" y="2509939"/>
            <a:ext cx="2412999" cy="92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Missing Value Handler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FDA12BC-56A0-B7D9-6B0B-7BE42400E1C7}"/>
              </a:ext>
            </a:extLst>
          </p:cNvPr>
          <p:cNvSpPr txBox="1">
            <a:spLocks/>
          </p:cNvSpPr>
          <p:nvPr/>
        </p:nvSpPr>
        <p:spPr>
          <a:xfrm>
            <a:off x="1967707" y="3649173"/>
            <a:ext cx="1906588" cy="8521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Inter-</a:t>
            </a:r>
            <a:r>
              <a:rPr lang="en-US" sz="3000" dirty="0" err="1"/>
              <a:t>polation</a:t>
            </a:r>
            <a:endParaRPr lang="en-US" sz="3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9057AC5-399C-EB91-6D0C-34C838A4DAAD}"/>
              </a:ext>
            </a:extLst>
          </p:cNvPr>
          <p:cNvSpPr txBox="1">
            <a:spLocks/>
          </p:cNvSpPr>
          <p:nvPr/>
        </p:nvSpPr>
        <p:spPr>
          <a:xfrm>
            <a:off x="3205163" y="4459321"/>
            <a:ext cx="1906588" cy="8521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Forward</a:t>
            </a:r>
          </a:p>
          <a:p>
            <a:pPr algn="ctr"/>
            <a:r>
              <a:rPr lang="en-US" sz="3000" dirty="0"/>
              <a:t>Fill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6F34AC-4A5C-DDE1-110F-82D89F50730A}"/>
              </a:ext>
            </a:extLst>
          </p:cNvPr>
          <p:cNvSpPr txBox="1">
            <a:spLocks/>
          </p:cNvSpPr>
          <p:nvPr/>
        </p:nvSpPr>
        <p:spPr>
          <a:xfrm>
            <a:off x="4380706" y="5311490"/>
            <a:ext cx="1906588" cy="8521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Backward Fill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FDB9201-5231-B930-8FE8-ACF0288FBFBF}"/>
              </a:ext>
            </a:extLst>
          </p:cNvPr>
          <p:cNvCxnSpPr/>
          <p:nvPr/>
        </p:nvCxnSpPr>
        <p:spPr>
          <a:xfrm rot="5400000">
            <a:off x="1228408" y="2161221"/>
            <a:ext cx="426085" cy="4191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FD77FC0-8491-EF82-203F-A2919410011F}"/>
              </a:ext>
            </a:extLst>
          </p:cNvPr>
          <p:cNvCxnSpPr/>
          <p:nvPr/>
        </p:nvCxnSpPr>
        <p:spPr>
          <a:xfrm rot="16200000" flipH="1">
            <a:off x="3448816" y="2239215"/>
            <a:ext cx="280248" cy="196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99DF314-4638-2B71-2A37-EE1B725DA862}"/>
              </a:ext>
            </a:extLst>
          </p:cNvPr>
          <p:cNvCxnSpPr/>
          <p:nvPr/>
        </p:nvCxnSpPr>
        <p:spPr>
          <a:xfrm rot="5400000">
            <a:off x="2964974" y="3506310"/>
            <a:ext cx="310517" cy="1698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743024B-AC04-2FF2-32CA-AF45BC4B8C6A}"/>
              </a:ext>
            </a:extLst>
          </p:cNvPr>
          <p:cNvCxnSpPr/>
          <p:nvPr/>
        </p:nvCxnSpPr>
        <p:spPr>
          <a:xfrm rot="5400000">
            <a:off x="3511303" y="3831548"/>
            <a:ext cx="990766" cy="264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C1CD96A-5213-3041-2BC6-10554E37FC4E}"/>
              </a:ext>
            </a:extLst>
          </p:cNvPr>
          <p:cNvCxnSpPr/>
          <p:nvPr/>
        </p:nvCxnSpPr>
        <p:spPr>
          <a:xfrm rot="16200000" flipH="1">
            <a:off x="4296248" y="3798666"/>
            <a:ext cx="1683327" cy="12037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53DF46-6220-D656-C0EB-976AB62FB858}"/>
              </a:ext>
            </a:extLst>
          </p:cNvPr>
          <p:cNvCxnSpPr>
            <a:cxnSpLocks/>
          </p:cNvCxnSpPr>
          <p:nvPr/>
        </p:nvCxnSpPr>
        <p:spPr>
          <a:xfrm>
            <a:off x="8051005" y="2197119"/>
            <a:ext cx="0" cy="359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7CCCE8BF-0A51-FB62-E1F9-635D59F153AB}"/>
              </a:ext>
            </a:extLst>
          </p:cNvPr>
          <p:cNvSpPr txBox="1">
            <a:spLocks/>
          </p:cNvSpPr>
          <p:nvPr/>
        </p:nvSpPr>
        <p:spPr>
          <a:xfrm>
            <a:off x="5849936" y="2583814"/>
            <a:ext cx="1906588" cy="8521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Allows Missing Values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52705AC-B8D3-73E9-B5C1-6993AC8437A3}"/>
              </a:ext>
            </a:extLst>
          </p:cNvPr>
          <p:cNvSpPr/>
          <p:nvPr/>
        </p:nvSpPr>
        <p:spPr>
          <a:xfrm>
            <a:off x="8686006" y="2509939"/>
            <a:ext cx="2412999" cy="92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Missing Value Handler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356677E-FA15-A34E-32DD-0D492E513AAB}"/>
              </a:ext>
            </a:extLst>
          </p:cNvPr>
          <p:cNvSpPr txBox="1">
            <a:spLocks/>
          </p:cNvSpPr>
          <p:nvPr/>
        </p:nvSpPr>
        <p:spPr>
          <a:xfrm>
            <a:off x="7732712" y="3649173"/>
            <a:ext cx="1906588" cy="8521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Inter-</a:t>
            </a:r>
            <a:r>
              <a:rPr lang="en-US" sz="3000" dirty="0" err="1"/>
              <a:t>polation</a:t>
            </a:r>
            <a:endParaRPr lang="en-US" sz="30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696697F-53E9-7777-0B1A-946FF60EA442}"/>
              </a:ext>
            </a:extLst>
          </p:cNvPr>
          <p:cNvSpPr txBox="1">
            <a:spLocks/>
          </p:cNvSpPr>
          <p:nvPr/>
        </p:nvSpPr>
        <p:spPr>
          <a:xfrm>
            <a:off x="8970168" y="4459321"/>
            <a:ext cx="1906588" cy="8521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Forward</a:t>
            </a:r>
          </a:p>
          <a:p>
            <a:pPr algn="ctr"/>
            <a:r>
              <a:rPr lang="en-US" sz="3000" dirty="0"/>
              <a:t>Fill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DE242A31-0DC2-E8AA-5A17-03ED6BA8400E}"/>
              </a:ext>
            </a:extLst>
          </p:cNvPr>
          <p:cNvSpPr txBox="1">
            <a:spLocks/>
          </p:cNvSpPr>
          <p:nvPr/>
        </p:nvSpPr>
        <p:spPr>
          <a:xfrm>
            <a:off x="10145711" y="5311490"/>
            <a:ext cx="1906588" cy="8521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Backward Fill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4E7A6E-F564-1423-4776-9C551A9DCFC6}"/>
              </a:ext>
            </a:extLst>
          </p:cNvPr>
          <p:cNvCxnSpPr/>
          <p:nvPr/>
        </p:nvCxnSpPr>
        <p:spPr>
          <a:xfrm rot="5400000">
            <a:off x="6993413" y="2161221"/>
            <a:ext cx="426085" cy="4191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4D64D0F-6F76-1614-DF3C-9A7AB94B52A1}"/>
              </a:ext>
            </a:extLst>
          </p:cNvPr>
          <p:cNvCxnSpPr/>
          <p:nvPr/>
        </p:nvCxnSpPr>
        <p:spPr>
          <a:xfrm rot="16200000" flipH="1">
            <a:off x="9213821" y="2239215"/>
            <a:ext cx="280248" cy="196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42020B1-4D8A-DA7B-C3B0-C542558CD826}"/>
              </a:ext>
            </a:extLst>
          </p:cNvPr>
          <p:cNvCxnSpPr/>
          <p:nvPr/>
        </p:nvCxnSpPr>
        <p:spPr>
          <a:xfrm rot="5400000">
            <a:off x="8729979" y="3506310"/>
            <a:ext cx="310517" cy="1698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4F33691-6019-0721-43CD-56A7233F9498}"/>
              </a:ext>
            </a:extLst>
          </p:cNvPr>
          <p:cNvCxnSpPr/>
          <p:nvPr/>
        </p:nvCxnSpPr>
        <p:spPr>
          <a:xfrm rot="5400000">
            <a:off x="9276308" y="3831548"/>
            <a:ext cx="990766" cy="264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B47F46C-A64E-7A9F-C20D-320663C62BC6}"/>
              </a:ext>
            </a:extLst>
          </p:cNvPr>
          <p:cNvCxnSpPr/>
          <p:nvPr/>
        </p:nvCxnSpPr>
        <p:spPr>
          <a:xfrm rot="16200000" flipH="1">
            <a:off x="10061253" y="3798666"/>
            <a:ext cx="1683327" cy="12037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30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7D060-9F4A-9272-ECE3-DAF9B205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2FF0CE-176E-E8DE-9973-9FF67E856E7C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Stationarity Test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4405F8-EA9F-6545-2E21-825E264396C7}"/>
              </a:ext>
            </a:extLst>
          </p:cNvPr>
          <p:cNvSpPr txBox="1">
            <a:spLocks/>
          </p:cNvSpPr>
          <p:nvPr/>
        </p:nvSpPr>
        <p:spPr>
          <a:xfrm>
            <a:off x="498857" y="1695285"/>
            <a:ext cx="10086594" cy="376618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ADF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/>
              <a:t>All the eight versions of the dataset has been tested and the p-value remained well below the 0.05 significance level.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KPSS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Supports the output of the ADF test.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Backward Filled Positive Polarity Data seemed to disagree.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8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331F6-36C3-FCF0-E289-A51808DE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CDDE83-F431-BA44-785B-7DC3E04EBA0F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of Models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9B7C0B-B76F-1B44-7C95-3BF9102A1D7B}"/>
              </a:ext>
            </a:extLst>
          </p:cNvPr>
          <p:cNvCxnSpPr>
            <a:cxnSpLocks/>
          </p:cNvCxnSpPr>
          <p:nvPr/>
        </p:nvCxnSpPr>
        <p:spPr>
          <a:xfrm>
            <a:off x="4224020" y="1597660"/>
            <a:ext cx="0" cy="499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A81A1F-6767-8D3C-AB70-E3E3B5AB4D2D}"/>
              </a:ext>
            </a:extLst>
          </p:cNvPr>
          <p:cNvCxnSpPr>
            <a:cxnSpLocks/>
          </p:cNvCxnSpPr>
          <p:nvPr/>
        </p:nvCxnSpPr>
        <p:spPr>
          <a:xfrm>
            <a:off x="7970520" y="1597660"/>
            <a:ext cx="0" cy="499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ADF7B74-64D8-0BEB-B314-F8F6176F9EB5}"/>
              </a:ext>
            </a:extLst>
          </p:cNvPr>
          <p:cNvSpPr txBox="1">
            <a:spLocks/>
          </p:cNvSpPr>
          <p:nvPr/>
        </p:nvSpPr>
        <p:spPr>
          <a:xfrm>
            <a:off x="233996" y="1597660"/>
            <a:ext cx="3813176" cy="8521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Simple Models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D227A40-4F77-8C4E-148F-E3D77175C7D1}"/>
              </a:ext>
            </a:extLst>
          </p:cNvPr>
          <p:cNvSpPr txBox="1">
            <a:spLocks/>
          </p:cNvSpPr>
          <p:nvPr/>
        </p:nvSpPr>
        <p:spPr>
          <a:xfrm>
            <a:off x="4137023" y="1597659"/>
            <a:ext cx="3813176" cy="8521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Regression Models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4A79E5-C79D-666C-2DC6-2385D6484AEF}"/>
              </a:ext>
            </a:extLst>
          </p:cNvPr>
          <p:cNvSpPr txBox="1">
            <a:spLocks/>
          </p:cNvSpPr>
          <p:nvPr/>
        </p:nvSpPr>
        <p:spPr>
          <a:xfrm>
            <a:off x="7876830" y="1597659"/>
            <a:ext cx="3813176" cy="8521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ARIMA Models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1A4874-B66E-AA6A-95E8-F2F6565783BD}"/>
              </a:ext>
            </a:extLst>
          </p:cNvPr>
          <p:cNvSpPr txBox="1">
            <a:spLocks/>
          </p:cNvSpPr>
          <p:nvPr/>
        </p:nvSpPr>
        <p:spPr>
          <a:xfrm>
            <a:off x="361697" y="2157732"/>
            <a:ext cx="3859784" cy="4058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Naïve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Average (1 &amp; 4 Weeks)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Seasonal Naïve (1 &amp; 4 Weeks)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Drift (1 &amp; 4 Weeks)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Rolling Average (1 &amp; 4 Weeks)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217B5A-F736-B0DE-1444-645F800E8A21}"/>
              </a:ext>
            </a:extLst>
          </p:cNvPr>
          <p:cNvSpPr txBox="1">
            <a:spLocks/>
          </p:cNvSpPr>
          <p:nvPr/>
        </p:nvSpPr>
        <p:spPr>
          <a:xfrm>
            <a:off x="4315171" y="2151383"/>
            <a:ext cx="3859784" cy="4058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Vector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 Neighbors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Decision Tree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Forest Regression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C0B881-4F82-94B6-C315-033D08785794}"/>
              </a:ext>
            </a:extLst>
          </p:cNvPr>
          <p:cNvSpPr txBox="1">
            <a:spLocks/>
          </p:cNvSpPr>
          <p:nvPr/>
        </p:nvSpPr>
        <p:spPr>
          <a:xfrm>
            <a:off x="8064211" y="2151383"/>
            <a:ext cx="3859784" cy="4058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Auto ARIMA with Stepwise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Auto ARIMA without Stepwise Implementation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014B1FC1-6E86-C01E-E16A-81A11187E9D8}"/>
              </a:ext>
            </a:extLst>
          </p:cNvPr>
          <p:cNvSpPr/>
          <p:nvPr/>
        </p:nvSpPr>
        <p:spPr>
          <a:xfrm>
            <a:off x="8064211" y="5118100"/>
            <a:ext cx="2179320" cy="1470660"/>
          </a:xfrm>
          <a:prstGeom prst="borderCallout2">
            <a:avLst>
              <a:gd name="adj1" fmla="val 77818"/>
              <a:gd name="adj2" fmla="val -6584"/>
              <a:gd name="adj3" fmla="val 77299"/>
              <a:gd name="adj4" fmla="val -17716"/>
              <a:gd name="adj5" fmla="val 49806"/>
              <a:gd name="adj6" fmla="val -66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Set-aside 1080 entries for testing (45 days; approx. 20% of the data)</a:t>
            </a:r>
          </a:p>
        </p:txBody>
      </p:sp>
    </p:spTree>
    <p:extLst>
      <p:ext uri="{BB962C8B-B14F-4D97-AF65-F5344CB8AC3E}">
        <p14:creationId xmlns:p14="http://schemas.microsoft.com/office/powerpoint/2010/main" val="378581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194530-B985-74FB-953C-2812495B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7B5AC3-B485-553D-ACE8-2CA5DD9344E9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Metrics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B60E72-F169-DA0F-D6BF-39896935B87D}"/>
              </a:ext>
            </a:extLst>
          </p:cNvPr>
          <p:cNvSpPr txBox="1">
            <a:spLocks/>
          </p:cNvSpPr>
          <p:nvPr/>
        </p:nvSpPr>
        <p:spPr>
          <a:xfrm>
            <a:off x="762001" y="1818130"/>
            <a:ext cx="3859784" cy="4058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R-squared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RMSE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NRMSE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MPE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99FFD-B8DC-DE50-89DE-7CEC6C5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5A9275-7527-C127-81AB-DFBC5D1CFC5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Models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238B0-C696-DE39-E003-EEBC9E47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6" y="1969501"/>
            <a:ext cx="9793067" cy="384863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8F592-1C7B-4ACD-BC46-DD0F2300037E}"/>
              </a:ext>
            </a:extLst>
          </p:cNvPr>
          <p:cNvSpPr txBox="1">
            <a:spLocks/>
          </p:cNvSpPr>
          <p:nvPr/>
        </p:nvSpPr>
        <p:spPr>
          <a:xfrm>
            <a:off x="1446783" y="1486436"/>
            <a:ext cx="9298432" cy="4058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Performance Comparison (allows missing value)</a:t>
            </a:r>
          </a:p>
        </p:txBody>
      </p:sp>
    </p:spTree>
    <p:extLst>
      <p:ext uri="{BB962C8B-B14F-4D97-AF65-F5344CB8AC3E}">
        <p14:creationId xmlns:p14="http://schemas.microsoft.com/office/powerpoint/2010/main" val="361825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99FFD-B8DC-DE50-89DE-7CEC6C5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5A9275-7527-C127-81AB-DFBC5D1CFC5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1534776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Models Evaluation (Best Performer)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E920F-A027-9C18-0A8D-E74D1CA8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786" y="2157731"/>
            <a:ext cx="684642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85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99FFD-B8DC-DE50-89DE-7CEC6C5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5A9275-7527-C127-81AB-DFBC5D1CFC5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Models Evaluation (Combined)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8F592-1C7B-4ACD-BC46-DD0F2300037E}"/>
              </a:ext>
            </a:extLst>
          </p:cNvPr>
          <p:cNvSpPr txBox="1">
            <a:spLocks/>
          </p:cNvSpPr>
          <p:nvPr/>
        </p:nvSpPr>
        <p:spPr>
          <a:xfrm>
            <a:off x="833270" y="1399859"/>
            <a:ext cx="10525458" cy="4058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Performance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0ED78-22E9-1A45-C245-5A2CF509E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12737"/>
            <a:ext cx="12192000" cy="40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99FFD-B8DC-DE50-89DE-7CEC6C5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5A9275-7527-C127-81AB-DFBC5D1CFC5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1534776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Models Evaluation (Best Performer)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88F20-7701-C672-96F3-4A8F66636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3" y="1499869"/>
            <a:ext cx="11155332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217B-E0C7-4851-963E-10E0CC88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93" y="956733"/>
            <a:ext cx="10772775" cy="1658198"/>
          </a:xfrm>
        </p:spPr>
        <p:txBody>
          <a:bodyPr/>
          <a:lstStyle/>
          <a:p>
            <a:r>
              <a:rPr lang="en-US" dirty="0"/>
              <a:t>Research 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D9DB-C60C-492D-88AF-BBCD9F3A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26" y="2468880"/>
            <a:ext cx="10086594" cy="37661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Understand how tweet’s sentiment (polarity) changes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50677-96E3-8430-083A-5B90F55C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21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9DDDF-D9C3-09C8-BEAC-B7EF945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5305F9C-CCE7-A952-0355-32F5DF57F074}"/>
              </a:ext>
            </a:extLst>
          </p:cNvPr>
          <p:cNvSpPr txBox="1">
            <a:spLocks/>
          </p:cNvSpPr>
          <p:nvPr/>
        </p:nvSpPr>
        <p:spPr>
          <a:xfrm>
            <a:off x="0" y="2777913"/>
            <a:ext cx="12192000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For both the positive and negative data, the naive method where I used the last observation from the training set to predict or estimate the future worked best regardless of data-cleaning.</a:t>
            </a:r>
          </a:p>
        </p:txBody>
      </p:sp>
    </p:spTree>
    <p:extLst>
      <p:ext uri="{BB962C8B-B14F-4D97-AF65-F5344CB8AC3E}">
        <p14:creationId xmlns:p14="http://schemas.microsoft.com/office/powerpoint/2010/main" val="64453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99FFD-B8DC-DE50-89DE-7CEC6C5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5A9275-7527-C127-81AB-DFBC5D1CFC5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Regression Models Evaluation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8F592-1C7B-4ACD-BC46-DD0F2300037E}"/>
              </a:ext>
            </a:extLst>
          </p:cNvPr>
          <p:cNvSpPr txBox="1">
            <a:spLocks/>
          </p:cNvSpPr>
          <p:nvPr/>
        </p:nvSpPr>
        <p:spPr>
          <a:xfrm>
            <a:off x="1446782" y="1862849"/>
            <a:ext cx="9298432" cy="4058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Performance Comparison (allows missing value)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A983B-69C7-3E10-DA58-4ED1EAA89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1" y="1880971"/>
            <a:ext cx="1013601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96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99FFD-B8DC-DE50-89DE-7CEC6C5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5A9275-7527-C127-81AB-DFBC5D1CFC5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1534776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Regression Models Evaluation (Best Performer)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2CA08-D23D-BC45-ED03-C8AF75B28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57"/>
          <a:stretch/>
        </p:blipFill>
        <p:spPr>
          <a:xfrm>
            <a:off x="2278673" y="2157731"/>
            <a:ext cx="8291878" cy="29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99FFD-B8DC-DE50-89DE-7CEC6C5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5A9275-7527-C127-81AB-DFBC5D1CFC5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1534776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Regression Models Evaluation (Combined)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8F592-1C7B-4ACD-BC46-DD0F2300037E}"/>
              </a:ext>
            </a:extLst>
          </p:cNvPr>
          <p:cNvSpPr txBox="1">
            <a:spLocks/>
          </p:cNvSpPr>
          <p:nvPr/>
        </p:nvSpPr>
        <p:spPr>
          <a:xfrm>
            <a:off x="833270" y="1399859"/>
            <a:ext cx="10525458" cy="4058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Performance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41B8B-E8DE-F9A9-BBED-F2BF9AB36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90"/>
          <a:stretch/>
        </p:blipFill>
        <p:spPr>
          <a:xfrm>
            <a:off x="-1" y="1771307"/>
            <a:ext cx="12192000" cy="4105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61B131-1D05-2C00-6326-A3D44E4DF878}"/>
              </a:ext>
            </a:extLst>
          </p:cNvPr>
          <p:cNvSpPr txBox="1">
            <a:spLocks/>
          </p:cNvSpPr>
          <p:nvPr/>
        </p:nvSpPr>
        <p:spPr>
          <a:xfrm>
            <a:off x="-111610" y="5751147"/>
            <a:ext cx="713590" cy="139703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/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/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09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99FFD-B8DC-DE50-89DE-7CEC6C5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5A9275-7527-C127-81AB-DFBC5D1CFC5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1534776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Regression Models Evaluation (Best Performer)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6D53E-4A7A-BCDF-D3D1-B38F14879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683"/>
            <a:ext cx="12192000" cy="42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04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9DDDF-D9C3-09C8-BEAC-B7EF945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5305F9C-CCE7-A952-0355-32F5DF57F074}"/>
              </a:ext>
            </a:extLst>
          </p:cNvPr>
          <p:cNvSpPr txBox="1">
            <a:spLocks/>
          </p:cNvSpPr>
          <p:nvPr/>
        </p:nvSpPr>
        <p:spPr>
          <a:xfrm>
            <a:off x="0" y="2085301"/>
            <a:ext cx="12192000" cy="2956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For the positive data, it seems that handling missing values using forward fill works in the favor of prediction when I use Random Forest.</a:t>
            </a:r>
          </a:p>
          <a:p>
            <a:pPr algn="ctr"/>
            <a:r>
              <a:rPr lang="en-US" sz="3600" dirty="0"/>
              <a:t>For the negative data, it can be used as-is but if we want to handle the missing values, we should use interpolation this time. As an algorithm, if we fill the data using interpolation, we should use Random Forest; however, raw data in combination to linear regression works the best.</a:t>
            </a:r>
          </a:p>
        </p:txBody>
      </p:sp>
    </p:spTree>
    <p:extLst>
      <p:ext uri="{BB962C8B-B14F-4D97-AF65-F5344CB8AC3E}">
        <p14:creationId xmlns:p14="http://schemas.microsoft.com/office/powerpoint/2010/main" val="3913539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99FFD-B8DC-DE50-89DE-7CEC6C5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5A9275-7527-C127-81AB-DFBC5D1CFC5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ARIMA Models Evaluation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8F592-1C7B-4ACD-BC46-DD0F2300037E}"/>
              </a:ext>
            </a:extLst>
          </p:cNvPr>
          <p:cNvSpPr txBox="1">
            <a:spLocks/>
          </p:cNvSpPr>
          <p:nvPr/>
        </p:nvSpPr>
        <p:spPr>
          <a:xfrm>
            <a:off x="1446782" y="1862849"/>
            <a:ext cx="9298432" cy="4058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Performance Comparison (allows missing value)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AF29B-2D95-D86C-BD6D-39E2D537B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12" y="2876473"/>
            <a:ext cx="892617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6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99FFD-B8DC-DE50-89DE-7CEC6C5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27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5A9275-7527-C127-81AB-DFBC5D1CFC5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1534776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ARIMA Models Evaluation (Best Performer)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C8E16-F72B-7B87-B7DA-8E5A102BE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85" y="2049724"/>
            <a:ext cx="7553715" cy="30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6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99FFD-B8DC-DE50-89DE-7CEC6C5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28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5A9275-7527-C127-81AB-DFBC5D1CFC5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1534776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ARIMA Models Evaluation (Combined)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8F592-1C7B-4ACD-BC46-DD0F2300037E}"/>
              </a:ext>
            </a:extLst>
          </p:cNvPr>
          <p:cNvSpPr txBox="1">
            <a:spLocks/>
          </p:cNvSpPr>
          <p:nvPr/>
        </p:nvSpPr>
        <p:spPr>
          <a:xfrm>
            <a:off x="833270" y="1399859"/>
            <a:ext cx="10525458" cy="4058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Performance Comparison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61B131-1D05-2C00-6326-A3D44E4DF878}"/>
              </a:ext>
            </a:extLst>
          </p:cNvPr>
          <p:cNvSpPr txBox="1">
            <a:spLocks/>
          </p:cNvSpPr>
          <p:nvPr/>
        </p:nvSpPr>
        <p:spPr>
          <a:xfrm>
            <a:off x="-111610" y="5751147"/>
            <a:ext cx="713590" cy="139703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/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/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91894-D23E-9F55-987A-FB9AEC50E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0"/>
          <a:stretch/>
        </p:blipFill>
        <p:spPr>
          <a:xfrm>
            <a:off x="-1" y="1773215"/>
            <a:ext cx="12192000" cy="41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0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99FFD-B8DC-DE50-89DE-7CEC6C5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29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5A9275-7527-C127-81AB-DFBC5D1CFC5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1534776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ARIMA Models Evaluation (Best Performer)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5CA5B-AE80-B567-7CE2-76015FDC2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3" y="1328632"/>
            <a:ext cx="12192000" cy="47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217B-E0C7-4851-963E-10E0CC88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D9DB-C60C-492D-88AF-BBCD9F3A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086594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Twitter data</a:t>
            </a:r>
          </a:p>
          <a:p>
            <a:pPr marL="0" lvl="2" indent="0">
              <a:buNone/>
            </a:pPr>
            <a:r>
              <a:rPr lang="en-US" dirty="0"/>
              <a:t>    </a:t>
            </a:r>
            <a:r>
              <a:rPr lang="en-US" sz="2400" i="0" dirty="0"/>
              <a:t>IL</a:t>
            </a:r>
            <a:endParaRPr lang="en-US" i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Ranges between</a:t>
            </a:r>
            <a:br>
              <a:rPr lang="en-US" dirty="0"/>
            </a:br>
            <a:r>
              <a:rPr lang="en-US" dirty="0"/>
              <a:t>May 16, 2014 to the</a:t>
            </a:r>
            <a:br>
              <a:rPr lang="en-US" dirty="0"/>
            </a:br>
            <a:r>
              <a:rPr lang="en-US" dirty="0"/>
              <a:t>end of the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20,237,711 tweets</a:t>
            </a:r>
            <a:endParaRPr lang="en-US" sz="20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0D53A-4838-8A78-B677-052B3E00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F2700B-5EFA-8B97-2FC8-8A2671AC7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" t="4358" r="9218" b="17285"/>
          <a:stretch/>
        </p:blipFill>
        <p:spPr>
          <a:xfrm>
            <a:off x="3750019" y="517647"/>
            <a:ext cx="8441981" cy="53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95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9DDDF-D9C3-09C8-BEAC-B7EF945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30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5305F9C-CCE7-A952-0355-32F5DF57F074}"/>
              </a:ext>
            </a:extLst>
          </p:cNvPr>
          <p:cNvSpPr txBox="1">
            <a:spLocks/>
          </p:cNvSpPr>
          <p:nvPr/>
        </p:nvSpPr>
        <p:spPr>
          <a:xfrm>
            <a:off x="0" y="2085301"/>
            <a:ext cx="12192000" cy="2956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For positive data, ARIMA(3,0,4) tends to perform better with raw data whereas ARIMA(5,0,0) gets benefited if we use forward fill to handle missing values.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For negative data, ARIMA (3,0,4) performs well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39640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9DDDF-D9C3-09C8-BEAC-B7EF945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31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358FB2-3AC0-8901-737D-941026C53A6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1534776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Final Thoughts?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1023F6-4622-4EE7-C1D1-B31D887F9166}"/>
              </a:ext>
            </a:extLst>
          </p:cNvPr>
          <p:cNvSpPr txBox="1">
            <a:spLocks/>
          </p:cNvSpPr>
          <p:nvPr/>
        </p:nvSpPr>
        <p:spPr>
          <a:xfrm>
            <a:off x="0" y="2085301"/>
            <a:ext cx="12192000" cy="2956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For positive polarity data, the best performers from each groups are: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Simple: Naïve with any of the four data</a:t>
            </a:r>
          </a:p>
          <a:p>
            <a:pPr algn="ctr"/>
            <a:r>
              <a:rPr lang="en-US" sz="3600" dirty="0"/>
              <a:t>Regression: Random Forest with Forward Fill</a:t>
            </a:r>
          </a:p>
          <a:p>
            <a:pPr algn="ctr"/>
            <a:r>
              <a:rPr lang="en-US" sz="3600" dirty="0"/>
              <a:t>ARIMA: ARIMA(3,0,4) with raw data </a:t>
            </a:r>
          </a:p>
          <a:p>
            <a:pPr algn="ctr"/>
            <a:r>
              <a:rPr lang="en-US" sz="3600" dirty="0"/>
              <a:t>and ARIMA(5,0,0) with Forward Fill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DBF922-0A31-2BD6-FF4D-ACC7F87E7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25459"/>
              </p:ext>
            </p:extLst>
          </p:nvPr>
        </p:nvGraphicFramePr>
        <p:xfrm>
          <a:off x="1560576" y="5002174"/>
          <a:ext cx="9070848" cy="17484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210816">
                  <a:extLst>
                    <a:ext uri="{9D8B030D-6E8A-4147-A177-3AD203B41FA5}">
                      <a16:colId xmlns:a16="http://schemas.microsoft.com/office/drawing/2014/main" val="3326854594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927069362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964741129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4061151502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718487865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609374614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934509879"/>
                    </a:ext>
                  </a:extLst>
                </a:gridCol>
                <a:gridCol w="1089152">
                  <a:extLst>
                    <a:ext uri="{9D8B030D-6E8A-4147-A177-3AD203B41FA5}">
                      <a16:colId xmlns:a16="http://schemas.microsoft.com/office/drawing/2014/main" val="2079525278"/>
                    </a:ext>
                  </a:extLst>
                </a:gridCol>
                <a:gridCol w="1089152">
                  <a:extLst>
                    <a:ext uri="{9D8B030D-6E8A-4147-A177-3AD203B41FA5}">
                      <a16:colId xmlns:a16="http://schemas.microsoft.com/office/drawing/2014/main" val="3116006305"/>
                    </a:ext>
                  </a:extLst>
                </a:gridCol>
              </a:tblGrid>
              <a:tr h="349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Algorithm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R-squared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RMSE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NRMSE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3639425"/>
                  </a:ext>
                </a:extLst>
              </a:tr>
              <a:tr h="349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Naive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-0.02206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0.009715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0.059577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0.000201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0.014169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0.088956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0.002081427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0.006044853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4541230"/>
                  </a:ext>
                </a:extLst>
              </a:tr>
              <a:tr h="349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Random Forest 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0.253839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0.008583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0.053962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0.000147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0.012107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0.076007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-0.000540228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-0.008733587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61829"/>
                  </a:ext>
                </a:extLst>
              </a:tr>
              <a:tr h="349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ARIMA(3-0-4)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0.013218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0.009705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0.060355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0.013922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0.087407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-6.83E-05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-0.007490592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171511"/>
                  </a:ext>
                </a:extLst>
              </a:tr>
              <a:tr h="349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ARIMA(5-0-0)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0.009699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0.060032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0.088085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0.000606572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-0.003281259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701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063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9DDDF-D9C3-09C8-BEAC-B7EF945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358FB2-3AC0-8901-737D-941026C53A6D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1534776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Final Thoughts?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1023F6-4622-4EE7-C1D1-B31D887F9166}"/>
              </a:ext>
            </a:extLst>
          </p:cNvPr>
          <p:cNvSpPr txBox="1">
            <a:spLocks/>
          </p:cNvSpPr>
          <p:nvPr/>
        </p:nvSpPr>
        <p:spPr>
          <a:xfrm>
            <a:off x="0" y="2085301"/>
            <a:ext cx="12192000" cy="2956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For negative polarity data, the best performers from each groups are: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Simple: Naïve with any of the four data</a:t>
            </a:r>
          </a:p>
          <a:p>
            <a:pPr algn="ctr"/>
            <a:r>
              <a:rPr lang="en-US" sz="3600" dirty="0"/>
              <a:t>Regression: Random Forest with Interpolation</a:t>
            </a:r>
          </a:p>
          <a:p>
            <a:pPr algn="ctr"/>
            <a:r>
              <a:rPr lang="en-US" sz="3600" dirty="0"/>
              <a:t>ARIMA: ARIMA(3,0,4) with raw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122C41-55CA-59E5-B0E8-E04AF647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33618"/>
              </p:ext>
            </p:extLst>
          </p:nvPr>
        </p:nvGraphicFramePr>
        <p:xfrm>
          <a:off x="1560576" y="5002174"/>
          <a:ext cx="9070849" cy="174847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152941">
                  <a:extLst>
                    <a:ext uri="{9D8B030D-6E8A-4147-A177-3AD203B41FA5}">
                      <a16:colId xmlns:a16="http://schemas.microsoft.com/office/drawing/2014/main" val="2182520278"/>
                    </a:ext>
                  </a:extLst>
                </a:gridCol>
                <a:gridCol w="759862">
                  <a:extLst>
                    <a:ext uri="{9D8B030D-6E8A-4147-A177-3AD203B41FA5}">
                      <a16:colId xmlns:a16="http://schemas.microsoft.com/office/drawing/2014/main" val="2085660112"/>
                    </a:ext>
                  </a:extLst>
                </a:gridCol>
                <a:gridCol w="759862">
                  <a:extLst>
                    <a:ext uri="{9D8B030D-6E8A-4147-A177-3AD203B41FA5}">
                      <a16:colId xmlns:a16="http://schemas.microsoft.com/office/drawing/2014/main" val="99179726"/>
                    </a:ext>
                  </a:extLst>
                </a:gridCol>
                <a:gridCol w="759862">
                  <a:extLst>
                    <a:ext uri="{9D8B030D-6E8A-4147-A177-3AD203B41FA5}">
                      <a16:colId xmlns:a16="http://schemas.microsoft.com/office/drawing/2014/main" val="4157682382"/>
                    </a:ext>
                  </a:extLst>
                </a:gridCol>
                <a:gridCol w="997318">
                  <a:extLst>
                    <a:ext uri="{9D8B030D-6E8A-4147-A177-3AD203B41FA5}">
                      <a16:colId xmlns:a16="http://schemas.microsoft.com/office/drawing/2014/main" val="4017696352"/>
                    </a:ext>
                  </a:extLst>
                </a:gridCol>
                <a:gridCol w="759862">
                  <a:extLst>
                    <a:ext uri="{9D8B030D-6E8A-4147-A177-3AD203B41FA5}">
                      <a16:colId xmlns:a16="http://schemas.microsoft.com/office/drawing/2014/main" val="2736388992"/>
                    </a:ext>
                  </a:extLst>
                </a:gridCol>
                <a:gridCol w="759862">
                  <a:extLst>
                    <a:ext uri="{9D8B030D-6E8A-4147-A177-3AD203B41FA5}">
                      <a16:colId xmlns:a16="http://schemas.microsoft.com/office/drawing/2014/main" val="1344251865"/>
                    </a:ext>
                  </a:extLst>
                </a:gridCol>
                <a:gridCol w="1060640">
                  <a:extLst>
                    <a:ext uri="{9D8B030D-6E8A-4147-A177-3AD203B41FA5}">
                      <a16:colId xmlns:a16="http://schemas.microsoft.com/office/drawing/2014/main" val="1829649985"/>
                    </a:ext>
                  </a:extLst>
                </a:gridCol>
                <a:gridCol w="1060640">
                  <a:extLst>
                    <a:ext uri="{9D8B030D-6E8A-4147-A177-3AD203B41FA5}">
                      <a16:colId xmlns:a16="http://schemas.microsoft.com/office/drawing/2014/main" val="1764342392"/>
                    </a:ext>
                  </a:extLst>
                </a:gridCol>
              </a:tblGrid>
              <a:tr h="437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Algorithm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R-squared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RMSE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NRMSE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342757"/>
                  </a:ext>
                </a:extLst>
              </a:tr>
              <a:tr h="437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-0.0014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0.012404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0.036149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0.000286536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0.016927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-0.04928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-0.000632075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-0.000577243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021552"/>
                  </a:ext>
                </a:extLst>
              </a:tr>
              <a:tr h="437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Random Forest 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-0.00495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0.012292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0.035729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0.000287552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0.016957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-0.04937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-0.000720464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-0.000221775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6908646"/>
                  </a:ext>
                </a:extLst>
              </a:tr>
              <a:tr h="437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ARIMA(3-0-4)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-0.00309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0.012416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0.036151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0.00028702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0.016942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-0.04932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-0.000946872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0.000341534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191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12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DE62-F607-4BC1-BD92-42D3BC28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EDA5-7481-42C1-B42A-79F919E6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20802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these distribution changes when we group tweets by topics?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does it impact the other region?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these distribution changes when we group users by their demographics characteristics?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1E00E-99E5-3A0E-FC93-6C04AAAC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46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DE62-F607-4BC1-BD92-42D3BC2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95503-7CA5-3FC5-F4B2-222D50E6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217B-E0C7-4851-963E-10E0CC88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Dataset(s)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D9DB-C60C-492D-88AF-BBCD9F3A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086594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Surnames data (Race Resolution)</a:t>
            </a: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Baby-names data (Gender Resolution)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Race Specific Income (county level)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Illinois has approx. 6 million tweets of those 20+ million after resolutions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6B73D-B5E7-E99A-0D2D-99C69E51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6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217B-E0C7-4851-963E-10E0CC88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Sentiments to form the Time Series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D9DB-C60C-492D-88AF-BBCD9F3A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647785"/>
            <a:ext cx="10086594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Hourly Data vs Daily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Aggregating the sentiment metrics (positive and negative polarity) accordingly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E0BF1-635A-5872-0EF8-86351F4E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7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217B-E0C7-4851-963E-10E0CC88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E6BE8-EA6E-4E23-A0E1-A4B48FBF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849909"/>
            <a:ext cx="4237087" cy="2164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88D10-8E17-4AC4-8966-E340C339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3" y="4014177"/>
            <a:ext cx="4237087" cy="21642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BD96B7-A43D-D12E-8534-4E1FB2D8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B4A45-99AA-A990-AC71-0E75B42E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3E118A-DC1C-2798-51E6-6B55432C2C6C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Statistics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3F2C71-42AC-BE3B-350B-95F6B3709CF2}"/>
              </a:ext>
            </a:extLst>
          </p:cNvPr>
          <p:cNvSpPr txBox="1">
            <a:spLocks/>
          </p:cNvSpPr>
          <p:nvPr/>
        </p:nvSpPr>
        <p:spPr>
          <a:xfrm>
            <a:off x="657224" y="1328632"/>
            <a:ext cx="10086594" cy="376618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5347 hourly entries for both positive and negative polarities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3D989-51A0-14B3-9AD2-246E63B06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301"/>
            <a:ext cx="6016833" cy="4257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70C810-E5E0-7BCC-254C-5784ED79B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2302"/>
            <a:ext cx="6099028" cy="4257812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5F69824D-8A5E-DFF9-3AD7-182E577B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98" y="3803430"/>
            <a:ext cx="155651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Mean:   -0.342721088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Median: -0.342882594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4DC2A6F-3694-0FD8-A279-226498A76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416" y="3803430"/>
            <a:ext cx="147957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Mean:   0.159342087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Median: 0.158017043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6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EF59B0-F454-5B88-85BD-60ADF6C7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3C5611-A405-FD81-44DB-FE6F981E1E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1AD9A-AFC0-98FD-D39D-B1009D966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1" y="586008"/>
            <a:ext cx="10412158" cy="3193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9A3046-4CAF-41A6-9AE3-13259924E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8" y="3666744"/>
            <a:ext cx="10446043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8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EF59B0-F454-5B88-85BD-60ADF6C7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7200-1DFA-449A-87E4-36540DA4D36E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3C5611-A405-FD81-44DB-FE6F981E1E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C2177-B383-3D43-982A-A88AF7C1C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7" y="3736672"/>
            <a:ext cx="10446043" cy="3121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56076-C880-E271-5305-45F7BF1DF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7" y="635664"/>
            <a:ext cx="10446043" cy="316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394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423</TotalTime>
  <Words>881</Words>
  <Application>Microsoft Office PowerPoint</Application>
  <PresentationFormat>Widescreen</PresentationFormat>
  <Paragraphs>245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Metropolitan</vt:lpstr>
      <vt:lpstr>Time Series Analysis of Tweets’ Sentiment</vt:lpstr>
      <vt:lpstr>Research Objective </vt:lpstr>
      <vt:lpstr>Dataset </vt:lpstr>
      <vt:lpstr>Dataset(s) </vt:lpstr>
      <vt:lpstr>Aggregating Sentiments to form the Time Series Data </vt:lpstr>
      <vt:lpstr>Assumptions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Going Forward…</vt:lpstr>
      <vt:lpstr>Thank you!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of Tweets’ Sentiments: Do We See Differences for Different Races, Genders, Social Groups etc.?</dc:title>
  <dc:creator>Samiul Islam</dc:creator>
  <cp:lastModifiedBy>Samiul Islam</cp:lastModifiedBy>
  <cp:revision>18</cp:revision>
  <dcterms:created xsi:type="dcterms:W3CDTF">2022-03-23T17:49:10Z</dcterms:created>
  <dcterms:modified xsi:type="dcterms:W3CDTF">2022-05-11T21:08:21Z</dcterms:modified>
</cp:coreProperties>
</file>