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71" r:id="rId3"/>
    <p:sldId id="269" r:id="rId4"/>
    <p:sldId id="257" r:id="rId5"/>
    <p:sldId id="272" r:id="rId6"/>
    <p:sldId id="268" r:id="rId7"/>
    <p:sldId id="261" r:id="rId8"/>
    <p:sldId id="262" r:id="rId9"/>
    <p:sldId id="263" r:id="rId10"/>
    <p:sldId id="273" r:id="rId11"/>
    <p:sldId id="274" r:id="rId12"/>
    <p:sldId id="258" r:id="rId13"/>
    <p:sldId id="266" r:id="rId14"/>
    <p:sldId id="267" r:id="rId15"/>
    <p:sldId id="265" r:id="rId16"/>
    <p:sldId id="259" r:id="rId17"/>
    <p:sldId id="260"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xmlns="">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3" d="100"/>
          <a:sy n="63" d="100"/>
        </p:scale>
        <p:origin x="-1224" y="-58"/>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719945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normAutofit fontScale="90000"/>
          </a:bodyPr>
          <a:lstStyle>
            <a:lvl1pPr defTabSz="514095">
              <a:defRPr sz="7040"/>
            </a:lvl1pPr>
          </a:lstStyle>
          <a:p>
            <a:r>
              <a:rPr dirty="0"/>
              <a:t>Challenges of Intercultural Project Management</a:t>
            </a:r>
          </a:p>
        </p:txBody>
      </p:sp>
      <p:sp>
        <p:nvSpPr>
          <p:cNvPr id="120" name="Shape 120"/>
          <p:cNvSpPr>
            <a:spLocks noGrp="1"/>
          </p:cNvSpPr>
          <p:nvPr>
            <p:ph type="subTitle" sz="quarter" idx="1"/>
          </p:nvPr>
        </p:nvSpPr>
        <p:spPr>
          <a:prstGeom prst="rect">
            <a:avLst/>
          </a:prstGeom>
        </p:spPr>
        <p:txBody>
          <a:bodyPr/>
          <a:lstStyle/>
          <a:p>
            <a:r>
              <a:t>General, Virtual, and onsite</a:t>
            </a:r>
          </a:p>
        </p:txBody>
      </p:sp>
      <p:sp>
        <p:nvSpPr>
          <p:cNvPr id="121" name="Shape 121"/>
          <p:cNvSpPr/>
          <p:nvPr/>
        </p:nvSpPr>
        <p:spPr>
          <a:xfrm>
            <a:off x="1384300" y="6134100"/>
            <a:ext cx="10464800" cy="11303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a:defRPr sz="3200"/>
            </a:lvl1pPr>
          </a:lstStyle>
          <a:p>
            <a:r>
              <a:t>Samiul Jahan, Imam Bux Mullah , Farzaneh Sabzi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110809_familychineseoahu_en_00317_2040x1360.jpeg"/>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6807200" y="2895600"/>
            <a:ext cx="5334000" cy="5715000"/>
          </a:xfrm>
          <a:prstGeom prst="rect">
            <a:avLst/>
          </a:prstGeom>
        </p:spPr>
      </p:pic>
      <p:sp>
        <p:nvSpPr>
          <p:cNvPr id="124" name="Shape 124"/>
          <p:cNvSpPr>
            <a:spLocks noGrp="1"/>
          </p:cNvSpPr>
          <p:nvPr>
            <p:ph type="title"/>
          </p:nvPr>
        </p:nvSpPr>
        <p:spPr>
          <a:xfrm>
            <a:off x="1016000" y="533400"/>
            <a:ext cx="5334000" cy="2184400"/>
          </a:xfrm>
          <a:prstGeom prst="rect">
            <a:avLst/>
          </a:prstGeom>
        </p:spPr>
        <p:txBody>
          <a:bodyPr/>
          <a:lstStyle/>
          <a:p>
            <a:r>
              <a:rPr dirty="0"/>
              <a:t>General Challenges</a:t>
            </a:r>
          </a:p>
        </p:txBody>
      </p:sp>
      <p:sp>
        <p:nvSpPr>
          <p:cNvPr id="125" name="Shape 125"/>
          <p:cNvSpPr>
            <a:spLocks noGrp="1"/>
          </p:cNvSpPr>
          <p:nvPr>
            <p:ph type="body" sz="quarter" idx="1"/>
          </p:nvPr>
        </p:nvSpPr>
        <p:spPr>
          <a:xfrm>
            <a:off x="952500" y="2971800"/>
            <a:ext cx="5334000" cy="5892800"/>
          </a:xfrm>
          <a:prstGeom prst="rect">
            <a:avLst/>
          </a:prstGeom>
        </p:spPr>
        <p:txBody>
          <a:bodyPr>
            <a:normAutofit fontScale="77500" lnSpcReduction="20000"/>
          </a:bodyPr>
          <a:lstStyle/>
          <a:p>
            <a:pPr algn="just"/>
            <a:r>
              <a:rPr lang="en-US" dirty="0"/>
              <a:t>Understand and respect cultural differences</a:t>
            </a:r>
            <a:endParaRPr lang="en-US" dirty="0"/>
          </a:p>
          <a:p>
            <a:pPr algn="just"/>
            <a:r>
              <a:rPr lang="en-US" dirty="0"/>
              <a:t>– Know your clients/team and be prepared; not knowing can affect </a:t>
            </a:r>
            <a:r>
              <a:rPr lang="en-US" dirty="0" smtClean="0"/>
              <a:t>relationship</a:t>
            </a:r>
          </a:p>
          <a:p>
            <a:pPr algn="just"/>
            <a:endParaRPr lang="en-US" dirty="0"/>
          </a:p>
          <a:p>
            <a:pPr algn="just"/>
            <a:r>
              <a:rPr lang="en-US" dirty="0"/>
              <a:t>– Judging people’s origin by looks Physical appearance or by their last names, for</a:t>
            </a:r>
            <a:endParaRPr lang="en-US" dirty="0"/>
          </a:p>
          <a:p>
            <a:pPr algn="just"/>
            <a:r>
              <a:rPr lang="en-US" dirty="0"/>
              <a:t>example Pakistanis are not Indian, Taiwanese are not Chinese, Korean are </a:t>
            </a:r>
            <a:r>
              <a:rPr lang="en-US" dirty="0" smtClean="0"/>
              <a:t>not Japanese</a:t>
            </a:r>
          </a:p>
          <a:p>
            <a:pPr algn="just"/>
            <a:endParaRPr lang="en-US" dirty="0"/>
          </a:p>
          <a:p>
            <a:pPr algn="just"/>
            <a:r>
              <a:rPr lang="en-US" dirty="0"/>
              <a:t>– Accent can usually tell where people are from</a:t>
            </a:r>
            <a:endParaRPr lang="en-US" dirty="0"/>
          </a:p>
          <a:p>
            <a:pPr algn="just"/>
            <a:r>
              <a:rPr lang="en-US" dirty="0"/>
              <a:t>– Respect culture by trying their food; can be a good conversation topic</a:t>
            </a:r>
            <a:endParaRPr lang="en-US" dirty="0"/>
          </a:p>
          <a:p>
            <a:pPr algn="l"/>
            <a:endParaRPr dirty="0"/>
          </a:p>
        </p:txBody>
      </p:sp>
    </p:spTree>
    <p:extLst>
      <p:ext uri="{BB962C8B-B14F-4D97-AF65-F5344CB8AC3E}">
        <p14:creationId xmlns:p14="http://schemas.microsoft.com/office/powerpoint/2010/main" val="3730208288"/>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110809_familychineseoahu_en_00317_2040x1360.jpeg"/>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6654800" y="2667000"/>
            <a:ext cx="5486400" cy="5562600"/>
          </a:xfrm>
          <a:prstGeom prst="rect">
            <a:avLst/>
          </a:prstGeom>
        </p:spPr>
      </p:pic>
      <p:sp>
        <p:nvSpPr>
          <p:cNvPr id="124" name="Shape 124"/>
          <p:cNvSpPr>
            <a:spLocks noGrp="1"/>
          </p:cNvSpPr>
          <p:nvPr>
            <p:ph type="title"/>
          </p:nvPr>
        </p:nvSpPr>
        <p:spPr>
          <a:xfrm>
            <a:off x="1016000" y="533400"/>
            <a:ext cx="5334000" cy="2184400"/>
          </a:xfrm>
          <a:prstGeom prst="rect">
            <a:avLst/>
          </a:prstGeom>
        </p:spPr>
        <p:txBody>
          <a:bodyPr/>
          <a:lstStyle/>
          <a:p>
            <a:r>
              <a:rPr dirty="0"/>
              <a:t>General Challenges</a:t>
            </a:r>
          </a:p>
        </p:txBody>
      </p:sp>
      <p:sp>
        <p:nvSpPr>
          <p:cNvPr id="125" name="Shape 125"/>
          <p:cNvSpPr>
            <a:spLocks noGrp="1"/>
          </p:cNvSpPr>
          <p:nvPr>
            <p:ph type="body" sz="quarter" idx="1"/>
          </p:nvPr>
        </p:nvSpPr>
        <p:spPr>
          <a:xfrm>
            <a:off x="952500" y="2971800"/>
            <a:ext cx="5334000" cy="5892800"/>
          </a:xfrm>
          <a:prstGeom prst="rect">
            <a:avLst/>
          </a:prstGeom>
        </p:spPr>
        <p:txBody>
          <a:bodyPr>
            <a:normAutofit fontScale="70000" lnSpcReduction="20000"/>
          </a:bodyPr>
          <a:lstStyle/>
          <a:p>
            <a:pPr algn="just"/>
            <a:r>
              <a:rPr lang="en-US" dirty="0"/>
              <a:t>Understand and respect cultural </a:t>
            </a:r>
            <a:r>
              <a:rPr lang="en-US" dirty="0" smtClean="0"/>
              <a:t>differences</a:t>
            </a:r>
          </a:p>
          <a:p>
            <a:pPr algn="just"/>
            <a:endParaRPr lang="en-US" dirty="0"/>
          </a:p>
          <a:p>
            <a:pPr algn="just"/>
            <a:r>
              <a:rPr lang="en-US" dirty="0"/>
              <a:t>– Religion/Culture vs. professionalism (get help from HR) Prayer before </a:t>
            </a:r>
            <a:r>
              <a:rPr lang="en-US" dirty="0" smtClean="0"/>
              <a:t>sunset</a:t>
            </a:r>
          </a:p>
          <a:p>
            <a:pPr algn="just"/>
            <a:endParaRPr lang="en-US" dirty="0"/>
          </a:p>
          <a:p>
            <a:pPr algn="just"/>
            <a:r>
              <a:rPr lang="en-US" dirty="0"/>
              <a:t>– People fasting (Ramadan). Not working on Sundays. Caste issue in India</a:t>
            </a:r>
            <a:r>
              <a:rPr lang="en-US" dirty="0" smtClean="0"/>
              <a:t>;</a:t>
            </a:r>
          </a:p>
          <a:p>
            <a:pPr algn="just"/>
            <a:endParaRPr lang="en-US" dirty="0"/>
          </a:p>
          <a:p>
            <a:pPr algn="just"/>
            <a:r>
              <a:rPr lang="en-US" dirty="0"/>
              <a:t>– taught to respect elders. Eye contact may be interpreted as rude</a:t>
            </a:r>
            <a:r>
              <a:rPr lang="en-US" dirty="0" smtClean="0"/>
              <a:t>.</a:t>
            </a:r>
          </a:p>
          <a:p>
            <a:pPr algn="just"/>
            <a:endParaRPr lang="en-US" dirty="0"/>
          </a:p>
          <a:p>
            <a:pPr algn="just"/>
            <a:r>
              <a:rPr lang="en-US" dirty="0"/>
              <a:t>– Siesta - a nap in the early afternoon (especially in hot countries</a:t>
            </a:r>
            <a:r>
              <a:rPr lang="en-US" dirty="0" smtClean="0"/>
              <a:t>)</a:t>
            </a:r>
          </a:p>
          <a:p>
            <a:pPr algn="just"/>
            <a:endParaRPr lang="en-US" dirty="0"/>
          </a:p>
          <a:p>
            <a:pPr algn="just"/>
            <a:r>
              <a:rPr lang="en-US" dirty="0"/>
              <a:t>– Different ways of greeting people. Namaste, Bowing, Hand shake, kissing </a:t>
            </a:r>
            <a:r>
              <a:rPr lang="en-US" dirty="0" smtClean="0"/>
              <a:t>on cheek</a:t>
            </a:r>
            <a:r>
              <a:rPr lang="en-US" dirty="0"/>
              <a:t>, Rub noses, etc</a:t>
            </a:r>
            <a:r>
              <a:rPr lang="en-US" dirty="0" smtClean="0"/>
              <a:t>.</a:t>
            </a:r>
          </a:p>
          <a:p>
            <a:pPr algn="l"/>
            <a:endParaRPr dirty="0"/>
          </a:p>
        </p:txBody>
      </p:sp>
    </p:spTree>
    <p:extLst>
      <p:ext uri="{BB962C8B-B14F-4D97-AF65-F5344CB8AC3E}">
        <p14:creationId xmlns:p14="http://schemas.microsoft.com/office/powerpoint/2010/main" val="1210344363"/>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952500" y="635000"/>
            <a:ext cx="11264900" cy="965200"/>
          </a:xfrm>
          <a:prstGeom prst="rect">
            <a:avLst/>
          </a:prstGeom>
        </p:spPr>
        <p:txBody>
          <a:bodyPr>
            <a:normAutofit fontScale="90000"/>
          </a:bodyPr>
          <a:lstStyle/>
          <a:p>
            <a:r>
              <a:rPr dirty="0"/>
              <a:t>Virtual Challenges</a:t>
            </a:r>
          </a:p>
        </p:txBody>
      </p:sp>
      <p:sp>
        <p:nvSpPr>
          <p:cNvPr id="5" name="Rectangle 4"/>
          <p:cNvSpPr/>
          <p:nvPr/>
        </p:nvSpPr>
        <p:spPr>
          <a:xfrm>
            <a:off x="558800" y="2057400"/>
            <a:ext cx="11887200" cy="646331"/>
          </a:xfrm>
          <a:prstGeom prst="rect">
            <a:avLst/>
          </a:prstGeom>
        </p:spPr>
        <p:txBody>
          <a:bodyPr wrap="square">
            <a:spAutoFit/>
          </a:bodyPr>
          <a:lstStyle/>
          <a:p>
            <a:pPr algn="l"/>
            <a:r>
              <a:rPr lang="en-US" dirty="0"/>
              <a:t>What makes Team “Virtual”?</a:t>
            </a:r>
            <a:r>
              <a:rPr lang="en-US" i="1" dirty="0"/>
              <a:t> </a:t>
            </a:r>
          </a:p>
        </p:txBody>
      </p:sp>
      <p:sp>
        <p:nvSpPr>
          <p:cNvPr id="6" name="Rectangle 5"/>
          <p:cNvSpPr/>
          <p:nvPr/>
        </p:nvSpPr>
        <p:spPr>
          <a:xfrm>
            <a:off x="711200" y="2891641"/>
            <a:ext cx="11734800" cy="707886"/>
          </a:xfrm>
          <a:prstGeom prst="rect">
            <a:avLst/>
          </a:prstGeom>
        </p:spPr>
        <p:txBody>
          <a:bodyPr wrap="square">
            <a:spAutoFit/>
          </a:bodyPr>
          <a:lstStyle/>
          <a:p>
            <a:pPr algn="l"/>
            <a:r>
              <a:rPr lang="en-US" sz="2000" dirty="0"/>
              <a:t>Group of geographically, organizationally </a:t>
            </a:r>
            <a:r>
              <a:rPr lang="en-US" sz="2000" dirty="0" smtClean="0"/>
              <a:t>dispersed </a:t>
            </a:r>
            <a:r>
              <a:rPr lang="en-US" sz="2000" dirty="0"/>
              <a:t>knowledge workers who coordinate their work </a:t>
            </a:r>
            <a:r>
              <a:rPr lang="en-US" sz="2000" dirty="0" smtClean="0"/>
              <a:t>With electronic communication.</a:t>
            </a:r>
            <a:endParaRPr lang="en-US" sz="2000" dirty="0"/>
          </a:p>
        </p:txBody>
      </p:sp>
      <p:sp>
        <p:nvSpPr>
          <p:cNvPr id="10" name="Rectangle 9"/>
          <p:cNvSpPr/>
          <p:nvPr/>
        </p:nvSpPr>
        <p:spPr>
          <a:xfrm>
            <a:off x="558800" y="3710314"/>
            <a:ext cx="11887200" cy="646331"/>
          </a:xfrm>
          <a:prstGeom prst="rect">
            <a:avLst/>
          </a:prstGeom>
        </p:spPr>
        <p:txBody>
          <a:bodyPr wrap="square">
            <a:spAutoFit/>
          </a:bodyPr>
          <a:lstStyle/>
          <a:p>
            <a:pPr algn="l"/>
            <a:r>
              <a:rPr lang="en-US" dirty="0"/>
              <a:t>What makes Virtual Team “Intercultural”?</a:t>
            </a:r>
          </a:p>
        </p:txBody>
      </p:sp>
      <p:sp>
        <p:nvSpPr>
          <p:cNvPr id="11" name="Rectangle 10"/>
          <p:cNvSpPr/>
          <p:nvPr/>
        </p:nvSpPr>
        <p:spPr>
          <a:xfrm>
            <a:off x="711200" y="4544555"/>
            <a:ext cx="11734800" cy="1631216"/>
          </a:xfrm>
          <a:prstGeom prst="rect">
            <a:avLst/>
          </a:prstGeom>
        </p:spPr>
        <p:txBody>
          <a:bodyPr wrap="square">
            <a:spAutoFit/>
          </a:bodyPr>
          <a:lstStyle/>
          <a:p>
            <a:pPr algn="l"/>
            <a:r>
              <a:rPr lang="en-US" sz="2000" dirty="0"/>
              <a:t>Cultural Diversity within team members</a:t>
            </a:r>
            <a:r>
              <a:rPr lang="en-US" sz="2000" dirty="0" smtClean="0"/>
              <a:t>.</a:t>
            </a:r>
          </a:p>
          <a:p>
            <a:pPr algn="l"/>
            <a:endParaRPr lang="en-US" sz="2000" dirty="0" smtClean="0"/>
          </a:p>
          <a:p>
            <a:pPr algn="l"/>
            <a:r>
              <a:rPr lang="en-US" sz="2000" dirty="0" smtClean="0"/>
              <a:t>Individuals </a:t>
            </a:r>
            <a:r>
              <a:rPr lang="en-US" sz="2000" dirty="0"/>
              <a:t>from different communities having specific beliefs, ideas, myths when form a group in geographically dispersed team</a:t>
            </a:r>
            <a:r>
              <a:rPr lang="en-US" sz="2000" dirty="0" smtClean="0"/>
              <a:t>.</a:t>
            </a:r>
          </a:p>
          <a:p>
            <a:pPr algn="l"/>
            <a:endParaRPr lang="en-US" sz="2000" dirty="0"/>
          </a:p>
        </p:txBody>
      </p:sp>
      <p:sp>
        <p:nvSpPr>
          <p:cNvPr id="12" name="Rectangle 11"/>
          <p:cNvSpPr/>
          <p:nvPr/>
        </p:nvSpPr>
        <p:spPr>
          <a:xfrm>
            <a:off x="546100" y="6175771"/>
            <a:ext cx="11887200" cy="646331"/>
          </a:xfrm>
          <a:prstGeom prst="rect">
            <a:avLst/>
          </a:prstGeom>
        </p:spPr>
        <p:txBody>
          <a:bodyPr wrap="square">
            <a:spAutoFit/>
          </a:bodyPr>
          <a:lstStyle/>
          <a:p>
            <a:pPr algn="l"/>
            <a:r>
              <a:rPr lang="en-US" dirty="0"/>
              <a:t>What is Virtual Project Management?</a:t>
            </a:r>
          </a:p>
        </p:txBody>
      </p:sp>
      <p:sp>
        <p:nvSpPr>
          <p:cNvPr id="13" name="Rectangle 12"/>
          <p:cNvSpPr/>
          <p:nvPr/>
        </p:nvSpPr>
        <p:spPr>
          <a:xfrm>
            <a:off x="698500" y="7010012"/>
            <a:ext cx="11734800" cy="707886"/>
          </a:xfrm>
          <a:prstGeom prst="rect">
            <a:avLst/>
          </a:prstGeom>
        </p:spPr>
        <p:txBody>
          <a:bodyPr wrap="square">
            <a:spAutoFit/>
          </a:bodyPr>
          <a:lstStyle/>
          <a:p>
            <a:pPr lvl="0" algn="l"/>
            <a:r>
              <a:rPr lang="en-US" sz="2000" dirty="0"/>
              <a:t>Virtual teams collaborate for a finite period of time toward a specific goal.</a:t>
            </a:r>
          </a:p>
          <a:p>
            <a:pPr algn="l"/>
            <a:endParaRPr lang="en-US" sz="20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952500" y="635000"/>
            <a:ext cx="11264900" cy="965200"/>
          </a:xfrm>
          <a:prstGeom prst="rect">
            <a:avLst/>
          </a:prstGeom>
        </p:spPr>
        <p:txBody>
          <a:bodyPr>
            <a:normAutofit fontScale="90000"/>
          </a:bodyPr>
          <a:lstStyle/>
          <a:p>
            <a:r>
              <a:rPr dirty="0"/>
              <a:t>Virtual Challenges</a:t>
            </a:r>
          </a:p>
        </p:txBody>
      </p:sp>
      <p:sp>
        <p:nvSpPr>
          <p:cNvPr id="5" name="Rectangle 4"/>
          <p:cNvSpPr/>
          <p:nvPr/>
        </p:nvSpPr>
        <p:spPr>
          <a:xfrm>
            <a:off x="558800" y="2057400"/>
            <a:ext cx="11887200" cy="646331"/>
          </a:xfrm>
          <a:prstGeom prst="rect">
            <a:avLst/>
          </a:prstGeom>
        </p:spPr>
        <p:txBody>
          <a:bodyPr wrap="square">
            <a:spAutoFit/>
          </a:bodyPr>
          <a:lstStyle/>
          <a:p>
            <a:pPr algn="l"/>
            <a:r>
              <a:rPr lang="en-US" dirty="0"/>
              <a:t>Challenges in Virtual Project Management</a:t>
            </a:r>
          </a:p>
        </p:txBody>
      </p:sp>
      <p:sp>
        <p:nvSpPr>
          <p:cNvPr id="9" name="Rectangle 8"/>
          <p:cNvSpPr/>
          <p:nvPr/>
        </p:nvSpPr>
        <p:spPr>
          <a:xfrm>
            <a:off x="584200" y="3439924"/>
            <a:ext cx="11887200" cy="523220"/>
          </a:xfrm>
          <a:prstGeom prst="rect">
            <a:avLst/>
          </a:prstGeom>
        </p:spPr>
        <p:txBody>
          <a:bodyPr wrap="square">
            <a:spAutoFit/>
          </a:bodyPr>
          <a:lstStyle/>
          <a:p>
            <a:pPr algn="l"/>
            <a:r>
              <a:rPr lang="en-US" sz="2800" dirty="0" smtClean="0"/>
              <a:t>1- Virtual Environments</a:t>
            </a:r>
            <a:endParaRPr lang="en-US" sz="2800" dirty="0"/>
          </a:p>
        </p:txBody>
      </p:sp>
      <p:sp>
        <p:nvSpPr>
          <p:cNvPr id="2" name="Rectangle 1"/>
          <p:cNvSpPr/>
          <p:nvPr/>
        </p:nvSpPr>
        <p:spPr>
          <a:xfrm>
            <a:off x="1557132" y="4031158"/>
            <a:ext cx="2294218" cy="400110"/>
          </a:xfrm>
          <a:prstGeom prst="rect">
            <a:avLst/>
          </a:prstGeom>
        </p:spPr>
        <p:txBody>
          <a:bodyPr wrap="none">
            <a:spAutoFit/>
          </a:bodyPr>
          <a:lstStyle/>
          <a:p>
            <a:pPr lvl="4" indent="0" algn="l"/>
            <a:r>
              <a:rPr lang="en-US" sz="2000" dirty="0"/>
              <a:t>Language Barriers</a:t>
            </a:r>
          </a:p>
        </p:txBody>
      </p:sp>
      <p:sp>
        <p:nvSpPr>
          <p:cNvPr id="3" name="Rectangle 2"/>
          <p:cNvSpPr/>
          <p:nvPr/>
        </p:nvSpPr>
        <p:spPr>
          <a:xfrm>
            <a:off x="4699000" y="4031158"/>
            <a:ext cx="2408032" cy="400110"/>
          </a:xfrm>
          <a:prstGeom prst="rect">
            <a:avLst/>
          </a:prstGeom>
        </p:spPr>
        <p:txBody>
          <a:bodyPr wrap="none">
            <a:spAutoFit/>
          </a:bodyPr>
          <a:lstStyle/>
          <a:p>
            <a:pPr lvl="4" indent="0" algn="l"/>
            <a:r>
              <a:rPr lang="en-US" sz="2000" dirty="0"/>
              <a:t>Physical Interaction</a:t>
            </a:r>
          </a:p>
        </p:txBody>
      </p:sp>
      <p:sp>
        <p:nvSpPr>
          <p:cNvPr id="4" name="Rectangle 3"/>
          <p:cNvSpPr/>
          <p:nvPr/>
        </p:nvSpPr>
        <p:spPr>
          <a:xfrm>
            <a:off x="7954682" y="4031158"/>
            <a:ext cx="3834704" cy="400110"/>
          </a:xfrm>
          <a:prstGeom prst="rect">
            <a:avLst/>
          </a:prstGeom>
        </p:spPr>
        <p:txBody>
          <a:bodyPr wrap="none">
            <a:spAutoFit/>
          </a:bodyPr>
          <a:lstStyle/>
          <a:p>
            <a:pPr lvl="4" indent="0" algn="l"/>
            <a:r>
              <a:rPr lang="en-US" sz="2000" dirty="0"/>
              <a:t>Scheduling everybody is difficult</a:t>
            </a:r>
          </a:p>
        </p:txBody>
      </p:sp>
      <p:sp>
        <p:nvSpPr>
          <p:cNvPr id="7" name="Rectangle 6"/>
          <p:cNvSpPr/>
          <p:nvPr/>
        </p:nvSpPr>
        <p:spPr>
          <a:xfrm>
            <a:off x="2147682" y="4499282"/>
            <a:ext cx="4028667" cy="400110"/>
          </a:xfrm>
          <a:prstGeom prst="rect">
            <a:avLst/>
          </a:prstGeom>
        </p:spPr>
        <p:txBody>
          <a:bodyPr wrap="none">
            <a:spAutoFit/>
          </a:bodyPr>
          <a:lstStyle/>
          <a:p>
            <a:pPr lvl="4" indent="0" algn="l"/>
            <a:r>
              <a:rPr lang="en-US" sz="2000" dirty="0"/>
              <a:t>Hard to keep up with the progress</a:t>
            </a:r>
          </a:p>
        </p:txBody>
      </p:sp>
      <p:sp>
        <p:nvSpPr>
          <p:cNvPr id="8" name="Rectangle 7"/>
          <p:cNvSpPr/>
          <p:nvPr/>
        </p:nvSpPr>
        <p:spPr>
          <a:xfrm>
            <a:off x="6948282" y="4499282"/>
            <a:ext cx="2449710" cy="400110"/>
          </a:xfrm>
          <a:prstGeom prst="rect">
            <a:avLst/>
          </a:prstGeom>
        </p:spPr>
        <p:txBody>
          <a:bodyPr wrap="none">
            <a:spAutoFit/>
          </a:bodyPr>
          <a:lstStyle/>
          <a:p>
            <a:pPr lvl="4" indent="0" algn="l"/>
            <a:r>
              <a:rPr lang="en-US" sz="2000" dirty="0"/>
              <a:t>Different Time Zone</a:t>
            </a:r>
          </a:p>
        </p:txBody>
      </p:sp>
      <p:sp>
        <p:nvSpPr>
          <p:cNvPr id="15" name="Rectangle 14"/>
          <p:cNvSpPr/>
          <p:nvPr/>
        </p:nvSpPr>
        <p:spPr>
          <a:xfrm>
            <a:off x="584200" y="6019800"/>
            <a:ext cx="11887200" cy="954107"/>
          </a:xfrm>
          <a:prstGeom prst="rect">
            <a:avLst/>
          </a:prstGeom>
        </p:spPr>
        <p:txBody>
          <a:bodyPr wrap="square">
            <a:spAutoFit/>
          </a:bodyPr>
          <a:lstStyle/>
          <a:p>
            <a:pPr lvl="1" indent="0" algn="l" hangingPunct="1"/>
            <a:r>
              <a:rPr lang="en-US" sz="2800" dirty="0" smtClean="0"/>
              <a:t>2- Virtual Teams </a:t>
            </a:r>
            <a:r>
              <a:rPr lang="en-US" sz="1700" dirty="0"/>
              <a:t>(Analysis based on Bruce Tuckman’s Model)</a:t>
            </a:r>
            <a:endParaRPr lang="en-US" sz="3000" dirty="0"/>
          </a:p>
          <a:p>
            <a:pPr algn="l"/>
            <a:endParaRPr lang="en-US" sz="2800" dirty="0"/>
          </a:p>
        </p:txBody>
      </p:sp>
      <p:sp>
        <p:nvSpPr>
          <p:cNvPr id="21" name="Rectangle 20"/>
          <p:cNvSpPr/>
          <p:nvPr/>
        </p:nvSpPr>
        <p:spPr>
          <a:xfrm>
            <a:off x="1557132" y="6755993"/>
            <a:ext cx="7186583" cy="400110"/>
          </a:xfrm>
          <a:prstGeom prst="rect">
            <a:avLst/>
          </a:prstGeom>
        </p:spPr>
        <p:txBody>
          <a:bodyPr wrap="none">
            <a:spAutoFit/>
          </a:bodyPr>
          <a:lstStyle/>
          <a:p>
            <a:pPr lvl="4" indent="0" algn="l"/>
            <a:r>
              <a:rPr lang="en-US" sz="2000" b="1" dirty="0"/>
              <a:t>Forming:</a:t>
            </a:r>
            <a:r>
              <a:rPr lang="en-US" sz="2000" dirty="0"/>
              <a:t> Project Team Members vary from Project to Project</a:t>
            </a:r>
            <a:endParaRPr lang="en-US" sz="2000" b="1" dirty="0"/>
          </a:p>
        </p:txBody>
      </p:sp>
      <p:sp>
        <p:nvSpPr>
          <p:cNvPr id="14" name="Rectangle 13"/>
          <p:cNvSpPr/>
          <p:nvPr/>
        </p:nvSpPr>
        <p:spPr>
          <a:xfrm>
            <a:off x="1270000" y="7268856"/>
            <a:ext cx="10972800" cy="400110"/>
          </a:xfrm>
          <a:prstGeom prst="rect">
            <a:avLst/>
          </a:prstGeom>
        </p:spPr>
        <p:txBody>
          <a:bodyPr wrap="square">
            <a:spAutoFit/>
          </a:bodyPr>
          <a:lstStyle/>
          <a:p>
            <a:pPr lvl="1" algn="l"/>
            <a:r>
              <a:rPr lang="en-US" sz="2000" b="1" dirty="0"/>
              <a:t>Storming</a:t>
            </a:r>
            <a:r>
              <a:rPr lang="en-US" sz="2000" dirty="0"/>
              <a:t>: Team dynamics are difficult to going, Positive Peer pressure is </a:t>
            </a:r>
            <a:r>
              <a:rPr lang="en-US" sz="2000" dirty="0" smtClean="0"/>
              <a:t>infectious</a:t>
            </a:r>
            <a:endParaRPr lang="en-US" sz="2000" dirty="0"/>
          </a:p>
        </p:txBody>
      </p:sp>
      <p:sp>
        <p:nvSpPr>
          <p:cNvPr id="22" name="Rectangle 21"/>
          <p:cNvSpPr/>
          <p:nvPr/>
        </p:nvSpPr>
        <p:spPr>
          <a:xfrm>
            <a:off x="1270000" y="7781719"/>
            <a:ext cx="10134600" cy="400110"/>
          </a:xfrm>
          <a:prstGeom prst="rect">
            <a:avLst/>
          </a:prstGeom>
        </p:spPr>
        <p:txBody>
          <a:bodyPr wrap="square">
            <a:spAutoFit/>
          </a:bodyPr>
          <a:lstStyle/>
          <a:p>
            <a:pPr lvl="1" algn="l"/>
            <a:r>
              <a:rPr lang="en-US" sz="2000" b="1" dirty="0"/>
              <a:t>Norming</a:t>
            </a:r>
            <a:r>
              <a:rPr lang="en-US" sz="2000" dirty="0"/>
              <a:t>: Communication is difficult although having daily Skype sessions.</a:t>
            </a:r>
          </a:p>
        </p:txBody>
      </p:sp>
      <p:sp>
        <p:nvSpPr>
          <p:cNvPr id="23" name="Rectangle 22"/>
          <p:cNvSpPr/>
          <p:nvPr/>
        </p:nvSpPr>
        <p:spPr>
          <a:xfrm>
            <a:off x="1276350" y="8294582"/>
            <a:ext cx="9137650" cy="400110"/>
          </a:xfrm>
          <a:prstGeom prst="rect">
            <a:avLst/>
          </a:prstGeom>
        </p:spPr>
        <p:txBody>
          <a:bodyPr wrap="square">
            <a:spAutoFit/>
          </a:bodyPr>
          <a:lstStyle/>
          <a:p>
            <a:pPr lvl="1" algn="l"/>
            <a:r>
              <a:rPr lang="en-US" sz="2000" b="1" dirty="0"/>
              <a:t>Performing</a:t>
            </a:r>
            <a:r>
              <a:rPr lang="en-US" sz="2000" dirty="0"/>
              <a:t>: Not open environment, barriers, limitations.</a:t>
            </a:r>
          </a:p>
        </p:txBody>
      </p:sp>
    </p:spTree>
    <p:extLst>
      <p:ext uri="{BB962C8B-B14F-4D97-AF65-F5344CB8AC3E}">
        <p14:creationId xmlns:p14="http://schemas.microsoft.com/office/powerpoint/2010/main" val="31090790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2" grpId="0"/>
      <p:bldP spid="3" grpId="0"/>
      <p:bldP spid="4" grpId="0"/>
      <p:bldP spid="7" grpId="0"/>
      <p:bldP spid="8" grpId="0"/>
      <p:bldP spid="15" grpId="0"/>
      <p:bldP spid="21" grpId="0"/>
      <p:bldP spid="14"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952500" y="635000"/>
            <a:ext cx="11264900" cy="965200"/>
          </a:xfrm>
          <a:prstGeom prst="rect">
            <a:avLst/>
          </a:prstGeom>
        </p:spPr>
        <p:txBody>
          <a:bodyPr>
            <a:normAutofit fontScale="90000"/>
          </a:bodyPr>
          <a:lstStyle/>
          <a:p>
            <a:r>
              <a:rPr dirty="0"/>
              <a:t>Virtual Challenges</a:t>
            </a:r>
          </a:p>
        </p:txBody>
      </p:sp>
      <p:sp>
        <p:nvSpPr>
          <p:cNvPr id="5" name="Rectangle 4"/>
          <p:cNvSpPr/>
          <p:nvPr/>
        </p:nvSpPr>
        <p:spPr>
          <a:xfrm>
            <a:off x="558800" y="2057400"/>
            <a:ext cx="11887200" cy="646331"/>
          </a:xfrm>
          <a:prstGeom prst="rect">
            <a:avLst/>
          </a:prstGeom>
        </p:spPr>
        <p:txBody>
          <a:bodyPr wrap="square">
            <a:spAutoFit/>
          </a:bodyPr>
          <a:lstStyle/>
          <a:p>
            <a:pPr algn="l"/>
            <a:r>
              <a:rPr lang="en-US" dirty="0"/>
              <a:t>Challenges in Virtual Project Management</a:t>
            </a:r>
          </a:p>
        </p:txBody>
      </p:sp>
      <p:sp>
        <p:nvSpPr>
          <p:cNvPr id="9" name="Rectangle 8"/>
          <p:cNvSpPr/>
          <p:nvPr/>
        </p:nvSpPr>
        <p:spPr>
          <a:xfrm>
            <a:off x="584200" y="3439924"/>
            <a:ext cx="11887200" cy="523220"/>
          </a:xfrm>
          <a:prstGeom prst="rect">
            <a:avLst/>
          </a:prstGeom>
        </p:spPr>
        <p:txBody>
          <a:bodyPr wrap="square">
            <a:spAutoFit/>
          </a:bodyPr>
          <a:lstStyle/>
          <a:p>
            <a:pPr algn="l"/>
            <a:r>
              <a:rPr lang="en-US" sz="2800" dirty="0" smtClean="0"/>
              <a:t>3- Intercultural Virtual Project</a:t>
            </a:r>
            <a:endParaRPr lang="en-US" sz="2800" dirty="0"/>
          </a:p>
        </p:txBody>
      </p:sp>
      <p:sp>
        <p:nvSpPr>
          <p:cNvPr id="2" name="Rectangle 1"/>
          <p:cNvSpPr/>
          <p:nvPr/>
        </p:nvSpPr>
        <p:spPr>
          <a:xfrm>
            <a:off x="1270000" y="4031158"/>
            <a:ext cx="5751896" cy="400110"/>
          </a:xfrm>
          <a:prstGeom prst="rect">
            <a:avLst/>
          </a:prstGeom>
        </p:spPr>
        <p:txBody>
          <a:bodyPr wrap="none">
            <a:spAutoFit/>
          </a:bodyPr>
          <a:lstStyle/>
          <a:p>
            <a:pPr lvl="0" algn="l"/>
            <a:r>
              <a:rPr lang="en-US" sz="2000" dirty="0"/>
              <a:t>With similar culture it’s easy to see its motivation.</a:t>
            </a:r>
          </a:p>
        </p:txBody>
      </p:sp>
      <p:sp>
        <p:nvSpPr>
          <p:cNvPr id="4" name="Rectangle 3"/>
          <p:cNvSpPr/>
          <p:nvPr/>
        </p:nvSpPr>
        <p:spPr>
          <a:xfrm>
            <a:off x="3471242" y="4526162"/>
            <a:ext cx="5259773" cy="400110"/>
          </a:xfrm>
          <a:prstGeom prst="rect">
            <a:avLst/>
          </a:prstGeom>
        </p:spPr>
        <p:txBody>
          <a:bodyPr wrap="none">
            <a:spAutoFit/>
          </a:bodyPr>
          <a:lstStyle/>
          <a:p>
            <a:pPr lvl="0" algn="l"/>
            <a:r>
              <a:rPr lang="en-US" sz="2000" dirty="0"/>
              <a:t>Difficult to build relationship in the beginning.</a:t>
            </a:r>
          </a:p>
        </p:txBody>
      </p:sp>
      <p:sp>
        <p:nvSpPr>
          <p:cNvPr id="7" name="Rectangle 6"/>
          <p:cNvSpPr/>
          <p:nvPr/>
        </p:nvSpPr>
        <p:spPr>
          <a:xfrm>
            <a:off x="8026400" y="4044598"/>
            <a:ext cx="2037737" cy="400110"/>
          </a:xfrm>
          <a:prstGeom prst="rect">
            <a:avLst/>
          </a:prstGeom>
        </p:spPr>
        <p:txBody>
          <a:bodyPr wrap="none">
            <a:spAutoFit/>
          </a:bodyPr>
          <a:lstStyle/>
          <a:p>
            <a:pPr lvl="0" algn="l"/>
            <a:r>
              <a:rPr lang="en-US" sz="2000" dirty="0"/>
              <a:t>Cultural Barriers</a:t>
            </a:r>
          </a:p>
        </p:txBody>
      </p:sp>
      <p:sp>
        <p:nvSpPr>
          <p:cNvPr id="15" name="Rectangle 14"/>
          <p:cNvSpPr/>
          <p:nvPr/>
        </p:nvSpPr>
        <p:spPr>
          <a:xfrm>
            <a:off x="584200" y="6019800"/>
            <a:ext cx="11887200" cy="954107"/>
          </a:xfrm>
          <a:prstGeom prst="rect">
            <a:avLst/>
          </a:prstGeom>
        </p:spPr>
        <p:txBody>
          <a:bodyPr wrap="square">
            <a:spAutoFit/>
          </a:bodyPr>
          <a:lstStyle/>
          <a:p>
            <a:pPr lvl="1" indent="0" algn="l" hangingPunct="1"/>
            <a:r>
              <a:rPr lang="en-US" sz="2800" dirty="0"/>
              <a:t>4</a:t>
            </a:r>
            <a:r>
              <a:rPr lang="en-US" sz="2800" dirty="0" smtClean="0"/>
              <a:t>- Self-</a:t>
            </a:r>
            <a:r>
              <a:rPr lang="en-US" sz="2800" dirty="0" err="1" smtClean="0"/>
              <a:t>Demotivaters</a:t>
            </a:r>
            <a:r>
              <a:rPr lang="en-US" sz="2800" dirty="0" smtClean="0"/>
              <a:t> in Virtual Intercultural Project Environment</a:t>
            </a:r>
            <a:endParaRPr lang="en-US" sz="3000" dirty="0"/>
          </a:p>
          <a:p>
            <a:pPr algn="l"/>
            <a:endParaRPr lang="en-US" sz="2800" dirty="0"/>
          </a:p>
        </p:txBody>
      </p:sp>
      <p:sp>
        <p:nvSpPr>
          <p:cNvPr id="21" name="Rectangle 20"/>
          <p:cNvSpPr/>
          <p:nvPr/>
        </p:nvSpPr>
        <p:spPr>
          <a:xfrm>
            <a:off x="1301750" y="6755993"/>
            <a:ext cx="8558753" cy="400110"/>
          </a:xfrm>
          <a:prstGeom prst="rect">
            <a:avLst/>
          </a:prstGeom>
        </p:spPr>
        <p:txBody>
          <a:bodyPr wrap="none">
            <a:spAutoFit/>
          </a:bodyPr>
          <a:lstStyle/>
          <a:p>
            <a:pPr lvl="0" algn="l"/>
            <a:r>
              <a:rPr lang="en-US" sz="2000" dirty="0" smtClean="0"/>
              <a:t>Projects deadline </a:t>
            </a:r>
            <a:r>
              <a:rPr lang="en-US" sz="2000" dirty="0"/>
              <a:t>and diversity of culture </a:t>
            </a:r>
            <a:r>
              <a:rPr lang="en-US" sz="2000" dirty="0" smtClean="0"/>
              <a:t>in </a:t>
            </a:r>
            <a:r>
              <a:rPr lang="en-US" sz="2000" dirty="0"/>
              <a:t>that too in virtual environment.</a:t>
            </a:r>
          </a:p>
        </p:txBody>
      </p:sp>
      <p:sp>
        <p:nvSpPr>
          <p:cNvPr id="16" name="Rectangle 15"/>
          <p:cNvSpPr/>
          <p:nvPr/>
        </p:nvSpPr>
        <p:spPr>
          <a:xfrm>
            <a:off x="1301750" y="7271890"/>
            <a:ext cx="4713150" cy="400110"/>
          </a:xfrm>
          <a:prstGeom prst="rect">
            <a:avLst/>
          </a:prstGeom>
        </p:spPr>
        <p:txBody>
          <a:bodyPr wrap="none">
            <a:spAutoFit/>
          </a:bodyPr>
          <a:lstStyle/>
          <a:p>
            <a:pPr lvl="0" algn="l"/>
            <a:r>
              <a:rPr lang="en-US" sz="2000" dirty="0"/>
              <a:t>Understanding other cultures takes time</a:t>
            </a:r>
          </a:p>
        </p:txBody>
      </p:sp>
      <p:sp>
        <p:nvSpPr>
          <p:cNvPr id="17" name="Rectangle 16"/>
          <p:cNvSpPr/>
          <p:nvPr/>
        </p:nvSpPr>
        <p:spPr>
          <a:xfrm>
            <a:off x="1301750" y="7787787"/>
            <a:ext cx="912429" cy="400110"/>
          </a:xfrm>
          <a:prstGeom prst="rect">
            <a:avLst/>
          </a:prstGeom>
        </p:spPr>
        <p:txBody>
          <a:bodyPr wrap="none">
            <a:spAutoFit/>
          </a:bodyPr>
          <a:lstStyle/>
          <a:p>
            <a:pPr lvl="0" algn="l"/>
            <a:r>
              <a:rPr lang="en-US" sz="2000" dirty="0" smtClean="0"/>
              <a:t>Salary</a:t>
            </a:r>
            <a:endParaRPr lang="en-US" sz="2000" dirty="0"/>
          </a:p>
        </p:txBody>
      </p:sp>
    </p:spTree>
    <p:extLst>
      <p:ext uri="{BB962C8B-B14F-4D97-AF65-F5344CB8AC3E}">
        <p14:creationId xmlns:p14="http://schemas.microsoft.com/office/powerpoint/2010/main" val="19782306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4" grpId="0"/>
      <p:bldP spid="7" grpId="0"/>
      <p:bldP spid="15" grpId="0"/>
      <p:bldP spid="21"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952500" y="635000"/>
            <a:ext cx="11264900" cy="965200"/>
          </a:xfrm>
          <a:prstGeom prst="rect">
            <a:avLst/>
          </a:prstGeom>
        </p:spPr>
        <p:txBody>
          <a:bodyPr>
            <a:normAutofit fontScale="90000"/>
          </a:bodyPr>
          <a:lstStyle/>
          <a:p>
            <a:r>
              <a:rPr dirty="0"/>
              <a:t>Virtual Challenges</a:t>
            </a:r>
          </a:p>
        </p:txBody>
      </p:sp>
      <p:sp>
        <p:nvSpPr>
          <p:cNvPr id="4" name="Shape 129"/>
          <p:cNvSpPr txBox="1">
            <a:spLocks/>
          </p:cNvSpPr>
          <p:nvPr/>
        </p:nvSpPr>
        <p:spPr>
          <a:xfrm>
            <a:off x="996950" y="3905250"/>
            <a:ext cx="10960100" cy="762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lvl1pPr marL="0" marR="0" indent="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hangingPunct="1"/>
            <a:r>
              <a:rPr lang="en-US" sz="3600" dirty="0" smtClean="0"/>
              <a:t>Consider the following 25 rules</a:t>
            </a:r>
            <a:endParaRPr lang="en-US" dirty="0"/>
          </a:p>
        </p:txBody>
      </p:sp>
      <p:sp>
        <p:nvSpPr>
          <p:cNvPr id="6" name="Shape 129"/>
          <p:cNvSpPr txBox="1">
            <a:spLocks/>
          </p:cNvSpPr>
          <p:nvPr/>
        </p:nvSpPr>
        <p:spPr>
          <a:xfrm>
            <a:off x="920750" y="4953000"/>
            <a:ext cx="10960100" cy="762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lvl1pPr marL="0" marR="0" indent="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algn="l" hangingPunct="1"/>
            <a:r>
              <a:rPr lang="en-US" dirty="0" smtClean="0"/>
              <a:t>1- Goal oriented</a:t>
            </a:r>
            <a:endParaRPr lang="en-US" dirty="0"/>
          </a:p>
        </p:txBody>
      </p:sp>
      <p:sp>
        <p:nvSpPr>
          <p:cNvPr id="7" name="Shape 129"/>
          <p:cNvSpPr txBox="1">
            <a:spLocks/>
          </p:cNvSpPr>
          <p:nvPr/>
        </p:nvSpPr>
        <p:spPr>
          <a:xfrm>
            <a:off x="958850" y="5638800"/>
            <a:ext cx="10960100" cy="762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lvl1pPr marL="0" marR="0" indent="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algn="l" hangingPunct="1"/>
            <a:r>
              <a:rPr lang="en-US" dirty="0" smtClean="0"/>
              <a:t>2- Open to the intercultural differences</a:t>
            </a:r>
            <a:endParaRPr lang="en-US" dirty="0"/>
          </a:p>
        </p:txBody>
      </p:sp>
      <p:sp>
        <p:nvSpPr>
          <p:cNvPr id="8" name="Shape 129"/>
          <p:cNvSpPr txBox="1">
            <a:spLocks/>
          </p:cNvSpPr>
          <p:nvPr/>
        </p:nvSpPr>
        <p:spPr>
          <a:xfrm>
            <a:off x="946150" y="4343400"/>
            <a:ext cx="10960100" cy="762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hangingPunct="1"/>
            <a:r>
              <a:rPr lang="en-US" sz="4800" dirty="0" smtClean="0"/>
              <a:t>BE YOURSELF</a:t>
            </a:r>
            <a:endParaRPr lang="en-US" sz="4800" dirty="0"/>
          </a:p>
        </p:txBody>
      </p:sp>
      <p:sp>
        <p:nvSpPr>
          <p:cNvPr id="3" name="Rectangle 2"/>
          <p:cNvSpPr/>
          <p:nvPr/>
        </p:nvSpPr>
        <p:spPr>
          <a:xfrm>
            <a:off x="2241550" y="2590800"/>
            <a:ext cx="8686800" cy="1200329"/>
          </a:xfrm>
          <a:prstGeom prst="rect">
            <a:avLst/>
          </a:prstGeom>
        </p:spPr>
        <p:txBody>
          <a:bodyPr wrap="square">
            <a:spAutoFit/>
          </a:bodyPr>
          <a:lstStyle/>
          <a:p>
            <a:r>
              <a:rPr lang="en-US" dirty="0"/>
              <a:t>How to overcome </a:t>
            </a:r>
            <a:r>
              <a:rPr lang="en-US" dirty="0" smtClean="0"/>
              <a:t>the </a:t>
            </a:r>
            <a:r>
              <a:rPr lang="en-US" dirty="0"/>
              <a:t>challenges?</a:t>
            </a:r>
          </a:p>
          <a:p>
            <a:pPr marL="457200" lvl="1" indent="-457200" algn="l">
              <a:buFontTx/>
              <a:buChar char="-"/>
            </a:pPr>
            <a:endParaRPr lang="en-US" dirty="0"/>
          </a:p>
        </p:txBody>
      </p:sp>
    </p:spTree>
    <p:extLst>
      <p:ext uri="{BB962C8B-B14F-4D97-AF65-F5344CB8AC3E}">
        <p14:creationId xmlns:p14="http://schemas.microsoft.com/office/powerpoint/2010/main" val="7086794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110809_familychineseoahu_en_00317_2040x1360.jpeg"/>
          <p:cNvPicPr>
            <a:picLocks noGrp="1" noChangeAspect="1"/>
          </p:cNvPicPr>
          <p:nvPr>
            <p:ph type="pic" idx="13"/>
          </p:nvPr>
        </p:nvPicPr>
        <p:blipFill>
          <a:blip r:embed="rId2">
            <a:extLst/>
          </a:blip>
          <a:srcRect l="32374" r="24460" b="102"/>
          <a:stretch>
            <a:fillRect/>
          </a:stretch>
        </p:blipFill>
        <p:spPr>
          <a:prstGeom prst="rect">
            <a:avLst/>
          </a:prstGeom>
        </p:spPr>
      </p:pic>
      <p:sp>
        <p:nvSpPr>
          <p:cNvPr id="132" name="Shape 132"/>
          <p:cNvSpPr>
            <a:spLocks noGrp="1"/>
          </p:cNvSpPr>
          <p:nvPr>
            <p:ph type="title"/>
          </p:nvPr>
        </p:nvSpPr>
        <p:spPr>
          <a:prstGeom prst="rect">
            <a:avLst/>
          </a:prstGeom>
        </p:spPr>
        <p:txBody>
          <a:bodyPr/>
          <a:lstStyle/>
          <a:p>
            <a:r>
              <a:t>Onsite </a:t>
            </a:r>
          </a:p>
        </p:txBody>
      </p:sp>
      <p:sp>
        <p:nvSpPr>
          <p:cNvPr id="133" name="Shape 133"/>
          <p:cNvSpPr>
            <a:spLocks noGrp="1"/>
          </p:cNvSpPr>
          <p:nvPr>
            <p:ph type="body" sz="quarter" idx="1"/>
          </p:nvPr>
        </p:nvSpPr>
        <p:spPr>
          <a:prstGeom prst="rect">
            <a:avLst/>
          </a:prstGeom>
        </p:spPr>
        <p:txBody>
          <a:bodyPr/>
          <a:lstStyle/>
          <a:p>
            <a:pPr algn="l"/>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lstStyle/>
          <a:p>
            <a:r>
              <a:t>Drawbacks</a:t>
            </a:r>
          </a:p>
        </p:txBody>
      </p:sp>
      <p:sp>
        <p:nvSpPr>
          <p:cNvPr id="136" name="Shape 136"/>
          <p:cNvSpPr>
            <a:spLocks noGrp="1"/>
          </p:cNvSpPr>
          <p:nvPr>
            <p:ph type="body" idx="1"/>
          </p:nvPr>
        </p:nvSpPr>
        <p:spPr>
          <a:prstGeom prst="rect">
            <a:avLst/>
          </a:prstGeom>
        </p:spPr>
        <p:txBody>
          <a:bodyPr/>
          <a:lstStyle/>
          <a:p>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xfrm>
            <a:off x="1244600" y="838200"/>
            <a:ext cx="10464800" cy="1206500"/>
          </a:xfrm>
          <a:prstGeom prst="rect">
            <a:avLst/>
          </a:prstGeom>
        </p:spPr>
        <p:txBody>
          <a:bodyPr>
            <a:normAutofit/>
          </a:bodyPr>
          <a:lstStyle>
            <a:lvl1pPr defTabSz="514095">
              <a:defRPr sz="7040"/>
            </a:lvl1pPr>
          </a:lstStyle>
          <a:p>
            <a:r>
              <a:rPr lang="en-US" dirty="0" smtClean="0"/>
              <a:t>Agenda</a:t>
            </a:r>
            <a:endParaRPr dirty="0"/>
          </a:p>
        </p:txBody>
      </p:sp>
      <p:sp>
        <p:nvSpPr>
          <p:cNvPr id="5" name="TextBox 4"/>
          <p:cNvSpPr txBox="1"/>
          <p:nvPr/>
        </p:nvSpPr>
        <p:spPr>
          <a:xfrm>
            <a:off x="3149600" y="3191881"/>
            <a:ext cx="769620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584200" rtl="0" fontAlgn="auto" latinLnBrk="0" hangingPunct="0">
              <a:lnSpc>
                <a:spcPct val="100000"/>
              </a:lnSpc>
              <a:spcBef>
                <a:spcPts val="0"/>
              </a:spcBef>
              <a:spcAft>
                <a:spcPts val="0"/>
              </a:spcAft>
              <a:buClrTx/>
              <a:buSzTx/>
              <a:buFont typeface="Arial" pitchFamily="34" charset="0"/>
              <a:buChar char="•"/>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Challenges in general</a:t>
            </a:r>
          </a:p>
          <a:p>
            <a:pPr marL="571500" marR="0" indent="-571500" algn="l" defTabSz="584200" rtl="0" fontAlgn="auto" latinLnBrk="0" hangingPunct="0">
              <a:lnSpc>
                <a:spcPct val="100000"/>
              </a:lnSpc>
              <a:spcBef>
                <a:spcPts val="0"/>
              </a:spcBef>
              <a:spcAft>
                <a:spcPts val="0"/>
              </a:spcAft>
              <a:buClrTx/>
              <a:buSzTx/>
              <a:buFont typeface="Arial" pitchFamily="34" charset="0"/>
              <a:buChar char="•"/>
              <a:tabLst/>
            </a:pPr>
            <a:r>
              <a:rPr lang="en-US" dirty="0" smtClean="0"/>
              <a:t>Challenges in virtual PM</a:t>
            </a:r>
          </a:p>
          <a:p>
            <a:pPr marL="571500" marR="0" indent="-571500" algn="l" defTabSz="584200" rtl="0" fontAlgn="auto" latinLnBrk="0" hangingPunct="0">
              <a:lnSpc>
                <a:spcPct val="100000"/>
              </a:lnSpc>
              <a:spcBef>
                <a:spcPts val="0"/>
              </a:spcBef>
              <a:spcAft>
                <a:spcPts val="0"/>
              </a:spcAft>
              <a:buClrTx/>
              <a:buSzTx/>
              <a:buFont typeface="Arial" pitchFamily="34" charset="0"/>
              <a:buChar char="•"/>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Challenges in on site PM</a:t>
            </a:r>
          </a:p>
          <a:p>
            <a:pPr marL="571500" marR="0" indent="-571500" algn="l" defTabSz="584200" rtl="0" fontAlgn="auto" latinLnBrk="0" hangingPunct="0">
              <a:lnSpc>
                <a:spcPct val="100000"/>
              </a:lnSpc>
              <a:spcBef>
                <a:spcPts val="0"/>
              </a:spcBef>
              <a:spcAft>
                <a:spcPts val="0"/>
              </a:spcAft>
              <a:buClrTx/>
              <a:buSzTx/>
              <a:buFont typeface="Arial" pitchFamily="34" charset="0"/>
              <a:buChar char="•"/>
              <a:tabLst/>
            </a:pPr>
            <a:r>
              <a:rPr lang="en-US" dirty="0" smtClean="0"/>
              <a:t>QA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82824065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xfrm>
            <a:off x="1473200" y="-304800"/>
            <a:ext cx="10464800" cy="1587500"/>
          </a:xfrm>
          <a:prstGeom prst="rect">
            <a:avLst/>
          </a:prstGeom>
        </p:spPr>
        <p:txBody>
          <a:bodyPr>
            <a:normAutofit/>
          </a:bodyPr>
          <a:lstStyle>
            <a:lvl1pPr defTabSz="514095">
              <a:defRPr sz="7040"/>
            </a:lvl1pPr>
          </a:lstStyle>
          <a:p>
            <a:r>
              <a:rPr lang="en-US" dirty="0"/>
              <a:t>I</a:t>
            </a:r>
            <a:r>
              <a:rPr lang="en-US" dirty="0" smtClean="0"/>
              <a:t>ntroduction</a:t>
            </a:r>
            <a:endParaRPr dirty="0"/>
          </a:p>
        </p:txBody>
      </p:sp>
      <p:sp>
        <p:nvSpPr>
          <p:cNvPr id="121" name="Shape 121"/>
          <p:cNvSpPr/>
          <p:nvPr/>
        </p:nvSpPr>
        <p:spPr>
          <a:xfrm>
            <a:off x="1384300" y="6134100"/>
            <a:ext cx="10464800" cy="11303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a:defRPr sz="3200"/>
            </a:lvl1pPr>
          </a:lstStyle>
          <a:p>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209800"/>
            <a:ext cx="11811000" cy="6477000"/>
          </a:xfrm>
          <a:prstGeom prst="rect">
            <a:avLst/>
          </a:prstGeom>
        </p:spPr>
      </p:pic>
    </p:spTree>
    <p:extLst>
      <p:ext uri="{BB962C8B-B14F-4D97-AF65-F5344CB8AC3E}">
        <p14:creationId xmlns:p14="http://schemas.microsoft.com/office/powerpoint/2010/main" val="122789093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xfrm>
            <a:off x="939800" y="685800"/>
            <a:ext cx="5334000" cy="8280400"/>
          </a:xfrm>
          <a:prstGeom prst="rect">
            <a:avLst/>
          </a:prstGeom>
        </p:spPr>
        <p:txBody>
          <a:bodyPr>
            <a:noAutofit/>
          </a:bodyPr>
          <a:lstStyle/>
          <a:p>
            <a:pPr algn="just"/>
            <a:r>
              <a:rPr lang="en-US" sz="2100" dirty="0" smtClean="0"/>
              <a:t/>
            </a:r>
            <a:br>
              <a:rPr lang="en-US" sz="2100" dirty="0" smtClean="0"/>
            </a:br>
            <a:r>
              <a:rPr lang="en-US" sz="2100" dirty="0"/>
              <a:t/>
            </a:r>
            <a:br>
              <a:rPr lang="en-US" sz="2100" dirty="0"/>
            </a:br>
            <a:r>
              <a:rPr lang="en-US" sz="2100" dirty="0" smtClean="0"/>
              <a:t/>
            </a:r>
            <a:br>
              <a:rPr lang="en-US" sz="2100" dirty="0" smtClean="0"/>
            </a:br>
            <a:r>
              <a:rPr lang="en-US" sz="2100" dirty="0"/>
              <a:t/>
            </a:r>
            <a:br>
              <a:rPr lang="en-US" sz="2100" dirty="0"/>
            </a:br>
            <a:r>
              <a:rPr lang="en-US" sz="2100" dirty="0" smtClean="0"/>
              <a:t>…</a:t>
            </a:r>
            <a:r>
              <a:rPr lang="en-US" sz="2100" dirty="0"/>
              <a:t>whence came all these people? They are a mixture of English, Scotch, Irish, French, Dutch, Germans, and Swedes... What, then, is the American, this new man? He is either an European or the descendant of an European; hence that strange mixture of blood, which you will find in no other country. </a:t>
            </a:r>
            <a:r>
              <a:rPr lang="en-US" sz="2100" b="1" dirty="0"/>
              <a:t>I could point out to you a family whose grandfather was an Englishman, whose wife was Dutch, whose son married a French woman, and whose present four sons have now four wives of different nations.</a:t>
            </a:r>
            <a:r>
              <a:rPr lang="en-US" sz="2100" dirty="0"/>
              <a:t> He is an American, who, leaving behind him all his ancient prejudices and manners, receives new ones from the new mode of life he has embraced, the new government he obeys, and the new rank he holds. . . . The Americans were once scattered all over Europe; here they are incorporated into one of the finest systems of population which has ever appeared.</a:t>
            </a:r>
            <a:br>
              <a:rPr lang="en-US" sz="2100" dirty="0"/>
            </a:br>
            <a:r>
              <a:rPr lang="en-US" sz="2100" i="1" dirty="0"/>
              <a:t>— J. Hector St. John de Crevecoeur, Letters from an American Farmer</a:t>
            </a:r>
            <a:r>
              <a:rPr lang="en-US" sz="2100" dirty="0"/>
              <a:t/>
            </a:r>
            <a:br>
              <a:rPr lang="en-US" sz="2100" dirty="0"/>
            </a:br>
            <a:endParaRPr sz="2100" dirty="0"/>
          </a:p>
        </p:txBody>
      </p:sp>
      <p:pic>
        <p:nvPicPr>
          <p:cNvPr id="4" name="Picture Placeholder 3"/>
          <p:cNvPicPr>
            <a:picLocks noGrp="1" noChangeAspect="1"/>
          </p:cNvPicPr>
          <p:nvPr>
            <p:ph type="pic" sz="half" idx="13"/>
          </p:nvPr>
        </p:nvPicPr>
        <p:blipFill>
          <a:blip r:embed="rId2">
            <a:extLst>
              <a:ext uri="{28A0092B-C50C-407E-A947-70E740481C1C}">
                <a14:useLocalDpi xmlns:a14="http://schemas.microsoft.com/office/drawing/2010/main" val="0"/>
              </a:ext>
            </a:extLst>
          </a:blip>
          <a:srcRect l="5318" r="5318"/>
          <a:stretch>
            <a:fillRect/>
          </a:stretch>
        </p:blipFill>
        <p:spPr>
          <a:xfrm>
            <a:off x="6807200" y="762000"/>
            <a:ext cx="5334000" cy="8229600"/>
          </a:xfr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xfrm>
            <a:off x="939800" y="1828800"/>
            <a:ext cx="11353800" cy="5461000"/>
          </a:xfrm>
          <a:prstGeom prst="rect">
            <a:avLst/>
          </a:prstGeom>
        </p:spPr>
        <p:txBody>
          <a:bodyPr>
            <a:noAutofit/>
          </a:bodyPr>
          <a:lstStyle/>
          <a:p>
            <a:pPr algn="just"/>
            <a:r>
              <a:rPr lang="en-US" sz="2400" dirty="0" smtClean="0"/>
              <a:t>Culture </a:t>
            </a:r>
            <a:r>
              <a:rPr lang="en-US" sz="2400" dirty="0"/>
              <a:t>is the integrated pattern of knowledge, belief, and behavior that depends upon the capacity for learning and transmitting knowledge to </a:t>
            </a:r>
            <a:r>
              <a:rPr lang="en-US" sz="2400" dirty="0" smtClean="0"/>
              <a:t>succeeding generations.</a:t>
            </a:r>
            <a:r>
              <a:rPr lang="en-US" sz="2400" dirty="0"/>
              <a:t/>
            </a:r>
            <a:br>
              <a:rPr lang="en-US" sz="2400" dirty="0"/>
            </a:br>
            <a:r>
              <a:rPr lang="en-US" sz="2400" dirty="0" smtClean="0"/>
              <a:t/>
            </a:r>
            <a:br>
              <a:rPr lang="en-US" sz="2400" dirty="0" smtClean="0"/>
            </a:br>
            <a:r>
              <a:rPr lang="en-US" sz="2400" dirty="0"/>
              <a:t/>
            </a:r>
            <a:br>
              <a:rPr lang="en-US" sz="2400" dirty="0"/>
            </a:br>
            <a:r>
              <a:rPr lang="en-US" sz="2400" dirty="0"/>
              <a:t>Culture is the learned values and behaviors shared by a group of people and play a vital role in how a person performs his or her work based on individual patterns of thinking, feeling, and acting. </a:t>
            </a:r>
            <a:r>
              <a:rPr lang="en-US" sz="2400" dirty="0" smtClean="0"/>
              <a:t/>
            </a:r>
            <a:br>
              <a:rPr lang="en-US" sz="2400" dirty="0" smtClean="0"/>
            </a:br>
            <a:r>
              <a:rPr lang="en-US" sz="2400" dirty="0"/>
              <a:t/>
            </a:r>
            <a:br>
              <a:rPr lang="en-US" sz="2400" dirty="0"/>
            </a:br>
            <a:r>
              <a:rPr lang="en-US" sz="2400" dirty="0"/>
              <a:t/>
            </a:r>
            <a:br>
              <a:rPr lang="en-US" sz="2400" dirty="0"/>
            </a:br>
            <a:r>
              <a:rPr lang="en-US" sz="2400" dirty="0"/>
              <a:t>Culture has visible attributes like dining, clothing, religious rituals, architectures, or sports while invisible attributes comprise of orientations to environment, time, communication, space, power, individualism, competitiveness, structure, and thinking. </a:t>
            </a:r>
            <a:endParaRPr sz="2100" dirty="0"/>
          </a:p>
        </p:txBody>
      </p:sp>
    </p:spTree>
    <p:extLst>
      <p:ext uri="{BB962C8B-B14F-4D97-AF65-F5344CB8AC3E}">
        <p14:creationId xmlns:p14="http://schemas.microsoft.com/office/powerpoint/2010/main" val="154449897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xfrm>
            <a:off x="952500" y="1143000"/>
            <a:ext cx="9359900" cy="2108200"/>
          </a:xfrm>
          <a:prstGeom prst="rect">
            <a:avLst/>
          </a:prstGeom>
        </p:spPr>
        <p:txBody>
          <a:bodyPr/>
          <a:lstStyle/>
          <a:p>
            <a:r>
              <a:rPr dirty="0"/>
              <a:t>General </a:t>
            </a:r>
            <a:r>
              <a:rPr dirty="0" smtClean="0"/>
              <a:t>Challenges</a:t>
            </a:r>
            <a:r>
              <a:rPr lang="en-US" dirty="0" smtClean="0"/>
              <a:t> – key factors</a:t>
            </a:r>
            <a:endParaRPr dirty="0"/>
          </a:p>
        </p:txBody>
      </p:sp>
      <p:sp>
        <p:nvSpPr>
          <p:cNvPr id="125" name="Shape 125"/>
          <p:cNvSpPr>
            <a:spLocks noGrp="1"/>
          </p:cNvSpPr>
          <p:nvPr>
            <p:ph type="body" sz="quarter" idx="1"/>
          </p:nvPr>
        </p:nvSpPr>
        <p:spPr>
          <a:xfrm>
            <a:off x="1092200" y="3657600"/>
            <a:ext cx="10744200" cy="5867400"/>
          </a:xfrm>
          <a:prstGeom prst="rect">
            <a:avLst/>
          </a:prstGeom>
        </p:spPr>
        <p:txBody>
          <a:bodyPr>
            <a:normAutofit/>
          </a:bodyPr>
          <a:lstStyle/>
          <a:p>
            <a:pPr algn="l"/>
            <a:r>
              <a:rPr lang="en-US" dirty="0"/>
              <a:t>According to experts in the field </a:t>
            </a:r>
            <a:r>
              <a:rPr lang="en-US" dirty="0" smtClean="0"/>
              <a:t>some factors include</a:t>
            </a:r>
            <a:r>
              <a:rPr lang="en-US" dirty="0"/>
              <a:t>: </a:t>
            </a:r>
            <a:endParaRPr lang="en-US" dirty="0" smtClean="0"/>
          </a:p>
          <a:p>
            <a:pPr algn="l"/>
            <a:r>
              <a:rPr lang="en-US" dirty="0" smtClean="0"/>
              <a:t>– </a:t>
            </a:r>
            <a:r>
              <a:rPr lang="en-US" dirty="0"/>
              <a:t>The Cultural Identity </a:t>
            </a:r>
            <a:r>
              <a:rPr lang="en-US" dirty="0" smtClean="0"/>
              <a:t>Factor</a:t>
            </a:r>
          </a:p>
          <a:p>
            <a:pPr algn="l"/>
            <a:r>
              <a:rPr lang="en-US" dirty="0" smtClean="0"/>
              <a:t>– </a:t>
            </a:r>
            <a:r>
              <a:rPr lang="en-US" dirty="0"/>
              <a:t>The Racial Identity </a:t>
            </a:r>
            <a:r>
              <a:rPr lang="en-US" dirty="0" smtClean="0"/>
              <a:t>Factor</a:t>
            </a:r>
          </a:p>
          <a:p>
            <a:pPr algn="l"/>
            <a:r>
              <a:rPr lang="en-US" dirty="0" smtClean="0"/>
              <a:t>– </a:t>
            </a:r>
            <a:r>
              <a:rPr lang="en-US" dirty="0"/>
              <a:t>The Ethnic Identity </a:t>
            </a:r>
            <a:r>
              <a:rPr lang="en-US" dirty="0" smtClean="0"/>
              <a:t>Factor</a:t>
            </a:r>
          </a:p>
          <a:p>
            <a:pPr algn="l"/>
            <a:r>
              <a:rPr lang="en-US" dirty="0" smtClean="0"/>
              <a:t>– </a:t>
            </a:r>
            <a:r>
              <a:rPr lang="en-US" dirty="0"/>
              <a:t>The Gender Role Identity </a:t>
            </a:r>
            <a:r>
              <a:rPr lang="en-US" dirty="0" smtClean="0"/>
              <a:t>Factor</a:t>
            </a:r>
          </a:p>
          <a:p>
            <a:pPr algn="l"/>
            <a:r>
              <a:rPr lang="en-US" dirty="0" smtClean="0"/>
              <a:t>– </a:t>
            </a:r>
            <a:r>
              <a:rPr lang="en-US" dirty="0"/>
              <a:t>The Individual Identity </a:t>
            </a:r>
            <a:r>
              <a:rPr lang="en-US" dirty="0" smtClean="0"/>
              <a:t>Factor </a:t>
            </a:r>
          </a:p>
          <a:p>
            <a:pPr algn="l"/>
            <a:r>
              <a:rPr lang="en-US" dirty="0" smtClean="0"/>
              <a:t>– </a:t>
            </a:r>
            <a:r>
              <a:rPr lang="en-US" dirty="0"/>
              <a:t>The Social Class Identity </a:t>
            </a:r>
            <a:r>
              <a:rPr lang="en-US" dirty="0" smtClean="0"/>
              <a:t>Factor </a:t>
            </a:r>
          </a:p>
          <a:p>
            <a:pPr algn="l"/>
            <a:r>
              <a:rPr lang="en-US" dirty="0" smtClean="0"/>
              <a:t>– </a:t>
            </a:r>
            <a:r>
              <a:rPr lang="en-US" dirty="0"/>
              <a:t>The Age Identity </a:t>
            </a:r>
            <a:r>
              <a:rPr lang="en-US" dirty="0" smtClean="0"/>
              <a:t>Factor </a:t>
            </a:r>
          </a:p>
          <a:p>
            <a:pPr algn="l"/>
            <a:r>
              <a:rPr lang="en-US" dirty="0" smtClean="0"/>
              <a:t>– </a:t>
            </a:r>
            <a:r>
              <a:rPr lang="en-US" dirty="0"/>
              <a:t>The Roles Identity </a:t>
            </a:r>
            <a:r>
              <a:rPr lang="en-US" dirty="0" smtClean="0"/>
              <a:t>Factor</a:t>
            </a:r>
            <a:endParaRPr lang="en-US" dirty="0"/>
          </a:p>
        </p:txBody>
      </p:sp>
    </p:spTree>
    <p:extLst>
      <p:ext uri="{BB962C8B-B14F-4D97-AF65-F5344CB8AC3E}">
        <p14:creationId xmlns:p14="http://schemas.microsoft.com/office/powerpoint/2010/main" val="282424520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110809_familychineseoahu_en_00317_2040x1360.jpeg"/>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6718300" y="1981200"/>
            <a:ext cx="5334000" cy="6553200"/>
          </a:xfrm>
          <a:prstGeom prst="rect">
            <a:avLst/>
          </a:prstGeom>
        </p:spPr>
      </p:pic>
      <p:sp>
        <p:nvSpPr>
          <p:cNvPr id="124" name="Shape 124"/>
          <p:cNvSpPr>
            <a:spLocks noGrp="1"/>
          </p:cNvSpPr>
          <p:nvPr>
            <p:ph type="title"/>
          </p:nvPr>
        </p:nvSpPr>
        <p:spPr>
          <a:xfrm>
            <a:off x="939800" y="1143000"/>
            <a:ext cx="5334000" cy="2489200"/>
          </a:xfrm>
          <a:prstGeom prst="rect">
            <a:avLst/>
          </a:prstGeom>
        </p:spPr>
        <p:txBody>
          <a:bodyPr/>
          <a:lstStyle/>
          <a:p>
            <a:r>
              <a:rPr dirty="0"/>
              <a:t>General Challenges</a:t>
            </a:r>
          </a:p>
        </p:txBody>
      </p:sp>
      <p:sp>
        <p:nvSpPr>
          <p:cNvPr id="125" name="Shape 125"/>
          <p:cNvSpPr>
            <a:spLocks noGrp="1"/>
          </p:cNvSpPr>
          <p:nvPr>
            <p:ph type="body" sz="quarter" idx="1"/>
          </p:nvPr>
        </p:nvSpPr>
        <p:spPr>
          <a:xfrm>
            <a:off x="952500" y="3810000"/>
            <a:ext cx="5334000" cy="5054600"/>
          </a:xfrm>
          <a:prstGeom prst="rect">
            <a:avLst/>
          </a:prstGeom>
        </p:spPr>
        <p:txBody>
          <a:bodyPr>
            <a:normAutofit lnSpcReduction="10000"/>
          </a:bodyPr>
          <a:lstStyle/>
          <a:p>
            <a:pPr algn="just"/>
            <a:r>
              <a:rPr lang="en-US" dirty="0"/>
              <a:t>Every country or even the states within the country have some different national culture and ways of business thinking</a:t>
            </a:r>
            <a:r>
              <a:rPr lang="en-US" dirty="0" smtClean="0"/>
              <a:t>.</a:t>
            </a:r>
          </a:p>
          <a:p>
            <a:pPr algn="just"/>
            <a:endParaRPr lang="en-US" dirty="0" smtClean="0"/>
          </a:p>
          <a:p>
            <a:pPr algn="just"/>
            <a:r>
              <a:rPr lang="en-US" dirty="0" smtClean="0"/>
              <a:t>Not </a:t>
            </a:r>
            <a:r>
              <a:rPr lang="en-US" dirty="0"/>
              <a:t>understanding them might create issues </a:t>
            </a:r>
            <a:r>
              <a:rPr lang="en-US" dirty="0" smtClean="0"/>
              <a:t>during the </a:t>
            </a:r>
            <a:r>
              <a:rPr lang="en-US" dirty="0"/>
              <a:t>projects. PMs should be encouraged to realize and respect these issues.</a:t>
            </a:r>
          </a:p>
          <a:p>
            <a:pPr algn="l"/>
            <a:endParaRPr dirty="0"/>
          </a:p>
        </p:txBody>
      </p:sp>
    </p:spTree>
    <p:extLst>
      <p:ext uri="{BB962C8B-B14F-4D97-AF65-F5344CB8AC3E}">
        <p14:creationId xmlns:p14="http://schemas.microsoft.com/office/powerpoint/2010/main" val="113587276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110809_familychineseoahu_en_00317_2040x1360.jpeg"/>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6578600" y="1828800"/>
            <a:ext cx="5473700" cy="6553200"/>
          </a:xfrm>
          <a:prstGeom prst="rect">
            <a:avLst/>
          </a:prstGeom>
        </p:spPr>
      </p:pic>
      <p:sp>
        <p:nvSpPr>
          <p:cNvPr id="124" name="Shape 124"/>
          <p:cNvSpPr>
            <a:spLocks noGrp="1"/>
          </p:cNvSpPr>
          <p:nvPr>
            <p:ph type="title"/>
          </p:nvPr>
        </p:nvSpPr>
        <p:spPr>
          <a:xfrm>
            <a:off x="1016000" y="1828800"/>
            <a:ext cx="5334000" cy="1752600"/>
          </a:xfrm>
          <a:prstGeom prst="rect">
            <a:avLst/>
          </a:prstGeom>
        </p:spPr>
        <p:txBody>
          <a:bodyPr>
            <a:normAutofit fontScale="90000"/>
          </a:bodyPr>
          <a:lstStyle/>
          <a:p>
            <a:r>
              <a:rPr dirty="0"/>
              <a:t>General Challenges</a:t>
            </a:r>
          </a:p>
        </p:txBody>
      </p:sp>
      <p:sp>
        <p:nvSpPr>
          <p:cNvPr id="125" name="Shape 125"/>
          <p:cNvSpPr>
            <a:spLocks noGrp="1"/>
          </p:cNvSpPr>
          <p:nvPr>
            <p:ph type="body" sz="quarter" idx="1"/>
          </p:nvPr>
        </p:nvSpPr>
        <p:spPr>
          <a:xfrm>
            <a:off x="863600" y="4267200"/>
            <a:ext cx="5334000" cy="4102100"/>
          </a:xfrm>
          <a:prstGeom prst="rect">
            <a:avLst/>
          </a:prstGeom>
        </p:spPr>
        <p:txBody>
          <a:bodyPr>
            <a:normAutofit/>
          </a:bodyPr>
          <a:lstStyle/>
          <a:p>
            <a:pPr marL="514350" indent="-514350" algn="just">
              <a:buFont typeface="Arial" pitchFamily="34" charset="0"/>
              <a:buChar char="•"/>
            </a:pPr>
            <a:r>
              <a:rPr lang="en-US" dirty="0"/>
              <a:t>Not being careful with stereotypes, and peoples perspective. </a:t>
            </a:r>
            <a:endParaRPr lang="en-US" dirty="0" smtClean="0"/>
          </a:p>
          <a:p>
            <a:pPr marL="514350" indent="-514350" algn="just">
              <a:buFont typeface="Arial" pitchFamily="34" charset="0"/>
              <a:buChar char="•"/>
            </a:pPr>
            <a:endParaRPr lang="en-US" dirty="0" smtClean="0"/>
          </a:p>
          <a:p>
            <a:pPr marL="514350" indent="-514350" algn="just">
              <a:buFont typeface="Arial" pitchFamily="34" charset="0"/>
              <a:buChar char="•"/>
            </a:pPr>
            <a:r>
              <a:rPr lang="en-US" dirty="0" smtClean="0"/>
              <a:t>Every </a:t>
            </a:r>
            <a:r>
              <a:rPr lang="en-US" dirty="0"/>
              <a:t>individuals have different ideas and ways of looking at life.</a:t>
            </a:r>
          </a:p>
          <a:p>
            <a:pPr algn="l"/>
            <a:endParaRPr dirty="0"/>
          </a:p>
        </p:txBody>
      </p:sp>
    </p:spTree>
    <p:extLst>
      <p:ext uri="{BB962C8B-B14F-4D97-AF65-F5344CB8AC3E}">
        <p14:creationId xmlns:p14="http://schemas.microsoft.com/office/powerpoint/2010/main" val="151859656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110809_familychineseoahu_en_00317_2040x1360.jpeg"/>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6718300" y="2749550"/>
            <a:ext cx="5334000" cy="5861050"/>
          </a:xfrm>
          <a:prstGeom prst="rect">
            <a:avLst/>
          </a:prstGeom>
        </p:spPr>
      </p:pic>
      <p:sp>
        <p:nvSpPr>
          <p:cNvPr id="124" name="Shape 124"/>
          <p:cNvSpPr>
            <a:spLocks noGrp="1"/>
          </p:cNvSpPr>
          <p:nvPr>
            <p:ph type="title"/>
          </p:nvPr>
        </p:nvSpPr>
        <p:spPr>
          <a:prstGeom prst="rect">
            <a:avLst/>
          </a:prstGeom>
        </p:spPr>
        <p:txBody>
          <a:bodyPr/>
          <a:lstStyle/>
          <a:p>
            <a:r>
              <a:rPr dirty="0"/>
              <a:t>General Challenges</a:t>
            </a:r>
          </a:p>
        </p:txBody>
      </p:sp>
      <p:sp>
        <p:nvSpPr>
          <p:cNvPr id="125" name="Shape 125"/>
          <p:cNvSpPr>
            <a:spLocks noGrp="1"/>
          </p:cNvSpPr>
          <p:nvPr>
            <p:ph type="body" sz="quarter" idx="1"/>
          </p:nvPr>
        </p:nvSpPr>
        <p:spPr>
          <a:prstGeom prst="rect">
            <a:avLst/>
          </a:prstGeom>
        </p:spPr>
        <p:txBody>
          <a:bodyPr>
            <a:normAutofit fontScale="85000" lnSpcReduction="20000"/>
          </a:bodyPr>
          <a:lstStyle/>
          <a:p>
            <a:pPr algn="just"/>
            <a:r>
              <a:rPr lang="en-US" dirty="0"/>
              <a:t>Language barrier. This is one of the primary reason behind miscommunication and misunderstanding in teams</a:t>
            </a:r>
            <a:r>
              <a:rPr lang="en-US" dirty="0" smtClean="0"/>
              <a:t>.</a:t>
            </a:r>
          </a:p>
          <a:p>
            <a:pPr algn="just"/>
            <a:endParaRPr lang="en-US" dirty="0"/>
          </a:p>
          <a:p>
            <a:pPr algn="just"/>
            <a:r>
              <a:rPr lang="en-US" dirty="0"/>
              <a:t>Some languages might sound rude, some might sound polite while speaking. By looking at others' voice and tone people might get offended while the person speaking is not </a:t>
            </a:r>
            <a:r>
              <a:rPr lang="en-US" dirty="0" smtClean="0"/>
              <a:t>actually meaning </a:t>
            </a:r>
            <a:r>
              <a:rPr lang="en-US" dirty="0"/>
              <a:t>any offense.</a:t>
            </a:r>
          </a:p>
          <a:p>
            <a:pPr algn="l"/>
            <a:endParaRPr dirty="0"/>
          </a:p>
        </p:txBody>
      </p:sp>
    </p:spTree>
    <p:extLst>
      <p:ext uri="{BB962C8B-B14F-4D97-AF65-F5344CB8AC3E}">
        <p14:creationId xmlns:p14="http://schemas.microsoft.com/office/powerpoint/2010/main" val="1119995063"/>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163</TotalTime>
  <Words>646</Words>
  <Application>Microsoft Office PowerPoint</Application>
  <PresentationFormat>Custom</PresentationFormat>
  <Paragraphs>94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White</vt:lpstr>
      <vt:lpstr>Challenges of Intercultural Project Management</vt:lpstr>
      <vt:lpstr>Agenda</vt:lpstr>
      <vt:lpstr>Introduction</vt:lpstr>
      <vt:lpstr>    …whence came all these people? They are a mixture of English, Scotch, Irish, French, Dutch, Germans, and Swedes... What, then, is the American, this new man? He is either an European or the descendant of an European; hence that strange mixture of blood, which you will find in no other country. I could point out to you a family whose grandfather was an Englishman, whose wife was Dutch, whose son married a French woman, and whose present four sons have now four wives of different nations. He is an American, who, leaving behind him all his ancient prejudices and manners, receives new ones from the new mode of life he has embraced, the new government he obeys, and the new rank he holds. . . . The Americans were once scattered all over Europe; here they are incorporated into one of the finest systems of population which has ever appeared. — J. Hector St. John de Crevecoeur, Letters from an American Farmer </vt:lpstr>
      <vt:lpstr>Culture is the integrated pattern of knowledge, belief, and behavior that depends upon the capacity for learning and transmitting knowledge to succeeding generations.   Culture is the learned values and behaviors shared by a group of people and play a vital role in how a person performs his or her work based on individual patterns of thinking, feeling, and acting.    Culture has visible attributes like dining, clothing, religious rituals, architectures, or sports while invisible attributes comprise of orientations to environment, time, communication, space, power, individualism, competitiveness, structure, and thinking. </vt:lpstr>
      <vt:lpstr>General Challenges – key factors</vt:lpstr>
      <vt:lpstr>General Challenges</vt:lpstr>
      <vt:lpstr>General Challenges</vt:lpstr>
      <vt:lpstr>General Challenges</vt:lpstr>
      <vt:lpstr>General Challenges</vt:lpstr>
      <vt:lpstr>General Challenges</vt:lpstr>
      <vt:lpstr>Virtual Challenges</vt:lpstr>
      <vt:lpstr>Virtual Challenges</vt:lpstr>
      <vt:lpstr>Virtual Challenges</vt:lpstr>
      <vt:lpstr>Virtual Challenges</vt:lpstr>
      <vt:lpstr>Onsite </vt:lpstr>
      <vt:lpstr>Drawbacks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Intercultural Project Management</dc:title>
  <cp:lastModifiedBy>samiul</cp:lastModifiedBy>
  <cp:revision>37</cp:revision>
  <dcterms:modified xsi:type="dcterms:W3CDTF">2017-07-20T08:36:32Z</dcterms:modified>
</cp:coreProperties>
</file>