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8" r:id="rId4"/>
    <p:sldId id="259" r:id="rId5"/>
    <p:sldId id="267" r:id="rId6"/>
    <p:sldId id="268" r:id="rId7"/>
    <p:sldId id="260" r:id="rId8"/>
    <p:sldId id="261" r:id="rId9"/>
    <p:sldId id="269" r:id="rId10"/>
    <p:sldId id="270" r:id="rId11"/>
    <p:sldId id="262" r:id="rId12"/>
    <p:sldId id="271" r:id="rId13"/>
    <p:sldId id="263" r:id="rId14"/>
    <p:sldId id="272" r:id="rId15"/>
    <p:sldId id="264" r:id="rId16"/>
    <p:sldId id="273" r:id="rId17"/>
    <p:sldId id="266" r:id="rId18"/>
    <p:sldId id="27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EF0D-196F-FD6A-D38C-4F838DD39290}"/>
              </a:ext>
            </a:extLst>
          </p:cNvPr>
          <p:cNvSpPr>
            <a:spLocks noGrp="1"/>
          </p:cNvSpPr>
          <p:nvPr>
            <p:ph type="ctrTitle"/>
          </p:nvPr>
        </p:nvSpPr>
        <p:spPr/>
        <p:txBody>
          <a:bodyPr/>
          <a:lstStyle/>
          <a:p>
            <a:pPr algn="l"/>
            <a:r>
              <a:rPr lang="en-US" dirty="0"/>
              <a:t>Attendance Management System</a:t>
            </a:r>
          </a:p>
        </p:txBody>
      </p:sp>
      <p:sp>
        <p:nvSpPr>
          <p:cNvPr id="3" name="Subtitle 2">
            <a:extLst>
              <a:ext uri="{FF2B5EF4-FFF2-40B4-BE49-F238E27FC236}">
                <a16:creationId xmlns:a16="http://schemas.microsoft.com/office/drawing/2014/main" id="{EC3D51DD-2729-E0D1-C3A8-508B87B85C5D}"/>
              </a:ext>
            </a:extLst>
          </p:cNvPr>
          <p:cNvSpPr>
            <a:spLocks noGrp="1"/>
          </p:cNvSpPr>
          <p:nvPr>
            <p:ph type="subTitle" idx="1"/>
          </p:nvPr>
        </p:nvSpPr>
        <p:spPr/>
        <p:txBody>
          <a:bodyPr>
            <a:normAutofit/>
          </a:bodyPr>
          <a:lstStyle/>
          <a:p>
            <a:pPr algn="l"/>
            <a:r>
              <a:rPr lang="en-US" dirty="0"/>
              <a:t>By</a:t>
            </a:r>
          </a:p>
          <a:p>
            <a:pPr algn="l"/>
            <a:endParaRPr lang="en-US" dirty="0"/>
          </a:p>
        </p:txBody>
      </p:sp>
      <p:graphicFrame>
        <p:nvGraphicFramePr>
          <p:cNvPr id="4" name="Table 4">
            <a:extLst>
              <a:ext uri="{FF2B5EF4-FFF2-40B4-BE49-F238E27FC236}">
                <a16:creationId xmlns:a16="http://schemas.microsoft.com/office/drawing/2014/main" id="{FCCED81F-43E1-5AA8-F911-99A3D50E4EC1}"/>
              </a:ext>
            </a:extLst>
          </p:cNvPr>
          <p:cNvGraphicFramePr>
            <a:graphicFrameLocks noGrp="1"/>
          </p:cNvGraphicFramePr>
          <p:nvPr>
            <p:extLst>
              <p:ext uri="{D42A27DB-BD31-4B8C-83A1-F6EECF244321}">
                <p14:modId xmlns:p14="http://schemas.microsoft.com/office/powerpoint/2010/main" val="2099547763"/>
              </p:ext>
            </p:extLst>
          </p:nvPr>
        </p:nvGraphicFramePr>
        <p:xfrm>
          <a:off x="776356" y="476636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98167255"/>
                    </a:ext>
                  </a:extLst>
                </a:gridCol>
                <a:gridCol w="2709333">
                  <a:extLst>
                    <a:ext uri="{9D8B030D-6E8A-4147-A177-3AD203B41FA5}">
                      <a16:colId xmlns:a16="http://schemas.microsoft.com/office/drawing/2014/main" val="1446172162"/>
                    </a:ext>
                  </a:extLst>
                </a:gridCol>
                <a:gridCol w="2709333">
                  <a:extLst>
                    <a:ext uri="{9D8B030D-6E8A-4147-A177-3AD203B41FA5}">
                      <a16:colId xmlns:a16="http://schemas.microsoft.com/office/drawing/2014/main" val="2343402880"/>
                    </a:ext>
                  </a:extLst>
                </a:gridCol>
              </a:tblGrid>
              <a:tr h="370840">
                <a:tc>
                  <a:txBody>
                    <a:bodyPr/>
                    <a:lstStyle/>
                    <a:p>
                      <a:pPr algn="l"/>
                      <a:r>
                        <a:rPr lang="en-US" dirty="0"/>
                        <a:t>Abdul Sami</a:t>
                      </a:r>
                    </a:p>
                  </a:txBody>
                  <a:tcPr/>
                </a:tc>
                <a:tc>
                  <a:txBody>
                    <a:bodyPr/>
                    <a:lstStyle/>
                    <a:p>
                      <a:r>
                        <a:rPr lang="en-US" dirty="0"/>
                        <a:t>2K20/CSE/08</a:t>
                      </a:r>
                    </a:p>
                  </a:txBody>
                  <a:tcPr/>
                </a:tc>
                <a:tc>
                  <a:txBody>
                    <a:bodyPr/>
                    <a:lstStyle/>
                    <a:p>
                      <a:r>
                        <a:rPr lang="en-US" dirty="0"/>
                        <a:t>Group Leader</a:t>
                      </a:r>
                    </a:p>
                  </a:txBody>
                  <a:tcPr/>
                </a:tc>
                <a:extLst>
                  <a:ext uri="{0D108BD9-81ED-4DB2-BD59-A6C34878D82A}">
                    <a16:rowId xmlns:a16="http://schemas.microsoft.com/office/drawing/2014/main" val="34083957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Rameez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2K20/CSE/90</a:t>
                      </a:r>
                    </a:p>
                  </a:txBody>
                  <a:tcPr/>
                </a:tc>
                <a:tc>
                  <a:txBody>
                    <a:bodyPr/>
                    <a:lstStyle/>
                    <a:p>
                      <a:r>
                        <a:rPr lang="en-US" dirty="0"/>
                        <a:t>Member</a:t>
                      </a:r>
                    </a:p>
                  </a:txBody>
                  <a:tcPr/>
                </a:tc>
                <a:extLst>
                  <a:ext uri="{0D108BD9-81ED-4DB2-BD59-A6C34878D82A}">
                    <a16:rowId xmlns:a16="http://schemas.microsoft.com/office/drawing/2014/main" val="3353166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Inayatullah</a:t>
                      </a:r>
                      <a:r>
                        <a:rPr lang="en-US" dirty="0"/>
                        <a:t> Junaid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2K20/CSE/52</a:t>
                      </a:r>
                    </a:p>
                  </a:txBody>
                  <a:tcPr/>
                </a:tc>
                <a:tc>
                  <a:txBody>
                    <a:bodyPr/>
                    <a:lstStyle/>
                    <a:p>
                      <a:r>
                        <a:rPr lang="en-US" dirty="0"/>
                        <a:t>Member</a:t>
                      </a:r>
                    </a:p>
                  </a:txBody>
                  <a:tcPr/>
                </a:tc>
                <a:extLst>
                  <a:ext uri="{0D108BD9-81ED-4DB2-BD59-A6C34878D82A}">
                    <a16:rowId xmlns:a16="http://schemas.microsoft.com/office/drawing/2014/main" val="1976382535"/>
                  </a:ext>
                </a:extLst>
              </a:tr>
            </a:tbl>
          </a:graphicData>
        </a:graphic>
      </p:graphicFrame>
    </p:spTree>
    <p:extLst>
      <p:ext uri="{BB962C8B-B14F-4D97-AF65-F5344CB8AC3E}">
        <p14:creationId xmlns:p14="http://schemas.microsoft.com/office/powerpoint/2010/main" val="34435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6DEDC-1AD1-02B9-CB06-E0DC59BE5A3A}"/>
              </a:ext>
            </a:extLst>
          </p:cNvPr>
          <p:cNvPicPr>
            <a:picLocks noChangeAspect="1"/>
          </p:cNvPicPr>
          <p:nvPr/>
        </p:nvPicPr>
        <p:blipFill rotWithShape="1">
          <a:blip r:embed="rId2"/>
          <a:srcRect l="25000" t="26791" r="6173" b="16175"/>
          <a:stretch/>
        </p:blipFill>
        <p:spPr>
          <a:xfrm>
            <a:off x="205274" y="167951"/>
            <a:ext cx="11735847" cy="5467739"/>
          </a:xfrm>
          <a:prstGeom prst="rect">
            <a:avLst/>
          </a:prstGeom>
        </p:spPr>
      </p:pic>
      <p:sp>
        <p:nvSpPr>
          <p:cNvPr id="6" name="TextBox 5">
            <a:extLst>
              <a:ext uri="{FF2B5EF4-FFF2-40B4-BE49-F238E27FC236}">
                <a16:creationId xmlns:a16="http://schemas.microsoft.com/office/drawing/2014/main" id="{7DF97416-2D0F-458A-ADCB-6B1B14551336}"/>
              </a:ext>
            </a:extLst>
          </p:cNvPr>
          <p:cNvSpPr txBox="1"/>
          <p:nvPr/>
        </p:nvSpPr>
        <p:spPr>
          <a:xfrm>
            <a:off x="4456533" y="5635690"/>
            <a:ext cx="3278934" cy="369332"/>
          </a:xfrm>
          <a:prstGeom prst="rect">
            <a:avLst/>
          </a:prstGeom>
          <a:noFill/>
        </p:spPr>
        <p:txBody>
          <a:bodyPr wrap="square" rtlCol="0">
            <a:spAutoFit/>
          </a:bodyPr>
          <a:lstStyle/>
          <a:p>
            <a:r>
              <a:rPr lang="en-US" b="1" dirty="0">
                <a:solidFill>
                  <a:schemeClr val="bg1"/>
                </a:solidFill>
              </a:rPr>
              <a:t>Fig 6.Dashboard UserControl</a:t>
            </a:r>
          </a:p>
        </p:txBody>
      </p:sp>
    </p:spTree>
    <p:extLst>
      <p:ext uri="{BB962C8B-B14F-4D97-AF65-F5344CB8AC3E}">
        <p14:creationId xmlns:p14="http://schemas.microsoft.com/office/powerpoint/2010/main" val="21932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DD30-B1C8-DD32-27D6-4EB4CA6216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 Class</a:t>
            </a:r>
          </a:p>
        </p:txBody>
      </p:sp>
      <p:sp>
        <p:nvSpPr>
          <p:cNvPr id="3" name="Content Placeholder 2">
            <a:extLst>
              <a:ext uri="{FF2B5EF4-FFF2-40B4-BE49-F238E27FC236}">
                <a16:creationId xmlns:a16="http://schemas.microsoft.com/office/drawing/2014/main" id="{9DE8497D-F07F-D2CC-C271-31FBFFAD5404}"/>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We build the “Add Class” component using add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from which we add new forms in solution explorer</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component, we added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function from the toolbox and added 3 tabs named Add Class, Search Class, and Update and Delete Class.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first tab, we added 4 textboxes for the name of the class, the total student in that class, the total number of males, and a total number of females.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also added a button to save. in the second tab, we added a textbox for searching the name of the class and </a:t>
            </a:r>
            <a:r>
              <a:rPr lang="en-US" dirty="0" err="1">
                <a:latin typeface="Times New Roman" panose="02020603050405020304" pitchFamily="18" charset="0"/>
                <a:cs typeface="Times New Roman" panose="02020603050405020304" pitchFamily="18" charset="0"/>
              </a:rPr>
              <a:t>datagridview</a:t>
            </a:r>
            <a:r>
              <a:rPr lang="en-US" dirty="0">
                <a:latin typeface="Times New Roman" panose="02020603050405020304" pitchFamily="18" charset="0"/>
                <a:cs typeface="Times New Roman" panose="02020603050405020304" pitchFamily="18" charset="0"/>
              </a:rPr>
              <a:t> to view the data of the class that we searched.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third tab, we added the same as the first tab but we added two buttons named update and delete for updating the class or deleting the class. If we update the class a window popup shows if data has been updated or not. If we want to delete any class its shows a popup window to ask for confirmation.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891482"/>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4B83EF-A113-8D65-2AD5-39ED6DC2284E}"/>
              </a:ext>
            </a:extLst>
          </p:cNvPr>
          <p:cNvPicPr>
            <a:picLocks noChangeAspect="1"/>
          </p:cNvPicPr>
          <p:nvPr/>
        </p:nvPicPr>
        <p:blipFill rotWithShape="1">
          <a:blip r:embed="rId2"/>
          <a:srcRect l="25262" t="24849" r="5937" b="9404"/>
          <a:stretch/>
        </p:blipFill>
        <p:spPr>
          <a:xfrm>
            <a:off x="0" y="0"/>
            <a:ext cx="5545949" cy="2979636"/>
          </a:xfrm>
          <a:prstGeom prst="rect">
            <a:avLst/>
          </a:prstGeom>
        </p:spPr>
      </p:pic>
      <p:pic>
        <p:nvPicPr>
          <p:cNvPr id="7" name="Picture 6">
            <a:extLst>
              <a:ext uri="{FF2B5EF4-FFF2-40B4-BE49-F238E27FC236}">
                <a16:creationId xmlns:a16="http://schemas.microsoft.com/office/drawing/2014/main" id="{20B10B6B-BA06-C70F-BD30-7FB0579E85EB}"/>
              </a:ext>
            </a:extLst>
          </p:cNvPr>
          <p:cNvPicPr>
            <a:picLocks noChangeAspect="1"/>
          </p:cNvPicPr>
          <p:nvPr/>
        </p:nvPicPr>
        <p:blipFill rotWithShape="1">
          <a:blip r:embed="rId3"/>
          <a:srcRect l="25281" t="26133" r="5918" b="9669"/>
          <a:stretch/>
        </p:blipFill>
        <p:spPr>
          <a:xfrm>
            <a:off x="6512290" y="-28397"/>
            <a:ext cx="5679710" cy="2979636"/>
          </a:xfrm>
          <a:prstGeom prst="rect">
            <a:avLst/>
          </a:prstGeom>
        </p:spPr>
      </p:pic>
      <p:pic>
        <p:nvPicPr>
          <p:cNvPr id="9" name="Picture 8">
            <a:extLst>
              <a:ext uri="{FF2B5EF4-FFF2-40B4-BE49-F238E27FC236}">
                <a16:creationId xmlns:a16="http://schemas.microsoft.com/office/drawing/2014/main" id="{0DEA9516-254E-7138-F654-E4403FE538D5}"/>
              </a:ext>
            </a:extLst>
          </p:cNvPr>
          <p:cNvPicPr>
            <a:picLocks noChangeAspect="1"/>
          </p:cNvPicPr>
          <p:nvPr/>
        </p:nvPicPr>
        <p:blipFill rotWithShape="1">
          <a:blip r:embed="rId4"/>
          <a:srcRect l="25091" t="24729" r="6108" b="9525"/>
          <a:stretch/>
        </p:blipFill>
        <p:spPr>
          <a:xfrm>
            <a:off x="3006726" y="3467069"/>
            <a:ext cx="5378448" cy="2889644"/>
          </a:xfrm>
          <a:prstGeom prst="rect">
            <a:avLst/>
          </a:prstGeom>
        </p:spPr>
      </p:pic>
      <p:sp>
        <p:nvSpPr>
          <p:cNvPr id="10" name="TextBox 9">
            <a:extLst>
              <a:ext uri="{FF2B5EF4-FFF2-40B4-BE49-F238E27FC236}">
                <a16:creationId xmlns:a16="http://schemas.microsoft.com/office/drawing/2014/main" id="{48ECBDC7-0A79-C99E-7AAE-807EC9C90F06}"/>
              </a:ext>
            </a:extLst>
          </p:cNvPr>
          <p:cNvSpPr txBox="1"/>
          <p:nvPr/>
        </p:nvSpPr>
        <p:spPr>
          <a:xfrm>
            <a:off x="1646343" y="2993547"/>
            <a:ext cx="2253261" cy="369332"/>
          </a:xfrm>
          <a:prstGeom prst="rect">
            <a:avLst/>
          </a:prstGeom>
          <a:noFill/>
        </p:spPr>
        <p:txBody>
          <a:bodyPr wrap="square" rtlCol="0">
            <a:spAutoFit/>
          </a:bodyPr>
          <a:lstStyle/>
          <a:p>
            <a:r>
              <a:rPr lang="en-US" b="1" dirty="0">
                <a:solidFill>
                  <a:schemeClr val="bg1"/>
                </a:solidFill>
              </a:rPr>
              <a:t>Fig 7.Add Class Tab</a:t>
            </a:r>
          </a:p>
        </p:txBody>
      </p:sp>
      <p:sp>
        <p:nvSpPr>
          <p:cNvPr id="12" name="TextBox 11">
            <a:extLst>
              <a:ext uri="{FF2B5EF4-FFF2-40B4-BE49-F238E27FC236}">
                <a16:creationId xmlns:a16="http://schemas.microsoft.com/office/drawing/2014/main" id="{68D826C5-5F33-34C2-3727-52F4A46C6FEF}"/>
              </a:ext>
            </a:extLst>
          </p:cNvPr>
          <p:cNvSpPr txBox="1"/>
          <p:nvPr/>
        </p:nvSpPr>
        <p:spPr>
          <a:xfrm>
            <a:off x="7932726" y="2929214"/>
            <a:ext cx="2838838" cy="369332"/>
          </a:xfrm>
          <a:prstGeom prst="rect">
            <a:avLst/>
          </a:prstGeom>
          <a:noFill/>
        </p:spPr>
        <p:txBody>
          <a:bodyPr wrap="square">
            <a:spAutoFit/>
          </a:bodyPr>
          <a:lstStyle/>
          <a:p>
            <a:r>
              <a:rPr lang="en-US" b="1" dirty="0">
                <a:solidFill>
                  <a:schemeClr val="bg1"/>
                </a:solidFill>
              </a:rPr>
              <a:t>Fig 8.Search Class Tab</a:t>
            </a:r>
            <a:endParaRPr lang="en-US" dirty="0"/>
          </a:p>
        </p:txBody>
      </p:sp>
      <p:sp>
        <p:nvSpPr>
          <p:cNvPr id="14" name="TextBox 13">
            <a:extLst>
              <a:ext uri="{FF2B5EF4-FFF2-40B4-BE49-F238E27FC236}">
                <a16:creationId xmlns:a16="http://schemas.microsoft.com/office/drawing/2014/main" id="{4D508C6E-53A0-A8CF-C923-1E0C5733A999}"/>
              </a:ext>
            </a:extLst>
          </p:cNvPr>
          <p:cNvSpPr txBox="1"/>
          <p:nvPr/>
        </p:nvSpPr>
        <p:spPr>
          <a:xfrm>
            <a:off x="3728673" y="6356713"/>
            <a:ext cx="3934553" cy="369332"/>
          </a:xfrm>
          <a:prstGeom prst="rect">
            <a:avLst/>
          </a:prstGeom>
          <a:noFill/>
        </p:spPr>
        <p:txBody>
          <a:bodyPr wrap="square">
            <a:spAutoFit/>
          </a:bodyPr>
          <a:lstStyle/>
          <a:p>
            <a:r>
              <a:rPr lang="en-US" b="1" dirty="0">
                <a:solidFill>
                  <a:schemeClr val="bg1"/>
                </a:solidFill>
              </a:rPr>
              <a:t>Fig 9.Update and Delete Class Tab</a:t>
            </a:r>
            <a:endParaRPr lang="en-US" dirty="0"/>
          </a:p>
        </p:txBody>
      </p:sp>
    </p:spTree>
    <p:extLst>
      <p:ext uri="{BB962C8B-B14F-4D97-AF65-F5344CB8AC3E}">
        <p14:creationId xmlns:p14="http://schemas.microsoft.com/office/powerpoint/2010/main" val="3389354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99B2-0ED0-B613-4A88-F6874A51A847}"/>
              </a:ext>
            </a:extLst>
          </p:cNvPr>
          <p:cNvSpPr>
            <a:spLocks noGrp="1"/>
          </p:cNvSpPr>
          <p:nvPr>
            <p:ph type="title"/>
          </p:nvPr>
        </p:nvSpPr>
        <p:spPr/>
        <p:txBody>
          <a:bodyPr/>
          <a:lstStyle/>
          <a:p>
            <a:r>
              <a:rPr lang="en-US" dirty="0"/>
              <a:t>Add Student</a:t>
            </a:r>
          </a:p>
        </p:txBody>
      </p:sp>
      <p:sp>
        <p:nvSpPr>
          <p:cNvPr id="3" name="Content Placeholder 2">
            <a:extLst>
              <a:ext uri="{FF2B5EF4-FFF2-40B4-BE49-F238E27FC236}">
                <a16:creationId xmlns:a16="http://schemas.microsoft.com/office/drawing/2014/main" id="{F72583EB-90D4-93BA-35C5-81864549BCFE}"/>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We build the “Add Student” component the same as the “Add Class” component by using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and adding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with three tabs from the toolbox named Add Student, Search Student, and Update and Delete Student.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first tab, we added 2 textboxes for name, and register number and we added a combo box for class to choose from which has been added and we added 2 radio buttons to choose gender(male and female).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also added a button to save the provided data. In the second tab, we added a textbox for the search function, a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for search by option, and a </a:t>
            </a:r>
            <a:r>
              <a:rPr lang="en-US" dirty="0" err="1">
                <a:latin typeface="Times New Roman" panose="02020603050405020304" pitchFamily="18" charset="0"/>
                <a:cs typeface="Times New Roman" panose="02020603050405020304" pitchFamily="18" charset="0"/>
              </a:rPr>
              <a:t>datagridview</a:t>
            </a:r>
            <a:r>
              <a:rPr lang="en-US" dirty="0">
                <a:latin typeface="Times New Roman" panose="02020603050405020304" pitchFamily="18" charset="0"/>
                <a:cs typeface="Times New Roman" panose="02020603050405020304" pitchFamily="18" charset="0"/>
              </a:rPr>
              <a:t> for viewing data that we searched.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third tab, we added the same contents as the first tab but we added two buttons for the update and delete functions but as we try to delete or update it shows a popup window for confirmation.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025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5A07C3-96FE-003A-A49A-EE69D882D269}"/>
              </a:ext>
            </a:extLst>
          </p:cNvPr>
          <p:cNvPicPr>
            <a:picLocks noChangeAspect="1"/>
          </p:cNvPicPr>
          <p:nvPr/>
        </p:nvPicPr>
        <p:blipFill rotWithShape="1">
          <a:blip r:embed="rId2"/>
          <a:srcRect l="25107" t="24849" r="6015" b="8174"/>
          <a:stretch/>
        </p:blipFill>
        <p:spPr>
          <a:xfrm>
            <a:off x="1" y="0"/>
            <a:ext cx="5923584" cy="3238500"/>
          </a:xfrm>
          <a:prstGeom prst="rect">
            <a:avLst/>
          </a:prstGeom>
        </p:spPr>
      </p:pic>
      <p:pic>
        <p:nvPicPr>
          <p:cNvPr id="7" name="Picture 6">
            <a:extLst>
              <a:ext uri="{FF2B5EF4-FFF2-40B4-BE49-F238E27FC236}">
                <a16:creationId xmlns:a16="http://schemas.microsoft.com/office/drawing/2014/main" id="{4707C6B4-7630-52FB-3442-BF8E1F93C98F}"/>
              </a:ext>
            </a:extLst>
          </p:cNvPr>
          <p:cNvPicPr>
            <a:picLocks noChangeAspect="1"/>
          </p:cNvPicPr>
          <p:nvPr/>
        </p:nvPicPr>
        <p:blipFill rotWithShape="1">
          <a:blip r:embed="rId3"/>
          <a:srcRect l="24970" t="25162" r="6152" b="8956"/>
          <a:stretch/>
        </p:blipFill>
        <p:spPr>
          <a:xfrm>
            <a:off x="6168707" y="1"/>
            <a:ext cx="6022003" cy="3238500"/>
          </a:xfrm>
          <a:prstGeom prst="rect">
            <a:avLst/>
          </a:prstGeom>
        </p:spPr>
      </p:pic>
      <p:pic>
        <p:nvPicPr>
          <p:cNvPr id="9" name="Picture 8">
            <a:extLst>
              <a:ext uri="{FF2B5EF4-FFF2-40B4-BE49-F238E27FC236}">
                <a16:creationId xmlns:a16="http://schemas.microsoft.com/office/drawing/2014/main" id="{144FE465-40E6-003B-7AF7-09B6171C31A6}"/>
              </a:ext>
            </a:extLst>
          </p:cNvPr>
          <p:cNvPicPr>
            <a:picLocks noChangeAspect="1"/>
          </p:cNvPicPr>
          <p:nvPr/>
        </p:nvPicPr>
        <p:blipFill rotWithShape="1">
          <a:blip r:embed="rId4"/>
          <a:srcRect l="24861" t="25137" r="6261" b="8980"/>
          <a:stretch/>
        </p:blipFill>
        <p:spPr>
          <a:xfrm>
            <a:off x="3319227" y="3546276"/>
            <a:ext cx="5553546" cy="2986573"/>
          </a:xfrm>
          <a:prstGeom prst="rect">
            <a:avLst/>
          </a:prstGeom>
        </p:spPr>
      </p:pic>
      <p:sp>
        <p:nvSpPr>
          <p:cNvPr id="11" name="TextBox 10">
            <a:extLst>
              <a:ext uri="{FF2B5EF4-FFF2-40B4-BE49-F238E27FC236}">
                <a16:creationId xmlns:a16="http://schemas.microsoft.com/office/drawing/2014/main" id="{DFBED921-5A75-C58B-05D5-762892E30534}"/>
              </a:ext>
            </a:extLst>
          </p:cNvPr>
          <p:cNvSpPr txBox="1"/>
          <p:nvPr/>
        </p:nvSpPr>
        <p:spPr>
          <a:xfrm>
            <a:off x="1607688" y="3238500"/>
            <a:ext cx="2708210" cy="307777"/>
          </a:xfrm>
          <a:prstGeom prst="rect">
            <a:avLst/>
          </a:prstGeom>
          <a:noFill/>
        </p:spPr>
        <p:txBody>
          <a:bodyPr wrap="square">
            <a:spAutoFit/>
          </a:bodyPr>
          <a:lstStyle/>
          <a:p>
            <a:r>
              <a:rPr lang="en-US" sz="1400" b="1" dirty="0">
                <a:solidFill>
                  <a:schemeClr val="bg1"/>
                </a:solidFill>
              </a:rPr>
              <a:t>Fig 10.Add Student Tab</a:t>
            </a:r>
            <a:endParaRPr lang="en-US" sz="1400" dirty="0"/>
          </a:p>
        </p:txBody>
      </p:sp>
      <p:sp>
        <p:nvSpPr>
          <p:cNvPr id="13" name="TextBox 12">
            <a:extLst>
              <a:ext uri="{FF2B5EF4-FFF2-40B4-BE49-F238E27FC236}">
                <a16:creationId xmlns:a16="http://schemas.microsoft.com/office/drawing/2014/main" id="{763ED1B6-06F6-FF43-E48B-AAAC6DEF3C0E}"/>
              </a:ext>
            </a:extLst>
          </p:cNvPr>
          <p:cNvSpPr txBox="1"/>
          <p:nvPr/>
        </p:nvSpPr>
        <p:spPr>
          <a:xfrm>
            <a:off x="7985923" y="3238499"/>
            <a:ext cx="2387569" cy="307777"/>
          </a:xfrm>
          <a:prstGeom prst="rect">
            <a:avLst/>
          </a:prstGeom>
          <a:noFill/>
        </p:spPr>
        <p:txBody>
          <a:bodyPr wrap="square">
            <a:spAutoFit/>
          </a:bodyPr>
          <a:lstStyle/>
          <a:p>
            <a:r>
              <a:rPr lang="en-US" sz="1400" b="1" dirty="0">
                <a:solidFill>
                  <a:schemeClr val="bg1"/>
                </a:solidFill>
              </a:rPr>
              <a:t>Fig 11.Search Student Tab</a:t>
            </a:r>
            <a:endParaRPr lang="en-US" sz="1400" dirty="0"/>
          </a:p>
        </p:txBody>
      </p:sp>
      <p:sp>
        <p:nvSpPr>
          <p:cNvPr id="15" name="TextBox 14">
            <a:extLst>
              <a:ext uri="{FF2B5EF4-FFF2-40B4-BE49-F238E27FC236}">
                <a16:creationId xmlns:a16="http://schemas.microsoft.com/office/drawing/2014/main" id="{6CB75781-17DD-4127-FEC2-584D933DAB62}"/>
              </a:ext>
            </a:extLst>
          </p:cNvPr>
          <p:cNvSpPr txBox="1"/>
          <p:nvPr/>
        </p:nvSpPr>
        <p:spPr>
          <a:xfrm>
            <a:off x="4651800" y="6564075"/>
            <a:ext cx="4069840" cy="307777"/>
          </a:xfrm>
          <a:prstGeom prst="rect">
            <a:avLst/>
          </a:prstGeom>
          <a:noFill/>
        </p:spPr>
        <p:txBody>
          <a:bodyPr wrap="square">
            <a:spAutoFit/>
          </a:bodyPr>
          <a:lstStyle/>
          <a:p>
            <a:r>
              <a:rPr lang="en-US" sz="1400" b="1" dirty="0">
                <a:solidFill>
                  <a:schemeClr val="bg1"/>
                </a:solidFill>
              </a:rPr>
              <a:t>Fig 12.update and delete Student Tab</a:t>
            </a:r>
            <a:endParaRPr lang="en-US" sz="1400" dirty="0"/>
          </a:p>
        </p:txBody>
      </p:sp>
    </p:spTree>
    <p:extLst>
      <p:ext uri="{BB962C8B-B14F-4D97-AF65-F5344CB8AC3E}">
        <p14:creationId xmlns:p14="http://schemas.microsoft.com/office/powerpoint/2010/main" val="2362739817"/>
      </p:ext>
    </p:extLst>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B0D9-1973-B18B-F3B3-7DB4503F0C9E}"/>
              </a:ext>
            </a:extLst>
          </p:cNvPr>
          <p:cNvSpPr>
            <a:spLocks noGrp="1"/>
          </p:cNvSpPr>
          <p:nvPr>
            <p:ph type="title"/>
          </p:nvPr>
        </p:nvSpPr>
        <p:spPr/>
        <p:txBody>
          <a:bodyPr/>
          <a:lstStyle/>
          <a:p>
            <a:r>
              <a:rPr lang="en-US" dirty="0"/>
              <a:t>Attendance</a:t>
            </a:r>
          </a:p>
        </p:txBody>
      </p:sp>
      <p:sp>
        <p:nvSpPr>
          <p:cNvPr id="3" name="Content Placeholder 2">
            <a:extLst>
              <a:ext uri="{FF2B5EF4-FFF2-40B4-BE49-F238E27FC236}">
                <a16:creationId xmlns:a16="http://schemas.microsoft.com/office/drawing/2014/main" id="{064AC79C-5277-F67C-7027-1B22D93D7F9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build “Attendance” using the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function by adding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from the toolbox. We added a tab to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and named it “Marked Attendance".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added </a:t>
            </a:r>
            <a:r>
              <a:rPr lang="en-US" dirty="0" err="1">
                <a:latin typeface="Times New Roman" panose="02020603050405020304" pitchFamily="18" charset="0"/>
                <a:cs typeface="Times New Roman" panose="02020603050405020304" pitchFamily="18" charset="0"/>
              </a:rPr>
              <a:t>datetimepicker</a:t>
            </a:r>
            <a:r>
              <a:rPr lang="en-US" dirty="0">
                <a:latin typeface="Times New Roman" panose="02020603050405020304" pitchFamily="18" charset="0"/>
                <a:cs typeface="Times New Roman" panose="02020603050405020304" pitchFamily="18" charset="0"/>
              </a:rPr>
              <a:t> for a date for attendance and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for classes and </a:t>
            </a:r>
            <a:r>
              <a:rPr lang="en-US" dirty="0" err="1">
                <a:latin typeface="Times New Roman" panose="02020603050405020304" pitchFamily="18" charset="0"/>
                <a:cs typeface="Times New Roman" panose="02020603050405020304" pitchFamily="18" charset="0"/>
              </a:rPr>
              <a:t>datagridview</a:t>
            </a:r>
            <a:r>
              <a:rPr lang="en-US" dirty="0">
                <a:latin typeface="Times New Roman" panose="02020603050405020304" pitchFamily="18" charset="0"/>
                <a:cs typeface="Times New Roman" panose="02020603050405020304" pitchFamily="18" charset="0"/>
              </a:rPr>
              <a:t> which shows the data of students and we use its status column to record the attendance of students.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use the checkbox in the status column for recording attendance when it is checked it means the student is present otherwise he is absent. We also added a button named “done” for saving attendance records.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38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979160-EDF4-9C19-3437-524FAF53AC87}"/>
              </a:ext>
            </a:extLst>
          </p:cNvPr>
          <p:cNvPicPr>
            <a:picLocks noChangeAspect="1"/>
          </p:cNvPicPr>
          <p:nvPr/>
        </p:nvPicPr>
        <p:blipFill rotWithShape="1">
          <a:blip r:embed="rId2"/>
          <a:srcRect l="25179" t="25158" r="5791" b="16855"/>
          <a:stretch/>
        </p:blipFill>
        <p:spPr>
          <a:xfrm>
            <a:off x="298579" y="149289"/>
            <a:ext cx="11597952" cy="5477525"/>
          </a:xfrm>
          <a:prstGeom prst="rect">
            <a:avLst/>
          </a:prstGeom>
        </p:spPr>
      </p:pic>
      <p:sp>
        <p:nvSpPr>
          <p:cNvPr id="7" name="TextBox 6">
            <a:extLst>
              <a:ext uri="{FF2B5EF4-FFF2-40B4-BE49-F238E27FC236}">
                <a16:creationId xmlns:a16="http://schemas.microsoft.com/office/drawing/2014/main" id="{4363B8C4-BAAB-4C9D-67F5-BE22F2B8A3E4}"/>
              </a:ext>
            </a:extLst>
          </p:cNvPr>
          <p:cNvSpPr txBox="1"/>
          <p:nvPr/>
        </p:nvSpPr>
        <p:spPr>
          <a:xfrm>
            <a:off x="3902140" y="5626814"/>
            <a:ext cx="4387720" cy="369332"/>
          </a:xfrm>
          <a:prstGeom prst="rect">
            <a:avLst/>
          </a:prstGeom>
          <a:noFill/>
        </p:spPr>
        <p:txBody>
          <a:bodyPr wrap="square">
            <a:spAutoFit/>
          </a:bodyPr>
          <a:lstStyle/>
          <a:p>
            <a:r>
              <a:rPr lang="en-US" b="1" dirty="0">
                <a:solidFill>
                  <a:schemeClr val="bg1"/>
                </a:solidFill>
              </a:rPr>
              <a:t>Fig 13. Mark Attendance UserControl</a:t>
            </a:r>
            <a:endParaRPr lang="en-US" dirty="0"/>
          </a:p>
        </p:txBody>
      </p:sp>
    </p:spTree>
    <p:extLst>
      <p:ext uri="{BB962C8B-B14F-4D97-AF65-F5344CB8AC3E}">
        <p14:creationId xmlns:p14="http://schemas.microsoft.com/office/powerpoint/2010/main" val="252226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9CD0-68D8-BED1-2F85-5A8B6E4FEAC4}"/>
              </a:ext>
            </a:extLst>
          </p:cNvPr>
          <p:cNvSpPr>
            <a:spLocks noGrp="1"/>
          </p:cNvSpPr>
          <p:nvPr>
            <p:ph type="title"/>
          </p:nvPr>
        </p:nvSpPr>
        <p:spPr/>
        <p:txBody>
          <a:bodyPr/>
          <a:lstStyle/>
          <a:p>
            <a:r>
              <a:rPr lang="en-US" dirty="0"/>
              <a:t>Add User/Register</a:t>
            </a:r>
          </a:p>
        </p:txBody>
      </p:sp>
      <p:sp>
        <p:nvSpPr>
          <p:cNvPr id="3" name="Content Placeholder 2">
            <a:extLst>
              <a:ext uri="{FF2B5EF4-FFF2-40B4-BE49-F238E27FC236}">
                <a16:creationId xmlns:a16="http://schemas.microsoft.com/office/drawing/2014/main" id="{D4040B40-0728-A870-98D8-684F37B64E01}"/>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We build the “Add User/Register” component using the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function by adding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with 3 tabs named Add user, Search user, and updating and deleting user.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first tab, we added 6 textboxes for name, password, phone number, DOB, email, address, and CNIC.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also added 2 radio buttons for gender(male and female) and a checkbox for the role(admin) and a button for saving data.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second tab, we added a textbox for the search function and a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for the search by option function. in the third tab, we added the same contents as the first tab but we added two buttons for the update and delete function as we try to delete or update it shows a popup window for confirmation.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4557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5143C6-E92E-5DC9-A4B8-F74ED7495A7F}"/>
              </a:ext>
            </a:extLst>
          </p:cNvPr>
          <p:cNvPicPr>
            <a:picLocks noChangeAspect="1"/>
          </p:cNvPicPr>
          <p:nvPr/>
        </p:nvPicPr>
        <p:blipFill rotWithShape="1">
          <a:blip r:embed="rId2"/>
          <a:srcRect l="24954" t="22047" r="6015" b="5673"/>
          <a:stretch/>
        </p:blipFill>
        <p:spPr>
          <a:xfrm>
            <a:off x="1" y="13107"/>
            <a:ext cx="5483348" cy="3228002"/>
          </a:xfrm>
          <a:prstGeom prst="rect">
            <a:avLst/>
          </a:prstGeom>
        </p:spPr>
      </p:pic>
      <p:pic>
        <p:nvPicPr>
          <p:cNvPr id="7" name="Picture 6">
            <a:extLst>
              <a:ext uri="{FF2B5EF4-FFF2-40B4-BE49-F238E27FC236}">
                <a16:creationId xmlns:a16="http://schemas.microsoft.com/office/drawing/2014/main" id="{58643E21-3C3F-29E4-422E-9FE93EA1DB40}"/>
              </a:ext>
            </a:extLst>
          </p:cNvPr>
          <p:cNvPicPr>
            <a:picLocks noChangeAspect="1"/>
          </p:cNvPicPr>
          <p:nvPr/>
        </p:nvPicPr>
        <p:blipFill rotWithShape="1">
          <a:blip r:embed="rId3"/>
          <a:srcRect l="24660" t="21827" r="6309" b="5455"/>
          <a:stretch/>
        </p:blipFill>
        <p:spPr>
          <a:xfrm>
            <a:off x="6673958" y="0"/>
            <a:ext cx="5518042" cy="3268103"/>
          </a:xfrm>
          <a:prstGeom prst="rect">
            <a:avLst/>
          </a:prstGeom>
        </p:spPr>
      </p:pic>
      <p:pic>
        <p:nvPicPr>
          <p:cNvPr id="9" name="Picture 8">
            <a:extLst>
              <a:ext uri="{FF2B5EF4-FFF2-40B4-BE49-F238E27FC236}">
                <a16:creationId xmlns:a16="http://schemas.microsoft.com/office/drawing/2014/main" id="{075D3F3F-7151-2A08-CB3C-AAA0EF95A0EB}"/>
              </a:ext>
            </a:extLst>
          </p:cNvPr>
          <p:cNvPicPr>
            <a:picLocks noChangeAspect="1"/>
          </p:cNvPicPr>
          <p:nvPr/>
        </p:nvPicPr>
        <p:blipFill rotWithShape="1">
          <a:blip r:embed="rId4"/>
          <a:srcRect l="24937" t="22143" r="6032" b="5578"/>
          <a:stretch/>
        </p:blipFill>
        <p:spPr>
          <a:xfrm>
            <a:off x="3221199" y="3657382"/>
            <a:ext cx="4787189" cy="2818179"/>
          </a:xfrm>
          <a:prstGeom prst="rect">
            <a:avLst/>
          </a:prstGeom>
        </p:spPr>
      </p:pic>
      <p:sp>
        <p:nvSpPr>
          <p:cNvPr id="11" name="TextBox 10">
            <a:extLst>
              <a:ext uri="{FF2B5EF4-FFF2-40B4-BE49-F238E27FC236}">
                <a16:creationId xmlns:a16="http://schemas.microsoft.com/office/drawing/2014/main" id="{C26C2DCE-B0EB-ED9D-9E89-5270778C6278}"/>
              </a:ext>
            </a:extLst>
          </p:cNvPr>
          <p:cNvSpPr txBox="1"/>
          <p:nvPr/>
        </p:nvSpPr>
        <p:spPr>
          <a:xfrm>
            <a:off x="1573016" y="3227612"/>
            <a:ext cx="2337318" cy="369332"/>
          </a:xfrm>
          <a:prstGeom prst="rect">
            <a:avLst/>
          </a:prstGeom>
          <a:noFill/>
        </p:spPr>
        <p:txBody>
          <a:bodyPr wrap="square">
            <a:spAutoFit/>
          </a:bodyPr>
          <a:lstStyle/>
          <a:p>
            <a:r>
              <a:rPr lang="en-US" b="1" dirty="0">
                <a:solidFill>
                  <a:schemeClr val="bg1"/>
                </a:solidFill>
              </a:rPr>
              <a:t>Fig 14.Add User Tab</a:t>
            </a:r>
            <a:endParaRPr lang="en-US" dirty="0"/>
          </a:p>
        </p:txBody>
      </p:sp>
      <p:sp>
        <p:nvSpPr>
          <p:cNvPr id="13" name="TextBox 12">
            <a:extLst>
              <a:ext uri="{FF2B5EF4-FFF2-40B4-BE49-F238E27FC236}">
                <a16:creationId xmlns:a16="http://schemas.microsoft.com/office/drawing/2014/main" id="{963E1574-3744-9E42-895F-1A2FEFE64D76}"/>
              </a:ext>
            </a:extLst>
          </p:cNvPr>
          <p:cNvSpPr txBox="1"/>
          <p:nvPr/>
        </p:nvSpPr>
        <p:spPr>
          <a:xfrm>
            <a:off x="8082373" y="3234809"/>
            <a:ext cx="2701212" cy="369332"/>
          </a:xfrm>
          <a:prstGeom prst="rect">
            <a:avLst/>
          </a:prstGeom>
          <a:noFill/>
        </p:spPr>
        <p:txBody>
          <a:bodyPr wrap="square">
            <a:spAutoFit/>
          </a:bodyPr>
          <a:lstStyle/>
          <a:p>
            <a:r>
              <a:rPr lang="en-US" b="1" dirty="0">
                <a:solidFill>
                  <a:schemeClr val="bg1"/>
                </a:solidFill>
              </a:rPr>
              <a:t>Fig 15.Search User Tab</a:t>
            </a:r>
            <a:endParaRPr lang="en-US" dirty="0"/>
          </a:p>
        </p:txBody>
      </p:sp>
      <p:sp>
        <p:nvSpPr>
          <p:cNvPr id="15" name="TextBox 14">
            <a:extLst>
              <a:ext uri="{FF2B5EF4-FFF2-40B4-BE49-F238E27FC236}">
                <a16:creationId xmlns:a16="http://schemas.microsoft.com/office/drawing/2014/main" id="{769151F2-9469-6F36-2EAD-CFEA245EA815}"/>
              </a:ext>
            </a:extLst>
          </p:cNvPr>
          <p:cNvSpPr txBox="1"/>
          <p:nvPr/>
        </p:nvSpPr>
        <p:spPr>
          <a:xfrm>
            <a:off x="3637107" y="6475561"/>
            <a:ext cx="3955372" cy="369332"/>
          </a:xfrm>
          <a:prstGeom prst="rect">
            <a:avLst/>
          </a:prstGeom>
          <a:noFill/>
        </p:spPr>
        <p:txBody>
          <a:bodyPr wrap="square">
            <a:spAutoFit/>
          </a:bodyPr>
          <a:lstStyle/>
          <a:p>
            <a:r>
              <a:rPr lang="en-US" b="1" dirty="0">
                <a:solidFill>
                  <a:schemeClr val="bg1"/>
                </a:solidFill>
              </a:rPr>
              <a:t>Fig 16.Update and Delete User Tab</a:t>
            </a:r>
            <a:endParaRPr lang="en-US" dirty="0"/>
          </a:p>
        </p:txBody>
      </p:sp>
    </p:spTree>
    <p:extLst>
      <p:ext uri="{BB962C8B-B14F-4D97-AF65-F5344CB8AC3E}">
        <p14:creationId xmlns:p14="http://schemas.microsoft.com/office/powerpoint/2010/main" val="158930596"/>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A7B8-833B-6D69-2C28-601639AB54CF}"/>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228B31BD-58D7-1596-240F-A47F64E4743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build the “Report” component using the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function. we used </a:t>
            </a:r>
            <a:r>
              <a:rPr lang="en-US" dirty="0" err="1">
                <a:latin typeface="Times New Roman" panose="02020603050405020304" pitchFamily="18" charset="0"/>
                <a:cs typeface="Times New Roman" panose="02020603050405020304" pitchFamily="18" charset="0"/>
              </a:rPr>
              <a:t>tabcontrol</a:t>
            </a:r>
            <a:r>
              <a:rPr lang="en-US" dirty="0">
                <a:latin typeface="Times New Roman" panose="02020603050405020304" pitchFamily="18" charset="0"/>
                <a:cs typeface="Times New Roman" panose="02020603050405020304" pitchFamily="18" charset="0"/>
              </a:rPr>
              <a:t> from the toolbox and added 2 tabs named class report and monthly report. in the first tab, we added a </a:t>
            </a:r>
            <a:r>
              <a:rPr lang="en-US" dirty="0" err="1">
                <a:latin typeface="Times New Roman" panose="02020603050405020304" pitchFamily="18" charset="0"/>
                <a:cs typeface="Times New Roman" panose="02020603050405020304" pitchFamily="18" charset="0"/>
              </a:rPr>
              <a:t>datetimepicker</a:t>
            </a:r>
            <a:r>
              <a:rPr lang="en-US" dirty="0">
                <a:latin typeface="Times New Roman" panose="02020603050405020304" pitchFamily="18" charset="0"/>
                <a:cs typeface="Times New Roman" panose="02020603050405020304" pitchFamily="18" charset="0"/>
              </a:rPr>
              <a:t> for the date of attendance and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for the selection of class. we also added a </a:t>
            </a:r>
            <a:r>
              <a:rPr lang="en-US" dirty="0" err="1">
                <a:latin typeface="Times New Roman" panose="02020603050405020304" pitchFamily="18" charset="0"/>
                <a:cs typeface="Times New Roman" panose="02020603050405020304" pitchFamily="18" charset="0"/>
              </a:rPr>
              <a:t>datagridview</a:t>
            </a:r>
            <a:r>
              <a:rPr lang="en-US" dirty="0">
                <a:latin typeface="Times New Roman" panose="02020603050405020304" pitchFamily="18" charset="0"/>
                <a:cs typeface="Times New Roman" panose="02020603050405020304" pitchFamily="18" charset="0"/>
              </a:rPr>
              <a:t> for viewing the attendance of students and we added a print icon for printing crystal reports of class attendance.in the second tab, we added the same contents as the first tab but it shows us the whole record of attendance in a particular month selected in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we also added a print icon for printing crystal reports of monthly attendance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1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 Entity Relationship Diagram Of Attendance Management System </a:t>
            </a:r>
            <a:endParaRPr lang="en-US" sz="2400" dirty="0"/>
          </a:p>
        </p:txBody>
      </p:sp>
      <p:pic>
        <p:nvPicPr>
          <p:cNvPr id="1026" name="Picture 2" descr="IMG-20230520-WA0057"/>
          <p:cNvPicPr>
            <a:picLocks noChangeAspect="1" noChangeArrowheads="1"/>
          </p:cNvPicPr>
          <p:nvPr/>
        </p:nvPicPr>
        <p:blipFill>
          <a:blip r:embed="rId2">
            <a:extLst>
              <a:ext uri="{28A0092B-C50C-407E-A947-70E740481C1C}">
                <a14:useLocalDpi xmlns:a14="http://schemas.microsoft.com/office/drawing/2010/main" val="0"/>
              </a:ext>
            </a:extLst>
          </a:blip>
          <a:srcRect t="11417" b="15685"/>
          <a:stretch>
            <a:fillRect/>
          </a:stretch>
        </p:blipFill>
        <p:spPr bwMode="auto">
          <a:xfrm>
            <a:off x="1976755" y="2395855"/>
            <a:ext cx="5935663"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1957-DC87-7A61-F85F-DD5BBBF4F0A7}"/>
              </a:ext>
            </a:extLst>
          </p:cNvPr>
          <p:cNvSpPr>
            <a:spLocks noGrp="1"/>
          </p:cNvSpPr>
          <p:nvPr>
            <p:ph type="title"/>
          </p:nvPr>
        </p:nvSpPr>
        <p:spPr/>
        <p:txBody>
          <a:bodyPr/>
          <a:lstStyle/>
          <a:p>
            <a:r>
              <a:rPr lang="en-US" dirty="0"/>
              <a:t>Components of AMS</a:t>
            </a:r>
          </a:p>
        </p:txBody>
      </p:sp>
      <p:sp>
        <p:nvSpPr>
          <p:cNvPr id="3" name="Content Placeholder 2">
            <a:extLst>
              <a:ext uri="{FF2B5EF4-FFF2-40B4-BE49-F238E27FC236}">
                <a16:creationId xmlns:a16="http://schemas.microsoft.com/office/drawing/2014/main" id="{E3ACA674-48C4-4835-167A-94B8BCE32F43}"/>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In this project we are going to build following components for AMS:</a:t>
            </a:r>
          </a:p>
          <a:p>
            <a:pPr marL="0" indent="0">
              <a:buNone/>
            </a:pPr>
            <a:r>
              <a:rPr lang="en-US" dirty="0" smtClean="0">
                <a:latin typeface="Times New Roman" panose="02020603050405020304" pitchFamily="18" charset="0"/>
                <a:cs typeface="Times New Roman" panose="02020603050405020304" pitchFamily="18" charset="0"/>
              </a:rPr>
              <a:t>Window Forms</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Login form</a:t>
            </a:r>
          </a:p>
          <a:p>
            <a:pPr lvl="2"/>
            <a:r>
              <a:rPr lang="en-US" dirty="0">
                <a:latin typeface="Times New Roman" panose="02020603050405020304" pitchFamily="18" charset="0"/>
                <a:cs typeface="Times New Roman" panose="02020603050405020304" pitchFamily="18" charset="0"/>
              </a:rPr>
              <a:t>Main form</a:t>
            </a:r>
          </a:p>
          <a:p>
            <a:pPr marL="0" indent="0">
              <a:buNone/>
            </a:pPr>
            <a:r>
              <a:rPr lang="en-US" dirty="0">
                <a:latin typeface="Times New Roman" panose="02020603050405020304" pitchFamily="18" charset="0"/>
                <a:cs typeface="Times New Roman" panose="02020603050405020304" pitchFamily="18" charset="0"/>
              </a:rPr>
              <a:t>User controls:</a:t>
            </a:r>
          </a:p>
          <a:p>
            <a:pPr lvl="2"/>
            <a:r>
              <a:rPr lang="en-US" dirty="0">
                <a:latin typeface="Times New Roman" panose="02020603050405020304" pitchFamily="18" charset="0"/>
                <a:cs typeface="Times New Roman" panose="02020603050405020304" pitchFamily="18" charset="0"/>
              </a:rPr>
              <a:t>Dashboard </a:t>
            </a:r>
          </a:p>
          <a:p>
            <a:pPr lvl="2"/>
            <a:r>
              <a:rPr lang="en-US" dirty="0">
                <a:latin typeface="Times New Roman" panose="02020603050405020304" pitchFamily="18" charset="0"/>
                <a:cs typeface="Times New Roman" panose="02020603050405020304" pitchFamily="18" charset="0"/>
              </a:rPr>
              <a:t>Add class</a:t>
            </a:r>
          </a:p>
          <a:p>
            <a:pPr lvl="2"/>
            <a:r>
              <a:rPr lang="en-US" dirty="0">
                <a:latin typeface="Times New Roman" panose="02020603050405020304" pitchFamily="18" charset="0"/>
                <a:cs typeface="Times New Roman" panose="02020603050405020304" pitchFamily="18" charset="0"/>
              </a:rPr>
              <a:t>Add student</a:t>
            </a:r>
          </a:p>
          <a:p>
            <a:pPr lvl="2"/>
            <a:r>
              <a:rPr lang="en-US" dirty="0">
                <a:latin typeface="Times New Roman" panose="02020603050405020304" pitchFamily="18" charset="0"/>
                <a:cs typeface="Times New Roman" panose="02020603050405020304" pitchFamily="18" charset="0"/>
              </a:rPr>
              <a:t>Attendance</a:t>
            </a:r>
          </a:p>
          <a:p>
            <a:pPr lvl="2"/>
            <a:r>
              <a:rPr lang="en-US" dirty="0">
                <a:latin typeface="Times New Roman" panose="02020603050405020304" pitchFamily="18" charset="0"/>
                <a:cs typeface="Times New Roman" panose="02020603050405020304" pitchFamily="18" charset="0"/>
              </a:rPr>
              <a:t>Register</a:t>
            </a:r>
          </a:p>
          <a:p>
            <a:pPr lvl="2"/>
            <a:r>
              <a:rPr lang="en-US" dirty="0">
                <a:latin typeface="Times New Roman" panose="02020603050405020304" pitchFamily="18" charset="0"/>
                <a:cs typeface="Times New Roman" panose="02020603050405020304" pitchFamily="18" charset="0"/>
              </a:rPr>
              <a:t>Report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3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786-A404-4E63-F95F-8012774408C6}"/>
              </a:ext>
            </a:extLst>
          </p:cNvPr>
          <p:cNvSpPr>
            <a:spLocks noGrp="1"/>
          </p:cNvSpPr>
          <p:nvPr>
            <p:ph type="title"/>
          </p:nvPr>
        </p:nvSpPr>
        <p:spPr/>
        <p:txBody>
          <a:bodyPr/>
          <a:lstStyle/>
          <a:p>
            <a:r>
              <a:rPr lang="en-US" dirty="0"/>
              <a:t>Login form</a:t>
            </a:r>
          </a:p>
        </p:txBody>
      </p:sp>
      <p:sp>
        <p:nvSpPr>
          <p:cNvPr id="3" name="Content Placeholder 2">
            <a:extLst>
              <a:ext uri="{FF2B5EF4-FFF2-40B4-BE49-F238E27FC236}">
                <a16:creationId xmlns:a16="http://schemas.microsoft.com/office/drawing/2014/main" id="{685FE1D1-B776-89CE-0056-291FAF893625}"/>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the login form, we added two textboxes for username and password</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added a view and hide the icon for the password textbox. </a:t>
            </a:r>
          </a:p>
          <a:p>
            <a:pPr marL="0" indent="0">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added a button for login and a label for forget password function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component we first enter the username and password then press login it takes us to the main form but if the username or password is wrong it gives an alert under textboxes that the username or password is invalid.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we click on forget the password then it opens a new form that asks the email of the user to whom we forgot the password if we provide the right email of the user, it will show the correct password and then we can log in.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692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6A0D3-7498-08B1-2E2B-427900365ADA}"/>
              </a:ext>
            </a:extLst>
          </p:cNvPr>
          <p:cNvPicPr>
            <a:picLocks noChangeAspect="1"/>
          </p:cNvPicPr>
          <p:nvPr/>
        </p:nvPicPr>
        <p:blipFill rotWithShape="1">
          <a:blip r:embed="rId2"/>
          <a:srcRect l="12944" t="15297" r="48079" b="27972"/>
          <a:stretch/>
        </p:blipFill>
        <p:spPr>
          <a:xfrm>
            <a:off x="205784" y="143213"/>
            <a:ext cx="5925108" cy="4848664"/>
          </a:xfrm>
          <a:prstGeom prst="rect">
            <a:avLst/>
          </a:prstGeom>
        </p:spPr>
      </p:pic>
      <p:pic>
        <p:nvPicPr>
          <p:cNvPr id="7" name="Picture 6">
            <a:extLst>
              <a:ext uri="{FF2B5EF4-FFF2-40B4-BE49-F238E27FC236}">
                <a16:creationId xmlns:a16="http://schemas.microsoft.com/office/drawing/2014/main" id="{1D29BD17-2556-4CE1-0254-940384FAF31D}"/>
              </a:ext>
            </a:extLst>
          </p:cNvPr>
          <p:cNvPicPr>
            <a:picLocks noChangeAspect="1"/>
          </p:cNvPicPr>
          <p:nvPr/>
        </p:nvPicPr>
        <p:blipFill rotWithShape="1">
          <a:blip r:embed="rId3"/>
          <a:srcRect l="10234" t="18937" r="48579" b="22428"/>
          <a:stretch/>
        </p:blipFill>
        <p:spPr>
          <a:xfrm>
            <a:off x="6323410" y="143212"/>
            <a:ext cx="5824753" cy="4662053"/>
          </a:xfrm>
          <a:prstGeom prst="rect">
            <a:avLst/>
          </a:prstGeom>
        </p:spPr>
      </p:pic>
      <p:sp>
        <p:nvSpPr>
          <p:cNvPr id="12" name="TextBox 11">
            <a:extLst>
              <a:ext uri="{FF2B5EF4-FFF2-40B4-BE49-F238E27FC236}">
                <a16:creationId xmlns:a16="http://schemas.microsoft.com/office/drawing/2014/main" id="{3876D1FB-C06D-B573-0A7D-8A8E20AA2CFA}"/>
              </a:ext>
            </a:extLst>
          </p:cNvPr>
          <p:cNvSpPr txBox="1"/>
          <p:nvPr/>
        </p:nvSpPr>
        <p:spPr>
          <a:xfrm>
            <a:off x="2041707" y="5010538"/>
            <a:ext cx="2253261" cy="369332"/>
          </a:xfrm>
          <a:prstGeom prst="rect">
            <a:avLst/>
          </a:prstGeom>
          <a:noFill/>
        </p:spPr>
        <p:txBody>
          <a:bodyPr wrap="square" rtlCol="0">
            <a:spAutoFit/>
          </a:bodyPr>
          <a:lstStyle/>
          <a:p>
            <a:r>
              <a:rPr lang="en-US" b="1" dirty="0">
                <a:solidFill>
                  <a:schemeClr val="bg1"/>
                </a:solidFill>
              </a:rPr>
              <a:t>Fig 1.Login form</a:t>
            </a:r>
          </a:p>
        </p:txBody>
      </p:sp>
      <p:sp>
        <p:nvSpPr>
          <p:cNvPr id="13" name="TextBox 12">
            <a:extLst>
              <a:ext uri="{FF2B5EF4-FFF2-40B4-BE49-F238E27FC236}">
                <a16:creationId xmlns:a16="http://schemas.microsoft.com/office/drawing/2014/main" id="{FD0A6C6F-8FF6-F8BD-07A7-B357406B7C4C}"/>
              </a:ext>
            </a:extLst>
          </p:cNvPr>
          <p:cNvSpPr txBox="1"/>
          <p:nvPr/>
        </p:nvSpPr>
        <p:spPr>
          <a:xfrm>
            <a:off x="6848409" y="4825872"/>
            <a:ext cx="5022288" cy="369332"/>
          </a:xfrm>
          <a:prstGeom prst="rect">
            <a:avLst/>
          </a:prstGeom>
          <a:noFill/>
        </p:spPr>
        <p:txBody>
          <a:bodyPr wrap="square" rtlCol="0">
            <a:spAutoFit/>
          </a:bodyPr>
          <a:lstStyle/>
          <a:p>
            <a:r>
              <a:rPr lang="en-US" b="1" dirty="0">
                <a:solidFill>
                  <a:schemeClr val="bg1"/>
                </a:solidFill>
              </a:rPr>
              <a:t>Fig 2.Invalid username and password alert</a:t>
            </a:r>
          </a:p>
        </p:txBody>
      </p:sp>
      <p:sp>
        <p:nvSpPr>
          <p:cNvPr id="19" name="Arrow: Right 18">
            <a:extLst>
              <a:ext uri="{FF2B5EF4-FFF2-40B4-BE49-F238E27FC236}">
                <a16:creationId xmlns:a16="http://schemas.microsoft.com/office/drawing/2014/main" id="{C2CE77E4-E1F3-2FFB-E4A0-BC8656FEDB05}"/>
              </a:ext>
            </a:extLst>
          </p:cNvPr>
          <p:cNvSpPr/>
          <p:nvPr/>
        </p:nvSpPr>
        <p:spPr>
          <a:xfrm rot="10800000">
            <a:off x="10114382" y="2781457"/>
            <a:ext cx="653144" cy="2043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B282BF0D-606F-C114-80ED-74A8C86E28F1}"/>
              </a:ext>
            </a:extLst>
          </p:cNvPr>
          <p:cNvSpPr/>
          <p:nvPr/>
        </p:nvSpPr>
        <p:spPr>
          <a:xfrm>
            <a:off x="7735078" y="2668555"/>
            <a:ext cx="2313991" cy="419878"/>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4313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19A8B8-C609-7854-5628-4F241B457B88}"/>
              </a:ext>
            </a:extLst>
          </p:cNvPr>
          <p:cNvPicPr>
            <a:picLocks noChangeAspect="1"/>
          </p:cNvPicPr>
          <p:nvPr/>
        </p:nvPicPr>
        <p:blipFill rotWithShape="1">
          <a:blip r:embed="rId2"/>
          <a:srcRect l="34213" t="19643" r="33138" b="17584"/>
          <a:stretch/>
        </p:blipFill>
        <p:spPr>
          <a:xfrm>
            <a:off x="6710013" y="129733"/>
            <a:ext cx="5348249" cy="5903141"/>
          </a:xfrm>
          <a:prstGeom prst="rect">
            <a:avLst/>
          </a:prstGeom>
        </p:spPr>
      </p:pic>
      <p:pic>
        <p:nvPicPr>
          <p:cNvPr id="3" name="Picture 2">
            <a:extLst>
              <a:ext uri="{FF2B5EF4-FFF2-40B4-BE49-F238E27FC236}">
                <a16:creationId xmlns:a16="http://schemas.microsoft.com/office/drawing/2014/main" id="{968CED46-DE94-46A2-6933-30ECC18A42C8}"/>
              </a:ext>
            </a:extLst>
          </p:cNvPr>
          <p:cNvPicPr>
            <a:picLocks noChangeAspect="1"/>
          </p:cNvPicPr>
          <p:nvPr/>
        </p:nvPicPr>
        <p:blipFill rotWithShape="1">
          <a:blip r:embed="rId3"/>
          <a:srcRect l="35294" t="13857" r="34785" b="18078"/>
          <a:stretch/>
        </p:blipFill>
        <p:spPr>
          <a:xfrm>
            <a:off x="133738" y="129734"/>
            <a:ext cx="4615544" cy="5903141"/>
          </a:xfrm>
          <a:prstGeom prst="rect">
            <a:avLst/>
          </a:prstGeom>
        </p:spPr>
      </p:pic>
      <p:sp>
        <p:nvSpPr>
          <p:cNvPr id="4" name="TextBox 3">
            <a:extLst>
              <a:ext uri="{FF2B5EF4-FFF2-40B4-BE49-F238E27FC236}">
                <a16:creationId xmlns:a16="http://schemas.microsoft.com/office/drawing/2014/main" id="{BA13C9E1-0F28-55AE-1C10-D6E5BCE64406}"/>
              </a:ext>
            </a:extLst>
          </p:cNvPr>
          <p:cNvSpPr txBox="1"/>
          <p:nvPr/>
        </p:nvSpPr>
        <p:spPr>
          <a:xfrm>
            <a:off x="754224" y="6032875"/>
            <a:ext cx="3374572" cy="369332"/>
          </a:xfrm>
          <a:prstGeom prst="rect">
            <a:avLst/>
          </a:prstGeom>
          <a:noFill/>
        </p:spPr>
        <p:txBody>
          <a:bodyPr wrap="square" rtlCol="0">
            <a:spAutoFit/>
          </a:bodyPr>
          <a:lstStyle/>
          <a:p>
            <a:r>
              <a:rPr lang="en-US" b="1" dirty="0">
                <a:solidFill>
                  <a:schemeClr val="bg1"/>
                </a:solidFill>
              </a:rPr>
              <a:t>Fig 3.Forget password form</a:t>
            </a:r>
          </a:p>
        </p:txBody>
      </p:sp>
      <p:sp>
        <p:nvSpPr>
          <p:cNvPr id="5" name="TextBox 4">
            <a:extLst>
              <a:ext uri="{FF2B5EF4-FFF2-40B4-BE49-F238E27FC236}">
                <a16:creationId xmlns:a16="http://schemas.microsoft.com/office/drawing/2014/main" id="{EB41A87F-F8B3-9897-E2DC-0E9C971D770F}"/>
              </a:ext>
            </a:extLst>
          </p:cNvPr>
          <p:cNvSpPr txBox="1"/>
          <p:nvPr/>
        </p:nvSpPr>
        <p:spPr>
          <a:xfrm>
            <a:off x="6710013" y="6032874"/>
            <a:ext cx="5517502" cy="646331"/>
          </a:xfrm>
          <a:prstGeom prst="rect">
            <a:avLst/>
          </a:prstGeom>
          <a:noFill/>
        </p:spPr>
        <p:txBody>
          <a:bodyPr wrap="square" rtlCol="0">
            <a:spAutoFit/>
          </a:bodyPr>
          <a:lstStyle/>
          <a:p>
            <a:r>
              <a:rPr lang="en-US" b="1" dirty="0">
                <a:solidFill>
                  <a:schemeClr val="bg1"/>
                </a:solidFill>
              </a:rPr>
              <a:t>Fig 4.Showing password after verifying Email in Forget password form</a:t>
            </a:r>
          </a:p>
        </p:txBody>
      </p:sp>
    </p:spTree>
    <p:extLst>
      <p:ext uri="{BB962C8B-B14F-4D97-AF65-F5344CB8AC3E}">
        <p14:creationId xmlns:p14="http://schemas.microsoft.com/office/powerpoint/2010/main" val="966510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2F1-93E5-6C7F-51CC-D20A77E1DC23}"/>
              </a:ext>
            </a:extLst>
          </p:cNvPr>
          <p:cNvSpPr>
            <a:spLocks noGrp="1"/>
          </p:cNvSpPr>
          <p:nvPr>
            <p:ph type="title"/>
          </p:nvPr>
        </p:nvSpPr>
        <p:spPr/>
        <p:txBody>
          <a:bodyPr/>
          <a:lstStyle/>
          <a:p>
            <a:r>
              <a:rPr lang="en-US" dirty="0"/>
              <a:t>Main Form</a:t>
            </a:r>
          </a:p>
        </p:txBody>
      </p:sp>
      <p:sp>
        <p:nvSpPr>
          <p:cNvPr id="3" name="Content Placeholder 2">
            <a:extLst>
              <a:ext uri="{FF2B5EF4-FFF2-40B4-BE49-F238E27FC236}">
                <a16:creationId xmlns:a16="http://schemas.microsoft.com/office/drawing/2014/main" id="{D33C4C7A-AA7C-B799-3813-B77626A3298E}"/>
              </a:ext>
            </a:extLst>
          </p:cNvPr>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We build the main form using buttons for all the components of AMS and panels for designs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contains the buttons on the left side which help us navigate through different user controls we added like Add Class, Add Student, Attendance,…etc.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added a label for “</a:t>
            </a:r>
            <a:r>
              <a:rPr lang="en-US" dirty="0" err="1">
                <a:latin typeface="Times New Roman" panose="02020603050405020304" pitchFamily="18" charset="0"/>
                <a:cs typeface="Times New Roman" panose="02020603050405020304" pitchFamily="18" charset="0"/>
              </a:rPr>
              <a:t>datetimepicker</a:t>
            </a:r>
            <a:r>
              <a:rPr lang="en-US" dirty="0">
                <a:latin typeface="Times New Roman" panose="02020603050405020304" pitchFamily="18" charset="0"/>
                <a:cs typeface="Times New Roman" panose="02020603050405020304" pitchFamily="18" charset="0"/>
              </a:rPr>
              <a:t>” which shows us the present time and date. We also added two other labels to show which user is logged in and the role of that logged-in user.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also added a panel for the menu which opens when we click on the menu icon on the top-right-side of the main form which contains two buttons for minimizing the AMS window and logging 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2787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3467-AB99-5B0C-7EDF-99AD7033F13E}"/>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27514F5B-A1B3-EDBA-530B-03323594DC3F}"/>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Now we build the dashboard using </a:t>
            </a:r>
            <a:r>
              <a:rPr lang="en-US" dirty="0" err="1">
                <a:latin typeface="Times New Roman" panose="02020603050405020304" pitchFamily="18" charset="0"/>
                <a:cs typeface="Times New Roman" panose="02020603050405020304" pitchFamily="18" charset="0"/>
              </a:rPr>
              <a:t>usercontrol</a:t>
            </a:r>
            <a:r>
              <a:rPr lang="en-US" dirty="0">
                <a:latin typeface="Times New Roman" panose="02020603050405020304" pitchFamily="18" charset="0"/>
                <a:cs typeface="Times New Roman" panose="02020603050405020304" pitchFamily="18" charset="0"/>
              </a:rPr>
              <a:t> function. In dashboard we added three different panels for total classes, total students and total user roles.as we enter data in respective components it will count the data and show us total count of data in those panels respectfully.</a:t>
            </a:r>
          </a:p>
        </p:txBody>
      </p:sp>
    </p:spTree>
    <p:extLst>
      <p:ext uri="{BB962C8B-B14F-4D97-AF65-F5344CB8AC3E}">
        <p14:creationId xmlns:p14="http://schemas.microsoft.com/office/powerpoint/2010/main" val="16866507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6DEDC-1AD1-02B9-CB06-E0DC59BE5A3A}"/>
              </a:ext>
            </a:extLst>
          </p:cNvPr>
          <p:cNvPicPr>
            <a:picLocks noChangeAspect="1"/>
          </p:cNvPicPr>
          <p:nvPr/>
        </p:nvPicPr>
        <p:blipFill rotWithShape="1">
          <a:blip r:embed="rId2"/>
          <a:srcRect l="6123" t="520" r="6173" b="16175"/>
          <a:stretch/>
        </p:blipFill>
        <p:spPr>
          <a:xfrm>
            <a:off x="749558" y="93306"/>
            <a:ext cx="10692883" cy="5710335"/>
          </a:xfrm>
          <a:prstGeom prst="rect">
            <a:avLst/>
          </a:prstGeom>
        </p:spPr>
      </p:pic>
      <p:sp>
        <p:nvSpPr>
          <p:cNvPr id="6" name="TextBox 5">
            <a:extLst>
              <a:ext uri="{FF2B5EF4-FFF2-40B4-BE49-F238E27FC236}">
                <a16:creationId xmlns:a16="http://schemas.microsoft.com/office/drawing/2014/main" id="{7DF97416-2D0F-458A-ADCB-6B1B14551336}"/>
              </a:ext>
            </a:extLst>
          </p:cNvPr>
          <p:cNvSpPr txBox="1"/>
          <p:nvPr/>
        </p:nvSpPr>
        <p:spPr>
          <a:xfrm>
            <a:off x="4092249" y="5803641"/>
            <a:ext cx="4007499" cy="369332"/>
          </a:xfrm>
          <a:prstGeom prst="rect">
            <a:avLst/>
          </a:prstGeom>
          <a:noFill/>
        </p:spPr>
        <p:txBody>
          <a:bodyPr wrap="square" rtlCol="0">
            <a:spAutoFit/>
          </a:bodyPr>
          <a:lstStyle/>
          <a:p>
            <a:r>
              <a:rPr lang="en-US" b="1" dirty="0">
                <a:solidFill>
                  <a:schemeClr val="bg1"/>
                </a:solidFill>
              </a:rPr>
              <a:t>Fig 5.Main form Showing Dashboard</a:t>
            </a:r>
          </a:p>
        </p:txBody>
      </p:sp>
    </p:spTree>
    <p:extLst>
      <p:ext uri="{BB962C8B-B14F-4D97-AF65-F5344CB8AC3E}">
        <p14:creationId xmlns:p14="http://schemas.microsoft.com/office/powerpoint/2010/main" val="8419560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405</TotalTime>
  <Words>1173</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Trebuchet MS</vt:lpstr>
      <vt:lpstr>Berlin</vt:lpstr>
      <vt:lpstr>Attendance Management System</vt:lpstr>
      <vt:lpstr> Entity Relationship Diagram Of Attendance Management System </vt:lpstr>
      <vt:lpstr>Components of AMS</vt:lpstr>
      <vt:lpstr>Login form</vt:lpstr>
      <vt:lpstr>PowerPoint Presentation</vt:lpstr>
      <vt:lpstr>PowerPoint Presentation</vt:lpstr>
      <vt:lpstr>Main Form</vt:lpstr>
      <vt:lpstr>Dashboard</vt:lpstr>
      <vt:lpstr>PowerPoint Presentation</vt:lpstr>
      <vt:lpstr>PowerPoint Presentation</vt:lpstr>
      <vt:lpstr>Add Class</vt:lpstr>
      <vt:lpstr>PowerPoint Presentation</vt:lpstr>
      <vt:lpstr>Add Student</vt:lpstr>
      <vt:lpstr>PowerPoint Presentation</vt:lpstr>
      <vt:lpstr>Attendance</vt:lpstr>
      <vt:lpstr>PowerPoint Presentation</vt:lpstr>
      <vt:lpstr>Add User/Register</vt:lpstr>
      <vt:lpstr>PowerPoint Presentation</vt:lpstr>
      <vt:lpstr>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dc:creator>
  <cp:lastModifiedBy>USER</cp:lastModifiedBy>
  <cp:revision>25</cp:revision>
  <dcterms:created xsi:type="dcterms:W3CDTF">2023-05-20T13:07:42Z</dcterms:created>
  <dcterms:modified xsi:type="dcterms:W3CDTF">2023-05-22T19:21:18Z</dcterms:modified>
</cp:coreProperties>
</file>